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slideLayouts/slideLayout1.xml" ContentType="application/vnd.openxmlformats-officedocument.presentationml.slideLayout+xml"/>
  <Override PartName="/ppt/theme/theme5.xml" ContentType="application/vnd.openxmlformats-officedocument.theme+xml"/>
  <Override PartName="/ppt/slideLayouts/slideLayout2.xml" ContentType="application/vnd.openxmlformats-officedocument.presentationml.slideLayout+xml"/>
  <Override PartName="/ppt/theme/theme6.xml" ContentType="application/vnd.openxmlformats-officedocument.theme+xml"/>
  <Override PartName="/ppt/slideLayouts/slideLayout3.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4.xml" ContentType="application/vnd.openxmlformats-officedocument.presentationml.slideLayout+xml"/>
  <Override PartName="/ppt/theme/theme8.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9.xml" ContentType="application/vnd.openxmlformats-officedocument.theme+xml"/>
  <Override PartName="/ppt/slideLayouts/slideLayout7.xml" ContentType="application/vnd.openxmlformats-officedocument.presentationml.slideLayout+xml"/>
  <Override PartName="/ppt/theme/theme10.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11.xml" ContentType="application/vnd.openxmlformats-officedocument.theme+xml"/>
  <Override PartName="/ppt/slideLayouts/slideLayout14.xml" ContentType="application/vnd.openxmlformats-officedocument.presentationml.slideLayout+xml"/>
  <Override PartName="/ppt/theme/theme12.xml" ContentType="application/vnd.openxmlformats-officedocument.theme+xml"/>
  <Override PartName="/ppt/slideLayouts/slideLayout1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19.xml" ContentType="application/vnd.openxmlformats-officedocument.presentationml.notesSlide+xml"/>
  <Override PartName="/ppt/theme/themeOverride1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theme/themeOverride1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5" r:id="rId5"/>
    <p:sldMasterId id="2147484255" r:id="rId6"/>
    <p:sldMasterId id="2147484733" r:id="rId7"/>
    <p:sldMasterId id="2147484747" r:id="rId8"/>
    <p:sldMasterId id="2147484784" r:id="rId9"/>
    <p:sldMasterId id="2147484788" r:id="rId10"/>
    <p:sldMasterId id="2147484798" r:id="rId11"/>
    <p:sldMasterId id="2147484846" r:id="rId12"/>
    <p:sldMasterId id="2147484849" r:id="rId13"/>
    <p:sldMasterId id="2147484853" r:id="rId14"/>
    <p:sldMasterId id="2147484870" r:id="rId15"/>
    <p:sldMasterId id="2147484897" r:id="rId16"/>
    <p:sldMasterId id="2147484905" r:id="rId17"/>
  </p:sldMasterIdLst>
  <p:notesMasterIdLst>
    <p:notesMasterId r:id="rId172"/>
  </p:notesMasterIdLst>
  <p:sldIdLst>
    <p:sldId id="2147474033" r:id="rId18"/>
    <p:sldId id="2147474084" r:id="rId19"/>
    <p:sldId id="267" r:id="rId20"/>
    <p:sldId id="2147474087" r:id="rId21"/>
    <p:sldId id="2147472989" r:id="rId22"/>
    <p:sldId id="2147474074" r:id="rId23"/>
    <p:sldId id="2147483311" r:id="rId24"/>
    <p:sldId id="266" r:id="rId25"/>
    <p:sldId id="2147483639" r:id="rId26"/>
    <p:sldId id="2147483640" r:id="rId27"/>
    <p:sldId id="2147474244" r:id="rId28"/>
    <p:sldId id="2147474068" r:id="rId29"/>
    <p:sldId id="2147474073" r:id="rId30"/>
    <p:sldId id="2147483641" r:id="rId31"/>
    <p:sldId id="2147483642" r:id="rId32"/>
    <p:sldId id="2147483643" r:id="rId33"/>
    <p:sldId id="2147483644" r:id="rId34"/>
    <p:sldId id="2147474155" r:id="rId35"/>
    <p:sldId id="2147474156" r:id="rId36"/>
    <p:sldId id="2147474157" r:id="rId37"/>
    <p:sldId id="2147474158" r:id="rId38"/>
    <p:sldId id="2147474159" r:id="rId39"/>
    <p:sldId id="2147474160" r:id="rId40"/>
    <p:sldId id="2147474165" r:id="rId41"/>
    <p:sldId id="2147474161" r:id="rId42"/>
    <p:sldId id="2147474162" r:id="rId43"/>
    <p:sldId id="2147474170" r:id="rId44"/>
    <p:sldId id="2147474246" r:id="rId45"/>
    <p:sldId id="712" r:id="rId46"/>
    <p:sldId id="332" r:id="rId47"/>
    <p:sldId id="2147474238" r:id="rId48"/>
    <p:sldId id="2147483645" r:id="rId49"/>
    <p:sldId id="2147483646" r:id="rId50"/>
    <p:sldId id="2147474241" r:id="rId51"/>
    <p:sldId id="2147474242" r:id="rId52"/>
    <p:sldId id="2147474150" r:id="rId53"/>
    <p:sldId id="2147474141" r:id="rId54"/>
    <p:sldId id="2147474243" r:id="rId55"/>
    <p:sldId id="2147474146" r:id="rId56"/>
    <p:sldId id="262" r:id="rId57"/>
    <p:sldId id="282" r:id="rId58"/>
    <p:sldId id="283" r:id="rId59"/>
    <p:sldId id="1986355611" r:id="rId60"/>
    <p:sldId id="285" r:id="rId61"/>
    <p:sldId id="286" r:id="rId62"/>
    <p:sldId id="2147483633" r:id="rId63"/>
    <p:sldId id="1747256577" r:id="rId64"/>
    <p:sldId id="2147483634" r:id="rId65"/>
    <p:sldId id="287" r:id="rId66"/>
    <p:sldId id="2147474040" r:id="rId67"/>
    <p:sldId id="292" r:id="rId68"/>
    <p:sldId id="2147483636" r:id="rId69"/>
    <p:sldId id="2147483637" r:id="rId70"/>
    <p:sldId id="2147474041" r:id="rId71"/>
    <p:sldId id="2147483638" r:id="rId72"/>
    <p:sldId id="297" r:id="rId73"/>
    <p:sldId id="2147474044" r:id="rId74"/>
    <p:sldId id="303" r:id="rId75"/>
    <p:sldId id="304" r:id="rId76"/>
    <p:sldId id="305" r:id="rId77"/>
    <p:sldId id="306" r:id="rId78"/>
    <p:sldId id="2147474045" r:id="rId79"/>
    <p:sldId id="308" r:id="rId80"/>
    <p:sldId id="309" r:id="rId81"/>
    <p:sldId id="310" r:id="rId82"/>
    <p:sldId id="311" r:id="rId83"/>
    <p:sldId id="312" r:id="rId84"/>
    <p:sldId id="313" r:id="rId85"/>
    <p:sldId id="314" r:id="rId86"/>
    <p:sldId id="315" r:id="rId87"/>
    <p:sldId id="316" r:id="rId88"/>
    <p:sldId id="317" r:id="rId89"/>
    <p:sldId id="318" r:id="rId90"/>
    <p:sldId id="319" r:id="rId91"/>
    <p:sldId id="320" r:id="rId92"/>
    <p:sldId id="321" r:id="rId93"/>
    <p:sldId id="322" r:id="rId94"/>
    <p:sldId id="323" r:id="rId95"/>
    <p:sldId id="324" r:id="rId96"/>
    <p:sldId id="325" r:id="rId97"/>
    <p:sldId id="326" r:id="rId98"/>
    <p:sldId id="327" r:id="rId99"/>
    <p:sldId id="328" r:id="rId100"/>
    <p:sldId id="329" r:id="rId101"/>
    <p:sldId id="330" r:id="rId102"/>
    <p:sldId id="331" r:id="rId103"/>
    <p:sldId id="265" r:id="rId104"/>
    <p:sldId id="2147483647" r:id="rId105"/>
    <p:sldId id="256" r:id="rId106"/>
    <p:sldId id="261" r:id="rId107"/>
    <p:sldId id="2147474231" r:id="rId108"/>
    <p:sldId id="2147474239" r:id="rId109"/>
    <p:sldId id="2147474232" r:id="rId110"/>
    <p:sldId id="2147474234" r:id="rId111"/>
    <p:sldId id="2147474089" r:id="rId112"/>
    <p:sldId id="2147474235" r:id="rId113"/>
    <p:sldId id="268" r:id="rId114"/>
    <p:sldId id="269" r:id="rId115"/>
    <p:sldId id="270" r:id="rId116"/>
    <p:sldId id="271" r:id="rId117"/>
    <p:sldId id="272" r:id="rId118"/>
    <p:sldId id="273" r:id="rId119"/>
    <p:sldId id="274" r:id="rId120"/>
    <p:sldId id="275" r:id="rId121"/>
    <p:sldId id="276" r:id="rId122"/>
    <p:sldId id="2147474236" r:id="rId123"/>
    <p:sldId id="277" r:id="rId124"/>
    <p:sldId id="278" r:id="rId125"/>
    <p:sldId id="279" r:id="rId126"/>
    <p:sldId id="280" r:id="rId127"/>
    <p:sldId id="281" r:id="rId128"/>
    <p:sldId id="257" r:id="rId129"/>
    <p:sldId id="2147474240" r:id="rId130"/>
    <p:sldId id="284" r:id="rId131"/>
    <p:sldId id="258" r:id="rId132"/>
    <p:sldId id="259" r:id="rId133"/>
    <p:sldId id="260" r:id="rId134"/>
    <p:sldId id="288" r:id="rId135"/>
    <p:sldId id="289" r:id="rId136"/>
    <p:sldId id="290" r:id="rId137"/>
    <p:sldId id="291" r:id="rId138"/>
    <p:sldId id="293" r:id="rId139"/>
    <p:sldId id="294" r:id="rId140"/>
    <p:sldId id="295" r:id="rId141"/>
    <p:sldId id="296" r:id="rId142"/>
    <p:sldId id="2147474237" r:id="rId143"/>
    <p:sldId id="298" r:id="rId144"/>
    <p:sldId id="299" r:id="rId145"/>
    <p:sldId id="300" r:id="rId146"/>
    <p:sldId id="301" r:id="rId147"/>
    <p:sldId id="302" r:id="rId148"/>
    <p:sldId id="307" r:id="rId149"/>
    <p:sldId id="263" r:id="rId150"/>
    <p:sldId id="2147483632" r:id="rId151"/>
    <p:sldId id="2147474153" r:id="rId152"/>
    <p:sldId id="2147474230" r:id="rId153"/>
    <p:sldId id="2147474203" r:id="rId154"/>
    <p:sldId id="2147474205" r:id="rId155"/>
    <p:sldId id="2147474228" r:id="rId156"/>
    <p:sldId id="2147474208" r:id="rId157"/>
    <p:sldId id="2147474212" r:id="rId158"/>
    <p:sldId id="2147474211" r:id="rId159"/>
    <p:sldId id="2147474214" r:id="rId160"/>
    <p:sldId id="2147474215" r:id="rId161"/>
    <p:sldId id="2147474226" r:id="rId162"/>
    <p:sldId id="2147474216" r:id="rId163"/>
    <p:sldId id="2147474218" r:id="rId164"/>
    <p:sldId id="2147474219" r:id="rId165"/>
    <p:sldId id="2147474221" r:id="rId166"/>
    <p:sldId id="2147474224" r:id="rId167"/>
    <p:sldId id="2147474225" r:id="rId168"/>
    <p:sldId id="2147474229" r:id="rId169"/>
    <p:sldId id="264" r:id="rId170"/>
    <p:sldId id="2147474063" r:id="rId171"/>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p:defaultTextStyle>
  <p:extLst>
    <p:ext uri="{521415D9-36F7-43E2-AB2F-B90AF26B5E84}">
      <p14:sectionLst xmlns:p14="http://schemas.microsoft.com/office/powerpoint/2010/main">
        <p14:section name="Title" id="{DC765CB4-2449-45F6-8FFC-960B1D2DF2BB}">
          <p14:sldIdLst>
            <p14:sldId id="2147474033"/>
          </p14:sldIdLst>
        </p14:section>
        <p14:section name="Welcome &amp; Intro" id="{C12B2798-9C80-4AEB-B27C-30F711F9ACCA}">
          <p14:sldIdLst>
            <p14:sldId id="2147474084"/>
            <p14:sldId id="267"/>
            <p14:sldId id="2147474087"/>
            <p14:sldId id="2147472989"/>
            <p14:sldId id="2147474074"/>
            <p14:sldId id="2147483311"/>
            <p14:sldId id="266"/>
          </p14:sldIdLst>
        </p14:section>
        <p14:section name="C Thieblemont" id="{8DEB7A8E-73EF-45C9-9CE9-A28AC6C6C156}">
          <p14:sldIdLst>
            <p14:sldId id="2147483639"/>
            <p14:sldId id="2147483640"/>
            <p14:sldId id="2147474244"/>
            <p14:sldId id="2147474068"/>
            <p14:sldId id="2147474073"/>
            <p14:sldId id="2147483641"/>
            <p14:sldId id="2147483642"/>
            <p14:sldId id="2147483643"/>
            <p14:sldId id="2147483644"/>
            <p14:sldId id="2147474155"/>
            <p14:sldId id="2147474156"/>
            <p14:sldId id="2147474157"/>
            <p14:sldId id="2147474158"/>
            <p14:sldId id="2147474159"/>
            <p14:sldId id="2147474160"/>
            <p14:sldId id="2147474165"/>
            <p14:sldId id="2147474161"/>
            <p14:sldId id="2147474162"/>
            <p14:sldId id="2147474170"/>
            <p14:sldId id="2147474246"/>
            <p14:sldId id="712"/>
            <p14:sldId id="332"/>
            <p14:sldId id="2147474238"/>
            <p14:sldId id="2147483645"/>
            <p14:sldId id="2147483646"/>
            <p14:sldId id="2147474241"/>
            <p14:sldId id="2147474242"/>
            <p14:sldId id="2147474150"/>
            <p14:sldId id="2147474141"/>
            <p14:sldId id="2147474243"/>
            <p14:sldId id="2147474146"/>
            <p14:sldId id="262"/>
          </p14:sldIdLst>
        </p14:section>
        <p14:section name="C Buske" id="{22798226-8DD9-45D4-877D-EE5335CD9EBA}">
          <p14:sldIdLst>
            <p14:sldId id="282"/>
            <p14:sldId id="283"/>
            <p14:sldId id="1986355611"/>
            <p14:sldId id="285"/>
            <p14:sldId id="286"/>
            <p14:sldId id="2147483633"/>
            <p14:sldId id="1747256577"/>
            <p14:sldId id="2147483634"/>
            <p14:sldId id="287"/>
            <p14:sldId id="2147474040"/>
            <p14:sldId id="292"/>
            <p14:sldId id="2147483636"/>
            <p14:sldId id="2147483637"/>
            <p14:sldId id="2147474041"/>
            <p14:sldId id="2147483638"/>
            <p14:sldId id="297"/>
            <p14:sldId id="2147474044"/>
            <p14:sldId id="303"/>
            <p14:sldId id="304"/>
            <p14:sldId id="305"/>
            <p14:sldId id="306"/>
            <p14:sldId id="2147474045"/>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265"/>
          </p14:sldIdLst>
        </p14:section>
        <p14:section name="D Lewis" id="{B49118BC-EAEF-4C30-83A8-4F6803FD032F}">
          <p14:sldIdLst>
            <p14:sldId id="2147483647"/>
            <p14:sldId id="256"/>
            <p14:sldId id="261"/>
            <p14:sldId id="2147474231"/>
            <p14:sldId id="2147474239"/>
            <p14:sldId id="2147474232"/>
            <p14:sldId id="2147474234"/>
            <p14:sldId id="2147474089"/>
            <p14:sldId id="2147474235"/>
            <p14:sldId id="268"/>
            <p14:sldId id="269"/>
            <p14:sldId id="270"/>
            <p14:sldId id="271"/>
            <p14:sldId id="272"/>
            <p14:sldId id="273"/>
            <p14:sldId id="274"/>
            <p14:sldId id="275"/>
            <p14:sldId id="276"/>
            <p14:sldId id="2147474236"/>
            <p14:sldId id="277"/>
            <p14:sldId id="278"/>
            <p14:sldId id="279"/>
            <p14:sldId id="280"/>
            <p14:sldId id="281"/>
            <p14:sldId id="257"/>
            <p14:sldId id="2147474240"/>
            <p14:sldId id="284"/>
            <p14:sldId id="258"/>
            <p14:sldId id="259"/>
            <p14:sldId id="260"/>
            <p14:sldId id="288"/>
            <p14:sldId id="289"/>
            <p14:sldId id="290"/>
            <p14:sldId id="291"/>
            <p14:sldId id="293"/>
            <p14:sldId id="294"/>
            <p14:sldId id="295"/>
            <p14:sldId id="296"/>
            <p14:sldId id="2147474237"/>
            <p14:sldId id="298"/>
            <p14:sldId id="299"/>
            <p14:sldId id="300"/>
            <p14:sldId id="301"/>
            <p14:sldId id="302"/>
            <p14:sldId id="307"/>
            <p14:sldId id="263"/>
          </p14:sldIdLst>
        </p14:section>
        <p14:section name="AM Frustaci" id="{DE329E87-F24F-4142-A859-C946F9ABD674}">
          <p14:sldIdLst>
            <p14:sldId id="2147483632"/>
            <p14:sldId id="2147474153"/>
            <p14:sldId id="2147474230"/>
            <p14:sldId id="2147474203"/>
            <p14:sldId id="2147474205"/>
            <p14:sldId id="2147474228"/>
            <p14:sldId id="2147474208"/>
            <p14:sldId id="2147474212"/>
            <p14:sldId id="2147474211"/>
            <p14:sldId id="2147474214"/>
            <p14:sldId id="2147474215"/>
            <p14:sldId id="2147474226"/>
            <p14:sldId id="2147474216"/>
            <p14:sldId id="2147474218"/>
            <p14:sldId id="2147474219"/>
            <p14:sldId id="2147474221"/>
            <p14:sldId id="2147474224"/>
            <p14:sldId id="2147474225"/>
            <p14:sldId id="2147474229"/>
            <p14:sldId id="264"/>
          </p14:sldIdLst>
        </p14:section>
        <p14:section name="Panel discussion and Q&amp;A" id="{E67F1BA9-FCD3-4BA6-B910-EADBDF0F72BA}">
          <p14:sldIdLst>
            <p14:sldId id="2147474063"/>
          </p14:sldIdLst>
        </p14:section>
      </p14:sectionLst>
    </p:ext>
    <p:ext uri="{EFAFB233-063F-42B5-8137-9DF3F51BA10A}">
      <p15:sldGuideLst xmlns:p15="http://schemas.microsoft.com/office/powerpoint/2012/main">
        <p15:guide id="1" orient="horz" pos="2704" userDrawn="1">
          <p15:clr>
            <a:srgbClr val="A4A3A4"/>
          </p15:clr>
        </p15:guide>
        <p15:guide id="2" pos="3800" userDrawn="1">
          <p15:clr>
            <a:srgbClr val="A4A3A4"/>
          </p15:clr>
        </p15:guide>
        <p15:guide id="3" orient="horz" pos="2478" userDrawn="1">
          <p15:clr>
            <a:srgbClr val="A4A3A4"/>
          </p15:clr>
        </p15:guide>
        <p15:guide id="4" orient="horz" pos="22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123F1F-8CE0-858B-B638-B459D7881D8F}" name="Edward Currie" initials="" userId="S::edward.currie@transcrip-group.com::6a24cbff-f6c0-420d-a60a-f86ecd8942e2" providerId="AD"/>
  <p188:author id="{BB17C139-DD70-56ED-830F-584CBC526A16}" name="Cynthia Li" initials="CL" userId="Cynthia Li" providerId="None"/>
  <p188:author id="{6F7B396F-4AEB-5BAF-C0DC-15ECB2A8D99E}" name="Guest User" initials="GU" userId="S::urn:spo:anon#9c47c465c41e7e058c21663e260145359962b82b5e3527aa0c7df6fc7ed943ce::" providerId="AD"/>
  <p188:author id="{FEFB1BA1-69C9-B92A-76D8-9125D1AA277C}" name="Stacey Maxwell" initials="SM" userId="S::stacey.maxwell@transcrip-group.com::07ff701e-3fa6-4a11-bb37-71f15f0ccd9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tristin.abair" initials="t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FF"/>
    <a:srgbClr val="0E518F"/>
    <a:srgbClr val="159396"/>
    <a:srgbClr val="2C659B"/>
    <a:srgbClr val="C46061"/>
    <a:srgbClr val="0000FF"/>
    <a:srgbClr val="A10E2F"/>
    <a:srgbClr val="CD11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90837C-46A1-4AC5-9229-E91671C9B89D}" v="22" dt="2024-10-24T10:28:09.223"/>
    <p1510:client id="{FC688452-250F-4235-A34D-966420A46332}" v="9" dt="2024-10-23T17:45:47.968"/>
  </p1510:revLst>
</p1510:revInfo>
</file>

<file path=ppt/tableStyles.xml><?xml version="1.0" encoding="utf-8"?>
<a:tblStyleLst xmlns:a="http://schemas.openxmlformats.org/drawingml/2006/main" def="{5C22544A-7EE6-4342-B048-85BDC9FD1C3A}">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guide orient="horz" pos="2704"/>
        <p:guide pos="3800"/>
        <p:guide orient="horz" pos="2478"/>
        <p:guide orient="horz" pos="22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07" Type="http://schemas.openxmlformats.org/officeDocument/2006/relationships/slide" Target="slides/slide90.xml"/><Relationship Id="rId11" Type="http://schemas.openxmlformats.org/officeDocument/2006/relationships/slideMaster" Target="slideMasters/slideMaster7.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1.xml"/><Relationship Id="rId95" Type="http://schemas.openxmlformats.org/officeDocument/2006/relationships/slide" Target="slides/slide78.xml"/><Relationship Id="rId160" Type="http://schemas.openxmlformats.org/officeDocument/2006/relationships/slide" Target="slides/slide143.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slide" Target="slides/slide154.xml"/><Relationship Id="rId12" Type="http://schemas.openxmlformats.org/officeDocument/2006/relationships/slideMaster" Target="slideMasters/slideMaster8.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6" Type="http://schemas.openxmlformats.org/officeDocument/2006/relationships/slideMaster" Target="slideMasters/slideMaster2.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51" Type="http://schemas.openxmlformats.org/officeDocument/2006/relationships/slide" Target="slides/slide134.xml"/><Relationship Id="rId156" Type="http://schemas.openxmlformats.org/officeDocument/2006/relationships/slide" Target="slides/slide139.xml"/><Relationship Id="rId177" Type="http://schemas.openxmlformats.org/officeDocument/2006/relationships/tableStyles" Target="tableStyles.xml"/><Relationship Id="rId172" Type="http://schemas.openxmlformats.org/officeDocument/2006/relationships/notesMaster" Target="notesMasters/notesMaster1.xml"/><Relationship Id="rId13" Type="http://schemas.openxmlformats.org/officeDocument/2006/relationships/slideMaster" Target="slideMasters/slideMaster9.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openxmlformats.org/officeDocument/2006/relationships/slide" Target="slides/slide150.xml"/><Relationship Id="rId7" Type="http://schemas.openxmlformats.org/officeDocument/2006/relationships/slideMaster" Target="slideMasters/slideMaster3.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178" Type="http://schemas.microsoft.com/office/2015/10/relationships/revisionInfo" Target="revisionInfo.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commentAuthors" Target="commentAuthors.xml"/><Relationship Id="rId19" Type="http://schemas.openxmlformats.org/officeDocument/2006/relationships/slide" Target="slides/slide2.xml"/><Relationship Id="rId14" Type="http://schemas.openxmlformats.org/officeDocument/2006/relationships/slideMaster" Target="slideMasters/slideMaster10.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8" Type="http://schemas.openxmlformats.org/officeDocument/2006/relationships/slideMaster" Target="slideMasters/slideMaster4.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3" Type="http://schemas.openxmlformats.org/officeDocument/2006/relationships/customXml" Target="../customXml/item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presProps" Target="presProps.xml"/><Relationship Id="rId179" Type="http://schemas.microsoft.com/office/2018/10/relationships/authors" Target="authors.xml"/><Relationship Id="rId15" Type="http://schemas.openxmlformats.org/officeDocument/2006/relationships/slideMaster" Target="slideMasters/slideMaster11.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6.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4" Type="http://schemas.openxmlformats.org/officeDocument/2006/relationships/customXml" Target="../customXml/item4.xml"/><Relationship Id="rId9" Type="http://schemas.openxmlformats.org/officeDocument/2006/relationships/slideMaster" Target="slideMasters/slideMaster5.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viewProps" Target="viewProps.xml"/><Relationship Id="rId16" Type="http://schemas.openxmlformats.org/officeDocument/2006/relationships/slideMaster" Target="slideMasters/slideMaster12.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theme" Target="theme/theme1.xml"/><Relationship Id="rId17" Type="http://schemas.openxmlformats.org/officeDocument/2006/relationships/slideMaster" Target="slideMasters/slideMaster13.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 Id="rId1"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017677836555567"/>
          <c:y val="0"/>
          <c:w val="0.86626803702230293"/>
          <c:h val="0.93099025461276219"/>
        </c:manualLayout>
      </c:layout>
      <c:barChart>
        <c:barDir val="bar"/>
        <c:grouping val="clustered"/>
        <c:varyColors val="0"/>
        <c:ser>
          <c:idx val="0"/>
          <c:order val="0"/>
          <c:tx>
            <c:strRef>
              <c:f>Sheet1!$B$1</c:f>
              <c:strCache>
                <c:ptCount val="1"/>
                <c:pt idx="0">
                  <c:v>Obinutuzumab</c:v>
                </c:pt>
              </c:strCache>
            </c:strRef>
          </c:tx>
          <c:spPr>
            <a:solidFill>
              <a:srgbClr val="9199A3"/>
            </a:solidFill>
            <a:ln>
              <a:noFill/>
            </a:ln>
            <a:effectLst/>
          </c:spPr>
          <c:invertIfNegative val="0"/>
          <c:dLbls>
            <c:dLbl>
              <c:idx val="0"/>
              <c:layout>
                <c:manualLayout>
                  <c:x val="-4.301563296487790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84-4002-82ED-A922945533AC}"/>
                </c:ext>
              </c:extLst>
            </c:dLbl>
            <c:dLbl>
              <c:idx val="1"/>
              <c:layout>
                <c:manualLayout>
                  <c:x val="-2.8677088643251935E-3"/>
                  <c:y val="-3.237365416729344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384-4002-82ED-A922945533AC}"/>
                </c:ext>
              </c:extLst>
            </c:dLbl>
            <c:dLbl>
              <c:idx val="2"/>
              <c:layout>
                <c:manualLayout>
                  <c:x val="-4.301563296487790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84-4002-82ED-A922945533AC}"/>
                </c:ext>
              </c:extLst>
            </c:dLbl>
            <c:dLbl>
              <c:idx val="3"/>
              <c:layout>
                <c:manualLayout>
                  <c:x val="-7.169272160812984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84-4002-82ED-A922945533AC}"/>
                </c:ext>
              </c:extLst>
            </c:dLbl>
            <c:dLbl>
              <c:idx val="4"/>
              <c:layout>
                <c:manualLayout>
                  <c:x val="-5.735417728650387E-3"/>
                  <c:y val="6.474730833458452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384-4002-82ED-A922945533AC}"/>
                </c:ext>
              </c:extLst>
            </c:dLbl>
            <c:dLbl>
              <c:idx val="5"/>
              <c:layout>
                <c:manualLayout>
                  <c:x val="-7.1692721608129844E-3"/>
                  <c:y val="-1.1870202735745569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84-4002-82ED-A922945533AC}"/>
                </c:ext>
              </c:extLst>
            </c:dLbl>
            <c:dLbl>
              <c:idx val="6"/>
              <c:layout>
                <c:manualLayout>
                  <c:x val="-1.4338544321625968E-3"/>
                  <c:y val="3.237365416729285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384-4002-82ED-A922945533AC}"/>
                </c:ext>
              </c:extLst>
            </c:dLbl>
            <c:dLbl>
              <c:idx val="7"/>
              <c:layout>
                <c:manualLayout>
                  <c:x val="-4.3015632964878434E-3"/>
                  <c:y val="3.2373654167292261E-3"/>
                </c:manualLayout>
              </c:layout>
              <c:tx>
                <c:rich>
                  <a:bodyPr/>
                  <a:lstStyle/>
                  <a:p>
                    <a:fld id="{DB5C8154-8570-46CA-BBDA-341B6838998D}" type="VALUE">
                      <a:rPr lang="en-US" smtClean="0"/>
                      <a:pPr/>
                      <a:t>[WERT]</a:t>
                    </a:fld>
                    <a:r>
                      <a:rPr lang="en-US"/>
                      <a:t>.0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384-4002-82ED-A922945533AC}"/>
                </c:ext>
              </c:extLst>
            </c:dLbl>
            <c:dLbl>
              <c:idx val="8"/>
              <c:layout>
                <c:manualLayout>
                  <c:x val="-2.8677088643251935E-3"/>
                  <c:y val="3.237365416729166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384-4002-82ED-A922945533AC}"/>
                </c:ext>
              </c:extLst>
            </c:dLbl>
            <c:dLbl>
              <c:idx val="9"/>
              <c:layout>
                <c:manualLayout>
                  <c:x val="-5.73541772865038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384-4002-82ED-A922945533AC}"/>
                </c:ext>
              </c:extLst>
            </c:dLbl>
            <c:dLbl>
              <c:idx val="10"/>
              <c:layout>
                <c:manualLayout>
                  <c:x val="-2.8677088643251935E-3"/>
                  <c:y val="6.474730833458422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384-4002-82ED-A922945533AC}"/>
                </c:ext>
              </c:extLst>
            </c:dLbl>
            <c:dLbl>
              <c:idx val="11"/>
              <c:layout>
                <c:manualLayout>
                  <c:x val="-2.867708864325298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384-4002-82ED-A922945533AC}"/>
                </c:ext>
              </c:extLst>
            </c:dLbl>
            <c:dLbl>
              <c:idx val="12"/>
              <c:layout>
                <c:manualLayout>
                  <c:x val="-4.3015632964877905E-3"/>
                  <c:y val="6.474730833458452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384-4002-82ED-A922945533AC}"/>
                </c:ext>
              </c:extLst>
            </c:dLbl>
            <c:dLbl>
              <c:idx val="13"/>
              <c:layout>
                <c:manualLayout>
                  <c:x val="-5.7354177286504928E-3"/>
                  <c:y val="6.474730833458452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384-4002-82ED-A922945533AC}"/>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IRR</c:v>
                </c:pt>
                <c:pt idx="1">
                  <c:v>Pruritus</c:v>
                </c:pt>
                <c:pt idx="2">
                  <c:v>Abdominal pain</c:v>
                </c:pt>
                <c:pt idx="3">
                  <c:v>Nausea</c:v>
                </c:pt>
                <c:pt idx="4">
                  <c:v>COVID-19</c:v>
                </c:pt>
                <c:pt idx="5">
                  <c:v>Back pain</c:v>
                </c:pt>
                <c:pt idx="6">
                  <c:v>Dyspnea</c:v>
                </c:pt>
                <c:pt idx="7">
                  <c:v>Pneumonia</c:v>
                </c:pt>
                <c:pt idx="8">
                  <c:v>Asthenia</c:v>
                </c:pt>
                <c:pt idx="9">
                  <c:v>Cough</c:v>
                </c:pt>
                <c:pt idx="10">
                  <c:v>Constipation</c:v>
                </c:pt>
                <c:pt idx="11">
                  <c:v>Pyrexia</c:v>
                </c:pt>
                <c:pt idx="12">
                  <c:v>Fatigue</c:v>
                </c:pt>
                <c:pt idx="13">
                  <c:v>Diarrhea </c:v>
                </c:pt>
              </c:strCache>
            </c:strRef>
          </c:cat>
          <c:val>
            <c:numRef>
              <c:f>Sheet1!$B$2:$B$15</c:f>
              <c:numCache>
                <c:formatCode>General</c:formatCode>
                <c:ptCount val="14"/>
                <c:pt idx="0">
                  <c:v>9.9</c:v>
                </c:pt>
                <c:pt idx="1">
                  <c:v>9.9</c:v>
                </c:pt>
                <c:pt idx="2">
                  <c:v>11.3</c:v>
                </c:pt>
                <c:pt idx="3">
                  <c:v>14.1</c:v>
                </c:pt>
                <c:pt idx="4">
                  <c:v>9.9</c:v>
                </c:pt>
                <c:pt idx="5">
                  <c:v>5.6</c:v>
                </c:pt>
                <c:pt idx="6">
                  <c:v>9.9</c:v>
                </c:pt>
                <c:pt idx="7">
                  <c:v>7</c:v>
                </c:pt>
                <c:pt idx="8">
                  <c:v>8.5</c:v>
                </c:pt>
                <c:pt idx="9">
                  <c:v>12.7</c:v>
                </c:pt>
                <c:pt idx="10">
                  <c:v>8.5</c:v>
                </c:pt>
                <c:pt idx="11">
                  <c:v>19.7</c:v>
                </c:pt>
                <c:pt idx="12">
                  <c:v>14.1</c:v>
                </c:pt>
                <c:pt idx="13">
                  <c:v>16.899999999999999</c:v>
                </c:pt>
              </c:numCache>
            </c:numRef>
          </c:val>
          <c:extLst>
            <c:ext xmlns:c16="http://schemas.microsoft.com/office/drawing/2014/chart" uri="{C3380CC4-5D6E-409C-BE32-E72D297353CC}">
              <c16:uniqueId val="{0000000E-1384-4002-82ED-A922945533AC}"/>
            </c:ext>
          </c:extLst>
        </c:ser>
        <c:ser>
          <c:idx val="1"/>
          <c:order val="1"/>
          <c:tx>
            <c:strRef>
              <c:f>Sheet1!$C$1</c:f>
              <c:strCache>
                <c:ptCount val="1"/>
                <c:pt idx="0">
                  <c:v>Zanubrutinib + obinutuzumab</c:v>
                </c:pt>
              </c:strCache>
            </c:strRef>
          </c:tx>
          <c:spPr>
            <a:solidFill>
              <a:srgbClr val="11508E"/>
            </a:solidFill>
            <a:ln>
              <a:noFill/>
            </a:ln>
            <a:effectLst/>
          </c:spPr>
          <c:invertIfNegative val="0"/>
          <c:dLbls>
            <c:dLbl>
              <c:idx val="0"/>
              <c:layout>
                <c:manualLayout>
                  <c:x val="-2.8677088643251675E-3"/>
                  <c:y val="-3.237365416729226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384-4002-82ED-A922945533AC}"/>
                </c:ext>
              </c:extLst>
            </c:dLbl>
            <c:dLbl>
              <c:idx val="1"/>
              <c:layout>
                <c:manualLayout>
                  <c:x val="-5.7354177286504399E-3"/>
                  <c:y val="-3.237365416729226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384-4002-82ED-A922945533AC}"/>
                </c:ext>
              </c:extLst>
            </c:dLbl>
            <c:dLbl>
              <c:idx val="2"/>
              <c:layout>
                <c:manualLayout>
                  <c:x val="-1.4338544321625968E-3"/>
                  <c:y val="-3.237365416729226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384-4002-82ED-A922945533AC}"/>
                </c:ext>
              </c:extLst>
            </c:dLbl>
            <c:dLbl>
              <c:idx val="3"/>
              <c:layout>
                <c:manualLayout>
                  <c:x val="-1.4338544321626494E-3"/>
                  <c:y val="-6.47473083345857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384-4002-82ED-A922945533AC}"/>
                </c:ext>
              </c:extLst>
            </c:dLbl>
            <c:dLbl>
              <c:idx val="4"/>
              <c:layout>
                <c:manualLayout>
                  <c:x val="-5.735417728650387E-3"/>
                  <c:y val="-3.237365416729226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384-4002-82ED-A922945533AC}"/>
                </c:ext>
              </c:extLst>
            </c:dLbl>
            <c:dLbl>
              <c:idx val="5"/>
              <c:layout>
                <c:manualLayout>
                  <c:x val="-5.73541772865038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384-4002-82ED-A922945533AC}"/>
                </c:ext>
              </c:extLst>
            </c:dLbl>
            <c:dLbl>
              <c:idx val="6"/>
              <c:layout>
                <c:manualLayout>
                  <c:x val="-2.8677088643251935E-3"/>
                  <c:y val="-5.9351013678727843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384-4002-82ED-A922945533AC}"/>
                </c:ext>
              </c:extLst>
            </c:dLbl>
            <c:dLbl>
              <c:idx val="7"/>
              <c:layout>
                <c:manualLayout>
                  <c:x val="-5.735417728650492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384-4002-82ED-A922945533AC}"/>
                </c:ext>
              </c:extLst>
            </c:dLbl>
            <c:dLbl>
              <c:idx val="8"/>
              <c:layout>
                <c:manualLayout>
                  <c:x val="-7.169272160813036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384-4002-82ED-A922945533AC}"/>
                </c:ext>
              </c:extLst>
            </c:dLbl>
            <c:dLbl>
              <c:idx val="9"/>
              <c:layout>
                <c:manualLayout>
                  <c:x val="-4.3015632964877376E-3"/>
                  <c:y val="-9.712096250187618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384-4002-82ED-A922945533AC}"/>
                </c:ext>
              </c:extLst>
            </c:dLbl>
            <c:dLbl>
              <c:idx val="10"/>
              <c:layout>
                <c:manualLayout>
                  <c:x val="-4.301563296487790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384-4002-82ED-A922945533AC}"/>
                </c:ext>
              </c:extLst>
            </c:dLbl>
            <c:dLbl>
              <c:idx val="11"/>
              <c:layout>
                <c:manualLayout>
                  <c:x val="-1.4338544321625968E-3"/>
                  <c:y val="-6.474730833458452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1384-4002-82ED-A922945533AC}"/>
                </c:ext>
              </c:extLst>
            </c:dLbl>
            <c:dLbl>
              <c:idx val="12"/>
              <c:layout>
                <c:manualLayout>
                  <c:x val="-6.9799415259069308E-3"/>
                  <c:y val="1.9319155305261211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6.5858118811275637E-2"/>
                      <c:h val="4.0591673278266405E-2"/>
                    </c:manualLayout>
                  </c15:layout>
                </c:ext>
                <c:ext xmlns:c16="http://schemas.microsoft.com/office/drawing/2014/chart" uri="{C3380CC4-5D6E-409C-BE32-E72D297353CC}">
                  <c16:uniqueId val="{0000001B-1384-4002-82ED-A922945533AC}"/>
                </c:ext>
              </c:extLst>
            </c:dLbl>
            <c:dLbl>
              <c:idx val="13"/>
              <c:layout>
                <c:manualLayout>
                  <c:x val="-3.0595292328484684E-3"/>
                  <c:y val="2.5567539472278849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384-4002-82ED-A922945533AC}"/>
                </c:ext>
              </c:extLst>
            </c:dLbl>
            <c:numFmt formatCode="#,##0.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IRR</c:v>
                </c:pt>
                <c:pt idx="1">
                  <c:v>Pruritus</c:v>
                </c:pt>
                <c:pt idx="2">
                  <c:v>Abdominal pain</c:v>
                </c:pt>
                <c:pt idx="3">
                  <c:v>Nausea</c:v>
                </c:pt>
                <c:pt idx="4">
                  <c:v>COVID-19</c:v>
                </c:pt>
                <c:pt idx="5">
                  <c:v>Back pain</c:v>
                </c:pt>
                <c:pt idx="6">
                  <c:v>Dyspnea</c:v>
                </c:pt>
                <c:pt idx="7">
                  <c:v>Pneumonia</c:v>
                </c:pt>
                <c:pt idx="8">
                  <c:v>Asthenia</c:v>
                </c:pt>
                <c:pt idx="9">
                  <c:v>Cough</c:v>
                </c:pt>
                <c:pt idx="10">
                  <c:v>Constipation</c:v>
                </c:pt>
                <c:pt idx="11">
                  <c:v>Pyrexia</c:v>
                </c:pt>
                <c:pt idx="12">
                  <c:v>Fatigue</c:v>
                </c:pt>
                <c:pt idx="13">
                  <c:v>Diarrhea </c:v>
                </c:pt>
              </c:strCache>
            </c:strRef>
          </c:cat>
          <c:val>
            <c:numRef>
              <c:f>Sheet1!$C$2:$C$15</c:f>
              <c:numCache>
                <c:formatCode>General</c:formatCode>
                <c:ptCount val="14"/>
                <c:pt idx="0">
                  <c:v>2.8</c:v>
                </c:pt>
                <c:pt idx="1">
                  <c:v>7</c:v>
                </c:pt>
                <c:pt idx="2">
                  <c:v>7.7</c:v>
                </c:pt>
                <c:pt idx="3">
                  <c:v>9.1</c:v>
                </c:pt>
                <c:pt idx="4">
                  <c:v>9.8000000000000007</c:v>
                </c:pt>
                <c:pt idx="5">
                  <c:v>10.5</c:v>
                </c:pt>
                <c:pt idx="6">
                  <c:v>11.2</c:v>
                </c:pt>
                <c:pt idx="7">
                  <c:v>11.9</c:v>
                </c:pt>
                <c:pt idx="8">
                  <c:v>11.9</c:v>
                </c:pt>
                <c:pt idx="9">
                  <c:v>12.6</c:v>
                </c:pt>
                <c:pt idx="10">
                  <c:v>13.3</c:v>
                </c:pt>
                <c:pt idx="11">
                  <c:v>13.3</c:v>
                </c:pt>
                <c:pt idx="12">
                  <c:v>15.4</c:v>
                </c:pt>
                <c:pt idx="13">
                  <c:v>18.2</c:v>
                </c:pt>
              </c:numCache>
            </c:numRef>
          </c:val>
          <c:extLst>
            <c:ext xmlns:c16="http://schemas.microsoft.com/office/drawing/2014/chart" uri="{C3380CC4-5D6E-409C-BE32-E72D297353CC}">
              <c16:uniqueId val="{0000001D-1384-4002-82ED-A922945533AC}"/>
            </c:ext>
          </c:extLst>
        </c:ser>
        <c:dLbls>
          <c:dLblPos val="outEnd"/>
          <c:showLegendKey val="0"/>
          <c:showVal val="1"/>
          <c:showCatName val="0"/>
          <c:showSerName val="0"/>
          <c:showPercent val="0"/>
          <c:showBubbleSize val="0"/>
        </c:dLbls>
        <c:gapWidth val="100"/>
        <c:axId val="1088901568"/>
        <c:axId val="1088905504"/>
      </c:barChart>
      <c:catAx>
        <c:axId val="1088901568"/>
        <c:scaling>
          <c:orientation val="minMax"/>
        </c:scaling>
        <c:delete val="0"/>
        <c:axPos val="l"/>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lgn="just">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crossAx val="1088905504"/>
        <c:crosses val="autoZero"/>
        <c:auto val="1"/>
        <c:lblAlgn val="ctr"/>
        <c:lblOffset val="100"/>
        <c:noMultiLvlLbl val="0"/>
      </c:catAx>
      <c:valAx>
        <c:axId val="1088905504"/>
        <c:scaling>
          <c:orientation val="minMax"/>
          <c:max val="21"/>
          <c:min val="0"/>
        </c:scaling>
        <c:delete val="0"/>
        <c:axPos val="b"/>
        <c:numFmt formatCode="General" sourceLinked="1"/>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crossAx val="1088901568"/>
        <c:crosses val="autoZero"/>
        <c:crossBetween val="between"/>
        <c:majorUnit val="5"/>
      </c:valAx>
      <c:spPr>
        <a:noFill/>
        <a:ln w="25400">
          <a:noFill/>
        </a:ln>
        <a:effectLst/>
      </c:spPr>
    </c:plotArea>
    <c:legend>
      <c:legendPos val="r"/>
      <c:legendEntry>
        <c:idx val="0"/>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legendEntry>
      <c:legendEntry>
        <c:idx val="1"/>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legendEntry>
      <c:layout>
        <c:manualLayout>
          <c:xMode val="edge"/>
          <c:yMode val="edge"/>
          <c:x val="0.65702685619814627"/>
          <c:y val="0.76310982881229705"/>
          <c:w val="0.34297314380185367"/>
          <c:h val="0.1576245941775737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a:latin typeface="Arial" panose="020B0604020202020204" pitchFamily="34" charset="0"/>
          <a:cs typeface="Arial" panose="020B0604020202020204" pitchFamily="34" charset="0"/>
        </a:defRPr>
      </a:pPr>
      <a:endParaRPr lang="de-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9290482854274564E-2"/>
          <c:y val="3.1017247769655046E-2"/>
          <c:w val="0.93478316022608854"/>
          <c:h val="0.74787620455182036"/>
        </c:manualLayout>
      </c:layout>
      <c:barChart>
        <c:barDir val="col"/>
        <c:grouping val="clustered"/>
        <c:varyColors val="0"/>
        <c:ser>
          <c:idx val="0"/>
          <c:order val="0"/>
          <c:tx>
            <c:strRef>
              <c:f>Sheet1!$B$1</c:f>
              <c:strCache>
                <c:ptCount val="1"/>
                <c:pt idx="0">
                  <c:v>Zanubrutinib + obinutuzumab</c:v>
                </c:pt>
              </c:strCache>
            </c:strRef>
          </c:tx>
          <c:spPr>
            <a:solidFill>
              <a:srgbClr val="11508E"/>
            </a:solidFill>
            <a:ln>
              <a:noFill/>
            </a:ln>
            <a:effectLst/>
          </c:spPr>
          <c:invertIfNegative val="0"/>
          <c:dLbls>
            <c:dLbl>
              <c:idx val="11"/>
              <c:tx>
                <c:rich>
                  <a:bodyPr/>
                  <a:lstStyle/>
                  <a:p>
                    <a:r>
                      <a:rPr lang="en-US"/>
                      <a:t>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846-46B5-8001-42A3C7CE6998}"/>
                </c:ext>
              </c:extLst>
            </c:dLbl>
            <c:numFmt formatCode="#,##0.0" sourceLinked="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Anemia</c:v>
                </c:pt>
                <c:pt idx="1">
                  <c:v>Neutropenia</c:v>
                </c:pt>
                <c:pt idx="2">
                  <c:v>Thrombocytopenia</c:v>
                </c:pt>
                <c:pt idx="3">
                  <c:v>Hemorrhage</c:v>
                </c:pt>
                <c:pt idx="4">
                  <c:v>Major Haemorrhage</c:v>
                </c:pt>
                <c:pt idx="5">
                  <c:v>Atrial Fibrillation and Flutter</c:v>
                </c:pt>
                <c:pt idx="6">
                  <c:v>Hypertension</c:v>
                </c:pt>
                <c:pt idx="7">
                  <c:v>Infections</c:v>
                </c:pt>
                <c:pt idx="8">
                  <c:v>Opportunistic infections</c:v>
                </c:pt>
                <c:pt idx="9">
                  <c:v>Second Primary Malignancies</c:v>
                </c:pt>
                <c:pt idx="10">
                  <c:v>Skin Cancers</c:v>
                </c:pt>
                <c:pt idx="11">
                  <c:v>Tumor lysis syndrome</c:v>
                </c:pt>
              </c:strCache>
            </c:strRef>
          </c:cat>
          <c:val>
            <c:numRef>
              <c:f>Sheet1!$B$2:$B$13</c:f>
              <c:numCache>
                <c:formatCode>0.00</c:formatCode>
                <c:ptCount val="12"/>
                <c:pt idx="0">
                  <c:v>0.8</c:v>
                </c:pt>
                <c:pt idx="1">
                  <c:v>2.6</c:v>
                </c:pt>
                <c:pt idx="2">
                  <c:v>3.5</c:v>
                </c:pt>
                <c:pt idx="3">
                  <c:v>2.4</c:v>
                </c:pt>
                <c:pt idx="4">
                  <c:v>0.1</c:v>
                </c:pt>
                <c:pt idx="5">
                  <c:v>0.2</c:v>
                </c:pt>
                <c:pt idx="6">
                  <c:v>0.3</c:v>
                </c:pt>
                <c:pt idx="7">
                  <c:v>5.6</c:v>
                </c:pt>
                <c:pt idx="8">
                  <c:v>0.2</c:v>
                </c:pt>
                <c:pt idx="9">
                  <c:v>0.4</c:v>
                </c:pt>
                <c:pt idx="10">
                  <c:v>0.2</c:v>
                </c:pt>
                <c:pt idx="11">
                  <c:v>0</c:v>
                </c:pt>
              </c:numCache>
            </c:numRef>
          </c:val>
          <c:extLst>
            <c:ext xmlns:c16="http://schemas.microsoft.com/office/drawing/2014/chart" uri="{C3380CC4-5D6E-409C-BE32-E72D297353CC}">
              <c16:uniqueId val="{00000001-8846-46B5-8001-42A3C7CE6998}"/>
            </c:ext>
          </c:extLst>
        </c:ser>
        <c:ser>
          <c:idx val="1"/>
          <c:order val="1"/>
          <c:tx>
            <c:strRef>
              <c:f>Sheet1!$C$1</c:f>
              <c:strCache>
                <c:ptCount val="1"/>
                <c:pt idx="0">
                  <c:v>Obinutuzumab</c:v>
                </c:pt>
              </c:strCache>
            </c:strRef>
          </c:tx>
          <c:spPr>
            <a:solidFill>
              <a:srgbClr val="9199A3"/>
            </a:solidFill>
            <a:ln>
              <a:noFill/>
            </a:ln>
            <a:effectLst/>
          </c:spPr>
          <c:invertIfNegative val="0"/>
          <c:dLbls>
            <c:dLbl>
              <c:idx val="8"/>
              <c:tx>
                <c:rich>
                  <a:bodyPr/>
                  <a:lstStyle/>
                  <a:p>
                    <a:r>
                      <a:rPr lang="en-US"/>
                      <a:t>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846-46B5-8001-42A3C7CE6998}"/>
                </c:ext>
              </c:extLst>
            </c:dLbl>
            <c:numFmt formatCode="#,##0.0" sourceLinked="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Anemia</c:v>
                </c:pt>
                <c:pt idx="1">
                  <c:v>Neutropenia</c:v>
                </c:pt>
                <c:pt idx="2">
                  <c:v>Thrombocytopenia</c:v>
                </c:pt>
                <c:pt idx="3">
                  <c:v>Hemorrhage</c:v>
                </c:pt>
                <c:pt idx="4">
                  <c:v>Major Haemorrhage</c:v>
                </c:pt>
                <c:pt idx="5">
                  <c:v>Atrial Fibrillation and Flutter</c:v>
                </c:pt>
                <c:pt idx="6">
                  <c:v>Hypertension</c:v>
                </c:pt>
                <c:pt idx="7">
                  <c:v>Infections</c:v>
                </c:pt>
                <c:pt idx="8">
                  <c:v>Opportunistic infections</c:v>
                </c:pt>
                <c:pt idx="9">
                  <c:v>Second Primary Malignancies</c:v>
                </c:pt>
                <c:pt idx="10">
                  <c:v>Skin Cancers</c:v>
                </c:pt>
                <c:pt idx="11">
                  <c:v>Tumor lysis syndrome</c:v>
                </c:pt>
              </c:strCache>
            </c:strRef>
          </c:cat>
          <c:val>
            <c:numRef>
              <c:f>Sheet1!$C$2:$C$13</c:f>
              <c:numCache>
                <c:formatCode>0.00</c:formatCode>
                <c:ptCount val="12"/>
                <c:pt idx="0">
                  <c:v>1</c:v>
                </c:pt>
                <c:pt idx="1">
                  <c:v>3.5</c:v>
                </c:pt>
                <c:pt idx="2">
                  <c:v>2.9</c:v>
                </c:pt>
                <c:pt idx="3">
                  <c:v>1.3</c:v>
                </c:pt>
                <c:pt idx="4">
                  <c:v>0.3</c:v>
                </c:pt>
                <c:pt idx="5">
                  <c:v>0.1</c:v>
                </c:pt>
                <c:pt idx="6">
                  <c:v>0.6</c:v>
                </c:pt>
                <c:pt idx="7">
                  <c:v>5.6</c:v>
                </c:pt>
                <c:pt idx="8">
                  <c:v>0</c:v>
                </c:pt>
                <c:pt idx="9">
                  <c:v>0.4</c:v>
                </c:pt>
                <c:pt idx="10">
                  <c:v>0.3</c:v>
                </c:pt>
                <c:pt idx="11">
                  <c:v>0.1</c:v>
                </c:pt>
              </c:numCache>
            </c:numRef>
          </c:val>
          <c:extLst>
            <c:ext xmlns:c16="http://schemas.microsoft.com/office/drawing/2014/chart" uri="{C3380CC4-5D6E-409C-BE32-E72D297353CC}">
              <c16:uniqueId val="{00000003-8846-46B5-8001-42A3C7CE6998}"/>
            </c:ext>
          </c:extLst>
        </c:ser>
        <c:dLbls>
          <c:dLblPos val="outEnd"/>
          <c:showLegendKey val="0"/>
          <c:showVal val="1"/>
          <c:showCatName val="0"/>
          <c:showSerName val="0"/>
          <c:showPercent val="0"/>
          <c:showBubbleSize val="0"/>
        </c:dLbls>
        <c:gapWidth val="142"/>
        <c:overlap val="-19"/>
        <c:axId val="702739944"/>
        <c:axId val="702737320"/>
      </c:barChart>
      <c:catAx>
        <c:axId val="702739944"/>
        <c:scaling>
          <c:orientation val="minMax"/>
        </c:scaling>
        <c:delete val="0"/>
        <c:axPos val="b"/>
        <c:numFmt formatCode="General" sourceLinked="1"/>
        <c:majorTickMark val="out"/>
        <c:minorTickMark val="none"/>
        <c:tickLblPos val="none"/>
        <c:spPr>
          <a:noFill/>
          <a:ln w="9525" cap="flat" cmpd="sng" algn="ctr">
            <a:solidFill>
              <a:srgbClr val="FFFFFF">
                <a:lumMod val="50000"/>
              </a:srgb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crossAx val="702737320"/>
        <c:crosses val="autoZero"/>
        <c:auto val="1"/>
        <c:lblAlgn val="ctr"/>
        <c:lblOffset val="100"/>
        <c:noMultiLvlLbl val="0"/>
      </c:catAx>
      <c:valAx>
        <c:axId val="702737320"/>
        <c:scaling>
          <c:orientation val="minMax"/>
        </c:scaling>
        <c:delete val="0"/>
        <c:axPos val="l"/>
        <c:majorGridlines>
          <c:spPr>
            <a:ln w="9525" cap="flat" cmpd="sng" algn="ctr">
              <a:noFill/>
              <a:round/>
            </a:ln>
            <a:effectLst/>
          </c:spPr>
        </c:majorGridlines>
        <c:numFmt formatCode="0.00" sourceLinked="1"/>
        <c:majorTickMark val="out"/>
        <c:minorTickMark val="none"/>
        <c:tickLblPos val="nextTo"/>
        <c:spPr>
          <a:noFill/>
          <a:ln>
            <a:solidFill>
              <a:srgbClr val="FFFFFF">
                <a:lumMod val="50000"/>
              </a:srgbClr>
            </a:solidFill>
          </a:ln>
          <a:effectLst/>
        </c:spPr>
        <c:txPr>
          <a:bodyPr rot="-6000000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crossAx val="70273994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legendEntry>
      <c:legendEntry>
        <c:idx val="1"/>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legendEntry>
      <c:layout>
        <c:manualLayout>
          <c:xMode val="edge"/>
          <c:yMode val="edge"/>
          <c:x val="7.0284527413322417E-2"/>
          <c:y val="2.4673305486059029E-2"/>
          <c:w val="0.34891994064776122"/>
          <c:h val="5.0297425720545963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latin typeface="Arial" panose="020B0604020202020204" pitchFamily="34" charset="0"/>
          <a:cs typeface="Arial" panose="020B0604020202020204" pitchFamily="34" charset="0"/>
        </a:defRPr>
      </a:pPr>
      <a:endParaRPr lang="de-DE"/>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633230506056434E-2"/>
          <c:y val="3.9859770424512435E-2"/>
          <c:w val="0.88481569360168433"/>
          <c:h val="0.69957696030236549"/>
        </c:manualLayout>
      </c:layout>
      <c:barChart>
        <c:barDir val="col"/>
        <c:grouping val="clustered"/>
        <c:varyColors val="0"/>
        <c:ser>
          <c:idx val="0"/>
          <c:order val="0"/>
          <c:spPr>
            <a:solidFill>
              <a:srgbClr val="003366"/>
            </a:solidFill>
            <a:ln>
              <a:noFill/>
            </a:ln>
            <a:effectLst/>
          </c:spPr>
          <c:invertIfNegative val="0"/>
          <c:dLbls>
            <c:dLbl>
              <c:idx val="8"/>
              <c:delete val="1"/>
              <c:extLst>
                <c:ext xmlns:c15="http://schemas.microsoft.com/office/drawing/2012/chart" uri="{CE6537A1-D6FC-4f65-9D91-7224C49458BB}"/>
                <c:ext xmlns:c16="http://schemas.microsoft.com/office/drawing/2014/chart" uri="{C3380CC4-5D6E-409C-BE32-E72D297353CC}">
                  <c16:uniqueId val="{00000001-6D24-4C62-B1AA-69C0500B2711}"/>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Zanubrutinib</c:v>
                </c:pt>
                <c:pt idx="1">
                  <c:v>Copanlisib</c:v>
                </c:pt>
                <c:pt idx="2">
                  <c:v>Venetoclax</c:v>
                </c:pt>
                <c:pt idx="3">
                  <c:v>Lenalidomide</c:v>
                </c:pt>
                <c:pt idx="4">
                  <c:v>Umbralisib</c:v>
                </c:pt>
                <c:pt idx="5">
                  <c:v>Ibrutinib</c:v>
                </c:pt>
                <c:pt idx="6">
                  <c:v>Bortezomib</c:v>
                </c:pt>
                <c:pt idx="7">
                  <c:v>Idelalisib</c:v>
                </c:pt>
                <c:pt idx="8">
                  <c:v>Rituximab</c:v>
                </c:pt>
                <c:pt idx="9">
                  <c:v>Everolimus</c:v>
                </c:pt>
              </c:strCache>
            </c:strRef>
          </c:cat>
          <c:val>
            <c:numRef>
              <c:f>Sheet1!$B$2:$B$11</c:f>
              <c:numCache>
                <c:formatCode>0%</c:formatCode>
                <c:ptCount val="10"/>
                <c:pt idx="0">
                  <c:v>0.74</c:v>
                </c:pt>
                <c:pt idx="1">
                  <c:v>0.78</c:v>
                </c:pt>
                <c:pt idx="2">
                  <c:v>0.67</c:v>
                </c:pt>
                <c:pt idx="3">
                  <c:v>0.61</c:v>
                </c:pt>
                <c:pt idx="4">
                  <c:v>0.49</c:v>
                </c:pt>
                <c:pt idx="5">
                  <c:v>0.48</c:v>
                </c:pt>
                <c:pt idx="6">
                  <c:v>0.48</c:v>
                </c:pt>
                <c:pt idx="7">
                  <c:v>0.47</c:v>
                </c:pt>
                <c:pt idx="8">
                  <c:v>0.45</c:v>
                </c:pt>
                <c:pt idx="9">
                  <c:v>0.25</c:v>
                </c:pt>
              </c:numCache>
            </c:numRef>
          </c:val>
          <c:extLst>
            <c:ext xmlns:c16="http://schemas.microsoft.com/office/drawing/2014/chart" uri="{C3380CC4-5D6E-409C-BE32-E72D297353CC}">
              <c16:uniqueId val="{00000000-6D24-4C62-B1AA-69C0500B2711}"/>
            </c:ext>
          </c:extLst>
        </c:ser>
        <c:dLbls>
          <c:showLegendKey val="0"/>
          <c:showVal val="0"/>
          <c:showCatName val="0"/>
          <c:showSerName val="0"/>
          <c:showPercent val="0"/>
          <c:showBubbleSize val="0"/>
        </c:dLbls>
        <c:gapWidth val="129"/>
        <c:overlap val="-27"/>
        <c:axId val="1068362607"/>
        <c:axId val="1068367407"/>
      </c:barChart>
      <c:catAx>
        <c:axId val="1068362607"/>
        <c:scaling>
          <c:orientation val="minMax"/>
        </c:scaling>
        <c:delete val="0"/>
        <c:axPos val="b"/>
        <c:numFmt formatCode="General" sourceLinked="1"/>
        <c:majorTickMark val="none"/>
        <c:minorTickMark val="none"/>
        <c:tickLblPos val="nextTo"/>
        <c:spPr>
          <a:noFill/>
          <a:ln w="9525" cap="flat" cmpd="sng" algn="ctr">
            <a:solidFill>
              <a:schemeClr val="bg2">
                <a:lumMod val="90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crossAx val="1068367407"/>
        <c:crosses val="autoZero"/>
        <c:auto val="1"/>
        <c:lblAlgn val="ctr"/>
        <c:lblOffset val="100"/>
        <c:noMultiLvlLbl val="0"/>
      </c:catAx>
      <c:valAx>
        <c:axId val="1068367407"/>
        <c:scaling>
          <c:orientation val="minMax"/>
          <c:max val="1"/>
        </c:scaling>
        <c:delete val="0"/>
        <c:axPos val="l"/>
        <c:numFmt formatCode="0%" sourceLinked="1"/>
        <c:majorTickMark val="out"/>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e-DE"/>
          </a:p>
        </c:txPr>
        <c:crossAx val="1068362607"/>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de-D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Sheet1!$B$3</c:f>
              <c:strCache>
                <c:ptCount val="1"/>
                <c:pt idx="0">
                  <c:v>Complete response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Sheet1!$C$2:$D$2</c:f>
              <c:strCache>
                <c:ptCount val="2"/>
                <c:pt idx="0">
                  <c:v>IRC-assessed BOR
15 February 2019 data cutoff</c:v>
                </c:pt>
                <c:pt idx="1">
                  <c:v>Investigator-assessed BOR
8 September 2020 data cutoff</c:v>
                </c:pt>
              </c:strCache>
            </c:strRef>
          </c:cat>
          <c:val>
            <c:numRef>
              <c:f>Sheet1!$C$3:$D$3</c:f>
              <c:numCache>
                <c:formatCode>General</c:formatCode>
                <c:ptCount val="2"/>
                <c:pt idx="0">
                  <c:v>68.599999999999994</c:v>
                </c:pt>
                <c:pt idx="1">
                  <c:v>77.900000000000006</c:v>
                </c:pt>
              </c:numCache>
            </c:numRef>
          </c:val>
          <c:extLst>
            <c:ext xmlns:c16="http://schemas.microsoft.com/office/drawing/2014/chart" uri="{C3380CC4-5D6E-409C-BE32-E72D297353CC}">
              <c16:uniqueId val="{00000000-5097-4BE1-96AA-E7031370001D}"/>
            </c:ext>
          </c:extLst>
        </c:ser>
        <c:ser>
          <c:idx val="1"/>
          <c:order val="1"/>
          <c:tx>
            <c:strRef>
              <c:f>Sheet1!$B$4</c:f>
              <c:strCache>
                <c:ptCount val="1"/>
                <c:pt idx="0">
                  <c:v>Partial response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Sheet1!$C$2:$D$2</c:f>
              <c:strCache>
                <c:ptCount val="2"/>
                <c:pt idx="0">
                  <c:v>IRC-assessed BOR
15 February 2019 data cutoff</c:v>
                </c:pt>
                <c:pt idx="1">
                  <c:v>Investigator-assessed BOR
8 September 2020 data cutoff</c:v>
                </c:pt>
              </c:strCache>
            </c:strRef>
          </c:cat>
          <c:val>
            <c:numRef>
              <c:f>Sheet1!$C$4:$D$4</c:f>
              <c:numCache>
                <c:formatCode>General</c:formatCode>
                <c:ptCount val="2"/>
                <c:pt idx="0">
                  <c:v>15.1</c:v>
                </c:pt>
                <c:pt idx="1">
                  <c:v>5.8</c:v>
                </c:pt>
              </c:numCache>
            </c:numRef>
          </c:val>
          <c:extLst>
            <c:ext xmlns:c16="http://schemas.microsoft.com/office/drawing/2014/chart" uri="{C3380CC4-5D6E-409C-BE32-E72D297353CC}">
              <c16:uniqueId val="{00000001-5097-4BE1-96AA-E7031370001D}"/>
            </c:ext>
          </c:extLst>
        </c:ser>
        <c:ser>
          <c:idx val="2"/>
          <c:order val="2"/>
          <c:tx>
            <c:strRef>
              <c:f>Sheet1!$B$5</c:f>
              <c:strCache>
                <c:ptCount val="1"/>
                <c:pt idx="0">
                  <c:v>Stable disease</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Sheet1!$C$2:$D$2</c:f>
              <c:strCache>
                <c:ptCount val="2"/>
                <c:pt idx="0">
                  <c:v>IRC-assessed BOR
15 February 2019 data cutoff</c:v>
                </c:pt>
                <c:pt idx="1">
                  <c:v>Investigator-assessed BOR
8 September 2020 data cutoff</c:v>
                </c:pt>
              </c:strCache>
            </c:strRef>
          </c:cat>
          <c:val>
            <c:numRef>
              <c:f>Sheet1!$C$5:$D$5</c:f>
              <c:numCache>
                <c:formatCode>General</c:formatCode>
                <c:ptCount val="2"/>
                <c:pt idx="0">
                  <c:v>1.2</c:v>
                </c:pt>
                <c:pt idx="1">
                  <c:v>1.2</c:v>
                </c:pt>
              </c:numCache>
            </c:numRef>
          </c:val>
          <c:extLst>
            <c:ext xmlns:c16="http://schemas.microsoft.com/office/drawing/2014/chart" uri="{C3380CC4-5D6E-409C-BE32-E72D297353CC}">
              <c16:uniqueId val="{00000002-5097-4BE1-96AA-E7031370001D}"/>
            </c:ext>
          </c:extLst>
        </c:ser>
        <c:ser>
          <c:idx val="3"/>
          <c:order val="3"/>
          <c:tx>
            <c:strRef>
              <c:f>Sheet1!$B$6</c:f>
              <c:strCache>
                <c:ptCount val="1"/>
                <c:pt idx="0">
                  <c:v>Progressive disease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Sheet1!$C$2:$D$2</c:f>
              <c:strCache>
                <c:ptCount val="2"/>
                <c:pt idx="0">
                  <c:v>IRC-assessed BOR
15 February 2019 data cutoff</c:v>
                </c:pt>
                <c:pt idx="1">
                  <c:v>Investigator-assessed BOR
8 September 2020 data cutoff</c:v>
                </c:pt>
              </c:strCache>
            </c:strRef>
          </c:cat>
          <c:val>
            <c:numRef>
              <c:f>Sheet1!$C$6:$D$6</c:f>
              <c:numCache>
                <c:formatCode>General</c:formatCode>
                <c:ptCount val="2"/>
                <c:pt idx="0">
                  <c:v>7</c:v>
                </c:pt>
                <c:pt idx="1">
                  <c:v>9.3000000000000007</c:v>
                </c:pt>
              </c:numCache>
            </c:numRef>
          </c:val>
          <c:extLst>
            <c:ext xmlns:c16="http://schemas.microsoft.com/office/drawing/2014/chart" uri="{C3380CC4-5D6E-409C-BE32-E72D297353CC}">
              <c16:uniqueId val="{00000003-5097-4BE1-96AA-E7031370001D}"/>
            </c:ext>
          </c:extLst>
        </c:ser>
        <c:ser>
          <c:idx val="4"/>
          <c:order val="4"/>
          <c:tx>
            <c:strRef>
              <c:f>Sheet1!$B$7</c:f>
              <c:strCache>
                <c:ptCount val="1"/>
                <c:pt idx="0">
                  <c:v>No on-treatment response asssessments**</c:v>
                </c:pt>
              </c:strCache>
            </c:strRef>
          </c:tx>
          <c:spPr>
            <a:solidFill>
              <a:schemeClr val="tx2"/>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4-5097-4BE1-96AA-E7031370001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Sheet1!$C$2:$D$2</c:f>
              <c:strCache>
                <c:ptCount val="2"/>
                <c:pt idx="0">
                  <c:v>IRC-assessed BOR
15 February 2019 data cutoff</c:v>
                </c:pt>
                <c:pt idx="1">
                  <c:v>Investigator-assessed BOR
8 September 2020 data cutoff</c:v>
                </c:pt>
              </c:strCache>
            </c:strRef>
          </c:cat>
          <c:val>
            <c:numRef>
              <c:f>Sheet1!$C$7:$D$7</c:f>
              <c:numCache>
                <c:formatCode>General</c:formatCode>
                <c:ptCount val="2"/>
                <c:pt idx="0">
                  <c:v>8.1</c:v>
                </c:pt>
                <c:pt idx="1">
                  <c:v>0</c:v>
                </c:pt>
              </c:numCache>
            </c:numRef>
          </c:val>
          <c:extLst>
            <c:ext xmlns:c16="http://schemas.microsoft.com/office/drawing/2014/chart" uri="{C3380CC4-5D6E-409C-BE32-E72D297353CC}">
              <c16:uniqueId val="{00000005-5097-4BE1-96AA-E7031370001D}"/>
            </c:ext>
          </c:extLst>
        </c:ser>
        <c:ser>
          <c:idx val="5"/>
          <c:order val="5"/>
          <c:tx>
            <c:strRef>
              <c:f>Sheet1!$B$8</c:f>
              <c:strCache>
                <c:ptCount val="1"/>
                <c:pt idx="0">
                  <c:v>Discontinued prior to first assessment</c:v>
                </c:pt>
              </c:strCache>
            </c:strRef>
          </c:tx>
          <c:spPr>
            <a:solidFill>
              <a:schemeClr val="accent6">
                <a:lumMod val="5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5097-4BE1-96AA-E7031370001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Sheet1!$C$2:$D$2</c:f>
              <c:strCache>
                <c:ptCount val="2"/>
                <c:pt idx="0">
                  <c:v>IRC-assessed BOR
15 February 2019 data cutoff</c:v>
                </c:pt>
                <c:pt idx="1">
                  <c:v>Investigator-assessed BOR
8 September 2020 data cutoff</c:v>
                </c:pt>
              </c:strCache>
            </c:strRef>
          </c:cat>
          <c:val>
            <c:numRef>
              <c:f>Sheet1!$C$8:$D$8</c:f>
              <c:numCache>
                <c:formatCode>General</c:formatCode>
                <c:ptCount val="2"/>
                <c:pt idx="0">
                  <c:v>0</c:v>
                </c:pt>
                <c:pt idx="1">
                  <c:v>5.8</c:v>
                </c:pt>
              </c:numCache>
            </c:numRef>
          </c:val>
          <c:extLst>
            <c:ext xmlns:c16="http://schemas.microsoft.com/office/drawing/2014/chart" uri="{C3380CC4-5D6E-409C-BE32-E72D297353CC}">
              <c16:uniqueId val="{00000007-5097-4BE1-96AA-E7031370001D}"/>
            </c:ext>
          </c:extLst>
        </c:ser>
        <c:dLbls>
          <c:dLblPos val="ctr"/>
          <c:showLegendKey val="0"/>
          <c:showVal val="1"/>
          <c:showCatName val="0"/>
          <c:showSerName val="0"/>
          <c:showPercent val="0"/>
          <c:showBubbleSize val="0"/>
        </c:dLbls>
        <c:gapWidth val="150"/>
        <c:overlap val="100"/>
        <c:axId val="582925376"/>
        <c:axId val="582925704"/>
      </c:barChart>
      <c:catAx>
        <c:axId val="58292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lumMod val="10000"/>
                  </a:schemeClr>
                </a:solidFill>
                <a:latin typeface="+mn-lt"/>
                <a:ea typeface="+mn-ea"/>
                <a:cs typeface="+mn-cs"/>
              </a:defRPr>
            </a:pPr>
            <a:endParaRPr lang="de-DE"/>
          </a:p>
        </c:txPr>
        <c:crossAx val="582925704"/>
        <c:crosses val="autoZero"/>
        <c:auto val="1"/>
        <c:lblAlgn val="ctr"/>
        <c:lblOffset val="100"/>
        <c:noMultiLvlLbl val="0"/>
      </c:catAx>
      <c:valAx>
        <c:axId val="58292570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 Patients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82925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de-DE"/>
  <c:roundedCorners val="0"/>
  <c:style val="2"/>
  <c:chart>
    <c:autoTitleDeleted val="1"/>
    <c:plotArea>
      <c:layout>
        <c:manualLayout>
          <c:layoutTarget val="inner"/>
          <c:xMode val="edge"/>
          <c:yMode val="edge"/>
          <c:x val="9.1309100000000004E-2"/>
          <c:y val="5.7827900000000002E-2"/>
          <c:w val="0.90369100000000002"/>
          <c:h val="0.72140315358972706"/>
        </c:manualLayout>
      </c:layout>
      <c:barChart>
        <c:barDir val="col"/>
        <c:grouping val="stacked"/>
        <c:varyColors val="0"/>
        <c:ser>
          <c:idx val="0"/>
          <c:order val="0"/>
          <c:tx>
            <c:strRef>
              <c:f>Sheet1!$B$1</c:f>
              <c:strCache>
                <c:ptCount val="1"/>
                <c:pt idx="0">
                  <c:v>CR</c:v>
                </c:pt>
              </c:strCache>
            </c:strRef>
          </c:tx>
          <c:spPr>
            <a:solidFill>
              <a:srgbClr val="657D9D"/>
            </a:solidFill>
            <a:ln w="12700" cap="flat">
              <a:noFill/>
              <a:miter lim="400000"/>
            </a:ln>
            <a:effectLst/>
          </c:spPr>
          <c:invertIfNegative val="0"/>
          <c:dLbls>
            <c:numFmt formatCode="0.####" sourceLinked="0"/>
            <c:spPr>
              <a:noFill/>
              <a:ln>
                <a:noFill/>
              </a:ln>
              <a:effectLst/>
            </c:spPr>
            <c:txPr>
              <a:bodyPr/>
              <a:lstStyle/>
              <a:p>
                <a:pPr>
                  <a:defRPr sz="1800" b="1" i="0" u="none" strike="noStrike">
                    <a:solidFill>
                      <a:srgbClr val="FFFFFF"/>
                    </a:solidFill>
                    <a:latin typeface="Calibri"/>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Acalabrutinib + BR
(n=299)</c:v>
                </c:pt>
                <c:pt idx="1">
                  <c:v>Placebo + BR
(n=299)</c:v>
                </c:pt>
              </c:strCache>
            </c:strRef>
          </c:cat>
          <c:val>
            <c:numRef>
              <c:f>Sheet1!$B$2:$B$3</c:f>
              <c:numCache>
                <c:formatCode>General</c:formatCode>
                <c:ptCount val="2"/>
                <c:pt idx="0">
                  <c:v>66.599999999999994</c:v>
                </c:pt>
                <c:pt idx="1">
                  <c:v>53.5</c:v>
                </c:pt>
              </c:numCache>
            </c:numRef>
          </c:val>
          <c:extLst>
            <c:ext xmlns:c16="http://schemas.microsoft.com/office/drawing/2014/chart" uri="{C3380CC4-5D6E-409C-BE32-E72D297353CC}">
              <c16:uniqueId val="{00000000-8BD9-4F87-949E-61D180E04667}"/>
            </c:ext>
          </c:extLst>
        </c:ser>
        <c:ser>
          <c:idx val="1"/>
          <c:order val="1"/>
          <c:tx>
            <c:strRef>
              <c:f>Sheet1!$C$1</c:f>
              <c:strCache>
                <c:ptCount val="1"/>
                <c:pt idx="0">
                  <c:v>PR</c:v>
                </c:pt>
              </c:strCache>
            </c:strRef>
          </c:tx>
          <c:spPr>
            <a:solidFill>
              <a:srgbClr val="99A8BD"/>
            </a:solidFill>
            <a:ln w="12700" cap="flat">
              <a:noFill/>
              <a:miter lim="400000"/>
            </a:ln>
            <a:effectLst/>
          </c:spPr>
          <c:invertIfNegative val="0"/>
          <c:dLbls>
            <c:numFmt formatCode="0.#" sourceLinked="0"/>
            <c:spPr>
              <a:noFill/>
              <a:ln>
                <a:noFill/>
              </a:ln>
              <a:effectLst/>
            </c:spPr>
            <c:txPr>
              <a:bodyPr/>
              <a:lstStyle/>
              <a:p>
                <a:pPr>
                  <a:defRPr sz="1800" b="1" i="0" u="none" strike="noStrike">
                    <a:solidFill>
                      <a:srgbClr val="FFFFFF"/>
                    </a:solidFill>
                    <a:latin typeface="Calibri"/>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Acalabrutinib + BR
(n=299)</c:v>
                </c:pt>
                <c:pt idx="1">
                  <c:v>Placebo + BR
(n=299)</c:v>
                </c:pt>
              </c:strCache>
            </c:strRef>
          </c:cat>
          <c:val>
            <c:numRef>
              <c:f>Sheet1!$C$2:$C$3</c:f>
              <c:numCache>
                <c:formatCode>General</c:formatCode>
                <c:ptCount val="2"/>
                <c:pt idx="0">
                  <c:v>24.4</c:v>
                </c:pt>
                <c:pt idx="1">
                  <c:v>34.4</c:v>
                </c:pt>
              </c:numCache>
            </c:numRef>
          </c:val>
          <c:extLst>
            <c:ext xmlns:c16="http://schemas.microsoft.com/office/drawing/2014/chart" uri="{C3380CC4-5D6E-409C-BE32-E72D297353CC}">
              <c16:uniqueId val="{00000001-8BD9-4F87-949E-61D180E04667}"/>
            </c:ext>
          </c:extLst>
        </c:ser>
        <c:dLbls>
          <c:showLegendKey val="0"/>
          <c:showVal val="0"/>
          <c:showCatName val="0"/>
          <c:showSerName val="0"/>
          <c:showPercent val="0"/>
          <c:showBubbleSize val="0"/>
        </c:dLbls>
        <c:gapWidth val="150"/>
        <c:overlap val="10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800000"/>
          </a:ln>
        </c:spPr>
        <c:txPr>
          <a:bodyPr rot="0"/>
          <a:lstStyle/>
          <a:p>
            <a:pPr>
              <a:defRPr sz="1800" b="1" i="0" u="none" strike="noStrike">
                <a:solidFill>
                  <a:srgbClr val="000000"/>
                </a:solidFill>
                <a:latin typeface="Calibri"/>
              </a:defRPr>
            </a:pPr>
            <a:endParaRPr lang="de-DE"/>
          </a:p>
        </c:txPr>
        <c:crossAx val="2094734553"/>
        <c:crosses val="autoZero"/>
        <c:auto val="1"/>
        <c:lblAlgn val="ctr"/>
        <c:lblOffset val="100"/>
        <c:noMultiLvlLbl val="1"/>
      </c:catAx>
      <c:valAx>
        <c:axId val="2094734553"/>
        <c:scaling>
          <c:orientation val="minMax"/>
          <c:max val="100"/>
        </c:scaling>
        <c:delete val="0"/>
        <c:axPos val="l"/>
        <c:title>
          <c:tx>
            <c:rich>
              <a:bodyPr rot="-5400000"/>
              <a:lstStyle/>
              <a:p>
                <a:pPr>
                  <a:defRPr sz="1800" b="1" i="0" u="none" strike="noStrike">
                    <a:solidFill>
                      <a:srgbClr val="000000"/>
                    </a:solidFill>
                    <a:latin typeface="Calibri"/>
                  </a:defRPr>
                </a:pPr>
                <a:r>
                  <a:rPr lang="de-CH" sz="1800" b="1" i="0" u="none" strike="noStrike">
                    <a:solidFill>
                      <a:srgbClr val="000000"/>
                    </a:solidFill>
                    <a:latin typeface="Calibri"/>
                  </a:rPr>
                  <a:t>ORR, %</a:t>
                </a:r>
              </a:p>
            </c:rich>
          </c:tx>
          <c:overlay val="1"/>
        </c:title>
        <c:numFmt formatCode="0.####" sourceLinked="0"/>
        <c:majorTickMark val="out"/>
        <c:minorTickMark val="none"/>
        <c:tickLblPos val="nextTo"/>
        <c:spPr>
          <a:ln w="12700" cap="flat">
            <a:solidFill>
              <a:srgbClr val="000000"/>
            </a:solidFill>
            <a:prstDash val="solid"/>
            <a:miter lim="800000"/>
          </a:ln>
        </c:spPr>
        <c:txPr>
          <a:bodyPr rot="0"/>
          <a:lstStyle/>
          <a:p>
            <a:pPr>
              <a:defRPr sz="1600" b="0" i="0" u="none" strike="noStrike">
                <a:solidFill>
                  <a:srgbClr val="000000"/>
                </a:solidFill>
                <a:latin typeface="Calibri"/>
              </a:defRPr>
            </a:pPr>
            <a:endParaRPr lang="de-DE"/>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0.05747</cdr:x>
      <cdr:y>0.77715</cdr:y>
    </cdr:from>
    <cdr:to>
      <cdr:x>0.12456</cdr:x>
      <cdr:y>0.88647</cdr:y>
    </cdr:to>
    <cdr:sp macro="" textlink="">
      <cdr:nvSpPr>
        <cdr:cNvPr id="9" name="TextBox 1">
          <a:extLst xmlns:a="http://schemas.openxmlformats.org/drawingml/2006/main">
            <a:ext uri="{FF2B5EF4-FFF2-40B4-BE49-F238E27FC236}">
              <a16:creationId xmlns:a16="http://schemas.microsoft.com/office/drawing/2014/main" id="{58352B2A-634E-1691-B949-38E5E8371EF2}"/>
            </a:ext>
          </a:extLst>
        </cdr:cNvPr>
        <cdr:cNvSpPr txBox="1"/>
      </cdr:nvSpPr>
      <cdr:spPr>
        <a:xfrm xmlns:a="http://schemas.openxmlformats.org/drawingml/2006/main">
          <a:off x="499876" y="2688070"/>
          <a:ext cx="583511" cy="378129"/>
        </a:xfrm>
        <a:prstGeom xmlns:a="http://schemas.openxmlformats.org/drawingml/2006/main" prst="rect">
          <a:avLst/>
        </a:prstGeom>
      </cdr:spPr>
      <cdr:txBody>
        <a:bodyPr xmlns:a="http://schemas.openxmlformats.org/drawingml/2006/main" wrap="square" lIns="72000" rIns="7200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latin typeface="Arial" panose="020B0604020202020204" pitchFamily="34" charset="0"/>
              <a:cs typeface="Arial" panose="020B0604020202020204" pitchFamily="34" charset="0"/>
            </a:rPr>
            <a:t>Anemia</a:t>
          </a:r>
        </a:p>
      </cdr:txBody>
    </cdr:sp>
  </cdr:relSizeAnchor>
  <cdr:relSizeAnchor xmlns:cdr="http://schemas.openxmlformats.org/drawingml/2006/chartDrawing">
    <cdr:from>
      <cdr:x>0.12323</cdr:x>
      <cdr:y>0.77925</cdr:y>
    </cdr:from>
    <cdr:to>
      <cdr:x>0.22012</cdr:x>
      <cdr:y>0.88857</cdr:y>
    </cdr:to>
    <cdr:sp macro="" textlink="">
      <cdr:nvSpPr>
        <cdr:cNvPr id="10" name="TextBox 1">
          <a:extLst xmlns:a="http://schemas.openxmlformats.org/drawingml/2006/main">
            <a:ext uri="{FF2B5EF4-FFF2-40B4-BE49-F238E27FC236}">
              <a16:creationId xmlns:a16="http://schemas.microsoft.com/office/drawing/2014/main" id="{A0830FE0-6774-9022-D845-6610706A3326}"/>
            </a:ext>
          </a:extLst>
        </cdr:cNvPr>
        <cdr:cNvSpPr txBox="1"/>
      </cdr:nvSpPr>
      <cdr:spPr>
        <a:xfrm xmlns:a="http://schemas.openxmlformats.org/drawingml/2006/main">
          <a:off x="1071822" y="2695341"/>
          <a:ext cx="842794" cy="378129"/>
        </a:xfrm>
        <a:prstGeom xmlns:a="http://schemas.openxmlformats.org/drawingml/2006/main" prst="rect">
          <a:avLst/>
        </a:prstGeom>
      </cdr:spPr>
      <cdr:txBody>
        <a:bodyPr xmlns:a="http://schemas.openxmlformats.org/drawingml/2006/main" wrap="square" lIns="72000" rIns="7200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latin typeface="Arial" panose="020B0604020202020204" pitchFamily="34" charset="0"/>
              <a:cs typeface="Arial" panose="020B0604020202020204" pitchFamily="34" charset="0"/>
            </a:rPr>
            <a:t>Neutropenia</a:t>
          </a:r>
        </a:p>
      </cdr:txBody>
    </cdr:sp>
  </cdr:relSizeAnchor>
  <cdr:relSizeAnchor xmlns:cdr="http://schemas.openxmlformats.org/drawingml/2006/chartDrawing">
    <cdr:from>
      <cdr:x>0.20739</cdr:x>
      <cdr:y>0.78135</cdr:y>
    </cdr:from>
    <cdr:to>
      <cdr:x>0.30429</cdr:x>
      <cdr:y>0.89068</cdr:y>
    </cdr:to>
    <cdr:sp macro="" textlink="">
      <cdr:nvSpPr>
        <cdr:cNvPr id="11" name="TextBox 1">
          <a:extLst xmlns:a="http://schemas.openxmlformats.org/drawingml/2006/main">
            <a:ext uri="{FF2B5EF4-FFF2-40B4-BE49-F238E27FC236}">
              <a16:creationId xmlns:a16="http://schemas.microsoft.com/office/drawing/2014/main" id="{B6ABBE39-4F9F-E713-F20B-4D4C57B1B572}"/>
            </a:ext>
          </a:extLst>
        </cdr:cNvPr>
        <cdr:cNvSpPr txBox="1"/>
      </cdr:nvSpPr>
      <cdr:spPr>
        <a:xfrm xmlns:a="http://schemas.openxmlformats.org/drawingml/2006/main">
          <a:off x="1803914" y="2702613"/>
          <a:ext cx="842794" cy="378129"/>
        </a:xfrm>
        <a:prstGeom xmlns:a="http://schemas.openxmlformats.org/drawingml/2006/main" prst="rect">
          <a:avLst/>
        </a:prstGeom>
      </cdr:spPr>
      <cdr:txBody>
        <a:bodyPr xmlns:a="http://schemas.openxmlformats.org/drawingml/2006/main" wrap="square" lIns="72000" rIns="7200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latin typeface="Arial" panose="020B0604020202020204" pitchFamily="34" charset="0"/>
              <a:cs typeface="Arial" panose="020B0604020202020204" pitchFamily="34" charset="0"/>
            </a:rPr>
            <a:t>Thrombo-cytopenia</a:t>
          </a:r>
        </a:p>
      </cdr:txBody>
    </cdr:sp>
  </cdr:relSizeAnchor>
  <cdr:relSizeAnchor xmlns:cdr="http://schemas.openxmlformats.org/drawingml/2006/chartDrawing">
    <cdr:from>
      <cdr:x>0.27753</cdr:x>
      <cdr:y>0.77925</cdr:y>
    </cdr:from>
    <cdr:to>
      <cdr:x>0.37443</cdr:x>
      <cdr:y>0.88857</cdr:y>
    </cdr:to>
    <cdr:sp macro="" textlink="">
      <cdr:nvSpPr>
        <cdr:cNvPr id="12" name="TextBox 1">
          <a:extLst xmlns:a="http://schemas.openxmlformats.org/drawingml/2006/main">
            <a:ext uri="{FF2B5EF4-FFF2-40B4-BE49-F238E27FC236}">
              <a16:creationId xmlns:a16="http://schemas.microsoft.com/office/drawing/2014/main" id="{AFA97441-482B-39E0-2444-A6CAC7DA4277}"/>
            </a:ext>
          </a:extLst>
        </cdr:cNvPr>
        <cdr:cNvSpPr txBox="1"/>
      </cdr:nvSpPr>
      <cdr:spPr>
        <a:xfrm xmlns:a="http://schemas.openxmlformats.org/drawingml/2006/main">
          <a:off x="2413992" y="2695340"/>
          <a:ext cx="842794" cy="378129"/>
        </a:xfrm>
        <a:prstGeom xmlns:a="http://schemas.openxmlformats.org/drawingml/2006/main" prst="rect">
          <a:avLst/>
        </a:prstGeom>
      </cdr:spPr>
      <cdr:txBody>
        <a:bodyPr xmlns:a="http://schemas.openxmlformats.org/drawingml/2006/main" wrap="square" lIns="72000" rIns="7200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latin typeface="Arial" panose="020B0604020202020204" pitchFamily="34" charset="0"/>
              <a:cs typeface="Arial" panose="020B0604020202020204" pitchFamily="34" charset="0"/>
            </a:rPr>
            <a:t>Hemorrhage</a:t>
          </a:r>
        </a:p>
      </cdr:txBody>
    </cdr:sp>
  </cdr:relSizeAnchor>
  <cdr:relSizeAnchor xmlns:cdr="http://schemas.openxmlformats.org/drawingml/2006/chartDrawing">
    <cdr:from>
      <cdr:x>0.357</cdr:x>
      <cdr:y>0.77843</cdr:y>
    </cdr:from>
    <cdr:to>
      <cdr:x>0.4539</cdr:x>
      <cdr:y>0.88775</cdr:y>
    </cdr:to>
    <cdr:sp macro="" textlink="">
      <cdr:nvSpPr>
        <cdr:cNvPr id="13" name="TextBox 1">
          <a:extLst xmlns:a="http://schemas.openxmlformats.org/drawingml/2006/main">
            <a:ext uri="{FF2B5EF4-FFF2-40B4-BE49-F238E27FC236}">
              <a16:creationId xmlns:a16="http://schemas.microsoft.com/office/drawing/2014/main" id="{AD546188-3ABF-2F75-B408-9FFC518438D3}"/>
            </a:ext>
          </a:extLst>
        </cdr:cNvPr>
        <cdr:cNvSpPr txBox="1"/>
      </cdr:nvSpPr>
      <cdr:spPr>
        <a:xfrm xmlns:a="http://schemas.openxmlformats.org/drawingml/2006/main">
          <a:off x="3105212" y="2692488"/>
          <a:ext cx="842794" cy="378129"/>
        </a:xfrm>
        <a:prstGeom xmlns:a="http://schemas.openxmlformats.org/drawingml/2006/main" prst="rect">
          <a:avLst/>
        </a:prstGeom>
      </cdr:spPr>
      <cdr:txBody>
        <a:bodyPr xmlns:a="http://schemas.openxmlformats.org/drawingml/2006/main" wrap="square" lIns="72000" rIns="7200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dirty="0">
              <a:latin typeface="Arial" panose="020B0604020202020204" pitchFamily="34" charset="0"/>
              <a:cs typeface="Arial" panose="020B0604020202020204" pitchFamily="34" charset="0"/>
            </a:rPr>
            <a:t>Major</a:t>
          </a:r>
        </a:p>
        <a:p xmlns:a="http://schemas.openxmlformats.org/drawingml/2006/main">
          <a:pPr algn="ctr"/>
          <a:r>
            <a:rPr lang="en-US" sz="800" b="1" dirty="0">
              <a:latin typeface="Arial" panose="020B0604020202020204" pitchFamily="34" charset="0"/>
              <a:cs typeface="Arial" panose="020B0604020202020204" pitchFamily="34" charset="0"/>
            </a:rPr>
            <a:t>hemorrhage</a:t>
          </a:r>
        </a:p>
      </cdr:txBody>
    </cdr:sp>
  </cdr:relSizeAnchor>
  <cdr:relSizeAnchor xmlns:cdr="http://schemas.openxmlformats.org/drawingml/2006/chartDrawing">
    <cdr:from>
      <cdr:x>0.42678</cdr:x>
      <cdr:y>0.78135</cdr:y>
    </cdr:from>
    <cdr:to>
      <cdr:x>0.52367</cdr:x>
      <cdr:y>0.89068</cdr:y>
    </cdr:to>
    <cdr:sp macro="" textlink="">
      <cdr:nvSpPr>
        <cdr:cNvPr id="14" name="TextBox 1">
          <a:extLst xmlns:a="http://schemas.openxmlformats.org/drawingml/2006/main">
            <a:ext uri="{FF2B5EF4-FFF2-40B4-BE49-F238E27FC236}">
              <a16:creationId xmlns:a16="http://schemas.microsoft.com/office/drawing/2014/main" id="{FE9D5F8B-6D5D-6BB6-AA73-E21C4C87A42D}"/>
            </a:ext>
          </a:extLst>
        </cdr:cNvPr>
        <cdr:cNvSpPr txBox="1"/>
      </cdr:nvSpPr>
      <cdr:spPr>
        <a:xfrm xmlns:a="http://schemas.openxmlformats.org/drawingml/2006/main">
          <a:off x="3712124" y="2702612"/>
          <a:ext cx="842794" cy="378129"/>
        </a:xfrm>
        <a:prstGeom xmlns:a="http://schemas.openxmlformats.org/drawingml/2006/main" prst="rect">
          <a:avLst/>
        </a:prstGeom>
      </cdr:spPr>
      <cdr:txBody>
        <a:bodyPr xmlns:a="http://schemas.openxmlformats.org/drawingml/2006/main" wrap="square" lIns="72000" rIns="7200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dirty="0">
              <a:latin typeface="Arial" panose="020B0604020202020204" pitchFamily="34" charset="0"/>
              <a:cs typeface="Arial" panose="020B0604020202020204" pitchFamily="34" charset="0"/>
            </a:rPr>
            <a:t>Atrial fibrillation/ flutter</a:t>
          </a:r>
        </a:p>
      </cdr:txBody>
    </cdr:sp>
  </cdr:relSizeAnchor>
  <cdr:relSizeAnchor xmlns:cdr="http://schemas.openxmlformats.org/drawingml/2006/chartDrawing">
    <cdr:from>
      <cdr:x>0.50849</cdr:x>
      <cdr:y>0.78556</cdr:y>
    </cdr:from>
    <cdr:to>
      <cdr:x>0.60539</cdr:x>
      <cdr:y>0.89488</cdr:y>
    </cdr:to>
    <cdr:sp macro="" textlink="">
      <cdr:nvSpPr>
        <cdr:cNvPr id="15" name="TextBox 1">
          <a:extLst xmlns:a="http://schemas.openxmlformats.org/drawingml/2006/main">
            <a:ext uri="{FF2B5EF4-FFF2-40B4-BE49-F238E27FC236}">
              <a16:creationId xmlns:a16="http://schemas.microsoft.com/office/drawing/2014/main" id="{B4FEF802-91BC-10AA-6FD2-51C82F71EA0E}"/>
            </a:ext>
          </a:extLst>
        </cdr:cNvPr>
        <cdr:cNvSpPr txBox="1"/>
      </cdr:nvSpPr>
      <cdr:spPr>
        <a:xfrm xmlns:a="http://schemas.openxmlformats.org/drawingml/2006/main">
          <a:off x="4257644" y="2668807"/>
          <a:ext cx="811355" cy="371395"/>
        </a:xfrm>
        <a:prstGeom xmlns:a="http://schemas.openxmlformats.org/drawingml/2006/main" prst="rect">
          <a:avLst/>
        </a:prstGeom>
      </cdr:spPr>
      <cdr:txBody>
        <a:bodyPr xmlns:a="http://schemas.openxmlformats.org/drawingml/2006/main" wrap="square" lIns="72000" rIns="7200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dirty="0">
              <a:latin typeface="Arial" panose="020B0604020202020204" pitchFamily="34" charset="0"/>
              <a:cs typeface="Arial" panose="020B0604020202020204" pitchFamily="34" charset="0"/>
            </a:rPr>
            <a:t>Hypertension</a:t>
          </a:r>
        </a:p>
      </cdr:txBody>
    </cdr:sp>
  </cdr:relSizeAnchor>
  <cdr:relSizeAnchor xmlns:cdr="http://schemas.openxmlformats.org/drawingml/2006/chartDrawing">
    <cdr:from>
      <cdr:x>0.58652</cdr:x>
      <cdr:y>0.78346</cdr:y>
    </cdr:from>
    <cdr:to>
      <cdr:x>0.68342</cdr:x>
      <cdr:y>0.89278</cdr:y>
    </cdr:to>
    <cdr:sp macro="" textlink="">
      <cdr:nvSpPr>
        <cdr:cNvPr id="16" name="TextBox 1">
          <a:extLst xmlns:a="http://schemas.openxmlformats.org/drawingml/2006/main">
            <a:ext uri="{FF2B5EF4-FFF2-40B4-BE49-F238E27FC236}">
              <a16:creationId xmlns:a16="http://schemas.microsoft.com/office/drawing/2014/main" id="{6DB3D800-483D-253D-6911-ABCC409BB6DD}"/>
            </a:ext>
          </a:extLst>
        </cdr:cNvPr>
        <cdr:cNvSpPr txBox="1"/>
      </cdr:nvSpPr>
      <cdr:spPr>
        <a:xfrm xmlns:a="http://schemas.openxmlformats.org/drawingml/2006/main">
          <a:off x="5101572" y="2709883"/>
          <a:ext cx="842794" cy="378129"/>
        </a:xfrm>
        <a:prstGeom xmlns:a="http://schemas.openxmlformats.org/drawingml/2006/main" prst="rect">
          <a:avLst/>
        </a:prstGeom>
      </cdr:spPr>
      <cdr:txBody>
        <a:bodyPr xmlns:a="http://schemas.openxmlformats.org/drawingml/2006/main" wrap="square" lIns="72000" rIns="7200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dirty="0">
              <a:latin typeface="Arial" panose="020B0604020202020204" pitchFamily="34" charset="0"/>
              <a:cs typeface="Arial" panose="020B0604020202020204" pitchFamily="34" charset="0"/>
            </a:rPr>
            <a:t>Infections</a:t>
          </a:r>
        </a:p>
      </cdr:txBody>
    </cdr:sp>
  </cdr:relSizeAnchor>
  <cdr:relSizeAnchor xmlns:cdr="http://schemas.openxmlformats.org/drawingml/2006/chartDrawing">
    <cdr:from>
      <cdr:x>0.66104</cdr:x>
      <cdr:y>0.78135</cdr:y>
    </cdr:from>
    <cdr:to>
      <cdr:x>0.76171</cdr:x>
      <cdr:y>0.89068</cdr:y>
    </cdr:to>
    <cdr:sp macro="" textlink="">
      <cdr:nvSpPr>
        <cdr:cNvPr id="17" name="TextBox 1">
          <a:extLst xmlns:a="http://schemas.openxmlformats.org/drawingml/2006/main">
            <a:ext uri="{FF2B5EF4-FFF2-40B4-BE49-F238E27FC236}">
              <a16:creationId xmlns:a16="http://schemas.microsoft.com/office/drawing/2014/main" id="{2591ACAC-553A-13ED-AA15-B503D67BF3EF}"/>
            </a:ext>
          </a:extLst>
        </cdr:cNvPr>
        <cdr:cNvSpPr txBox="1"/>
      </cdr:nvSpPr>
      <cdr:spPr>
        <a:xfrm xmlns:a="http://schemas.openxmlformats.org/drawingml/2006/main">
          <a:off x="5534963" y="2654504"/>
          <a:ext cx="842922" cy="371430"/>
        </a:xfrm>
        <a:prstGeom xmlns:a="http://schemas.openxmlformats.org/drawingml/2006/main" prst="rect">
          <a:avLst/>
        </a:prstGeom>
      </cdr:spPr>
      <cdr:txBody>
        <a:bodyPr xmlns:a="http://schemas.openxmlformats.org/drawingml/2006/main" wrap="square" lIns="72000" rIns="7200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dirty="0">
              <a:latin typeface="Arial" panose="020B0604020202020204" pitchFamily="34" charset="0"/>
              <a:cs typeface="Arial" panose="020B0604020202020204" pitchFamily="34" charset="0"/>
            </a:rPr>
            <a:t>Opportunistic infections</a:t>
          </a:r>
        </a:p>
      </cdr:txBody>
    </cdr:sp>
  </cdr:relSizeAnchor>
  <cdr:relSizeAnchor xmlns:cdr="http://schemas.openxmlformats.org/drawingml/2006/chartDrawing">
    <cdr:from>
      <cdr:x>0.74258</cdr:x>
      <cdr:y>0.78346</cdr:y>
    </cdr:from>
    <cdr:to>
      <cdr:x>0.83948</cdr:x>
      <cdr:y>0.89278</cdr:y>
    </cdr:to>
    <cdr:sp macro="" textlink="">
      <cdr:nvSpPr>
        <cdr:cNvPr id="18" name="TextBox 1">
          <a:extLst xmlns:a="http://schemas.openxmlformats.org/drawingml/2006/main">
            <a:ext uri="{FF2B5EF4-FFF2-40B4-BE49-F238E27FC236}">
              <a16:creationId xmlns:a16="http://schemas.microsoft.com/office/drawing/2014/main" id="{F3758FDD-BB77-0518-9104-26FD84C91395}"/>
            </a:ext>
          </a:extLst>
        </cdr:cNvPr>
        <cdr:cNvSpPr txBox="1"/>
      </cdr:nvSpPr>
      <cdr:spPr>
        <a:xfrm xmlns:a="http://schemas.openxmlformats.org/drawingml/2006/main">
          <a:off x="6217707" y="2661672"/>
          <a:ext cx="811355" cy="371397"/>
        </a:xfrm>
        <a:prstGeom xmlns:a="http://schemas.openxmlformats.org/drawingml/2006/main" prst="rect">
          <a:avLst/>
        </a:prstGeom>
      </cdr:spPr>
      <cdr:txBody>
        <a:bodyPr xmlns:a="http://schemas.openxmlformats.org/drawingml/2006/main" wrap="square" lIns="72000" rIns="7200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dirty="0">
              <a:latin typeface="Arial" panose="020B0604020202020204" pitchFamily="34" charset="0"/>
              <a:cs typeface="Arial" panose="020B0604020202020204" pitchFamily="34" charset="0"/>
            </a:rPr>
            <a:t>Second primary malignancies</a:t>
          </a:r>
        </a:p>
      </cdr:txBody>
    </cdr:sp>
  </cdr:relSizeAnchor>
  <cdr:relSizeAnchor xmlns:cdr="http://schemas.openxmlformats.org/drawingml/2006/chartDrawing">
    <cdr:from>
      <cdr:x>0.82061</cdr:x>
      <cdr:y>0.78346</cdr:y>
    </cdr:from>
    <cdr:to>
      <cdr:x>0.91751</cdr:x>
      <cdr:y>0.89278</cdr:y>
    </cdr:to>
    <cdr:sp macro="" textlink="">
      <cdr:nvSpPr>
        <cdr:cNvPr id="19" name="TextBox 1">
          <a:extLst xmlns:a="http://schemas.openxmlformats.org/drawingml/2006/main">
            <a:ext uri="{FF2B5EF4-FFF2-40B4-BE49-F238E27FC236}">
              <a16:creationId xmlns:a16="http://schemas.microsoft.com/office/drawing/2014/main" id="{01A2830B-8B91-399B-E8BD-258C8906C7DA}"/>
            </a:ext>
          </a:extLst>
        </cdr:cNvPr>
        <cdr:cNvSpPr txBox="1"/>
      </cdr:nvSpPr>
      <cdr:spPr>
        <a:xfrm xmlns:a="http://schemas.openxmlformats.org/drawingml/2006/main">
          <a:off x="7137704" y="2709883"/>
          <a:ext cx="842794" cy="378129"/>
        </a:xfrm>
        <a:prstGeom xmlns:a="http://schemas.openxmlformats.org/drawingml/2006/main" prst="rect">
          <a:avLst/>
        </a:prstGeom>
      </cdr:spPr>
      <cdr:txBody>
        <a:bodyPr xmlns:a="http://schemas.openxmlformats.org/drawingml/2006/main" wrap="square" lIns="72000" rIns="7200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dirty="0">
              <a:latin typeface="Arial" panose="020B0604020202020204" pitchFamily="34" charset="0"/>
              <a:cs typeface="Arial" panose="020B0604020202020204" pitchFamily="34" charset="0"/>
            </a:rPr>
            <a:t>Skin </a:t>
          </a:r>
        </a:p>
        <a:p xmlns:a="http://schemas.openxmlformats.org/drawingml/2006/main">
          <a:pPr algn="ctr"/>
          <a:r>
            <a:rPr lang="en-US" sz="800" b="1" dirty="0">
              <a:latin typeface="Arial" panose="020B0604020202020204" pitchFamily="34" charset="0"/>
              <a:cs typeface="Arial" panose="020B0604020202020204" pitchFamily="34" charset="0"/>
            </a:rPr>
            <a:t>cancers</a:t>
          </a:r>
        </a:p>
      </cdr:txBody>
    </cdr:sp>
  </cdr:relSizeAnchor>
  <cdr:relSizeAnchor xmlns:cdr="http://schemas.openxmlformats.org/drawingml/2006/chartDrawing">
    <cdr:from>
      <cdr:x>0.90311</cdr:x>
      <cdr:y>0.78556</cdr:y>
    </cdr:from>
    <cdr:to>
      <cdr:x>1</cdr:x>
      <cdr:y>0.89488</cdr:y>
    </cdr:to>
    <cdr:sp macro="" textlink="">
      <cdr:nvSpPr>
        <cdr:cNvPr id="20" name="TextBox 1">
          <a:extLst xmlns:a="http://schemas.openxmlformats.org/drawingml/2006/main">
            <a:ext uri="{FF2B5EF4-FFF2-40B4-BE49-F238E27FC236}">
              <a16:creationId xmlns:a16="http://schemas.microsoft.com/office/drawing/2014/main" id="{95448657-482C-9E89-2D95-BAE19AC58906}"/>
            </a:ext>
          </a:extLst>
        </cdr:cNvPr>
        <cdr:cNvSpPr txBox="1"/>
      </cdr:nvSpPr>
      <cdr:spPr>
        <a:xfrm xmlns:a="http://schemas.openxmlformats.org/drawingml/2006/main">
          <a:off x="7855234" y="2717155"/>
          <a:ext cx="842794" cy="378129"/>
        </a:xfrm>
        <a:prstGeom xmlns:a="http://schemas.openxmlformats.org/drawingml/2006/main" prst="rect">
          <a:avLst/>
        </a:prstGeom>
      </cdr:spPr>
      <cdr:txBody>
        <a:bodyPr xmlns:a="http://schemas.openxmlformats.org/drawingml/2006/main" wrap="square" lIns="72000" rIns="7200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dirty="0">
              <a:latin typeface="Arial" panose="020B0604020202020204" pitchFamily="34" charset="0"/>
              <a:cs typeface="Arial" panose="020B0604020202020204" pitchFamily="34" charset="0"/>
            </a:rPr>
            <a:t>Tumor lysis syndrome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Geneva" pitchFamily="34" charset="-128"/>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E388DC7-E9F6-284C-9857-FDA7F02FFFDF}" type="datetimeFigureOut">
              <a:rPr lang="en-US"/>
              <a:pPr/>
              <a:t>10/25/2024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Geneva" pitchFamily="34" charset="-128"/>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BFAA9E6-400A-E640-A318-E520058423C6}" type="slidenum">
              <a:rPr lang="en-US"/>
              <a:pPr/>
              <a:t>‹Nr.›</a:t>
            </a:fld>
            <a:endParaRPr lang="en-US"/>
          </a:p>
        </p:txBody>
      </p:sp>
    </p:spTree>
    <p:extLst>
      <p:ext uri="{BB962C8B-B14F-4D97-AF65-F5344CB8AC3E}">
        <p14:creationId xmlns:p14="http://schemas.microsoft.com/office/powerpoint/2010/main" val="40043009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Geneva" charset="0"/>
        <a:cs typeface="+mn-cs"/>
      </a:defRPr>
    </a:lvl1pPr>
    <a:lvl2pPr marL="457200" algn="l" rtl="0" eaLnBrk="0" fontAlgn="base" hangingPunct="0">
      <a:spcBef>
        <a:spcPct val="30000"/>
      </a:spcBef>
      <a:spcAft>
        <a:spcPct val="0"/>
      </a:spcAft>
      <a:defRPr sz="1200" kern="1200">
        <a:solidFill>
          <a:schemeClr val="tx1"/>
        </a:solidFill>
        <a:latin typeface="+mn-lt"/>
        <a:ea typeface="Geneva" charset="0"/>
        <a:cs typeface="+mn-cs"/>
      </a:defRPr>
    </a:lvl2pPr>
    <a:lvl3pPr marL="914400" algn="l" rtl="0" eaLnBrk="0" fontAlgn="base" hangingPunct="0">
      <a:spcBef>
        <a:spcPct val="30000"/>
      </a:spcBef>
      <a:spcAft>
        <a:spcPct val="0"/>
      </a:spcAft>
      <a:defRPr sz="1200" kern="1200">
        <a:solidFill>
          <a:schemeClr val="tx1"/>
        </a:solidFill>
        <a:latin typeface="+mn-lt"/>
        <a:ea typeface="Geneva" charset="0"/>
        <a:cs typeface="+mn-cs"/>
      </a:defRPr>
    </a:lvl3pPr>
    <a:lvl4pPr marL="1371600" algn="l" rtl="0" eaLnBrk="0" fontAlgn="base" hangingPunct="0">
      <a:spcBef>
        <a:spcPct val="30000"/>
      </a:spcBef>
      <a:spcAft>
        <a:spcPct val="0"/>
      </a:spcAft>
      <a:defRPr sz="1200" kern="1200">
        <a:solidFill>
          <a:schemeClr val="tx1"/>
        </a:solidFill>
        <a:latin typeface="+mn-lt"/>
        <a:ea typeface="Geneva" charset="0"/>
        <a:cs typeface="+mn-cs"/>
      </a:defRPr>
    </a:lvl4pPr>
    <a:lvl5pPr marL="1828800" algn="l" rtl="0" eaLnBrk="0" fontAlgn="base" hangingPunct="0">
      <a:spcBef>
        <a:spcPct val="30000"/>
      </a:spcBef>
      <a:spcAft>
        <a:spcPct val="0"/>
      </a:spcAft>
      <a:defRPr sz="1200" kern="1200">
        <a:solidFill>
          <a:schemeClr val="tx1"/>
        </a:solidFill>
        <a:latin typeface="+mn-lt"/>
        <a:ea typeface="Geneva"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57181-1016-2143-9A88-33F72A653E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153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781FD-19B0-4317-B6B5-C407288093B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020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781FD-19B0-4317-B6B5-C407288093B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781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a:effectLst/>
                <a:ea typeface="Times New Roman" panose="02020603050405020304" pitchFamily="18" charset="0"/>
              </a:rPr>
              <a:t>Highlight</a:t>
            </a:r>
            <a:endParaRPr lang="en-US" i="0"/>
          </a:p>
          <a:p>
            <a:pPr marL="628650" lvl="1" indent="-171450">
              <a:buFont typeface="Calibri" panose="020F0502020204030204" pitchFamily="34" charset="0"/>
              <a:buChar char="–"/>
            </a:pPr>
            <a:r>
              <a:rPr lang="en-US" i="0"/>
              <a:t>MYD88 mutation for pts enrollment was tested by PCR-based assay with 0.2%-0.5% LOD</a:t>
            </a:r>
          </a:p>
          <a:p>
            <a:pPr marL="628650" lvl="1" indent="-171450">
              <a:buFont typeface="Calibri" panose="020F0502020204030204" pitchFamily="34" charset="0"/>
              <a:buChar char="–"/>
            </a:pPr>
            <a:r>
              <a:rPr lang="en-US" i="0"/>
              <a:t>CXCR4 mutation for stratification was tested by sanger sequencing with 10%-15% LOD</a:t>
            </a:r>
          </a:p>
          <a:p>
            <a:pPr marL="628650" lvl="1" indent="-171450">
              <a:buFont typeface="Calibri" panose="020F0502020204030204" pitchFamily="34" charset="0"/>
              <a:buChar char="–"/>
            </a:pPr>
            <a:r>
              <a:rPr lang="en-US" i="0"/>
              <a:t>CXCR4 mutations were also tested by NGS 152-gene panel with 0.25% LOD for biomarker analysis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err="1">
                <a:effectLst/>
                <a:ea typeface="Times New Roman" panose="02020603050405020304" pitchFamily="18" charset="0"/>
              </a:rPr>
              <a:t>FQA</a:t>
            </a:r>
            <a:r>
              <a:rPr lang="en-US" b="1">
                <a:effectLst/>
                <a:ea typeface="Times New Roman" panose="02020603050405020304" pitchFamily="18" charset="0"/>
              </a:rPr>
              <a:t> and answer:</a:t>
            </a:r>
          </a:p>
          <a:p>
            <a:pPr marL="628650" lvl="1" indent="-171450">
              <a:buFont typeface="Calibri" panose="020F0502020204030204" pitchFamily="34" charset="0"/>
              <a:buChar char="–"/>
            </a:pPr>
            <a:r>
              <a:rPr lang="en-US" i="0"/>
              <a:t>Why CXCR4mut for stratification purpose used sanger PCR but for biomarker analysis used 152-gene panel? (</a:t>
            </a:r>
            <a:r>
              <a:rPr lang="en-US" i="1"/>
              <a:t>A: sanger sequencing detected lower CXCR4 mutation rate than literature after pts enrollment, ad-hoc testing with high sensitive 152-gene panel increased the CXCR4 mutation detection rate, and found more CXCR4 mutation enrolled in </a:t>
            </a:r>
            <a:r>
              <a:rPr lang="en-US" i="1" err="1"/>
              <a:t>zanu</a:t>
            </a:r>
            <a:r>
              <a:rPr lang="en-US" i="1"/>
              <a:t> arm compared to </a:t>
            </a:r>
            <a:r>
              <a:rPr lang="en-US" i="1" err="1"/>
              <a:t>ibru</a:t>
            </a:r>
            <a:r>
              <a:rPr lang="en-US" i="1"/>
              <a:t> arm</a:t>
            </a:r>
            <a:r>
              <a:rPr lang="en-US" i="0"/>
              <a:t>)</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rial" charset="0"/>
              <a:ea typeface="Geneva" charset="0"/>
            </a:endParaRPr>
          </a:p>
        </p:txBody>
      </p:sp>
    </p:spTree>
    <p:extLst>
      <p:ext uri="{BB962C8B-B14F-4D97-AF65-F5344CB8AC3E}">
        <p14:creationId xmlns:p14="http://schemas.microsoft.com/office/powerpoint/2010/main" val="2577690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charset="0"/>
            </a:endParaRPr>
          </a:p>
        </p:txBody>
      </p:sp>
    </p:spTree>
    <p:extLst>
      <p:ext uri="{BB962C8B-B14F-4D97-AF65-F5344CB8AC3E}">
        <p14:creationId xmlns:p14="http://schemas.microsoft.com/office/powerpoint/2010/main" val="816823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42900" indent="-342900">
              <a:spcBef>
                <a:spcPts val="600"/>
              </a:spcBef>
              <a:buFont typeface="Arial" panose="020B0604020202020204" pitchFamily="34" charset="0"/>
              <a:buChar char="•"/>
            </a:pPr>
            <a:r>
              <a:rPr lang="en-US" sz="2000"/>
              <a:t>In cohort 1, the investigator‑assessed cumulative response rate increased over time in both treatment arms</a:t>
            </a:r>
          </a:p>
          <a:p>
            <a:pPr marL="342900" indent="-342900">
              <a:spcBef>
                <a:spcPts val="600"/>
              </a:spcBef>
              <a:buFont typeface="Arial" panose="020B0604020202020204" pitchFamily="34" charset="0"/>
              <a:buChar char="•"/>
            </a:pPr>
            <a:r>
              <a:rPr lang="en-US" sz="2000">
                <a:solidFill>
                  <a:schemeClr val="tx1"/>
                </a:solidFill>
                <a:latin typeface="Arial" panose="020B0604020202020204" pitchFamily="34" charset="0"/>
                <a:cs typeface="Arial" panose="020B0604020202020204" pitchFamily="34" charset="0"/>
              </a:rPr>
              <a:t>No complete responses (CR) were observed in cohort 1. Response rate of CR + very good partial response (</a:t>
            </a:r>
            <a:r>
              <a:rPr lang="en-US" sz="2000" err="1">
                <a:solidFill>
                  <a:schemeClr val="tx1"/>
                </a:solidFill>
                <a:latin typeface="Arial" panose="020B0604020202020204" pitchFamily="34" charset="0"/>
                <a:cs typeface="Arial" panose="020B0604020202020204" pitchFamily="34" charset="0"/>
              </a:rPr>
              <a:t>VGPR</a:t>
            </a:r>
            <a:r>
              <a:rPr lang="en-US" sz="2000">
                <a:solidFill>
                  <a:schemeClr val="tx1"/>
                </a:solidFill>
                <a:latin typeface="Arial" panose="020B0604020202020204" pitchFamily="34" charset="0"/>
                <a:cs typeface="Arial" panose="020B0604020202020204" pitchFamily="34" charset="0"/>
              </a:rPr>
              <a:t>) was numerically higher at all time points with zanubrutinib compared with ibrutinib</a:t>
            </a:r>
          </a:p>
          <a:p>
            <a:pPr marL="800100" lvl="1" indent="-342900">
              <a:spcBef>
                <a:spcPts val="600"/>
              </a:spcBef>
              <a:buFont typeface="Arial" panose="020B0604020202020204" pitchFamily="34" charset="0"/>
              <a:buChar char="•"/>
            </a:pPr>
            <a:r>
              <a:rPr lang="en-US" sz="2000">
                <a:solidFill>
                  <a:schemeClr val="tx1"/>
                </a:solidFill>
                <a:latin typeface="Arial" panose="020B0604020202020204" pitchFamily="34" charset="0"/>
                <a:cs typeface="Arial" panose="020B0604020202020204" pitchFamily="34" charset="0"/>
              </a:rPr>
              <a:t>At 44.4-month median follow‑up, </a:t>
            </a:r>
            <a:r>
              <a:rPr lang="en-US" sz="2000" err="1">
                <a:solidFill>
                  <a:schemeClr val="tx1"/>
                </a:solidFill>
                <a:latin typeface="Arial" panose="020B0604020202020204" pitchFamily="34" charset="0"/>
                <a:cs typeface="Arial" panose="020B0604020202020204" pitchFamily="34" charset="0"/>
              </a:rPr>
              <a:t>CR+VGPR</a:t>
            </a:r>
            <a:r>
              <a:rPr lang="en-US" sz="2000">
                <a:solidFill>
                  <a:schemeClr val="tx1"/>
                </a:solidFill>
                <a:latin typeface="Arial" panose="020B0604020202020204" pitchFamily="34" charset="0"/>
                <a:cs typeface="Arial" panose="020B0604020202020204" pitchFamily="34" charset="0"/>
              </a:rPr>
              <a:t> rates by investigator were 36.3% (zanubrutinib) vs 25.3% (ibrutinib)</a:t>
            </a:r>
          </a:p>
          <a:p>
            <a:pPr marL="342900" indent="-342900">
              <a:spcBef>
                <a:spcPts val="600"/>
              </a:spcBef>
              <a:buClr>
                <a:srgbClr val="FF0000"/>
              </a:buClr>
              <a:buFont typeface="Arial" panose="020B0604020202020204" pitchFamily="34" charset="0"/>
              <a:buChar char="•"/>
            </a:pPr>
            <a:r>
              <a:rPr lang="en-US" sz="2000"/>
              <a:t>Median time to </a:t>
            </a:r>
            <a:r>
              <a:rPr lang="en-US" sz="2000" err="1"/>
              <a:t>CR+VGPR</a:t>
            </a:r>
            <a:r>
              <a:rPr lang="en-US" sz="2000"/>
              <a:t> was shorter for zanubrutinib: 6.7 months (range, 1.9‑42.0) vs ibrutinib: 16.6 months (range, 2.0‑49.9)</a:t>
            </a:r>
          </a:p>
          <a:p>
            <a:pPr marL="342900" indent="-342900">
              <a:spcBef>
                <a:spcPts val="600"/>
              </a:spcBef>
              <a:buClr>
                <a:srgbClr val="FF0000"/>
              </a:buClr>
              <a:buFont typeface="Arial" panose="020B0604020202020204" pitchFamily="34" charset="0"/>
              <a:buChar char="•"/>
            </a:pPr>
            <a:r>
              <a:rPr lang="en-US" sz="2000"/>
              <a:t>Event‑free rate for the duration of </a:t>
            </a:r>
            <a:r>
              <a:rPr lang="en-US" sz="2000" err="1"/>
              <a:t>CR+VGPR</a:t>
            </a:r>
            <a:r>
              <a:rPr lang="en-US" sz="2000"/>
              <a:t> at 24 months was higher for zanubrutinib: 90.6% (range, 73.6‑96.9) vs ibrutinib: 79.3% (range, 53.5‑91.8)</a:t>
            </a:r>
          </a:p>
          <a:p>
            <a:pPr marL="342900" indent="-342900">
              <a:spcBef>
                <a:spcPts val="600"/>
              </a:spcBef>
              <a:buClr>
                <a:srgbClr val="FF0000"/>
              </a:buClr>
              <a:buFont typeface="Arial" panose="020B0604020202020204" pitchFamily="34" charset="0"/>
              <a:buChar char="•"/>
            </a:pPr>
            <a:r>
              <a:rPr lang="en-US" sz="2000"/>
              <a:t>In cohort 2 (</a:t>
            </a:r>
            <a:r>
              <a:rPr lang="en-US" sz="2000" i="1"/>
              <a:t>MYD88</a:t>
            </a:r>
            <a:r>
              <a:rPr lang="en-US" sz="2000" i="0" baseline="30000"/>
              <a:t>WT</a:t>
            </a:r>
            <a:r>
              <a:rPr lang="en-US" sz="2000"/>
              <a:t>), zanubrutinib demonstrated a CR in 1 patient with a major response rate of 65% (including 31% </a:t>
            </a:r>
            <a:r>
              <a:rPr lang="en-US" sz="2000" err="1"/>
              <a:t>CR+VGPR</a:t>
            </a:r>
            <a:r>
              <a:rPr lang="en-US" sz="2000"/>
              <a:t>) overall</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rial" charset="0"/>
              <a:ea typeface="Geneva" charset="0"/>
            </a:endParaRPr>
          </a:p>
        </p:txBody>
      </p:sp>
    </p:spTree>
    <p:extLst>
      <p:ext uri="{BB962C8B-B14F-4D97-AF65-F5344CB8AC3E}">
        <p14:creationId xmlns:p14="http://schemas.microsoft.com/office/powerpoint/2010/main" val="4238607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171450" indent="-171450">
              <a:spcAft>
                <a:spcPts val="600"/>
              </a:spcAft>
              <a:buFont typeface="Arial" panose="020B0604020202020204" pitchFamily="34" charset="0"/>
              <a:buChar char="•"/>
            </a:pPr>
            <a:r>
              <a:rPr lang="en-US" b="1" i="0">
                <a:effectLst/>
                <a:ea typeface="Times New Roman" panose="02020603050405020304" pitchFamily="18" charset="0"/>
              </a:rPr>
              <a:t>Highlight</a:t>
            </a:r>
          </a:p>
          <a:p>
            <a:pPr marL="628650" lvl="1" indent="-171450">
              <a:spcAft>
                <a:spcPts val="600"/>
              </a:spcAft>
              <a:buFont typeface="Calibri" panose="020F0502020204030204" pitchFamily="34" charset="0"/>
              <a:buChar char="–"/>
            </a:pPr>
            <a:r>
              <a:rPr lang="en-US" i="0">
                <a:effectLst/>
                <a:ea typeface="Times New Roman" panose="02020603050405020304" pitchFamily="18" charset="0"/>
              </a:rPr>
              <a:t>TP53</a:t>
            </a:r>
            <a:r>
              <a:rPr lang="en-US" i="0" baseline="30000">
                <a:effectLst/>
                <a:ea typeface="Times New Roman" panose="02020603050405020304" pitchFamily="18" charset="0"/>
              </a:rPr>
              <a:t>MUT</a:t>
            </a:r>
            <a:r>
              <a:rPr lang="en-US" i="0">
                <a:effectLst/>
                <a:ea typeface="Times New Roman" panose="02020603050405020304" pitchFamily="18" charset="0"/>
              </a:rPr>
              <a:t> and </a:t>
            </a:r>
            <a:r>
              <a:rPr lang="en-US" i="0" err="1">
                <a:effectLst/>
                <a:ea typeface="Times New Roman" panose="02020603050405020304" pitchFamily="18" charset="0"/>
              </a:rPr>
              <a:t>TERT</a:t>
            </a:r>
            <a:r>
              <a:rPr lang="en-US" i="0" baseline="30000" err="1">
                <a:effectLst/>
                <a:ea typeface="Times New Roman" panose="02020603050405020304" pitchFamily="18" charset="0"/>
              </a:rPr>
              <a:t>MUT</a:t>
            </a:r>
            <a:r>
              <a:rPr lang="en-US" i="0">
                <a:effectLst/>
                <a:ea typeface="Times New Roman" panose="02020603050405020304" pitchFamily="18" charset="0"/>
              </a:rPr>
              <a:t> were detected at high rate (24.8% and 9.1% separately) in additional to most common mutated genes CXCR4</a:t>
            </a:r>
            <a:r>
              <a:rPr lang="en-US" i="0" baseline="30000">
                <a:effectLst/>
                <a:ea typeface="Times New Roman" panose="02020603050405020304" pitchFamily="18" charset="0"/>
              </a:rPr>
              <a:t>MUT</a:t>
            </a:r>
            <a:r>
              <a:rPr lang="en-US" i="0">
                <a:effectLst/>
                <a:ea typeface="Times New Roman" panose="02020603050405020304" pitchFamily="18" charset="0"/>
              </a:rPr>
              <a:t> (25.7%), ARID1A</a:t>
            </a:r>
            <a:r>
              <a:rPr lang="en-US" i="0" baseline="30000">
                <a:effectLst/>
                <a:ea typeface="Times New Roman" panose="02020603050405020304" pitchFamily="18" charset="0"/>
              </a:rPr>
              <a:t>MUT</a:t>
            </a:r>
            <a:r>
              <a:rPr lang="en-US" i="0">
                <a:effectLst/>
                <a:ea typeface="Times New Roman" panose="02020603050405020304" pitchFamily="18" charset="0"/>
              </a:rPr>
              <a:t> (15.2%)</a:t>
            </a:r>
          </a:p>
          <a:p>
            <a:pPr marL="628650" lvl="1" indent="-171450">
              <a:spcAft>
                <a:spcPts val="600"/>
              </a:spcAft>
              <a:buFont typeface="Calibri" panose="020F0502020204030204" pitchFamily="34" charset="0"/>
              <a:buChar char="–"/>
            </a:pPr>
            <a:r>
              <a:rPr lang="en-US" i="0">
                <a:effectLst/>
                <a:ea typeface="Times New Roman" panose="02020603050405020304" pitchFamily="18" charset="0"/>
              </a:rPr>
              <a:t>TERT mutations are localized on promoter, it’s first time to report TERT promoter mutations.</a:t>
            </a:r>
          </a:p>
          <a:p>
            <a:pPr marL="628650" lvl="1" indent="-171450">
              <a:spcAft>
                <a:spcPts val="600"/>
              </a:spcAft>
              <a:buFont typeface="Calibri" panose="020F0502020204030204" pitchFamily="34" charset="0"/>
              <a:buChar char="–"/>
            </a:pPr>
            <a:r>
              <a:rPr lang="en-US" i="0">
                <a:effectLst/>
                <a:ea typeface="Times New Roman" panose="02020603050405020304" pitchFamily="18" charset="0"/>
              </a:rPr>
              <a:t>More CXCR4 </a:t>
            </a:r>
            <a:r>
              <a:rPr lang="en-US" sz="1200" i="0" kern="1200" baseline="30000">
                <a:solidFill>
                  <a:schemeClr val="tx1"/>
                </a:solidFill>
                <a:effectLst/>
                <a:latin typeface="+mn-lt"/>
                <a:ea typeface="Times New Roman" panose="02020603050405020304" pitchFamily="18" charset="0"/>
                <a:cs typeface="+mn-cs"/>
              </a:rPr>
              <a:t>FS</a:t>
            </a:r>
            <a:r>
              <a:rPr lang="en-US" i="0">
                <a:effectLst/>
                <a:ea typeface="Times New Roman" panose="02020603050405020304" pitchFamily="18" charset="0"/>
              </a:rPr>
              <a:t> was enrolled in </a:t>
            </a:r>
            <a:r>
              <a:rPr lang="en-US" i="0" err="1">
                <a:effectLst/>
                <a:ea typeface="Times New Roman" panose="02020603050405020304" pitchFamily="18" charset="0"/>
              </a:rPr>
              <a:t>zanu</a:t>
            </a:r>
            <a:r>
              <a:rPr lang="en-US" i="0">
                <a:effectLst/>
                <a:ea typeface="Times New Roman" panose="02020603050405020304" pitchFamily="18" charset="0"/>
              </a:rPr>
              <a:t> arm compared to </a:t>
            </a:r>
            <a:r>
              <a:rPr lang="en-US" i="0" err="1">
                <a:effectLst/>
                <a:ea typeface="Times New Roman" panose="02020603050405020304" pitchFamily="18" charset="0"/>
              </a:rPr>
              <a:t>ibru</a:t>
            </a:r>
            <a:r>
              <a:rPr lang="en-US" i="0">
                <a:effectLst/>
                <a:ea typeface="Times New Roman" panose="02020603050405020304" pitchFamily="18" charset="0"/>
              </a:rPr>
              <a:t> arm, CXCR4</a:t>
            </a:r>
            <a:r>
              <a:rPr lang="en-US" sz="1200" i="0" kern="1200" baseline="30000">
                <a:solidFill>
                  <a:schemeClr val="tx1"/>
                </a:solidFill>
                <a:effectLst/>
                <a:latin typeface="+mn-lt"/>
                <a:ea typeface="Times New Roman" panose="02020603050405020304" pitchFamily="18" charset="0"/>
                <a:cs typeface="+mn-cs"/>
              </a:rPr>
              <a:t>FS</a:t>
            </a:r>
            <a:r>
              <a:rPr lang="en-US" i="0">
                <a:effectLst/>
                <a:ea typeface="Times New Roman" panose="02020603050405020304" pitchFamily="18" charset="0"/>
              </a:rPr>
              <a:t> rate in </a:t>
            </a:r>
            <a:r>
              <a:rPr lang="en-US" i="0" err="1">
                <a:effectLst/>
                <a:ea typeface="Times New Roman" panose="02020603050405020304" pitchFamily="18" charset="0"/>
              </a:rPr>
              <a:t>zanu</a:t>
            </a:r>
            <a:r>
              <a:rPr lang="en-US" i="0">
                <a:effectLst/>
                <a:ea typeface="Times New Roman" panose="02020603050405020304" pitchFamily="18" charset="0"/>
              </a:rPr>
              <a:t>- vs </a:t>
            </a:r>
            <a:r>
              <a:rPr lang="en-US" i="0" err="1">
                <a:effectLst/>
                <a:ea typeface="Times New Roman" panose="02020603050405020304" pitchFamily="18" charset="0"/>
              </a:rPr>
              <a:t>ibru</a:t>
            </a:r>
            <a:r>
              <a:rPr lang="en-US" i="0">
                <a:effectLst/>
                <a:ea typeface="Times New Roman" panose="02020603050405020304" pitchFamily="18" charset="0"/>
              </a:rPr>
              <a:t>- is 19.4% (19/98) vs 7.6% (7/92)</a:t>
            </a:r>
          </a:p>
          <a:p>
            <a:pPr marL="628650" lvl="1" indent="-171450">
              <a:spcAft>
                <a:spcPts val="600"/>
              </a:spcAft>
              <a:buFont typeface="Calibri" panose="020F0502020204030204" pitchFamily="34" charset="0"/>
              <a:buChar char="–"/>
            </a:pPr>
            <a:r>
              <a:rPr lang="en-US" i="0">
                <a:effectLst/>
                <a:ea typeface="Times New Roman" panose="02020603050405020304" pitchFamily="18" charset="0"/>
              </a:rPr>
              <a:t>TP53</a:t>
            </a:r>
            <a:r>
              <a:rPr lang="en-US" sz="1200" i="0" kern="1200" baseline="30000">
                <a:solidFill>
                  <a:schemeClr val="tx1"/>
                </a:solidFill>
                <a:effectLst/>
                <a:latin typeface="+mn-lt"/>
                <a:ea typeface="Times New Roman" panose="02020603050405020304" pitchFamily="18" charset="0"/>
                <a:cs typeface="+mn-cs"/>
              </a:rPr>
              <a:t>MUT</a:t>
            </a:r>
            <a:r>
              <a:rPr lang="en-US" sz="1200" i="0">
                <a:effectLst/>
                <a:ea typeface="Times New Roman" panose="02020603050405020304" pitchFamily="18" charset="0"/>
              </a:rPr>
              <a:t>rate was similar is MYD88</a:t>
            </a:r>
            <a:r>
              <a:rPr lang="en-US" sz="1200" i="0" baseline="30000">
                <a:effectLst/>
                <a:ea typeface="Times New Roman" panose="02020603050405020304" pitchFamily="18" charset="0"/>
              </a:rPr>
              <a:t>MUT</a:t>
            </a:r>
            <a:r>
              <a:rPr lang="en-US" sz="1200" i="0">
                <a:effectLst/>
                <a:ea typeface="Times New Roman" panose="02020603050405020304" pitchFamily="18" charset="0"/>
              </a:rPr>
              <a:t> vs MYD88</a:t>
            </a:r>
            <a:r>
              <a:rPr lang="en-US" sz="1200" i="0" baseline="30000">
                <a:effectLst/>
                <a:ea typeface="Times New Roman" panose="02020603050405020304" pitchFamily="18" charset="0"/>
              </a:rPr>
              <a:t>WT</a:t>
            </a:r>
            <a:r>
              <a:rPr lang="en-US" sz="1200" i="0">
                <a:effectLst/>
                <a:ea typeface="Times New Roman" panose="02020603050405020304" pitchFamily="18" charset="0"/>
              </a:rPr>
              <a:t> but tend to be higher in CXCR4</a:t>
            </a:r>
            <a:r>
              <a:rPr lang="en-US" sz="1200" i="0" baseline="30000">
                <a:effectLst/>
                <a:ea typeface="Times New Roman" panose="02020603050405020304" pitchFamily="18" charset="0"/>
              </a:rPr>
              <a:t>MUT</a:t>
            </a:r>
            <a:r>
              <a:rPr lang="en-US" sz="1200" i="0">
                <a:effectLst/>
                <a:ea typeface="Times New Roman" panose="02020603050405020304" pitchFamily="18" charset="0"/>
              </a:rPr>
              <a:t> vs CXCR4</a:t>
            </a:r>
            <a:r>
              <a:rPr lang="en-US" sz="1200" i="0" baseline="30000">
                <a:effectLst/>
                <a:ea typeface="Times New Roman" panose="02020603050405020304" pitchFamily="18" charset="0"/>
              </a:rPr>
              <a:t>WT, </a:t>
            </a:r>
            <a:r>
              <a:rPr lang="en-US" sz="1200" i="0" kern="1200">
                <a:solidFill>
                  <a:schemeClr val="tx1"/>
                </a:solidFill>
                <a:effectLst/>
                <a:latin typeface="+mn-lt"/>
                <a:ea typeface="Times New Roman" panose="02020603050405020304" pitchFamily="18" charset="0"/>
                <a:cs typeface="+mn-cs"/>
              </a:rPr>
              <a:t>especially in CXCR4</a:t>
            </a:r>
            <a:r>
              <a:rPr lang="en-US" sz="1200" i="0" kern="1200" baseline="30000">
                <a:solidFill>
                  <a:schemeClr val="tx1"/>
                </a:solidFill>
                <a:effectLst/>
                <a:latin typeface="+mn-lt"/>
                <a:ea typeface="Times New Roman" panose="02020603050405020304" pitchFamily="18" charset="0"/>
                <a:cs typeface="+mn-cs"/>
              </a:rPr>
              <a:t>NS</a:t>
            </a:r>
          </a:p>
          <a:p>
            <a:pPr marL="628650" lvl="1" indent="-171450">
              <a:spcAft>
                <a:spcPts val="600"/>
              </a:spcAft>
              <a:buFont typeface="Calibri" panose="020F0502020204030204" pitchFamily="34" charset="0"/>
              <a:buChar char="–"/>
            </a:pPr>
            <a:r>
              <a:rPr lang="en-US" sz="1200" i="0" err="1">
                <a:effectLst/>
                <a:ea typeface="Times New Roman" panose="02020603050405020304" pitchFamily="18" charset="0"/>
              </a:rPr>
              <a:t>TERT</a:t>
            </a:r>
            <a:r>
              <a:rPr lang="en-US" sz="1200" i="0" baseline="30000" err="1">
                <a:effectLst/>
                <a:ea typeface="Times New Roman" panose="02020603050405020304" pitchFamily="18" charset="0"/>
              </a:rPr>
              <a:t>MUT</a:t>
            </a:r>
            <a:r>
              <a:rPr lang="en-US" sz="1200" i="0">
                <a:effectLst/>
                <a:ea typeface="Times New Roman" panose="02020603050405020304" pitchFamily="18" charset="0"/>
              </a:rPr>
              <a:t> and ARID1A</a:t>
            </a:r>
            <a:r>
              <a:rPr lang="en-US" sz="1200" i="0" baseline="30000">
                <a:effectLst/>
                <a:ea typeface="Times New Roman" panose="02020603050405020304" pitchFamily="18" charset="0"/>
              </a:rPr>
              <a:t>MUT</a:t>
            </a:r>
            <a:r>
              <a:rPr lang="en-US" sz="1200" i="0">
                <a:effectLst/>
                <a:ea typeface="Times New Roman" panose="02020603050405020304" pitchFamily="18" charset="0"/>
              </a:rPr>
              <a:t> were more often detected in patients with MYD88</a:t>
            </a:r>
            <a:r>
              <a:rPr lang="en-US" sz="1200" i="0" baseline="30000">
                <a:effectLst/>
                <a:ea typeface="Times New Roman" panose="02020603050405020304" pitchFamily="18" charset="0"/>
              </a:rPr>
              <a:t>MUT</a:t>
            </a:r>
            <a:r>
              <a:rPr lang="en-US" sz="1200" i="0">
                <a:effectLst/>
                <a:ea typeface="Times New Roman" panose="02020603050405020304" pitchFamily="18" charset="0"/>
              </a:rPr>
              <a:t> and associated with a higher rate of CXCR4</a:t>
            </a:r>
            <a:r>
              <a:rPr lang="en-US" sz="1200" i="0" baseline="30000">
                <a:effectLst/>
                <a:ea typeface="Times New Roman" panose="02020603050405020304" pitchFamily="18" charset="0"/>
              </a:rPr>
              <a:t>MUT</a:t>
            </a:r>
            <a:r>
              <a:rPr lang="en-US" sz="1200" i="0">
                <a:effectLst/>
                <a:ea typeface="Times New Roman" panose="02020603050405020304" pitchFamily="18" charset="0"/>
              </a:rPr>
              <a:t> ,</a:t>
            </a:r>
            <a:r>
              <a:rPr lang="en-US" sz="1200" i="0" err="1">
                <a:effectLst/>
                <a:ea typeface="Times New Roman" panose="02020603050405020304" pitchFamily="18" charset="0"/>
              </a:rPr>
              <a:t>TERTMUT</a:t>
            </a:r>
            <a:r>
              <a:rPr lang="en-US" sz="1200" i="0">
                <a:effectLst/>
                <a:ea typeface="Times New Roman" panose="02020603050405020304" pitchFamily="18" charset="0"/>
              </a:rPr>
              <a:t> were more detected in CXCR4</a:t>
            </a:r>
            <a:r>
              <a:rPr lang="en-US" sz="1200" i="0" baseline="30000">
                <a:effectLst/>
                <a:ea typeface="Times New Roman" panose="02020603050405020304" pitchFamily="18" charset="0"/>
              </a:rPr>
              <a:t>NS</a:t>
            </a:r>
          </a:p>
          <a:p>
            <a:pPr marL="171450" indent="-171450">
              <a:spcAft>
                <a:spcPts val="600"/>
              </a:spcAft>
              <a:buFont typeface="Arial" panose="020B0604020202020204" pitchFamily="34" charset="0"/>
              <a:buChar char="•"/>
            </a:pPr>
            <a:r>
              <a:rPr lang="en-US" b="1" err="1">
                <a:effectLst/>
                <a:ea typeface="Times New Roman" panose="02020603050405020304" pitchFamily="18" charset="0"/>
              </a:rPr>
              <a:t>FQA</a:t>
            </a:r>
            <a:r>
              <a:rPr lang="en-US" b="1">
                <a:effectLst/>
                <a:ea typeface="Times New Roman" panose="02020603050405020304" pitchFamily="18" charset="0"/>
              </a:rPr>
              <a:t> and answer:</a:t>
            </a:r>
          </a:p>
          <a:p>
            <a:pPr marL="628650" lvl="1" indent="-171450">
              <a:spcAft>
                <a:spcPts val="600"/>
              </a:spcAft>
              <a:buFont typeface="Calibri" panose="020F0502020204030204" pitchFamily="34" charset="0"/>
              <a:buChar char="–"/>
            </a:pPr>
            <a:r>
              <a:rPr lang="en-US">
                <a:effectLst/>
                <a:ea typeface="Times New Roman" panose="02020603050405020304" pitchFamily="18" charset="0"/>
              </a:rPr>
              <a:t>Why higher TP53 mutation was detected in ASPEN but not in other literatures? (</a:t>
            </a:r>
            <a:r>
              <a:rPr lang="en-US" i="1">
                <a:effectLst/>
                <a:ea typeface="Times New Roman" panose="02020603050405020304" pitchFamily="18" charset="0"/>
              </a:rPr>
              <a:t>A: ASPEN used </a:t>
            </a:r>
            <a:r>
              <a:rPr lang="en-US" sz="1800" i="1">
                <a:effectLst/>
                <a:latin typeface="Calibri" panose="020F0502020204030204" pitchFamily="34" charset="0"/>
                <a:ea typeface="SimSun" panose="02010600030101010101" pitchFamily="2" charset="-122"/>
                <a:cs typeface="Arial" panose="020B0604020202020204" pitchFamily="34" charset="0"/>
              </a:rPr>
              <a:t>higher sensitivity NGS panels and enrolled more RR patients compared to previous studies which used less sensitive assays such as allele specific PCR, Sanger sequencing, or targeted sequencing approaches and enrolled more TN patients</a:t>
            </a:r>
            <a:r>
              <a:rPr lang="en-US" sz="1800">
                <a:effectLst/>
                <a:latin typeface="Calibri" panose="020F0502020204030204" pitchFamily="34" charset="0"/>
                <a:ea typeface="SimSun" panose="02010600030101010101" pitchFamily="2" charset="-122"/>
                <a:cs typeface="Arial" panose="020B0604020202020204" pitchFamily="34" charset="0"/>
              </a:rPr>
              <a:t>)</a:t>
            </a:r>
          </a:p>
          <a:p>
            <a:pPr marL="628650" lvl="1" indent="-171450">
              <a:spcAft>
                <a:spcPts val="600"/>
              </a:spcAft>
              <a:buFont typeface="Calibri" panose="020F0502020204030204" pitchFamily="34" charset="0"/>
              <a:buChar char="–"/>
            </a:pPr>
            <a:r>
              <a:rPr lang="en-US" sz="1800">
                <a:effectLst/>
                <a:latin typeface="Calibri" panose="020F0502020204030204" pitchFamily="34" charset="0"/>
                <a:ea typeface="SimSun" panose="02010600030101010101" pitchFamily="2" charset="-122"/>
                <a:cs typeface="Arial" panose="020B0604020202020204" pitchFamily="34" charset="0"/>
              </a:rPr>
              <a:t>Hypothesis about TERT mutation in WM? (A: TERT promoter mutations can enhance TERT transcription and were found in multiple cancer types including in ~30% MCL; TERT activation promotes tumor progression through maintain telomere length, activating </a:t>
            </a:r>
            <a:r>
              <a:rPr lang="en-US" sz="1800" err="1">
                <a:effectLst/>
                <a:latin typeface="Calibri" panose="020F0502020204030204" pitchFamily="34" charset="0"/>
                <a:ea typeface="SimSun" panose="02010600030101010101" pitchFamily="2" charset="-122"/>
                <a:cs typeface="Arial" panose="020B0604020202020204" pitchFamily="34" charset="0"/>
              </a:rPr>
              <a:t>wnt</a:t>
            </a:r>
            <a:r>
              <a:rPr lang="en-US" sz="1800">
                <a:effectLst/>
                <a:latin typeface="Calibri" panose="020F0502020204030204" pitchFamily="34" charset="0"/>
                <a:ea typeface="SimSun" panose="02010600030101010101" pitchFamily="2" charset="-122"/>
                <a:cs typeface="Arial" panose="020B0604020202020204" pitchFamily="34" charset="0"/>
              </a:rPr>
              <a:t>/b-catenin pathway, activating </a:t>
            </a:r>
            <a:r>
              <a:rPr lang="en-US" sz="1800" err="1">
                <a:effectLst/>
                <a:latin typeface="Calibri" panose="020F0502020204030204" pitchFamily="34" charset="0"/>
                <a:ea typeface="SimSun" panose="02010600030101010101" pitchFamily="2" charset="-122"/>
                <a:cs typeface="Arial" panose="020B0604020202020204" pitchFamily="34" charset="0"/>
              </a:rPr>
              <a:t>NFKB</a:t>
            </a:r>
            <a:r>
              <a:rPr lang="en-US" sz="1800">
                <a:effectLst/>
                <a:latin typeface="Calibri" panose="020F0502020204030204" pitchFamily="34" charset="0"/>
                <a:ea typeface="SimSun" panose="02010600030101010101" pitchFamily="2" charset="-122"/>
                <a:cs typeface="Arial" panose="020B0604020202020204" pitchFamily="34" charset="0"/>
              </a:rPr>
              <a:t> pathway; even TERT function in WM is unknown but its downstream </a:t>
            </a:r>
            <a:r>
              <a:rPr lang="en-US" sz="1800" err="1">
                <a:effectLst/>
                <a:latin typeface="Calibri" panose="020F0502020204030204" pitchFamily="34" charset="0"/>
                <a:ea typeface="SimSun" panose="02010600030101010101" pitchFamily="2" charset="-122"/>
                <a:cs typeface="Arial" panose="020B0604020202020204" pitchFamily="34" charset="0"/>
              </a:rPr>
              <a:t>NFKB</a:t>
            </a:r>
            <a:r>
              <a:rPr lang="en-US" sz="1800">
                <a:effectLst/>
                <a:latin typeface="Calibri" panose="020F0502020204030204" pitchFamily="34" charset="0"/>
                <a:ea typeface="SimSun" panose="02010600030101010101" pitchFamily="2" charset="-122"/>
                <a:cs typeface="Arial" panose="020B0604020202020204" pitchFamily="34" charset="0"/>
              </a:rPr>
              <a:t> pathway is activated in WM. TERT mutations in WM need to be validated in other independent WM cohort, and its function in WM need to be further studied)</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rial" charset="0"/>
              <a:ea typeface="Geneva" charset="0"/>
            </a:endParaRPr>
          </a:p>
        </p:txBody>
      </p:sp>
    </p:spTree>
    <p:extLst>
      <p:ext uri="{BB962C8B-B14F-4D97-AF65-F5344CB8AC3E}">
        <p14:creationId xmlns:p14="http://schemas.microsoft.com/office/powerpoint/2010/main" val="2881136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solidFill>
                  <a:srgbClr val="002557"/>
                </a:solidFill>
                <a:latin typeface="+mn-lt"/>
                <a:cs typeface="Arial"/>
              </a:rPr>
              <a:t>Highlight:</a:t>
            </a:r>
          </a:p>
          <a:p>
            <a:pPr marL="6286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0">
                <a:solidFill>
                  <a:srgbClr val="002557"/>
                </a:solidFill>
                <a:latin typeface="+mn-lt"/>
                <a:cs typeface="Arial"/>
              </a:rPr>
              <a:t>TP53</a:t>
            </a:r>
            <a:r>
              <a:rPr lang="en-US" sz="1200" b="0" baseline="30000">
                <a:solidFill>
                  <a:srgbClr val="002557"/>
                </a:solidFill>
                <a:latin typeface="+mn-lt"/>
                <a:cs typeface="Arial"/>
              </a:rPr>
              <a:t>MUT</a:t>
            </a:r>
            <a:r>
              <a:rPr lang="en-US" sz="1200" b="0">
                <a:solidFill>
                  <a:srgbClr val="002557"/>
                </a:solidFill>
                <a:latin typeface="+mn-lt"/>
                <a:cs typeface="Arial"/>
              </a:rPr>
              <a:t> pts had </a:t>
            </a:r>
            <a:r>
              <a:rPr lang="en-US" altLang="zh-CN" sz="1200" b="0">
                <a:solidFill>
                  <a:srgbClr val="002557"/>
                </a:solidFill>
                <a:latin typeface="+mn-lt"/>
                <a:cs typeface="Arial"/>
              </a:rPr>
              <a:t>significantly lower MRR than TP53</a:t>
            </a:r>
            <a:r>
              <a:rPr lang="en-US" altLang="zh-CN" sz="1200" b="0" baseline="30000">
                <a:solidFill>
                  <a:srgbClr val="002557"/>
                </a:solidFill>
                <a:latin typeface="+mn-lt"/>
                <a:cs typeface="Arial"/>
              </a:rPr>
              <a:t>WT</a:t>
            </a:r>
            <a:r>
              <a:rPr lang="en-US" altLang="zh-CN" sz="1200" b="0">
                <a:solidFill>
                  <a:srgbClr val="002557"/>
                </a:solidFill>
                <a:latin typeface="+mn-lt"/>
                <a:cs typeface="Arial"/>
              </a:rPr>
              <a:t>, and trended toward a lower VGPR+CR rate than TP53</a:t>
            </a:r>
            <a:r>
              <a:rPr lang="en-US" altLang="zh-CN" sz="1200" b="0" baseline="30000">
                <a:solidFill>
                  <a:srgbClr val="002557"/>
                </a:solidFill>
                <a:latin typeface="+mn-lt"/>
                <a:cs typeface="Arial"/>
              </a:rPr>
              <a:t>WT</a:t>
            </a:r>
          </a:p>
          <a:p>
            <a:pPr marL="6286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a:solidFill>
                  <a:srgbClr val="002557"/>
                </a:solidFill>
                <a:latin typeface="+mn-lt"/>
                <a:cs typeface="Arial"/>
              </a:rPr>
              <a:t>similar VGPR+CR rate and MRR between TP53</a:t>
            </a:r>
            <a:r>
              <a:rPr lang="en-US" sz="1200" baseline="30000">
                <a:solidFill>
                  <a:srgbClr val="002557"/>
                </a:solidFill>
                <a:latin typeface="+mn-lt"/>
                <a:cs typeface="Arial"/>
              </a:rPr>
              <a:t>MUT</a:t>
            </a:r>
            <a:r>
              <a:rPr lang="en-US" sz="1200">
                <a:solidFill>
                  <a:srgbClr val="002557"/>
                </a:solidFill>
                <a:latin typeface="+mn-lt"/>
                <a:cs typeface="Arial"/>
              </a:rPr>
              <a:t> and TP53</a:t>
            </a:r>
            <a:r>
              <a:rPr lang="en-US" sz="1200" baseline="30000">
                <a:solidFill>
                  <a:srgbClr val="002557"/>
                </a:solidFill>
                <a:latin typeface="+mn-lt"/>
                <a:cs typeface="Arial"/>
              </a:rPr>
              <a:t>WT </a:t>
            </a:r>
            <a:r>
              <a:rPr lang="en-US" sz="1200">
                <a:solidFill>
                  <a:srgbClr val="002557"/>
                </a:solidFill>
                <a:latin typeface="+mn-lt"/>
                <a:cs typeface="Arial"/>
              </a:rPr>
              <a:t>subgroups with zanubrutinib</a:t>
            </a:r>
          </a:p>
          <a:p>
            <a:pPr marL="6286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0" kern="1200">
                <a:solidFill>
                  <a:srgbClr val="002557"/>
                </a:solidFill>
                <a:latin typeface="+mn-lt"/>
                <a:ea typeface="+mn-ea"/>
                <a:cs typeface="Arial"/>
              </a:rPr>
              <a:t>TP53</a:t>
            </a:r>
            <a:r>
              <a:rPr lang="en-US" sz="1200" b="0" kern="1200" baseline="30000">
                <a:solidFill>
                  <a:srgbClr val="002557"/>
                </a:solidFill>
                <a:latin typeface="+mn-lt"/>
                <a:ea typeface="+mn-ea"/>
                <a:cs typeface="Arial"/>
              </a:rPr>
              <a:t>MUT</a:t>
            </a:r>
            <a:r>
              <a:rPr lang="en-US" sz="1200" b="0" kern="1200">
                <a:solidFill>
                  <a:srgbClr val="002557"/>
                </a:solidFill>
                <a:latin typeface="+mn-lt"/>
                <a:ea typeface="+mn-ea"/>
                <a:cs typeface="Arial"/>
              </a:rPr>
              <a:t> pts had longer time to VGPR+CR than TP53</a:t>
            </a:r>
            <a:r>
              <a:rPr lang="en-US" sz="1200" b="0" kern="1200" baseline="30000">
                <a:solidFill>
                  <a:srgbClr val="002557"/>
                </a:solidFill>
                <a:latin typeface="+mn-lt"/>
                <a:ea typeface="+mn-ea"/>
                <a:cs typeface="Arial"/>
              </a:rPr>
              <a:t>WT</a:t>
            </a:r>
            <a:r>
              <a:rPr lang="en-US" sz="1200" b="0" kern="1200">
                <a:solidFill>
                  <a:srgbClr val="002557"/>
                </a:solidFill>
                <a:latin typeface="+mn-lt"/>
                <a:ea typeface="+mn-ea"/>
                <a:cs typeface="Arial"/>
              </a:rPr>
              <a:t> regardless of treatment, but zanu showed faster responses than ibru in TP53</a:t>
            </a:r>
            <a:r>
              <a:rPr lang="en-US" sz="1200" b="0" kern="1200" baseline="30000">
                <a:solidFill>
                  <a:srgbClr val="002557"/>
                </a:solidFill>
                <a:latin typeface="+mn-lt"/>
                <a:ea typeface="+mn-ea"/>
                <a:cs typeface="Arial"/>
              </a:rPr>
              <a:t>MUT</a:t>
            </a:r>
          </a:p>
          <a:p>
            <a:pPr marL="6286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0" kern="1200">
                <a:solidFill>
                  <a:srgbClr val="002557"/>
                </a:solidFill>
                <a:latin typeface="+mn-lt"/>
                <a:ea typeface="+mn-ea"/>
                <a:cs typeface="Arial"/>
              </a:rPr>
              <a:t>S</a:t>
            </a:r>
            <a:r>
              <a:rPr lang="en-US" altLang="zh-CN" sz="1200" b="0" kern="1200">
                <a:solidFill>
                  <a:srgbClr val="002557"/>
                </a:solidFill>
                <a:latin typeface="+mn-lt"/>
                <a:ea typeface="+mn-ea"/>
                <a:cs typeface="Arial"/>
              </a:rPr>
              <a:t>ignificant worse PFS in TP53</a:t>
            </a:r>
            <a:r>
              <a:rPr lang="en-US" altLang="zh-CN" sz="1200" b="0" kern="1200" baseline="30000">
                <a:solidFill>
                  <a:srgbClr val="002557"/>
                </a:solidFill>
                <a:latin typeface="+mn-lt"/>
                <a:ea typeface="+mn-ea"/>
                <a:cs typeface="Arial"/>
              </a:rPr>
              <a:t>MUT</a:t>
            </a:r>
            <a:r>
              <a:rPr lang="en-US" altLang="zh-CN" sz="1200" b="0" kern="1200">
                <a:solidFill>
                  <a:srgbClr val="002557"/>
                </a:solidFill>
                <a:latin typeface="+mn-lt"/>
                <a:ea typeface="+mn-ea"/>
                <a:cs typeface="Arial"/>
              </a:rPr>
              <a:t> vs TP53</a:t>
            </a:r>
            <a:r>
              <a:rPr lang="en-US" altLang="zh-CN" sz="1200" b="0" kern="1200" baseline="30000">
                <a:solidFill>
                  <a:srgbClr val="002557"/>
                </a:solidFill>
                <a:latin typeface="+mn-lt"/>
                <a:ea typeface="+mn-ea"/>
                <a:cs typeface="Arial"/>
              </a:rPr>
              <a:t>WT</a:t>
            </a:r>
            <a:r>
              <a:rPr lang="en-US" altLang="zh-CN" sz="1200" b="0" kern="1200">
                <a:solidFill>
                  <a:srgbClr val="002557"/>
                </a:solidFill>
                <a:latin typeface="+mn-lt"/>
                <a:ea typeface="+mn-ea"/>
                <a:cs typeface="Arial"/>
              </a:rPr>
              <a:t> by ibrutinib, zanu showed favorable PFS than ibrutinib in TP53</a:t>
            </a:r>
            <a:r>
              <a:rPr lang="en-US" altLang="zh-CN" sz="1200" b="0" kern="1200" baseline="30000">
                <a:solidFill>
                  <a:srgbClr val="002557"/>
                </a:solidFill>
                <a:latin typeface="+mn-lt"/>
                <a:ea typeface="+mn-ea"/>
                <a:cs typeface="Arial"/>
              </a:rPr>
              <a:t>MUT </a:t>
            </a:r>
            <a:endParaRPr lang="en-US"/>
          </a:p>
          <a:p>
            <a:endParaRPr lang="pl-PL"/>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rial" charset="0"/>
              <a:ea typeface="Geneva" charset="0"/>
            </a:endParaRPr>
          </a:p>
        </p:txBody>
      </p:sp>
    </p:spTree>
    <p:extLst>
      <p:ext uri="{BB962C8B-B14F-4D97-AF65-F5344CB8AC3E}">
        <p14:creationId xmlns:p14="http://schemas.microsoft.com/office/powerpoint/2010/main" val="2178276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a:effectLst/>
                <a:ea typeface="Times New Roman" panose="02020603050405020304" pitchFamily="18" charset="0"/>
              </a:rPr>
              <a:t>Highlight</a:t>
            </a:r>
          </a:p>
          <a:p>
            <a:pPr marL="6286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a:t>Patients with </a:t>
            </a:r>
            <a:r>
              <a:rPr lang="en-US" i="1"/>
              <a:t>CXCR4</a:t>
            </a:r>
            <a:r>
              <a:rPr lang="en-US" baseline="30000"/>
              <a:t>MUT</a:t>
            </a:r>
            <a:r>
              <a:rPr lang="en-US"/>
              <a:t>, </a:t>
            </a:r>
            <a:r>
              <a:rPr lang="en-US" i="1"/>
              <a:t>TP53</a:t>
            </a:r>
            <a:r>
              <a:rPr lang="en-US" baseline="30000"/>
              <a:t>MUT</a:t>
            </a:r>
            <a:r>
              <a:rPr lang="en-US"/>
              <a:t> , </a:t>
            </a:r>
            <a:r>
              <a:rPr lang="en-US" err="1"/>
              <a:t>TERT</a:t>
            </a:r>
            <a:r>
              <a:rPr lang="en-US" baseline="30000" err="1"/>
              <a:t>MUT</a:t>
            </a:r>
            <a:r>
              <a:rPr lang="en-US" baseline="30000"/>
              <a:t> </a:t>
            </a:r>
            <a:r>
              <a:rPr lang="en-US"/>
              <a:t>trended toward </a:t>
            </a:r>
            <a:r>
              <a:rPr lang="en-US" b="1"/>
              <a:t>less favorable </a:t>
            </a:r>
            <a:r>
              <a:rPr lang="en-US" b="1" err="1"/>
              <a:t>PFS</a:t>
            </a:r>
            <a:r>
              <a:rPr lang="en-US" b="1"/>
              <a:t> </a:t>
            </a:r>
            <a:r>
              <a:rPr lang="en-US"/>
              <a:t>than patients with the respective WT alleles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rial" charset="0"/>
              <a:ea typeface="Geneva" charset="0"/>
            </a:endParaRPr>
          </a:p>
        </p:txBody>
      </p:sp>
    </p:spTree>
    <p:extLst>
      <p:ext uri="{BB962C8B-B14F-4D97-AF65-F5344CB8AC3E}">
        <p14:creationId xmlns:p14="http://schemas.microsoft.com/office/powerpoint/2010/main" val="3951062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a:effectLst/>
                <a:ea typeface="Times New Roman" panose="02020603050405020304" pitchFamily="18" charset="0"/>
              </a:rPr>
              <a:t>Highlight</a:t>
            </a:r>
          </a:p>
          <a:p>
            <a:pPr marL="6286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a:t>Patients with </a:t>
            </a:r>
            <a:r>
              <a:rPr lang="en-US" i="1"/>
              <a:t>CXCR4</a:t>
            </a:r>
            <a:r>
              <a:rPr lang="en-US" baseline="30000"/>
              <a:t>MUT</a:t>
            </a:r>
            <a:r>
              <a:rPr lang="en-US"/>
              <a:t>, </a:t>
            </a:r>
            <a:r>
              <a:rPr lang="en-US" i="1"/>
              <a:t>TP53</a:t>
            </a:r>
            <a:r>
              <a:rPr lang="en-US" baseline="30000"/>
              <a:t>MUT</a:t>
            </a:r>
            <a:r>
              <a:rPr lang="en-US"/>
              <a:t> , </a:t>
            </a:r>
            <a:r>
              <a:rPr lang="en-US" err="1"/>
              <a:t>TERT</a:t>
            </a:r>
            <a:r>
              <a:rPr lang="en-US" baseline="30000" err="1"/>
              <a:t>MUT</a:t>
            </a:r>
            <a:r>
              <a:rPr lang="en-US" baseline="30000"/>
              <a:t> </a:t>
            </a:r>
            <a:r>
              <a:rPr lang="en-US"/>
              <a:t>trended toward </a:t>
            </a:r>
            <a:r>
              <a:rPr lang="en-US" b="1"/>
              <a:t>less favorable </a:t>
            </a:r>
            <a:r>
              <a:rPr lang="en-US" b="1" err="1"/>
              <a:t>PFS</a:t>
            </a:r>
            <a:r>
              <a:rPr lang="en-US" b="1"/>
              <a:t> </a:t>
            </a:r>
            <a:r>
              <a:rPr lang="en-US"/>
              <a:t>than patients with the respective WT alleles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rial" charset="0"/>
              <a:ea typeface="Geneva" charset="0"/>
            </a:endParaRPr>
          </a:p>
        </p:txBody>
      </p:sp>
    </p:spTree>
    <p:extLst>
      <p:ext uri="{BB962C8B-B14F-4D97-AF65-F5344CB8AC3E}">
        <p14:creationId xmlns:p14="http://schemas.microsoft.com/office/powerpoint/2010/main" val="2147963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6" name="Shape 1406"/>
          <p:cNvSpPr>
            <a:spLocks noGrp="1" noRot="1" noChangeAspect="1"/>
          </p:cNvSpPr>
          <p:nvPr>
            <p:ph type="sldImg"/>
          </p:nvPr>
        </p:nvSpPr>
        <p:spPr>
          <a:xfrm>
            <a:off x="381000" y="685800"/>
            <a:ext cx="6096000" cy="3429000"/>
          </a:xfrm>
          <a:prstGeom prst="rect">
            <a:avLst/>
          </a:prstGeom>
        </p:spPr>
        <p:txBody>
          <a:bodyPr/>
          <a:lstStyle/>
          <a:p>
            <a:endParaRPr/>
          </a:p>
        </p:txBody>
      </p:sp>
      <p:sp>
        <p:nvSpPr>
          <p:cNvPr id="1407" name="Shape 1407"/>
          <p:cNvSpPr>
            <a:spLocks noGrp="1"/>
          </p:cNvSpPr>
          <p:nvPr>
            <p:ph type="body" sz="quarter" idx="1"/>
          </p:nvPr>
        </p:nvSpPr>
        <p:spPr>
          <a:prstGeom prst="rect">
            <a:avLst/>
          </a:prstGeom>
        </p:spPr>
        <p:txBody>
          <a:bodyPr/>
          <a:lstStyle/>
          <a:p>
            <a:r>
              <a:t>^d8220c00004-csp-v4: pg 33A, 34A, </a:t>
            </a:r>
            <a:r>
              <a:rPr>
                <a:latin typeface="Arial"/>
                <a:ea typeface="Arial"/>
                <a:cs typeface="Arial"/>
                <a:sym typeface="Arial"/>
              </a:rPr>
              <a:t>36ABC, 39AB, 86A, 87AB, 89A</a:t>
            </a:r>
          </a:p>
          <a:p>
            <a:pPr>
              <a:defRPr sz="1800">
                <a:latin typeface="Arial"/>
                <a:ea typeface="Arial"/>
                <a:cs typeface="Arial"/>
                <a:sym typeface="Arial"/>
              </a:defRPr>
            </a:pPr>
            <a:r>
              <a:t>^Jingyang QC of draft EHA 2024_ECHO Abstract 5-6-2024: pg 3 (yellow highlight)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8C4390-E969-495C-BBF1-FA0BBF6B14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08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 name="Shape 1412"/>
          <p:cNvSpPr>
            <a:spLocks noGrp="1" noRot="1" noChangeAspect="1"/>
          </p:cNvSpPr>
          <p:nvPr>
            <p:ph type="sldImg"/>
          </p:nvPr>
        </p:nvSpPr>
        <p:spPr>
          <a:xfrm>
            <a:off x="381000" y="685800"/>
            <a:ext cx="6096000" cy="3429000"/>
          </a:xfrm>
          <a:prstGeom prst="rect">
            <a:avLst/>
          </a:prstGeom>
        </p:spPr>
        <p:txBody>
          <a:bodyPr/>
          <a:lstStyle/>
          <a:p>
            <a:endParaRPr/>
          </a:p>
        </p:txBody>
      </p:sp>
      <p:sp>
        <p:nvSpPr>
          <p:cNvPr id="1413" name="Shape 1413"/>
          <p:cNvSpPr>
            <a:spLocks noGrp="1"/>
          </p:cNvSpPr>
          <p:nvPr>
            <p:ph type="body" sz="quarter" idx="1"/>
          </p:nvPr>
        </p:nvSpPr>
        <p:spPr>
          <a:prstGeom prst="rect">
            <a:avLst/>
          </a:prstGeom>
        </p:spPr>
        <p:txBody>
          <a:bodyPr/>
          <a:lstStyle/>
          <a:p>
            <a:r>
              <a:t>^ly308_combined_pdf_HLR 1: pg 6BC, 8A, 9A, 10A, 11A, 12BC</a:t>
            </a:r>
          </a:p>
          <a:p>
            <a:endParaRPr/>
          </a:p>
          <a:p>
            <a:r>
              <a:t>^(Updated) TP53 mutation: t_basechar_all: pg 5 (yellow highlight)</a:t>
            </a:r>
          </a:p>
          <a:p>
            <a:endParaRPr/>
          </a:p>
          <a:p>
            <a:r>
              <a:t>^Ki-67: t_basechar_all: pg 3 (yellow highlight)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 name="Shape 142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2" name="Shape 1422"/>
          <p:cNvSpPr>
            <a:spLocks noGrp="1"/>
          </p:cNvSpPr>
          <p:nvPr>
            <p:ph type="body" sz="quarter" idx="1"/>
          </p:nvPr>
        </p:nvSpPr>
        <p:spPr>
          <a:prstGeom prst="rect">
            <a:avLst/>
          </a:prstGeom>
        </p:spPr>
        <p:txBody>
          <a:bodyPr/>
          <a:lstStyle/>
          <a:p>
            <a:r>
              <a:t>^FIGURE: ly308_combined_pdf_HLR 1: pg 21AB</a:t>
            </a:r>
          </a:p>
          <a:p>
            <a:r>
              <a:t>Bullet</a:t>
            </a:r>
            <a:r>
              <a:rPr sz="1800"/>
              <a:t>: 66.6-53.5 = 13.1%</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 name="Shape 1429"/>
          <p:cNvSpPr>
            <a:spLocks noGrp="1" noRot="1" noChangeAspect="1"/>
          </p:cNvSpPr>
          <p:nvPr>
            <p:ph type="sldImg"/>
          </p:nvPr>
        </p:nvSpPr>
        <p:spPr>
          <a:xfrm>
            <a:off x="381000" y="685800"/>
            <a:ext cx="6096000" cy="3429000"/>
          </a:xfrm>
          <a:prstGeom prst="rect">
            <a:avLst/>
          </a:prstGeom>
        </p:spPr>
        <p:txBody>
          <a:bodyPr/>
          <a:lstStyle/>
          <a:p>
            <a:endParaRPr/>
          </a:p>
        </p:txBody>
      </p:sp>
      <p:sp>
        <p:nvSpPr>
          <p:cNvPr id="1430" name="Shape 1430"/>
          <p:cNvSpPr>
            <a:spLocks noGrp="1"/>
          </p:cNvSpPr>
          <p:nvPr>
            <p:ph type="body" sz="quarter" idx="1"/>
          </p:nvPr>
        </p:nvSpPr>
        <p:spPr>
          <a:prstGeom prst="rect">
            <a:avLst/>
          </a:prstGeom>
        </p:spPr>
        <p:txBody>
          <a:bodyPr/>
          <a:lstStyle/>
          <a:p>
            <a:r>
              <a:t>^Atrial fibrillation: ly308_combined_pdf_HLR 1: 31 (yellow highlight)</a:t>
            </a:r>
          </a:p>
          <a:p>
            <a:r>
              <a:t>^Hypertension: ly308_combined_pdf_HLR 1: 76 (yellow highlight)</a:t>
            </a:r>
          </a:p>
          <a:p>
            <a:r>
              <a:t>^Major bleeding, infections, SPM: t_eci_mn: pg 1 (yellow highlight)</a:t>
            </a:r>
          </a:p>
          <a:p>
            <a:endParaRPr/>
          </a:p>
          <a:p>
            <a:r>
              <a:t>^Median exposure: t_exposure_acp</a:t>
            </a:r>
          </a:p>
          <a:p>
            <a:endParaRPr/>
          </a:p>
          <a:p>
            <a:r>
              <a:t>^Footnote a: d8220c00004-sap-ed-5: pg 69A</a:t>
            </a:r>
          </a:p>
          <a:p>
            <a:r>
              <a:t>^Footnote b: d8220c00004-sap-ed-5: pg 68A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0" name="Shape 2870"/>
          <p:cNvSpPr>
            <a:spLocks noGrp="1" noRot="1" noChangeAspect="1"/>
          </p:cNvSpPr>
          <p:nvPr>
            <p:ph type="sldImg"/>
          </p:nvPr>
        </p:nvSpPr>
        <p:spPr>
          <a:xfrm>
            <a:off x="381000" y="685800"/>
            <a:ext cx="6096000" cy="3429000"/>
          </a:xfrm>
          <a:prstGeom prst="rect">
            <a:avLst/>
          </a:prstGeom>
        </p:spPr>
        <p:txBody>
          <a:bodyPr/>
          <a:lstStyle/>
          <a:p>
            <a:endParaRPr/>
          </a:p>
        </p:txBody>
      </p:sp>
      <p:sp>
        <p:nvSpPr>
          <p:cNvPr id="2871" name="Shape 2871"/>
          <p:cNvSpPr>
            <a:spLocks noGrp="1"/>
          </p:cNvSpPr>
          <p:nvPr>
            <p:ph type="body" sz="quarter" idx="1"/>
          </p:nvPr>
        </p:nvSpPr>
        <p:spPr>
          <a:prstGeom prst="rect">
            <a:avLst/>
          </a:prstGeom>
        </p:spPr>
        <p:txBody>
          <a:bodyPr/>
          <a:lstStyle/>
          <a:p>
            <a:pPr>
              <a:defRPr u="sng"/>
            </a:pPr>
            <a:r>
              <a:t>Left figure:</a:t>
            </a:r>
          </a:p>
          <a:p>
            <a:r>
              <a:t>^TABLE: ly308_combined_pdf_HLR 1: pg 14AB, 15A</a:t>
            </a:r>
          </a:p>
          <a:p>
            <a:r>
              <a:t>^FIGURE: ly308_combined_pdf_HLR 1: pg 18</a:t>
            </a:r>
          </a:p>
          <a:p>
            <a:endParaRPr/>
          </a:p>
          <a:p>
            <a:pPr>
              <a:defRPr u="sng"/>
            </a:pPr>
            <a:r>
              <a:t>Right figure:</a:t>
            </a:r>
          </a:p>
          <a:p>
            <a:r>
              <a:t>^Table: t_km_pfsirc_covid: pg 1-2 (yellow highlight)</a:t>
            </a:r>
          </a:p>
          <a:p>
            <a:r>
              <a:t>^Figure: f_km_pfsirc_covid</a:t>
            </a:r>
          </a:p>
          <a:p>
            <a:endParaRPr/>
          </a:p>
          <a:p>
            <a:r>
              <a:t>^Bullet: 1 – 0.64 (HR) = 36% (COVID-19 death reduction in risk)</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9" name="Shape 4779"/>
          <p:cNvSpPr>
            <a:spLocks noGrp="1" noRot="1" noChangeAspect="1"/>
          </p:cNvSpPr>
          <p:nvPr>
            <p:ph type="sldImg"/>
          </p:nvPr>
        </p:nvSpPr>
        <p:spPr>
          <a:xfrm>
            <a:off x="381000" y="685800"/>
            <a:ext cx="6096000" cy="3429000"/>
          </a:xfrm>
          <a:prstGeom prst="rect">
            <a:avLst/>
          </a:prstGeom>
        </p:spPr>
        <p:txBody>
          <a:bodyPr/>
          <a:lstStyle/>
          <a:p>
            <a:endParaRPr/>
          </a:p>
        </p:txBody>
      </p:sp>
      <p:sp>
        <p:nvSpPr>
          <p:cNvPr id="4780" name="Shape 4780"/>
          <p:cNvSpPr>
            <a:spLocks noGrp="1"/>
          </p:cNvSpPr>
          <p:nvPr>
            <p:ph type="body" sz="quarter" idx="1"/>
          </p:nvPr>
        </p:nvSpPr>
        <p:spPr>
          <a:prstGeom prst="rect">
            <a:avLst/>
          </a:prstGeom>
        </p:spPr>
        <p:txBody>
          <a:bodyPr/>
          <a:lstStyle/>
          <a:p>
            <a:pPr>
              <a:defRPr u="sng"/>
            </a:pPr>
            <a:r>
              <a:t>Left figure:</a:t>
            </a:r>
          </a:p>
          <a:p>
            <a:r>
              <a:t>TABLE: ly308_combined_pdf_HLR 1: pg 22ABC</a:t>
            </a:r>
          </a:p>
          <a:p>
            <a:r>
              <a:t>FIGURE: ly308_combined_pdf_HLR 1: 26 </a:t>
            </a:r>
          </a:p>
          <a:p>
            <a:endParaRPr/>
          </a:p>
          <a:p>
            <a:pPr>
              <a:defRPr u="sng"/>
            </a:pPr>
            <a:r>
              <a:t>Right figure:</a:t>
            </a:r>
          </a:p>
          <a:p>
            <a:r>
              <a:t>^Table: t_km_os_cov_cnsr: pg 1 (yellow highlight)</a:t>
            </a:r>
          </a:p>
          <a:p>
            <a:r>
              <a:t>^Figure: f_km_os_covcns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C61BE-FE17-4281-BB27-EC006D0C8AE7}"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7875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C61BE-FE17-4281-BB27-EC006D0C8AE7}"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9666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C61BE-FE17-4281-BB27-EC006D0C8AE7}"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2336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C61BE-FE17-4281-BB27-EC006D0C8AE7}"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9865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50519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02210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781FD-19B0-4317-B6B5-C407288093B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930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781FD-19B0-4317-B6B5-C407288093B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461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781FD-19B0-4317-B6B5-C407288093B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430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781FD-19B0-4317-B6B5-C407288093B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293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1781FD-19B0-4317-B6B5-C407288093B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766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3F2443A-AA37-3E44-8C98-A20C8F686D33}"/>
              </a:ext>
            </a:extLst>
          </p:cNvPr>
          <p:cNvCxnSpPr>
            <a:cxnSpLocks/>
          </p:cNvCxnSpPr>
          <p:nvPr userDrawn="1"/>
        </p:nvCxnSpPr>
        <p:spPr>
          <a:xfrm>
            <a:off x="0" y="1036177"/>
            <a:ext cx="1219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32A283D6-D3AB-874F-976C-668BDE35C76C}"/>
              </a:ext>
            </a:extLst>
          </p:cNvPr>
          <p:cNvSpPr>
            <a:spLocks noGrp="1"/>
          </p:cNvSpPr>
          <p:nvPr>
            <p:ph sz="quarter" idx="13"/>
          </p:nvPr>
        </p:nvSpPr>
        <p:spPr>
          <a:xfrm>
            <a:off x="739448" y="1400506"/>
            <a:ext cx="10637379" cy="4895850"/>
          </a:xfrm>
        </p:spPr>
        <p:txBody>
          <a:bodyPr>
            <a:noAutofit/>
          </a:bodyPr>
          <a:lstStyle>
            <a:lvl1pPr>
              <a:lnSpc>
                <a:spcPct val="100000"/>
              </a:lnSpc>
              <a:buClr>
                <a:schemeClr val="accent2"/>
              </a:buClr>
              <a:defRPr sz="1600">
                <a:solidFill>
                  <a:schemeClr val="bg1"/>
                </a:solidFill>
              </a:defRPr>
            </a:lvl1pPr>
            <a:lvl2pPr>
              <a:lnSpc>
                <a:spcPct val="100000"/>
              </a:lnSpc>
              <a:buClr>
                <a:schemeClr val="accent2"/>
              </a:buClr>
              <a:defRPr sz="1400">
                <a:solidFill>
                  <a:schemeClr val="bg1"/>
                </a:solidFill>
              </a:defRPr>
            </a:lvl2pPr>
            <a:lvl3pPr>
              <a:lnSpc>
                <a:spcPct val="100000"/>
              </a:lnSpc>
              <a:buClr>
                <a:schemeClr val="accent2"/>
              </a:buClr>
              <a:defRPr sz="1400">
                <a:solidFill>
                  <a:schemeClr val="bg1"/>
                </a:solidFill>
              </a:defRPr>
            </a:lvl3pPr>
            <a:lvl4pPr>
              <a:lnSpc>
                <a:spcPct val="100000"/>
              </a:lnSpc>
              <a:buClr>
                <a:schemeClr val="accent2"/>
              </a:buClr>
              <a:defRPr sz="1400">
                <a:solidFill>
                  <a:schemeClr val="bg1"/>
                </a:solidFill>
              </a:defRPr>
            </a:lvl4pPr>
            <a:lvl5pPr>
              <a:lnSpc>
                <a:spcPct val="100000"/>
              </a:lnSpc>
              <a:buClr>
                <a:schemeClr val="accent2"/>
              </a:buCl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Slide Number Placeholder 4">
            <a:extLst>
              <a:ext uri="{FF2B5EF4-FFF2-40B4-BE49-F238E27FC236}">
                <a16:creationId xmlns:a16="http://schemas.microsoft.com/office/drawing/2014/main" id="{AC207DD3-922E-5743-8C10-47638F13FEB6}"/>
              </a:ext>
            </a:extLst>
          </p:cNvPr>
          <p:cNvSpPr>
            <a:spLocks noGrp="1"/>
          </p:cNvSpPr>
          <p:nvPr>
            <p:ph type="sldNum" sz="quarter" idx="12"/>
          </p:nvPr>
        </p:nvSpPr>
        <p:spPr>
          <a:xfrm>
            <a:off x="11478226" y="6339057"/>
            <a:ext cx="609600" cy="365125"/>
          </a:xfrm>
          <a:prstGeom prst="rect">
            <a:avLst/>
          </a:prstGeom>
        </p:spPr>
        <p:txBody>
          <a:bodyPr/>
          <a:lstStyle>
            <a:lvl1pPr algn="ctr">
              <a:defRPr>
                <a:solidFill>
                  <a:schemeClr val="bg2"/>
                </a:solidFill>
              </a:defRPr>
            </a:lvl1pPr>
          </a:lstStyle>
          <a:p>
            <a:fld id="{31FEFF75-79D2-EE46-877B-299D1510E681}" type="slidenum">
              <a:rPr lang="en-US" smtClean="0"/>
              <a:pPr/>
              <a:t>‹Nr.›</a:t>
            </a:fld>
            <a:endParaRPr lang="en-US"/>
          </a:p>
        </p:txBody>
      </p:sp>
      <p:sp>
        <p:nvSpPr>
          <p:cNvPr id="34" name="Rectangle 33">
            <a:extLst>
              <a:ext uri="{FF2B5EF4-FFF2-40B4-BE49-F238E27FC236}">
                <a16:creationId xmlns:a16="http://schemas.microsoft.com/office/drawing/2014/main" id="{2D76F924-4533-6447-8EA4-CD0397FF3DA9}"/>
              </a:ext>
            </a:extLst>
          </p:cNvPr>
          <p:cNvSpPr/>
          <p:nvPr userDrawn="1"/>
        </p:nvSpPr>
        <p:spPr>
          <a:xfrm>
            <a:off x="0" y="1033040"/>
            <a:ext cx="430836" cy="582496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07DA4105-6A84-E64E-BEBD-4E1944041F69}"/>
              </a:ext>
            </a:extLst>
          </p:cNvPr>
          <p:cNvSpPr>
            <a:spLocks noGrp="1"/>
          </p:cNvSpPr>
          <p:nvPr>
            <p:ph type="ctrTitle" hasCustomPrompt="1"/>
          </p:nvPr>
        </p:nvSpPr>
        <p:spPr>
          <a:xfrm>
            <a:off x="739449" y="116957"/>
            <a:ext cx="10637384" cy="905449"/>
          </a:xfrm>
        </p:spPr>
        <p:txBody>
          <a:bodyPr lIns="91440" rIns="0" anchor="ctr">
            <a:noAutofit/>
          </a:bodyPr>
          <a:lstStyle>
            <a:lvl1pPr algn="l">
              <a:defRPr sz="2800" b="1" i="0" cap="none" baseline="0">
                <a:solidFill>
                  <a:schemeClr val="bg1"/>
                </a:solidFill>
                <a:latin typeface="Arial" panose="020B0604020202020204" pitchFamily="34" charset="0"/>
                <a:cs typeface="Arial" panose="020B0604020202020204" pitchFamily="34" charset="0"/>
              </a:defRPr>
            </a:lvl1pPr>
          </a:lstStyle>
          <a:p>
            <a:r>
              <a:rPr lang="en-US"/>
              <a:t>Title</a:t>
            </a:r>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userDrawn="1"/>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684EAD-23BC-C17B-B48F-473AFD800041}"/>
              </a:ext>
            </a:extLst>
          </p:cNvPr>
          <p:cNvSpPr/>
          <p:nvPr userDrawn="1"/>
        </p:nvSpPr>
        <p:spPr>
          <a:xfrm>
            <a:off x="4846305" y="6463191"/>
            <a:ext cx="2499403" cy="230832"/>
          </a:xfrm>
          <a:prstGeom prst="rect">
            <a:avLst/>
          </a:prstGeom>
        </p:spPr>
        <p:txBody>
          <a:bodyPr wrap="none">
            <a:spAutoFit/>
          </a:bodyPr>
          <a:lstStyle/>
          <a:p>
            <a:pPr algn="ctr"/>
            <a:r>
              <a:rPr lang="en-US" sz="900" b="0" i="1">
                <a:solidFill>
                  <a:schemeClr val="bg2"/>
                </a:solidFill>
                <a:effectLst/>
                <a:latin typeface="Arial" panose="020B0604020202020204" pitchFamily="34" charset="0"/>
                <a:cs typeface="Arial" panose="020B0604020202020204" pitchFamily="34" charset="0"/>
              </a:rPr>
              <a:t>Satellite Symposium sponsored by BeiGene. </a:t>
            </a:r>
            <a:endParaRPr lang="en-US" sz="90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495514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2-Column Title, Subtitle, &amp; Content">
    <p:bg>
      <p:bgPr>
        <a:solidFill>
          <a:srgbClr val="FFFFFF"/>
        </a:solidFill>
        <a:effectLst/>
      </p:bgPr>
    </p:bg>
    <p:spTree>
      <p:nvGrpSpPr>
        <p:cNvPr id="1" name=""/>
        <p:cNvGrpSpPr/>
        <p:nvPr/>
      </p:nvGrpSpPr>
      <p:grpSpPr>
        <a:xfrm>
          <a:off x="0" y="0"/>
          <a:ext cx="0" cy="0"/>
          <a:chOff x="0" y="0"/>
          <a:chExt cx="0" cy="0"/>
        </a:xfrm>
      </p:grpSpPr>
      <p:sp>
        <p:nvSpPr>
          <p:cNvPr id="94" name="Slide Number"/>
          <p:cNvSpPr txBox="1">
            <a:spLocks noGrp="1"/>
          </p:cNvSpPr>
          <p:nvPr>
            <p:ph type="sldNum" sz="quarter" idx="2"/>
          </p:nvPr>
        </p:nvSpPr>
        <p:spPr>
          <a:xfrm>
            <a:off x="11691397" y="6438898"/>
            <a:ext cx="153964" cy="152401"/>
          </a:xfrm>
          <a:prstGeom prst="rect">
            <a:avLst/>
          </a:prstGeom>
        </p:spPr>
        <p:txBody>
          <a:bodyPr lIns="0" tIns="0" rIns="0" bIns="0"/>
          <a:lstStyle>
            <a:lvl1pPr algn="r">
              <a:defRPr>
                <a:solidFill>
                  <a:srgbClr val="262626"/>
                </a:solidFill>
                <a:latin typeface="Gill Sans MT"/>
                <a:ea typeface="Gill Sans MT"/>
                <a:cs typeface="Gill Sans MT"/>
                <a:sym typeface="Gill Sans MT"/>
              </a:defRPr>
            </a:lvl1pPr>
          </a:lstStyle>
          <a:p>
            <a:fld id="{86CB4B4D-7CA3-9044-876B-883B54F8677D}" type="slidenum">
              <a:t>‹Nr.›</a:t>
            </a:fld>
            <a:endParaRPr/>
          </a:p>
        </p:txBody>
      </p:sp>
      <p:sp>
        <p:nvSpPr>
          <p:cNvPr id="95" name="Rectangle 2"/>
          <p:cNvSpPr txBox="1"/>
          <p:nvPr/>
        </p:nvSpPr>
        <p:spPr>
          <a:xfrm>
            <a:off x="5090869" y="6677661"/>
            <a:ext cx="2010294" cy="1803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nchor="b">
            <a:spAutoFit/>
          </a:bodyPr>
          <a:lstStyle>
            <a:lvl1pPr algn="ctr">
              <a:defRPr sz="600">
                <a:solidFill>
                  <a:srgbClr val="262626"/>
                </a:solidFill>
                <a:latin typeface="Gill Sans MT"/>
                <a:ea typeface="Gill Sans MT"/>
                <a:cs typeface="Gill Sans MT"/>
                <a:sym typeface="Gill Sans MT"/>
              </a:defRPr>
            </a:lvl1pPr>
          </a:lstStyle>
          <a:p>
            <a:r>
              <a:t>BeiGene Ltd. All rights reserved. Updated October 2022.</a:t>
            </a:r>
          </a:p>
        </p:txBody>
      </p:sp>
      <p:sp>
        <p:nvSpPr>
          <p:cNvPr id="96" name="Body Level One…"/>
          <p:cNvSpPr txBox="1">
            <a:spLocks noGrp="1"/>
          </p:cNvSpPr>
          <p:nvPr>
            <p:ph type="body" sz="half" idx="1"/>
          </p:nvPr>
        </p:nvSpPr>
        <p:spPr>
          <a:xfrm>
            <a:off x="345016" y="1382683"/>
            <a:ext cx="5605273" cy="4791601"/>
          </a:xfrm>
          <a:prstGeom prst="rect">
            <a:avLst/>
          </a:prstGeom>
        </p:spPr>
        <p:txBody>
          <a:bodyPr/>
          <a:lstStyle>
            <a:lvl1pPr marL="182879" indent="-182879" defTabSz="1219109">
              <a:spcBef>
                <a:spcPts val="900"/>
              </a:spcBef>
              <a:buClr>
                <a:srgbClr val="212745"/>
              </a:buClr>
              <a:buFont typeface="Tahoma"/>
              <a:buChar char="‣"/>
              <a:defRPr sz="1800">
                <a:solidFill>
                  <a:srgbClr val="262626"/>
                </a:solidFill>
                <a:latin typeface="Gill Sans MT"/>
                <a:ea typeface="Gill Sans MT"/>
                <a:cs typeface="Gill Sans MT"/>
                <a:sym typeface="Gill Sans MT"/>
              </a:defRPr>
            </a:lvl1pPr>
            <a:lvl2pPr marL="388619" indent="-205739" defTabSz="1219109">
              <a:spcBef>
                <a:spcPts val="900"/>
              </a:spcBef>
              <a:buClr>
                <a:srgbClr val="212745"/>
              </a:buClr>
              <a:buFont typeface="Tahoma"/>
              <a:buChar char="‣"/>
              <a:defRPr sz="1800">
                <a:solidFill>
                  <a:srgbClr val="262626"/>
                </a:solidFill>
                <a:latin typeface="Gill Sans MT"/>
                <a:ea typeface="Gill Sans MT"/>
                <a:cs typeface="Gill Sans MT"/>
                <a:sym typeface="Gill Sans MT"/>
              </a:defRPr>
            </a:lvl2pPr>
            <a:lvl3pPr marL="571500" indent="-205739" defTabSz="1219109">
              <a:spcBef>
                <a:spcPts val="900"/>
              </a:spcBef>
              <a:buClr>
                <a:srgbClr val="212745"/>
              </a:buClr>
              <a:buFont typeface="Tahoma"/>
              <a:buChar char="‣"/>
              <a:defRPr sz="1800">
                <a:solidFill>
                  <a:srgbClr val="262626"/>
                </a:solidFill>
                <a:latin typeface="Gill Sans MT"/>
                <a:ea typeface="Gill Sans MT"/>
                <a:cs typeface="Gill Sans MT"/>
                <a:sym typeface="Gill Sans MT"/>
              </a:defRPr>
            </a:lvl3pPr>
            <a:lvl4pPr marL="783771" indent="-235131" defTabSz="1219109">
              <a:spcBef>
                <a:spcPts val="900"/>
              </a:spcBef>
              <a:buClr>
                <a:srgbClr val="212745"/>
              </a:buClr>
              <a:buFont typeface="Tahoma"/>
              <a:buChar char="‣"/>
              <a:defRPr sz="1800">
                <a:solidFill>
                  <a:srgbClr val="262626"/>
                </a:solidFill>
                <a:latin typeface="Gill Sans MT"/>
                <a:ea typeface="Gill Sans MT"/>
                <a:cs typeface="Gill Sans MT"/>
                <a:sym typeface="Gill Sans MT"/>
              </a:defRPr>
            </a:lvl4pPr>
            <a:lvl5pPr marL="966651" indent="-235131" defTabSz="1219109">
              <a:spcBef>
                <a:spcPts val="900"/>
              </a:spcBef>
              <a:buClr>
                <a:srgbClr val="212745"/>
              </a:buClr>
              <a:buFont typeface="Tahoma"/>
              <a:buChar char="‣"/>
              <a:defRPr sz="1800">
                <a:solidFill>
                  <a:srgbClr val="262626"/>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97" name="Text Placeholder 2"/>
          <p:cNvSpPr>
            <a:spLocks noGrp="1"/>
          </p:cNvSpPr>
          <p:nvPr>
            <p:ph type="body" sz="quarter" idx="21" hasCustomPrompt="1"/>
          </p:nvPr>
        </p:nvSpPr>
        <p:spPr>
          <a:xfrm>
            <a:off x="344423" y="926937"/>
            <a:ext cx="11501967" cy="347473"/>
          </a:xfrm>
          <a:prstGeom prst="rect">
            <a:avLst/>
          </a:prstGeom>
        </p:spPr>
        <p:txBody>
          <a:bodyPr anchor="ctr"/>
          <a:lstStyle>
            <a:lvl1pPr marL="0" indent="0" defTabSz="1182536">
              <a:spcBef>
                <a:spcPts val="800"/>
              </a:spcBef>
              <a:buClrTx/>
              <a:buSzTx/>
              <a:buFontTx/>
              <a:buNone/>
              <a:defRPr sz="1746" b="1">
                <a:solidFill>
                  <a:srgbClr val="262626"/>
                </a:solidFill>
                <a:latin typeface="Gill Sans MT"/>
                <a:ea typeface="Gill Sans MT"/>
                <a:cs typeface="Gill Sans MT"/>
                <a:sym typeface="Gill Sans MT"/>
              </a:defRPr>
            </a:lvl1pPr>
          </a:lstStyle>
          <a:p>
            <a:r>
              <a:t>Add Subtitle Here</a:t>
            </a:r>
          </a:p>
        </p:txBody>
      </p:sp>
      <p:sp>
        <p:nvSpPr>
          <p:cNvPr id="98" name="Title Text"/>
          <p:cNvSpPr txBox="1">
            <a:spLocks noGrp="1"/>
          </p:cNvSpPr>
          <p:nvPr>
            <p:ph type="title"/>
          </p:nvPr>
        </p:nvSpPr>
        <p:spPr>
          <a:xfrm>
            <a:off x="344424" y="205168"/>
            <a:ext cx="11503153" cy="685801"/>
          </a:xfrm>
          <a:prstGeom prst="rect">
            <a:avLst/>
          </a:prstGeom>
        </p:spPr>
        <p:txBody>
          <a:bodyPr lIns="45719" tIns="45719" rIns="45719" bIns="45719"/>
          <a:lstStyle>
            <a:lvl1pPr defTabSz="1219109">
              <a:defRPr sz="3200" b="0" spc="160">
                <a:solidFill>
                  <a:srgbClr val="262626"/>
                </a:solidFill>
                <a:latin typeface="Gill Sans MT"/>
                <a:ea typeface="Gill Sans MT"/>
                <a:cs typeface="Gill Sans MT"/>
                <a:sym typeface="Gill Sans MT"/>
              </a:defRPr>
            </a:lvl1pPr>
          </a:lstStyle>
          <a:p>
            <a:r>
              <a:t>Title Text</a:t>
            </a:r>
          </a:p>
        </p:txBody>
      </p:sp>
    </p:spTree>
    <p:extLst>
      <p:ext uri="{BB962C8B-B14F-4D97-AF65-F5344CB8AC3E}">
        <p14:creationId xmlns:p14="http://schemas.microsoft.com/office/powerpoint/2010/main" val="4182957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mp; Subtitle Only">
    <p:bg>
      <p:bgPr>
        <a:solidFill>
          <a:srgbClr val="FFFFFF"/>
        </a:solidFill>
        <a:effectLst/>
      </p:bgPr>
    </p:bg>
    <p:spTree>
      <p:nvGrpSpPr>
        <p:cNvPr id="1" name=""/>
        <p:cNvGrpSpPr/>
        <p:nvPr/>
      </p:nvGrpSpPr>
      <p:grpSpPr>
        <a:xfrm>
          <a:off x="0" y="0"/>
          <a:ext cx="0" cy="0"/>
          <a:chOff x="0" y="0"/>
          <a:chExt cx="0" cy="0"/>
        </a:xfrm>
      </p:grpSpPr>
      <p:sp>
        <p:nvSpPr>
          <p:cNvPr id="105" name="Slide Number"/>
          <p:cNvSpPr txBox="1">
            <a:spLocks noGrp="1"/>
          </p:cNvSpPr>
          <p:nvPr>
            <p:ph type="sldNum" sz="quarter" idx="2"/>
          </p:nvPr>
        </p:nvSpPr>
        <p:spPr>
          <a:xfrm>
            <a:off x="11691397" y="6438898"/>
            <a:ext cx="153964" cy="152401"/>
          </a:xfrm>
          <a:prstGeom prst="rect">
            <a:avLst/>
          </a:prstGeom>
        </p:spPr>
        <p:txBody>
          <a:bodyPr lIns="0" tIns="0" rIns="0" bIns="0"/>
          <a:lstStyle>
            <a:lvl1pPr algn="r">
              <a:defRPr>
                <a:solidFill>
                  <a:srgbClr val="262626"/>
                </a:solidFill>
                <a:latin typeface="Gill Sans MT"/>
                <a:ea typeface="Gill Sans MT"/>
                <a:cs typeface="Gill Sans MT"/>
                <a:sym typeface="Gill Sans MT"/>
              </a:defRPr>
            </a:lvl1pPr>
          </a:lstStyle>
          <a:p>
            <a:fld id="{86CB4B4D-7CA3-9044-876B-883B54F8677D}" type="slidenum">
              <a:t>‹Nr.›</a:t>
            </a:fld>
            <a:endParaRPr/>
          </a:p>
        </p:txBody>
      </p:sp>
      <p:sp>
        <p:nvSpPr>
          <p:cNvPr id="106" name="Rectangle 2"/>
          <p:cNvSpPr txBox="1"/>
          <p:nvPr/>
        </p:nvSpPr>
        <p:spPr>
          <a:xfrm>
            <a:off x="5090869" y="6677661"/>
            <a:ext cx="2010294" cy="1803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nchor="b">
            <a:spAutoFit/>
          </a:bodyPr>
          <a:lstStyle>
            <a:lvl1pPr algn="ctr">
              <a:defRPr sz="600">
                <a:solidFill>
                  <a:srgbClr val="262626"/>
                </a:solidFill>
                <a:latin typeface="Gill Sans MT"/>
                <a:ea typeface="Gill Sans MT"/>
                <a:cs typeface="Gill Sans MT"/>
                <a:sym typeface="Gill Sans MT"/>
              </a:defRPr>
            </a:lvl1pPr>
          </a:lstStyle>
          <a:p>
            <a:r>
              <a:t>BeiGene Ltd. All rights reserved. Updated October 2022.</a:t>
            </a:r>
          </a:p>
        </p:txBody>
      </p:sp>
      <p:sp>
        <p:nvSpPr>
          <p:cNvPr id="107" name="Body Level One…"/>
          <p:cNvSpPr txBox="1">
            <a:spLocks noGrp="1"/>
          </p:cNvSpPr>
          <p:nvPr>
            <p:ph type="body" sz="quarter" idx="1" hasCustomPrompt="1"/>
          </p:nvPr>
        </p:nvSpPr>
        <p:spPr>
          <a:xfrm>
            <a:off x="344424" y="927699"/>
            <a:ext cx="11501966" cy="349201"/>
          </a:xfrm>
          <a:prstGeom prst="rect">
            <a:avLst/>
          </a:prstGeom>
        </p:spPr>
        <p:txBody>
          <a:bodyPr anchor="ctr"/>
          <a:lstStyle>
            <a:lvl1pPr marL="0" indent="0" defTabSz="1219109">
              <a:spcBef>
                <a:spcPts val="900"/>
              </a:spcBef>
              <a:buClrTx/>
              <a:buSzTx/>
              <a:buFontTx/>
              <a:buNone/>
              <a:defRPr sz="1800" b="1">
                <a:solidFill>
                  <a:srgbClr val="262626"/>
                </a:solidFill>
                <a:latin typeface="Gill Sans MT"/>
                <a:ea typeface="Gill Sans MT"/>
                <a:cs typeface="Gill Sans MT"/>
                <a:sym typeface="Gill Sans MT"/>
              </a:defRPr>
            </a:lvl1pPr>
            <a:lvl2pPr marL="388619" indent="-205739" defTabSz="1219109">
              <a:spcBef>
                <a:spcPts val="900"/>
              </a:spcBef>
              <a:buClrTx/>
              <a:buFontTx/>
              <a:buChar char="‣"/>
              <a:defRPr sz="1800" b="1">
                <a:solidFill>
                  <a:srgbClr val="262626"/>
                </a:solidFill>
                <a:latin typeface="Gill Sans MT"/>
                <a:ea typeface="Gill Sans MT"/>
                <a:cs typeface="Gill Sans MT"/>
                <a:sym typeface="Gill Sans MT"/>
              </a:defRPr>
            </a:lvl2pPr>
            <a:lvl3pPr marL="571500" indent="-205739" defTabSz="1219109">
              <a:spcBef>
                <a:spcPts val="900"/>
              </a:spcBef>
              <a:buClrTx/>
              <a:buFontTx/>
              <a:buChar char="‣"/>
              <a:defRPr sz="1800" b="1">
                <a:solidFill>
                  <a:srgbClr val="262626"/>
                </a:solidFill>
                <a:latin typeface="Gill Sans MT"/>
                <a:ea typeface="Gill Sans MT"/>
                <a:cs typeface="Gill Sans MT"/>
                <a:sym typeface="Gill Sans MT"/>
              </a:defRPr>
            </a:lvl3pPr>
            <a:lvl4pPr marL="783771" indent="-235131" defTabSz="1219109">
              <a:spcBef>
                <a:spcPts val="900"/>
              </a:spcBef>
              <a:buClrTx/>
              <a:buFontTx/>
              <a:buChar char="‣"/>
              <a:defRPr sz="1800" b="1">
                <a:solidFill>
                  <a:srgbClr val="262626"/>
                </a:solidFill>
                <a:latin typeface="Gill Sans MT"/>
                <a:ea typeface="Gill Sans MT"/>
                <a:cs typeface="Gill Sans MT"/>
                <a:sym typeface="Gill Sans MT"/>
              </a:defRPr>
            </a:lvl4pPr>
            <a:lvl5pPr marL="966651" indent="-235131" defTabSz="1219109">
              <a:spcBef>
                <a:spcPts val="900"/>
              </a:spcBef>
              <a:buClrTx/>
              <a:buFontTx/>
              <a:buChar char="‣"/>
              <a:defRPr sz="1800" b="1">
                <a:solidFill>
                  <a:srgbClr val="262626"/>
                </a:solidFill>
                <a:latin typeface="Gill Sans MT"/>
                <a:ea typeface="Gill Sans MT"/>
                <a:cs typeface="Gill Sans MT"/>
                <a:sym typeface="Gill Sans MT"/>
              </a:defRPr>
            </a:lvl5pPr>
          </a:lstStyle>
          <a:p>
            <a:r>
              <a:t>Add Subtitle Here</a:t>
            </a:r>
          </a:p>
          <a:p>
            <a:pPr lvl="1"/>
            <a:endParaRPr/>
          </a:p>
          <a:p>
            <a:pPr lvl="2"/>
            <a:endParaRPr/>
          </a:p>
          <a:p>
            <a:pPr lvl="3"/>
            <a:endParaRPr/>
          </a:p>
          <a:p>
            <a:pPr lvl="4"/>
            <a:endParaRPr/>
          </a:p>
        </p:txBody>
      </p:sp>
      <p:sp>
        <p:nvSpPr>
          <p:cNvPr id="108" name="Title Text"/>
          <p:cNvSpPr txBox="1">
            <a:spLocks noGrp="1"/>
          </p:cNvSpPr>
          <p:nvPr>
            <p:ph type="title"/>
          </p:nvPr>
        </p:nvSpPr>
        <p:spPr>
          <a:xfrm>
            <a:off x="344424" y="205168"/>
            <a:ext cx="11503153" cy="685801"/>
          </a:xfrm>
          <a:prstGeom prst="rect">
            <a:avLst/>
          </a:prstGeom>
        </p:spPr>
        <p:txBody>
          <a:bodyPr lIns="45719" tIns="45719" rIns="45719" bIns="45719"/>
          <a:lstStyle>
            <a:lvl1pPr defTabSz="1219109">
              <a:defRPr sz="3200" b="0" spc="160">
                <a:solidFill>
                  <a:srgbClr val="262626"/>
                </a:solidFill>
                <a:latin typeface="Gill Sans MT"/>
                <a:ea typeface="Gill Sans MT"/>
                <a:cs typeface="Gill Sans MT"/>
                <a:sym typeface="Gill Sans MT"/>
              </a:defRPr>
            </a:lvl1pPr>
          </a:lstStyle>
          <a:p>
            <a:r>
              <a:t>Title Text</a:t>
            </a:r>
          </a:p>
        </p:txBody>
      </p:sp>
    </p:spTree>
    <p:extLst>
      <p:ext uri="{BB962C8B-B14F-4D97-AF65-F5344CB8AC3E}">
        <p14:creationId xmlns:p14="http://schemas.microsoft.com/office/powerpoint/2010/main" val="423159647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126" name="Slide Number"/>
          <p:cNvSpPr txBox="1">
            <a:spLocks noGrp="1"/>
          </p:cNvSpPr>
          <p:nvPr>
            <p:ph type="sldNum" sz="quarter" idx="2"/>
          </p:nvPr>
        </p:nvSpPr>
        <p:spPr>
          <a:xfrm>
            <a:off x="11691397" y="6438898"/>
            <a:ext cx="153964" cy="152401"/>
          </a:xfrm>
          <a:prstGeom prst="rect">
            <a:avLst/>
          </a:prstGeom>
        </p:spPr>
        <p:txBody>
          <a:bodyPr lIns="0" tIns="0" rIns="0" bIns="0"/>
          <a:lstStyle>
            <a:lvl1pPr algn="r">
              <a:defRPr>
                <a:solidFill>
                  <a:srgbClr val="262626"/>
                </a:solidFill>
                <a:latin typeface="Gill Sans MT"/>
                <a:ea typeface="Gill Sans MT"/>
                <a:cs typeface="Gill Sans MT"/>
                <a:sym typeface="Gill Sans MT"/>
              </a:defRPr>
            </a:lvl1pPr>
          </a:lstStyle>
          <a:p>
            <a:fld id="{86CB4B4D-7CA3-9044-876B-883B54F8677D}" type="slidenum">
              <a:t>‹Nr.›</a:t>
            </a:fld>
            <a:endParaRPr/>
          </a:p>
        </p:txBody>
      </p:sp>
      <p:sp>
        <p:nvSpPr>
          <p:cNvPr id="127" name="Rectangle 2"/>
          <p:cNvSpPr txBox="1"/>
          <p:nvPr/>
        </p:nvSpPr>
        <p:spPr>
          <a:xfrm>
            <a:off x="5090869" y="6677661"/>
            <a:ext cx="2010294" cy="1803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nchor="b">
            <a:spAutoFit/>
          </a:bodyPr>
          <a:lstStyle>
            <a:lvl1pPr algn="ctr">
              <a:defRPr sz="600">
                <a:solidFill>
                  <a:srgbClr val="262626"/>
                </a:solidFill>
                <a:latin typeface="Gill Sans MT"/>
                <a:ea typeface="Gill Sans MT"/>
                <a:cs typeface="Gill Sans MT"/>
                <a:sym typeface="Gill Sans MT"/>
              </a:defRPr>
            </a:lvl1pPr>
          </a:lstStyle>
          <a:p>
            <a:r>
              <a:t>BeiGene Ltd. All rights reserved. Updated October 2022.</a:t>
            </a:r>
          </a:p>
        </p:txBody>
      </p:sp>
    </p:spTree>
    <p:extLst>
      <p:ext uri="{BB962C8B-B14F-4D97-AF65-F5344CB8AC3E}">
        <p14:creationId xmlns:p14="http://schemas.microsoft.com/office/powerpoint/2010/main" val="402145282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FFFFFF"/>
        </a:solidFill>
        <a:effectLst/>
      </p:bgPr>
    </p:bg>
    <p:spTree>
      <p:nvGrpSpPr>
        <p:cNvPr id="1" name=""/>
        <p:cNvGrpSpPr/>
        <p:nvPr/>
      </p:nvGrpSpPr>
      <p:grpSpPr>
        <a:xfrm>
          <a:off x="0" y="0"/>
          <a:ext cx="0" cy="0"/>
          <a:chOff x="0" y="0"/>
          <a:chExt cx="0" cy="0"/>
        </a:xfrm>
      </p:grpSpPr>
      <p:sp>
        <p:nvSpPr>
          <p:cNvPr id="359" name="Body Level One…"/>
          <p:cNvSpPr txBox="1">
            <a:spLocks noGrp="1"/>
          </p:cNvSpPr>
          <p:nvPr>
            <p:ph type="body" idx="1" hasCustomPrompt="1"/>
          </p:nvPr>
        </p:nvSpPr>
        <p:spPr>
          <a:xfrm>
            <a:off x="2015132" y="2080616"/>
            <a:ext cx="8161736" cy="4286252"/>
          </a:xfrm>
          <a:prstGeom prst="rect">
            <a:avLst/>
          </a:prstGeom>
        </p:spPr>
        <p:txBody>
          <a:bodyPr lIns="35718" tIns="35718" rIns="35718" bIns="35718"/>
          <a:lstStyle>
            <a:lvl1pPr marL="254000" indent="-254000" defTabSz="1219169">
              <a:lnSpc>
                <a:spcPct val="90000"/>
              </a:lnSpc>
              <a:spcBef>
                <a:spcPts val="2200"/>
              </a:spcBef>
              <a:buClrTx/>
              <a:buSzPct val="123000"/>
              <a:buFontTx/>
              <a:defRPr sz="2000">
                <a:solidFill>
                  <a:srgbClr val="000000"/>
                </a:solidFill>
                <a:latin typeface="Helvetica Neue"/>
                <a:ea typeface="Helvetica Neue"/>
                <a:cs typeface="Helvetica Neue"/>
                <a:sym typeface="Helvetica Neue"/>
              </a:defRPr>
            </a:lvl1pPr>
            <a:lvl2pPr marL="635000" indent="-254000" defTabSz="1219169">
              <a:lnSpc>
                <a:spcPct val="90000"/>
              </a:lnSpc>
              <a:spcBef>
                <a:spcPts val="2200"/>
              </a:spcBef>
              <a:buClrTx/>
              <a:buSzPct val="123000"/>
              <a:buFontTx/>
              <a:buChar char="•"/>
              <a:defRPr sz="2000">
                <a:solidFill>
                  <a:srgbClr val="000000"/>
                </a:solidFill>
                <a:latin typeface="Helvetica Neue"/>
                <a:ea typeface="Helvetica Neue"/>
                <a:cs typeface="Helvetica Neue"/>
                <a:sym typeface="Helvetica Neue"/>
              </a:defRPr>
            </a:lvl2pPr>
            <a:lvl3pPr marL="1016000" indent="-254000" defTabSz="1219169">
              <a:lnSpc>
                <a:spcPct val="90000"/>
              </a:lnSpc>
              <a:spcBef>
                <a:spcPts val="2200"/>
              </a:spcBef>
              <a:buClrTx/>
              <a:buSzPct val="123000"/>
              <a:buFontTx/>
              <a:defRPr sz="2000">
                <a:solidFill>
                  <a:srgbClr val="000000"/>
                </a:solidFill>
                <a:latin typeface="Helvetica Neue"/>
                <a:ea typeface="Helvetica Neue"/>
                <a:cs typeface="Helvetica Neue"/>
                <a:sym typeface="Helvetica Neue"/>
              </a:defRPr>
            </a:lvl3pPr>
            <a:lvl4pPr marL="1397000" indent="-254000" defTabSz="1219169">
              <a:lnSpc>
                <a:spcPct val="90000"/>
              </a:lnSpc>
              <a:spcBef>
                <a:spcPts val="2200"/>
              </a:spcBef>
              <a:buClrTx/>
              <a:buSzPct val="123000"/>
              <a:buFontTx/>
              <a:buChar char="•"/>
              <a:defRPr sz="2000">
                <a:solidFill>
                  <a:srgbClr val="000000"/>
                </a:solidFill>
                <a:latin typeface="Helvetica Neue"/>
                <a:ea typeface="Helvetica Neue"/>
                <a:cs typeface="Helvetica Neue"/>
                <a:sym typeface="Helvetica Neue"/>
              </a:defRPr>
            </a:lvl4pPr>
            <a:lvl5pPr marL="1778000" indent="-254000" defTabSz="1219169">
              <a:lnSpc>
                <a:spcPct val="90000"/>
              </a:lnSpc>
              <a:spcBef>
                <a:spcPts val="2200"/>
              </a:spcBef>
              <a:buClrTx/>
              <a:buSzPct val="123000"/>
              <a:buFontTx/>
              <a:buChar char="•"/>
              <a:defRPr sz="2000">
                <a:solidFill>
                  <a:srgbClr val="000000"/>
                </a:solidFill>
                <a:latin typeface="Helvetica Neue"/>
                <a:ea typeface="Helvetica Neue"/>
                <a:cs typeface="Helvetica Neue"/>
                <a:sym typeface="Helvetica Neue"/>
              </a:defRPr>
            </a:lvl5pPr>
          </a:lstStyle>
          <a:p>
            <a:r>
              <a:t>Slide bullet text</a:t>
            </a:r>
          </a:p>
          <a:p>
            <a:pPr lvl="1"/>
            <a:endParaRPr/>
          </a:p>
          <a:p>
            <a:pPr lvl="2"/>
            <a:endParaRPr/>
          </a:p>
          <a:p>
            <a:pPr lvl="3"/>
            <a:endParaRPr/>
          </a:p>
          <a:p>
            <a:pPr lvl="4"/>
            <a:endParaRPr/>
          </a:p>
        </p:txBody>
      </p:sp>
      <p:sp>
        <p:nvSpPr>
          <p:cNvPr id="360" name="Slide Subtitle"/>
          <p:cNvSpPr txBox="1">
            <a:spLocks noGrp="1"/>
          </p:cNvSpPr>
          <p:nvPr>
            <p:ph type="body" sz="quarter" idx="21" hasCustomPrompt="1"/>
          </p:nvPr>
        </p:nvSpPr>
        <p:spPr>
          <a:xfrm>
            <a:off x="2015132" y="993500"/>
            <a:ext cx="8161736" cy="472361"/>
          </a:xfrm>
          <a:prstGeom prst="rect">
            <a:avLst/>
          </a:prstGeom>
        </p:spPr>
        <p:txBody>
          <a:bodyPr lIns="35718" tIns="35718" rIns="35718" bIns="35718"/>
          <a:lstStyle>
            <a:lvl1pPr marL="0" indent="0" defTabSz="412750">
              <a:spcBef>
                <a:spcPts val="0"/>
              </a:spcBef>
              <a:buClrTx/>
              <a:buSzTx/>
              <a:buFontTx/>
              <a:buNone/>
              <a:defRPr sz="2600" b="1">
                <a:solidFill>
                  <a:srgbClr val="000000"/>
                </a:solidFill>
                <a:latin typeface="Helvetica Neue"/>
                <a:ea typeface="Helvetica Neue"/>
                <a:cs typeface="Helvetica Neue"/>
                <a:sym typeface="Helvetica Neue"/>
              </a:defRPr>
            </a:lvl1pPr>
          </a:lstStyle>
          <a:p>
            <a:r>
              <a:t>Slide Subtitle</a:t>
            </a:r>
          </a:p>
        </p:txBody>
      </p:sp>
      <p:sp>
        <p:nvSpPr>
          <p:cNvPr id="361" name="Slide Title"/>
          <p:cNvSpPr txBox="1">
            <a:spLocks noGrp="1"/>
          </p:cNvSpPr>
          <p:nvPr>
            <p:ph type="title" hasCustomPrompt="1"/>
          </p:nvPr>
        </p:nvSpPr>
        <p:spPr>
          <a:xfrm>
            <a:off x="2015132" y="309562"/>
            <a:ext cx="8161736" cy="714376"/>
          </a:xfrm>
          <a:prstGeom prst="rect">
            <a:avLst/>
          </a:prstGeom>
        </p:spPr>
        <p:txBody>
          <a:bodyPr lIns="35718" tIns="35718" rIns="35718" bIns="35718" anchor="t"/>
          <a:lstStyle>
            <a:lvl1pPr defTabSz="1219169">
              <a:lnSpc>
                <a:spcPct val="80000"/>
              </a:lnSpc>
              <a:defRPr sz="4200" spc="-84">
                <a:solidFill>
                  <a:srgbClr val="000000"/>
                </a:solidFill>
                <a:latin typeface="Helvetica Neue"/>
                <a:ea typeface="Helvetica Neue"/>
                <a:cs typeface="Helvetica Neue"/>
                <a:sym typeface="Helvetica Neue"/>
              </a:defRPr>
            </a:lvl1pPr>
          </a:lstStyle>
          <a:p>
            <a:r>
              <a:t>Slide Title</a:t>
            </a:r>
          </a:p>
        </p:txBody>
      </p:sp>
      <p:sp>
        <p:nvSpPr>
          <p:cNvPr id="362" name="Slide Number"/>
          <p:cNvSpPr txBox="1">
            <a:spLocks noGrp="1"/>
          </p:cNvSpPr>
          <p:nvPr>
            <p:ph type="sldNum" sz="quarter" idx="2"/>
          </p:nvPr>
        </p:nvSpPr>
        <p:spPr>
          <a:xfrm>
            <a:off x="5987999" y="6477149"/>
            <a:ext cx="211240" cy="207937"/>
          </a:xfrm>
          <a:prstGeom prst="rect">
            <a:avLst/>
          </a:prstGeom>
        </p:spPr>
        <p:txBody>
          <a:bodyPr lIns="35718" tIns="35718" rIns="35718" bIns="35718" anchor="b"/>
          <a:lstStyle>
            <a:lvl1pPr defTabSz="410765">
              <a:defRPr sz="900">
                <a:solidFill>
                  <a:srgbClr val="000000"/>
                </a:solidFill>
                <a:latin typeface="Helvetica Neue"/>
                <a:ea typeface="Helvetica Neue"/>
                <a:cs typeface="Helvetica Neue"/>
                <a:sym typeface="Helvetica Neue"/>
              </a:defRPr>
            </a:lvl1pPr>
          </a:lstStyle>
          <a:p>
            <a:fld id="{86CB4B4D-7CA3-9044-876B-883B54F8677D}" type="slidenum">
              <a:t>‹Nr.›</a:t>
            </a:fld>
            <a:endParaRPr/>
          </a:p>
        </p:txBody>
      </p:sp>
    </p:spTree>
    <p:extLst>
      <p:ext uri="{BB962C8B-B14F-4D97-AF65-F5344CB8AC3E}">
        <p14:creationId xmlns:p14="http://schemas.microsoft.com/office/powerpoint/2010/main" val="291853702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11" fontAlgn="base">
              <a:spcBef>
                <a:spcPct val="0"/>
              </a:spcBef>
              <a:spcAft>
                <a:spcPct val="0"/>
              </a:spcAft>
              <a:defRPr>
                <a:cs typeface="ＭＳ Ｐゴシック" charset="0"/>
              </a:defRPr>
            </a:lvl1pPr>
          </a:lstStyle>
          <a:p>
            <a:pPr>
              <a:defRPr/>
            </a:pPr>
            <a:fld id="{151E2568-D4E4-B14B-AB13-10A0C117D04C}" type="datetimeFigureOut">
              <a:rPr lang="en-US"/>
              <a:pPr>
                <a:defRPr/>
              </a:pPr>
              <a:t>10/25/2024</a:t>
            </a:fld>
            <a:endParaRPr lang="en-US"/>
          </a:p>
        </p:txBody>
      </p:sp>
      <p:sp>
        <p:nvSpPr>
          <p:cNvPr id="3" name="Footer Placeholder 2"/>
          <p:cNvSpPr>
            <a:spLocks noGrp="1"/>
          </p:cNvSpPr>
          <p:nvPr>
            <p:ph type="ftr" sz="quarter" idx="11"/>
          </p:nvPr>
        </p:nvSpPr>
        <p:spPr/>
        <p:txBody>
          <a:bodyPr/>
          <a:lstStyle>
            <a:lvl1pPr defTabSz="914411" fontAlgn="base">
              <a:spcBef>
                <a:spcPct val="0"/>
              </a:spcBef>
              <a:spcAft>
                <a:spcPct val="0"/>
              </a:spcAft>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11" fontAlgn="base">
              <a:spcBef>
                <a:spcPct val="0"/>
              </a:spcBef>
              <a:spcAft>
                <a:spcPct val="0"/>
              </a:spcAft>
              <a:defRPr>
                <a:cs typeface="ＭＳ Ｐゴシック" charset="0"/>
              </a:defRPr>
            </a:lvl1pPr>
          </a:lstStyle>
          <a:p>
            <a:pPr>
              <a:defRPr/>
            </a:pPr>
            <a:fld id="{9160C71B-D619-424F-AC24-DE45DF6C315E}" type="slidenum">
              <a:rPr lang="en-US"/>
              <a:pPr>
                <a:defRPr/>
              </a:pPr>
              <a:t>‹Nr.›</a:t>
            </a:fld>
            <a:endParaRPr lang="en-US"/>
          </a:p>
        </p:txBody>
      </p:sp>
    </p:spTree>
    <p:extLst>
      <p:ext uri="{BB962C8B-B14F-4D97-AF65-F5344CB8AC3E}">
        <p14:creationId xmlns:p14="http://schemas.microsoft.com/office/powerpoint/2010/main" val="25291419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63398" y="459691"/>
            <a:ext cx="6651625" cy="323165"/>
          </a:xfrm>
        </p:spPr>
        <p:txBody>
          <a:bodyPr lIns="0" tIns="0" rIns="0" bIns="0"/>
          <a:lstStyle>
            <a:lvl1pPr>
              <a:defRPr sz="2100" b="1" i="0">
                <a:solidFill>
                  <a:srgbClr val="333E47"/>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10/25/2024</a:t>
            </a:fld>
            <a:endParaRPr lang="en-US"/>
          </a:p>
        </p:txBody>
      </p:sp>
      <p:sp>
        <p:nvSpPr>
          <p:cNvPr id="5" name="Holder 5"/>
          <p:cNvSpPr>
            <a:spLocks noGrp="1"/>
          </p:cNvSpPr>
          <p:nvPr>
            <p:ph type="sldNum" sz="quarter" idx="7"/>
          </p:nvPr>
        </p:nvSpPr>
        <p:spPr/>
        <p:txBody>
          <a:bodyPr lIns="0" tIns="0" rIns="0" bIns="0"/>
          <a:lstStyle>
            <a:lvl1pPr>
              <a:defRPr sz="675" b="0" i="0">
                <a:solidFill>
                  <a:srgbClr val="333E47"/>
                </a:solidFill>
                <a:latin typeface="Arial"/>
                <a:cs typeface="Arial"/>
              </a:defRPr>
            </a:lvl1pPr>
          </a:lstStyle>
          <a:p>
            <a:pPr marL="76200">
              <a:spcBef>
                <a:spcPts val="11"/>
              </a:spcBef>
            </a:pPr>
            <a:fld id="{81D60167-4931-47E6-BA6A-407CBD079E47}" type="slidenum">
              <a:rPr lang="de-DE" spc="-4" smtClean="0"/>
              <a:pPr marL="76200">
                <a:spcBef>
                  <a:spcPts val="11"/>
                </a:spcBef>
              </a:pPr>
              <a:t>‹Nr.›</a:t>
            </a:fld>
            <a:endParaRPr lang="de-DE" spc="-4"/>
          </a:p>
        </p:txBody>
      </p:sp>
    </p:spTree>
    <p:extLst>
      <p:ext uri="{BB962C8B-B14F-4D97-AF65-F5344CB8AC3E}">
        <p14:creationId xmlns:p14="http://schemas.microsoft.com/office/powerpoint/2010/main" val="176236402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D317A83-65C5-CE40-9267-A154CE7D8D43}"/>
              </a:ext>
            </a:extLst>
          </p:cNvPr>
          <p:cNvPicPr>
            <a:picLocks noChangeAspect="1"/>
          </p:cNvPicPr>
          <p:nvPr userDrawn="1"/>
        </p:nvPicPr>
        <p:blipFill>
          <a:blip r:embed="rId2"/>
          <a:stretch>
            <a:fillRect/>
          </a:stretch>
        </p:blipFill>
        <p:spPr>
          <a:xfrm>
            <a:off x="3165" y="0"/>
            <a:ext cx="12183557" cy="6858000"/>
          </a:xfrm>
          <a:prstGeom prst="rect">
            <a:avLst/>
          </a:prstGeom>
        </p:spPr>
      </p:pic>
      <p:sp>
        <p:nvSpPr>
          <p:cNvPr id="3" name="Datumsplatzhalter 2">
            <a:extLst>
              <a:ext uri="{FF2B5EF4-FFF2-40B4-BE49-F238E27FC236}">
                <a16:creationId xmlns:a16="http://schemas.microsoft.com/office/drawing/2014/main" id="{DA1023E0-9425-D04F-A789-E44E3EC1494D}"/>
              </a:ext>
            </a:extLst>
          </p:cNvPr>
          <p:cNvSpPr>
            <a:spLocks noGrp="1"/>
          </p:cNvSpPr>
          <p:nvPr>
            <p:ph type="dt" sz="half" idx="10"/>
          </p:nvPr>
        </p:nvSpPr>
        <p:spPr/>
        <p:txBody>
          <a:bodyPr/>
          <a:lstStyle/>
          <a:p>
            <a:fld id="{B70858C6-EF15-DB4D-A6B7-9A3A2B2E3368}" type="datetimeFigureOut">
              <a:rPr lang="de-DE" smtClean="0"/>
              <a:t>25.10.2024</a:t>
            </a:fld>
            <a:endParaRPr lang="de-DE"/>
          </a:p>
        </p:txBody>
      </p:sp>
      <p:sp>
        <p:nvSpPr>
          <p:cNvPr id="4" name="Fußzeilenplatzhalter 3">
            <a:extLst>
              <a:ext uri="{FF2B5EF4-FFF2-40B4-BE49-F238E27FC236}">
                <a16:creationId xmlns:a16="http://schemas.microsoft.com/office/drawing/2014/main" id="{CE761586-9D97-4547-A9BC-C46DFE4F5A70}"/>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B3D5A050-A66A-CD44-B692-D24816FD676E}"/>
              </a:ext>
            </a:extLst>
          </p:cNvPr>
          <p:cNvSpPr>
            <a:spLocks noGrp="1"/>
          </p:cNvSpPr>
          <p:nvPr>
            <p:ph type="sldNum" sz="quarter" idx="12"/>
          </p:nvPr>
        </p:nvSpPr>
        <p:spPr/>
        <p:txBody>
          <a:bodyPr/>
          <a:lstStyle/>
          <a:p>
            <a:fld id="{A43FDBE0-6C68-4448-823F-D148B3547665}" type="slidenum">
              <a:rPr lang="de-DE" smtClean="0"/>
              <a:t>‹Nr.›</a:t>
            </a:fld>
            <a:endParaRPr lang="de-DE"/>
          </a:p>
        </p:txBody>
      </p:sp>
      <p:sp>
        <p:nvSpPr>
          <p:cNvPr id="7" name="Titel 6">
            <a:extLst>
              <a:ext uri="{FF2B5EF4-FFF2-40B4-BE49-F238E27FC236}">
                <a16:creationId xmlns:a16="http://schemas.microsoft.com/office/drawing/2014/main" id="{B9AE8627-008B-2283-6159-2549DFA6EF9D}"/>
              </a:ext>
            </a:extLst>
          </p:cNvPr>
          <p:cNvSpPr>
            <a:spLocks noGrp="1"/>
          </p:cNvSpPr>
          <p:nvPr>
            <p:ph type="title"/>
          </p:nvPr>
        </p:nvSpPr>
        <p:spPr/>
        <p:txBody>
          <a:bodyPr/>
          <a:lstStyle/>
          <a:p>
            <a:r>
              <a:rPr lang="de-DE"/>
              <a:t>Mastertitelformat bearbeiten</a:t>
            </a:r>
            <a:endParaRPr lang="en-GB"/>
          </a:p>
        </p:txBody>
      </p:sp>
    </p:spTree>
    <p:extLst>
      <p:ext uri="{BB962C8B-B14F-4D97-AF65-F5344CB8AC3E}">
        <p14:creationId xmlns:p14="http://schemas.microsoft.com/office/powerpoint/2010/main" val="337379526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object 6">
            <a:extLst>
              <a:ext uri="{FF2B5EF4-FFF2-40B4-BE49-F238E27FC236}">
                <a16:creationId xmlns:a16="http://schemas.microsoft.com/office/drawing/2014/main" id="{0B9AA686-32A1-0DF2-6103-6B8756DCB8C9}"/>
              </a:ext>
            </a:extLst>
          </p:cNvPr>
          <p:cNvSpPr/>
          <p:nvPr userDrawn="1"/>
        </p:nvSpPr>
        <p:spPr>
          <a:xfrm>
            <a:off x="-2544" y="6346700"/>
            <a:ext cx="12195816" cy="534272"/>
          </a:xfrm>
          <a:custGeom>
            <a:avLst/>
            <a:gdLst/>
            <a:ahLst/>
            <a:cxnLst/>
            <a:rect l="l" t="t" r="r" b="b"/>
            <a:pathLst>
              <a:path w="12193270" h="6199505">
                <a:moveTo>
                  <a:pt x="12193206" y="0"/>
                </a:moveTo>
                <a:lnTo>
                  <a:pt x="0" y="0"/>
                </a:lnTo>
                <a:lnTo>
                  <a:pt x="0" y="6199073"/>
                </a:lnTo>
                <a:lnTo>
                  <a:pt x="12193206" y="6199073"/>
                </a:lnTo>
                <a:lnTo>
                  <a:pt x="12193206" y="0"/>
                </a:lnTo>
                <a:close/>
              </a:path>
            </a:pathLst>
          </a:custGeom>
          <a:solidFill>
            <a:schemeClr val="tx2"/>
          </a:solidFill>
        </p:spPr>
        <p:txBody>
          <a:bodyPr wrap="square" lIns="0" tIns="0" rIns="0" bIns="0" rtlCol="0"/>
          <a:lstStyle/>
          <a:p>
            <a:pPr lvl="1"/>
            <a:endParaRPr sz="1351"/>
          </a:p>
        </p:txBody>
      </p:sp>
      <p:sp>
        <p:nvSpPr>
          <p:cNvPr id="3" name="object 6">
            <a:extLst>
              <a:ext uri="{FF2B5EF4-FFF2-40B4-BE49-F238E27FC236}">
                <a16:creationId xmlns:a16="http://schemas.microsoft.com/office/drawing/2014/main" id="{619190F4-38AD-1D4E-990F-118EC3572D26}"/>
              </a:ext>
            </a:extLst>
          </p:cNvPr>
          <p:cNvSpPr/>
          <p:nvPr userDrawn="1"/>
        </p:nvSpPr>
        <p:spPr>
          <a:xfrm>
            <a:off x="2" y="2514599"/>
            <a:ext cx="12193271" cy="3832100"/>
          </a:xfrm>
          <a:custGeom>
            <a:avLst/>
            <a:gdLst/>
            <a:ahLst/>
            <a:cxnLst/>
            <a:rect l="l" t="t" r="r" b="b"/>
            <a:pathLst>
              <a:path w="12193270" h="6199505">
                <a:moveTo>
                  <a:pt x="12193206" y="0"/>
                </a:moveTo>
                <a:lnTo>
                  <a:pt x="0" y="0"/>
                </a:lnTo>
                <a:lnTo>
                  <a:pt x="0" y="6199073"/>
                </a:lnTo>
                <a:lnTo>
                  <a:pt x="12193206" y="6199073"/>
                </a:lnTo>
                <a:lnTo>
                  <a:pt x="12193206" y="0"/>
                </a:lnTo>
                <a:close/>
              </a:path>
            </a:pathLst>
          </a:custGeom>
          <a:noFill/>
        </p:spPr>
        <p:txBody>
          <a:bodyPr wrap="square" lIns="0" tIns="0" rIns="0" bIns="0" rtlCol="0"/>
          <a:lstStyle/>
          <a:p>
            <a:pPr lvl="1"/>
            <a:endParaRPr sz="1351"/>
          </a:p>
        </p:txBody>
      </p:sp>
      <p:sp>
        <p:nvSpPr>
          <p:cNvPr id="5" name="Title 2">
            <a:extLst>
              <a:ext uri="{FF2B5EF4-FFF2-40B4-BE49-F238E27FC236}">
                <a16:creationId xmlns:a16="http://schemas.microsoft.com/office/drawing/2014/main" id="{A209048E-43B3-584D-8C8B-F7C1E2412FED}"/>
              </a:ext>
            </a:extLst>
          </p:cNvPr>
          <p:cNvSpPr>
            <a:spLocks noGrp="1" noRot="1" noMove="1" noResize="1" noEditPoints="1" noAdjustHandles="1" noChangeArrowheads="1" noChangeShapeType="1"/>
          </p:cNvSpPr>
          <p:nvPr>
            <p:ph type="ctrTitle" hasCustomPrompt="1"/>
          </p:nvPr>
        </p:nvSpPr>
        <p:spPr>
          <a:xfrm>
            <a:off x="182879" y="762001"/>
            <a:ext cx="11846563" cy="1054099"/>
          </a:xfrm>
        </p:spPr>
        <p:txBody>
          <a:bodyPr numCol="1" anchor="b">
            <a:normAutofit/>
          </a:bodyPr>
          <a:lstStyle>
            <a:lvl1pPr algn="ctr">
              <a:defRPr sz="3600">
                <a:solidFill>
                  <a:schemeClr val="tx2"/>
                </a:solidFill>
              </a:defRPr>
            </a:lvl1pPr>
          </a:lstStyle>
          <a:p>
            <a:r>
              <a:rPr lang="en-US"/>
              <a:t>Title</a:t>
            </a:r>
            <a:endParaRPr lang="en-US">
              <a:effectLst/>
            </a:endParaRPr>
          </a:p>
        </p:txBody>
      </p:sp>
      <p:sp>
        <p:nvSpPr>
          <p:cNvPr id="7" name="Text Placeholder 6">
            <a:extLst>
              <a:ext uri="{FF2B5EF4-FFF2-40B4-BE49-F238E27FC236}">
                <a16:creationId xmlns:a16="http://schemas.microsoft.com/office/drawing/2014/main" id="{9DB8C280-0E60-D685-950C-C02D08626BFE}"/>
              </a:ext>
            </a:extLst>
          </p:cNvPr>
          <p:cNvSpPr>
            <a:spLocks noGrp="1"/>
          </p:cNvSpPr>
          <p:nvPr>
            <p:ph type="body" sz="quarter" idx="11"/>
          </p:nvPr>
        </p:nvSpPr>
        <p:spPr>
          <a:xfrm>
            <a:off x="182877" y="2631442"/>
            <a:ext cx="11846563" cy="276999"/>
          </a:xfrm>
        </p:spPr>
        <p:txBody>
          <a:bodyPr/>
          <a:lstStyle>
            <a:lvl1pPr marL="0" indent="0" algn="ctr">
              <a:buNone/>
              <a:defRPr>
                <a:solidFill>
                  <a:schemeClr val="tx2"/>
                </a:solidFill>
                <a:latin typeface="Arial" panose="020B0604020202020204" pitchFamily="34" charset="0"/>
                <a:cs typeface="Arial" panose="020B0604020202020204" pitchFamily="34" charset="0"/>
              </a:defRPr>
            </a:lvl1pPr>
          </a:lstStyle>
          <a:p>
            <a:pPr lvl="0"/>
            <a:endParaRPr lang="en-US"/>
          </a:p>
        </p:txBody>
      </p:sp>
      <p:sp>
        <p:nvSpPr>
          <p:cNvPr id="6" name="object 6">
            <a:extLst>
              <a:ext uri="{FF2B5EF4-FFF2-40B4-BE49-F238E27FC236}">
                <a16:creationId xmlns:a16="http://schemas.microsoft.com/office/drawing/2014/main" id="{8E667946-7789-283F-B37B-2A6A4C4C58BA}"/>
              </a:ext>
            </a:extLst>
          </p:cNvPr>
          <p:cNvSpPr/>
          <p:nvPr userDrawn="1"/>
        </p:nvSpPr>
        <p:spPr>
          <a:xfrm>
            <a:off x="-2544" y="0"/>
            <a:ext cx="12195816" cy="534272"/>
          </a:xfrm>
          <a:custGeom>
            <a:avLst/>
            <a:gdLst/>
            <a:ahLst/>
            <a:cxnLst/>
            <a:rect l="l" t="t" r="r" b="b"/>
            <a:pathLst>
              <a:path w="12193270" h="6199505">
                <a:moveTo>
                  <a:pt x="12193206" y="0"/>
                </a:moveTo>
                <a:lnTo>
                  <a:pt x="0" y="0"/>
                </a:lnTo>
                <a:lnTo>
                  <a:pt x="0" y="6199073"/>
                </a:lnTo>
                <a:lnTo>
                  <a:pt x="12193206" y="6199073"/>
                </a:lnTo>
                <a:lnTo>
                  <a:pt x="12193206" y="0"/>
                </a:lnTo>
                <a:close/>
              </a:path>
            </a:pathLst>
          </a:custGeom>
          <a:solidFill>
            <a:schemeClr val="tx2"/>
          </a:solidFill>
        </p:spPr>
        <p:txBody>
          <a:bodyPr wrap="square" lIns="0" tIns="0" rIns="0" bIns="0" rtlCol="0"/>
          <a:lstStyle/>
          <a:p>
            <a:pPr lvl="1"/>
            <a:endParaRPr sz="1351"/>
          </a:p>
        </p:txBody>
      </p:sp>
      <p:sp>
        <p:nvSpPr>
          <p:cNvPr id="4" name="Text Placeholder 5">
            <a:extLst>
              <a:ext uri="{FF2B5EF4-FFF2-40B4-BE49-F238E27FC236}">
                <a16:creationId xmlns:a16="http://schemas.microsoft.com/office/drawing/2014/main" id="{DA42D916-824F-E40E-743D-3A9C34F7D31A}"/>
              </a:ext>
            </a:extLst>
          </p:cNvPr>
          <p:cNvSpPr>
            <a:spLocks noGrp="1"/>
          </p:cNvSpPr>
          <p:nvPr>
            <p:ph type="body" sz="quarter" idx="10"/>
          </p:nvPr>
        </p:nvSpPr>
        <p:spPr>
          <a:xfrm>
            <a:off x="217595" y="6353874"/>
            <a:ext cx="11374967" cy="369332"/>
          </a:xfrm>
        </p:spPr>
        <p:txBody>
          <a:bodyPr anchor="b">
            <a:noAutofit/>
          </a:bodyPr>
          <a:lstStyle>
            <a:lvl1pPr marL="0" indent="0">
              <a:buNone/>
              <a:defRPr sz="1000">
                <a:solidFill>
                  <a:schemeClr val="bg1"/>
                </a:solidFill>
                <a:latin typeface="+mn-lt"/>
              </a:defRPr>
            </a:lvl1pPr>
            <a:lvl2pPr marL="342891" indent="0">
              <a:buFont typeface="Arial" panose="020B0604020202020204" pitchFamily="34" charset="0"/>
              <a:buNone/>
              <a:defRPr>
                <a:latin typeface="+mn-lt"/>
              </a:defRPr>
            </a:lvl2pPr>
            <a:lvl3pPr marL="685783" indent="0">
              <a:buFont typeface="Arial" panose="020B0604020202020204" pitchFamily="34" charset="0"/>
              <a:buNone/>
              <a:defRPr>
                <a:latin typeface="+mn-lt"/>
              </a:defRPr>
            </a:lvl3pPr>
            <a:lvl4pPr marL="1028674" indent="0">
              <a:buFont typeface="Arial" panose="020B0604020202020204" pitchFamily="34" charset="0"/>
              <a:buNone/>
              <a:defRPr>
                <a:latin typeface="+mn-lt"/>
              </a:defRPr>
            </a:lvl4pPr>
            <a:lvl5pPr marL="1371566" indent="0">
              <a:buFont typeface="Arial" panose="020B0604020202020204" pitchFamily="34" charset="0"/>
              <a:buNone/>
              <a:defRPr>
                <a:latin typeface="+mn-lt"/>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1003645948"/>
      </p:ext>
    </p:extLst>
  </p:cSld>
  <p:clrMapOvr>
    <a:masterClrMapping/>
  </p:clrMapOvr>
  <p:transition>
    <p:fade/>
  </p:transition>
  <p:extLst>
    <p:ext uri="{DCECCB84-F9BA-43D5-87BE-67443E8EF086}">
      <p15:sldGuideLst xmlns:p15="http://schemas.microsoft.com/office/powerpoint/2012/main">
        <p15:guide id="1" orient="horz" pos="2172">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3F2443A-AA37-3E44-8C98-A20C8F686D33}"/>
              </a:ext>
            </a:extLst>
          </p:cNvPr>
          <p:cNvCxnSpPr>
            <a:cxnSpLocks/>
          </p:cNvCxnSpPr>
          <p:nvPr/>
        </p:nvCxnSpPr>
        <p:spPr>
          <a:xfrm>
            <a:off x="0" y="1036177"/>
            <a:ext cx="1219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32A283D6-D3AB-874F-976C-668BDE35C76C}"/>
              </a:ext>
            </a:extLst>
          </p:cNvPr>
          <p:cNvSpPr>
            <a:spLocks noGrp="1"/>
          </p:cNvSpPr>
          <p:nvPr>
            <p:ph sz="quarter" idx="13"/>
          </p:nvPr>
        </p:nvSpPr>
        <p:spPr>
          <a:xfrm>
            <a:off x="739448" y="1400506"/>
            <a:ext cx="10637379" cy="4895850"/>
          </a:xfrm>
        </p:spPr>
        <p:txBody>
          <a:bodyPr>
            <a:noAutofit/>
          </a:bodyPr>
          <a:lstStyle>
            <a:lvl1pPr>
              <a:lnSpc>
                <a:spcPct val="100000"/>
              </a:lnSpc>
              <a:buClr>
                <a:schemeClr val="accent2"/>
              </a:buClr>
              <a:defRPr sz="1600">
                <a:solidFill>
                  <a:schemeClr val="bg1"/>
                </a:solidFill>
              </a:defRPr>
            </a:lvl1pPr>
            <a:lvl2pPr>
              <a:lnSpc>
                <a:spcPct val="100000"/>
              </a:lnSpc>
              <a:buClr>
                <a:schemeClr val="accent2"/>
              </a:buClr>
              <a:defRPr sz="1400">
                <a:solidFill>
                  <a:schemeClr val="bg1"/>
                </a:solidFill>
              </a:defRPr>
            </a:lvl2pPr>
            <a:lvl3pPr>
              <a:lnSpc>
                <a:spcPct val="100000"/>
              </a:lnSpc>
              <a:buClr>
                <a:schemeClr val="accent2"/>
              </a:buClr>
              <a:defRPr sz="1400">
                <a:solidFill>
                  <a:schemeClr val="bg1"/>
                </a:solidFill>
              </a:defRPr>
            </a:lvl3pPr>
            <a:lvl4pPr>
              <a:lnSpc>
                <a:spcPct val="100000"/>
              </a:lnSpc>
              <a:buClr>
                <a:schemeClr val="accent2"/>
              </a:buClr>
              <a:defRPr sz="1400">
                <a:solidFill>
                  <a:schemeClr val="bg1"/>
                </a:solidFill>
              </a:defRPr>
            </a:lvl4pPr>
            <a:lvl5pPr>
              <a:lnSpc>
                <a:spcPct val="100000"/>
              </a:lnSpc>
              <a:buClr>
                <a:schemeClr val="accent2"/>
              </a:buCl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Slide Number Placeholder 4">
            <a:extLst>
              <a:ext uri="{FF2B5EF4-FFF2-40B4-BE49-F238E27FC236}">
                <a16:creationId xmlns:a16="http://schemas.microsoft.com/office/drawing/2014/main" id="{AC207DD3-922E-5743-8C10-47638F13FEB6}"/>
              </a:ext>
            </a:extLst>
          </p:cNvPr>
          <p:cNvSpPr>
            <a:spLocks noGrp="1"/>
          </p:cNvSpPr>
          <p:nvPr>
            <p:ph type="sldNum" sz="quarter" idx="12"/>
          </p:nvPr>
        </p:nvSpPr>
        <p:spPr>
          <a:xfrm>
            <a:off x="11478226" y="6339057"/>
            <a:ext cx="609600" cy="365125"/>
          </a:xfrm>
          <a:prstGeom prst="rect">
            <a:avLst/>
          </a:prstGeom>
        </p:spPr>
        <p:txBody>
          <a:bodyPr/>
          <a:lstStyle>
            <a:lvl1pPr algn="ctr">
              <a:defRPr>
                <a:solidFill>
                  <a:schemeClr val="bg2"/>
                </a:solidFill>
              </a:defRPr>
            </a:lvl1pPr>
          </a:lstStyle>
          <a:p>
            <a:fld id="{31FEFF75-79D2-EE46-877B-299D1510E681}" type="slidenum">
              <a:rPr lang="en-US" smtClean="0"/>
              <a:pPr/>
              <a:t>‹Nr.›</a:t>
            </a:fld>
            <a:endParaRPr lang="en-US"/>
          </a:p>
        </p:txBody>
      </p:sp>
      <p:sp>
        <p:nvSpPr>
          <p:cNvPr id="34" name="Rectangle 33">
            <a:extLst>
              <a:ext uri="{FF2B5EF4-FFF2-40B4-BE49-F238E27FC236}">
                <a16:creationId xmlns:a16="http://schemas.microsoft.com/office/drawing/2014/main" id="{2D76F924-4533-6447-8EA4-CD0397FF3DA9}"/>
              </a:ext>
            </a:extLst>
          </p:cNvPr>
          <p:cNvSpPr/>
          <p:nvPr/>
        </p:nvSpPr>
        <p:spPr>
          <a:xfrm>
            <a:off x="0" y="1033040"/>
            <a:ext cx="430836" cy="582496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07DA4105-6A84-E64E-BEBD-4E1944041F69}"/>
              </a:ext>
            </a:extLst>
          </p:cNvPr>
          <p:cNvSpPr>
            <a:spLocks noGrp="1"/>
          </p:cNvSpPr>
          <p:nvPr>
            <p:ph type="ctrTitle" hasCustomPrompt="1"/>
          </p:nvPr>
        </p:nvSpPr>
        <p:spPr>
          <a:xfrm>
            <a:off x="739449" y="116957"/>
            <a:ext cx="10637384" cy="905449"/>
          </a:xfrm>
        </p:spPr>
        <p:txBody>
          <a:bodyPr lIns="91440" rIns="0" anchor="ctr">
            <a:noAutofit/>
          </a:bodyPr>
          <a:lstStyle>
            <a:lvl1pPr algn="l">
              <a:defRPr sz="2800" b="1" i="0" cap="none" baseline="0">
                <a:solidFill>
                  <a:schemeClr val="bg1"/>
                </a:solidFill>
                <a:latin typeface="Arial" panose="020B0604020202020204" pitchFamily="34" charset="0"/>
                <a:cs typeface="Arial" panose="020B0604020202020204" pitchFamily="34" charset="0"/>
              </a:defRPr>
            </a:lvl1pPr>
          </a:lstStyle>
          <a:p>
            <a:r>
              <a:rPr lang="en-US"/>
              <a:t>Title</a:t>
            </a:r>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4684EAD-23BC-C17B-B48F-473AFD800041}"/>
              </a:ext>
            </a:extLst>
          </p:cNvPr>
          <p:cNvSpPr/>
          <p:nvPr/>
        </p:nvSpPr>
        <p:spPr>
          <a:xfrm>
            <a:off x="4846305" y="6463191"/>
            <a:ext cx="2499403" cy="230832"/>
          </a:xfrm>
          <a:prstGeom prst="rect">
            <a:avLst/>
          </a:prstGeom>
        </p:spPr>
        <p:txBody>
          <a:bodyPr wrap="none">
            <a:spAutoFit/>
          </a:bodyPr>
          <a:lstStyle/>
          <a:p>
            <a:pPr algn="ctr"/>
            <a:r>
              <a:rPr lang="en-US" sz="900" b="0" i="1">
                <a:solidFill>
                  <a:schemeClr val="bg2"/>
                </a:solidFill>
                <a:effectLst/>
                <a:latin typeface="Arial" panose="020B0604020202020204" pitchFamily="34" charset="0"/>
                <a:cs typeface="Arial" panose="020B0604020202020204" pitchFamily="34" charset="0"/>
              </a:rPr>
              <a:t>Satellite Symposium sponsored by BeiGene. </a:t>
            </a:r>
            <a:endParaRPr lang="en-US" sz="90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578908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3F2443A-AA37-3E44-8C98-A20C8F686D33}"/>
              </a:ext>
            </a:extLst>
          </p:cNvPr>
          <p:cNvCxnSpPr>
            <a:cxnSpLocks/>
          </p:cNvCxnSpPr>
          <p:nvPr userDrawn="1"/>
        </p:nvCxnSpPr>
        <p:spPr>
          <a:xfrm>
            <a:off x="0" y="1036177"/>
            <a:ext cx="1219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32A283D6-D3AB-874F-976C-668BDE35C76C}"/>
              </a:ext>
            </a:extLst>
          </p:cNvPr>
          <p:cNvSpPr>
            <a:spLocks noGrp="1"/>
          </p:cNvSpPr>
          <p:nvPr>
            <p:ph sz="quarter" idx="13"/>
          </p:nvPr>
        </p:nvSpPr>
        <p:spPr>
          <a:xfrm>
            <a:off x="739449" y="1400505"/>
            <a:ext cx="10637379" cy="4895851"/>
          </a:xfrm>
        </p:spPr>
        <p:txBody>
          <a:bodyPr>
            <a:noAutofit/>
          </a:bodyPr>
          <a:lstStyle>
            <a:lvl1pPr>
              <a:lnSpc>
                <a:spcPct val="100000"/>
              </a:lnSpc>
              <a:buClr>
                <a:schemeClr val="accent2"/>
              </a:buClr>
              <a:defRPr sz="1600">
                <a:solidFill>
                  <a:schemeClr val="bg1"/>
                </a:solidFill>
              </a:defRPr>
            </a:lvl1pPr>
            <a:lvl2pPr>
              <a:lnSpc>
                <a:spcPct val="100000"/>
              </a:lnSpc>
              <a:buClr>
                <a:schemeClr val="accent2"/>
              </a:buClr>
              <a:defRPr sz="1400">
                <a:solidFill>
                  <a:schemeClr val="bg1"/>
                </a:solidFill>
              </a:defRPr>
            </a:lvl2pPr>
            <a:lvl3pPr>
              <a:lnSpc>
                <a:spcPct val="100000"/>
              </a:lnSpc>
              <a:buClr>
                <a:schemeClr val="accent2"/>
              </a:buClr>
              <a:defRPr sz="1400">
                <a:solidFill>
                  <a:schemeClr val="bg1"/>
                </a:solidFill>
              </a:defRPr>
            </a:lvl3pPr>
            <a:lvl4pPr>
              <a:lnSpc>
                <a:spcPct val="100000"/>
              </a:lnSpc>
              <a:buClr>
                <a:schemeClr val="accent2"/>
              </a:buClr>
              <a:defRPr sz="1400">
                <a:solidFill>
                  <a:schemeClr val="bg1"/>
                </a:solidFill>
              </a:defRPr>
            </a:lvl4pPr>
            <a:lvl5pPr>
              <a:lnSpc>
                <a:spcPct val="100000"/>
              </a:lnSpc>
              <a:buClr>
                <a:schemeClr val="accent2"/>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Slide Number Placeholder 4">
            <a:extLst>
              <a:ext uri="{FF2B5EF4-FFF2-40B4-BE49-F238E27FC236}">
                <a16:creationId xmlns:a16="http://schemas.microsoft.com/office/drawing/2014/main" id="{AC207DD3-922E-5743-8C10-47638F13FEB6}"/>
              </a:ext>
            </a:extLst>
          </p:cNvPr>
          <p:cNvSpPr>
            <a:spLocks noGrp="1"/>
          </p:cNvSpPr>
          <p:nvPr>
            <p:ph type="sldNum" sz="quarter" idx="12"/>
          </p:nvPr>
        </p:nvSpPr>
        <p:spPr>
          <a:xfrm>
            <a:off x="11478227" y="6339059"/>
            <a:ext cx="609600" cy="365125"/>
          </a:xfrm>
          <a:prstGeom prst="rect">
            <a:avLst/>
          </a:prstGeom>
        </p:spPr>
        <p:txBody>
          <a:bodyPr/>
          <a:lstStyle>
            <a:lvl1pPr algn="ctr">
              <a:defRPr>
                <a:solidFill>
                  <a:schemeClr val="bg2"/>
                </a:solidFill>
              </a:defRPr>
            </a:lvl1pPr>
          </a:lstStyle>
          <a:p>
            <a:fld id="{31FEFF75-79D2-EE46-877B-299D1510E681}" type="slidenum">
              <a:rPr lang="en-US" smtClean="0"/>
              <a:pPr/>
              <a:t>‹Nr.›</a:t>
            </a:fld>
            <a:endParaRPr lang="en-US"/>
          </a:p>
        </p:txBody>
      </p:sp>
      <p:sp>
        <p:nvSpPr>
          <p:cNvPr id="34" name="Rectangle 33">
            <a:extLst>
              <a:ext uri="{FF2B5EF4-FFF2-40B4-BE49-F238E27FC236}">
                <a16:creationId xmlns:a16="http://schemas.microsoft.com/office/drawing/2014/main" id="{2D76F924-4533-6447-8EA4-CD0397FF3DA9}"/>
              </a:ext>
            </a:extLst>
          </p:cNvPr>
          <p:cNvSpPr/>
          <p:nvPr userDrawn="1"/>
        </p:nvSpPr>
        <p:spPr>
          <a:xfrm>
            <a:off x="2" y="1033040"/>
            <a:ext cx="430836" cy="582496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5" name="Title 1">
            <a:extLst>
              <a:ext uri="{FF2B5EF4-FFF2-40B4-BE49-F238E27FC236}">
                <a16:creationId xmlns:a16="http://schemas.microsoft.com/office/drawing/2014/main" id="{07DA4105-6A84-E64E-BEBD-4E1944041F69}"/>
              </a:ext>
            </a:extLst>
          </p:cNvPr>
          <p:cNvSpPr>
            <a:spLocks noGrp="1"/>
          </p:cNvSpPr>
          <p:nvPr>
            <p:ph type="ctrTitle" hasCustomPrompt="1"/>
          </p:nvPr>
        </p:nvSpPr>
        <p:spPr>
          <a:xfrm>
            <a:off x="739449" y="116960"/>
            <a:ext cx="10637384" cy="905449"/>
          </a:xfrm>
        </p:spPr>
        <p:txBody>
          <a:bodyPr lIns="91440" rIns="0" anchor="ctr">
            <a:noAutofit/>
          </a:bodyPr>
          <a:lstStyle>
            <a:lvl1pPr algn="l">
              <a:defRPr sz="2800" b="1" i="0" cap="none" baseline="0">
                <a:solidFill>
                  <a:schemeClr val="bg1"/>
                </a:solidFill>
                <a:latin typeface="Arial" panose="020B0604020202020204" pitchFamily="34" charset="0"/>
                <a:cs typeface="Arial" panose="020B0604020202020204" pitchFamily="34" charset="0"/>
              </a:defRPr>
            </a:lvl1pPr>
          </a:lstStyle>
          <a:p>
            <a:r>
              <a:rPr lang="en-US"/>
              <a:t>Title</a:t>
            </a:r>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userDrawn="1"/>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10484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mp;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3F2443A-AA37-3E44-8C98-A20C8F686D33}"/>
              </a:ext>
            </a:extLst>
          </p:cNvPr>
          <p:cNvCxnSpPr>
            <a:cxnSpLocks/>
          </p:cNvCxnSpPr>
          <p:nvPr userDrawn="1"/>
        </p:nvCxnSpPr>
        <p:spPr>
          <a:xfrm>
            <a:off x="1" y="1036177"/>
            <a:ext cx="430836"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0" name="Slide Number Placeholder 4">
            <a:extLst>
              <a:ext uri="{FF2B5EF4-FFF2-40B4-BE49-F238E27FC236}">
                <a16:creationId xmlns:a16="http://schemas.microsoft.com/office/drawing/2014/main" id="{AC207DD3-922E-5743-8C10-47638F13FEB6}"/>
              </a:ext>
            </a:extLst>
          </p:cNvPr>
          <p:cNvSpPr>
            <a:spLocks noGrp="1"/>
          </p:cNvSpPr>
          <p:nvPr>
            <p:ph type="sldNum" sz="quarter" idx="12"/>
          </p:nvPr>
        </p:nvSpPr>
        <p:spPr>
          <a:xfrm>
            <a:off x="11478227" y="6339058"/>
            <a:ext cx="609600" cy="365125"/>
          </a:xfrm>
          <a:prstGeom prst="rect">
            <a:avLst/>
          </a:prstGeom>
        </p:spPr>
        <p:txBody>
          <a:bodyPr/>
          <a:lstStyle>
            <a:lvl1pPr algn="ctr">
              <a:defRPr>
                <a:solidFill>
                  <a:schemeClr val="bg2"/>
                </a:solidFill>
              </a:defRPr>
            </a:lvl1pPr>
          </a:lstStyle>
          <a:p>
            <a:fld id="{31FEFF75-79D2-EE46-877B-299D1510E681}" type="slidenum">
              <a:rPr lang="en-US" smtClean="0"/>
              <a:pPr/>
              <a:t>‹Nr.›</a:t>
            </a:fld>
            <a:endParaRPr lang="en-US"/>
          </a:p>
        </p:txBody>
      </p:sp>
      <p:sp>
        <p:nvSpPr>
          <p:cNvPr id="34" name="Rectangle 33">
            <a:extLst>
              <a:ext uri="{FF2B5EF4-FFF2-40B4-BE49-F238E27FC236}">
                <a16:creationId xmlns:a16="http://schemas.microsoft.com/office/drawing/2014/main" id="{2D76F924-4533-6447-8EA4-CD0397FF3DA9}"/>
              </a:ext>
            </a:extLst>
          </p:cNvPr>
          <p:cNvSpPr/>
          <p:nvPr userDrawn="1"/>
        </p:nvSpPr>
        <p:spPr>
          <a:xfrm>
            <a:off x="1" y="1033040"/>
            <a:ext cx="430836" cy="582496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userDrawn="1"/>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25596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33F2443A-AA37-3E44-8C98-A20C8F686D33}"/>
              </a:ext>
            </a:extLst>
          </p:cNvPr>
          <p:cNvCxnSpPr>
            <a:cxnSpLocks/>
          </p:cNvCxnSpPr>
          <p:nvPr userDrawn="1"/>
        </p:nvCxnSpPr>
        <p:spPr>
          <a:xfrm>
            <a:off x="0" y="1036177"/>
            <a:ext cx="12192000" cy="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32A283D6-D3AB-874F-976C-668BDE35C76C}"/>
              </a:ext>
            </a:extLst>
          </p:cNvPr>
          <p:cNvSpPr>
            <a:spLocks noGrp="1"/>
          </p:cNvSpPr>
          <p:nvPr>
            <p:ph sz="quarter" idx="13"/>
          </p:nvPr>
        </p:nvSpPr>
        <p:spPr>
          <a:xfrm>
            <a:off x="739449" y="1400505"/>
            <a:ext cx="10637379" cy="4895851"/>
          </a:xfrm>
        </p:spPr>
        <p:txBody>
          <a:bodyPr>
            <a:noAutofit/>
          </a:bodyPr>
          <a:lstStyle>
            <a:lvl1pPr>
              <a:lnSpc>
                <a:spcPct val="100000"/>
              </a:lnSpc>
              <a:buClr>
                <a:schemeClr val="accent2"/>
              </a:buClr>
              <a:defRPr sz="1600">
                <a:solidFill>
                  <a:schemeClr val="bg1"/>
                </a:solidFill>
              </a:defRPr>
            </a:lvl1pPr>
            <a:lvl2pPr>
              <a:lnSpc>
                <a:spcPct val="100000"/>
              </a:lnSpc>
              <a:buClr>
                <a:schemeClr val="accent2"/>
              </a:buClr>
              <a:defRPr sz="1400">
                <a:solidFill>
                  <a:schemeClr val="bg1"/>
                </a:solidFill>
              </a:defRPr>
            </a:lvl2pPr>
            <a:lvl3pPr>
              <a:lnSpc>
                <a:spcPct val="100000"/>
              </a:lnSpc>
              <a:buClr>
                <a:schemeClr val="accent2"/>
              </a:buClr>
              <a:defRPr sz="1400">
                <a:solidFill>
                  <a:schemeClr val="bg1"/>
                </a:solidFill>
              </a:defRPr>
            </a:lvl3pPr>
            <a:lvl4pPr>
              <a:lnSpc>
                <a:spcPct val="100000"/>
              </a:lnSpc>
              <a:buClr>
                <a:schemeClr val="accent2"/>
              </a:buClr>
              <a:defRPr sz="1400">
                <a:solidFill>
                  <a:schemeClr val="bg1"/>
                </a:solidFill>
              </a:defRPr>
            </a:lvl4pPr>
            <a:lvl5pPr>
              <a:lnSpc>
                <a:spcPct val="100000"/>
              </a:lnSpc>
              <a:buClr>
                <a:schemeClr val="accent2"/>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Slide Number Placeholder 4">
            <a:extLst>
              <a:ext uri="{FF2B5EF4-FFF2-40B4-BE49-F238E27FC236}">
                <a16:creationId xmlns:a16="http://schemas.microsoft.com/office/drawing/2014/main" id="{AC207DD3-922E-5743-8C10-47638F13FEB6}"/>
              </a:ext>
            </a:extLst>
          </p:cNvPr>
          <p:cNvSpPr>
            <a:spLocks noGrp="1"/>
          </p:cNvSpPr>
          <p:nvPr>
            <p:ph type="sldNum" sz="quarter" idx="12"/>
          </p:nvPr>
        </p:nvSpPr>
        <p:spPr>
          <a:xfrm>
            <a:off x="11478227" y="6339059"/>
            <a:ext cx="609600" cy="365125"/>
          </a:xfrm>
          <a:prstGeom prst="rect">
            <a:avLst/>
          </a:prstGeom>
        </p:spPr>
        <p:txBody>
          <a:bodyPr/>
          <a:lstStyle>
            <a:lvl1pPr algn="ctr">
              <a:defRPr>
                <a:solidFill>
                  <a:schemeClr val="bg2"/>
                </a:solidFill>
              </a:defRPr>
            </a:lvl1pPr>
          </a:lstStyle>
          <a:p>
            <a:fld id="{31FEFF75-79D2-EE46-877B-299D1510E681}" type="slidenum">
              <a:rPr lang="en-US" smtClean="0"/>
              <a:pPr/>
              <a:t>‹Nr.›</a:t>
            </a:fld>
            <a:endParaRPr lang="en-US"/>
          </a:p>
        </p:txBody>
      </p:sp>
      <p:sp>
        <p:nvSpPr>
          <p:cNvPr id="34" name="Rectangle 33">
            <a:extLst>
              <a:ext uri="{FF2B5EF4-FFF2-40B4-BE49-F238E27FC236}">
                <a16:creationId xmlns:a16="http://schemas.microsoft.com/office/drawing/2014/main" id="{2D76F924-4533-6447-8EA4-CD0397FF3DA9}"/>
              </a:ext>
            </a:extLst>
          </p:cNvPr>
          <p:cNvSpPr/>
          <p:nvPr userDrawn="1"/>
        </p:nvSpPr>
        <p:spPr>
          <a:xfrm>
            <a:off x="2" y="1033040"/>
            <a:ext cx="430836" cy="5824960"/>
          </a:xfrm>
          <a:prstGeom prst="rect">
            <a:avLst/>
          </a:prstGeom>
          <a:solidFill>
            <a:schemeClr val="bg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5" name="Title 1">
            <a:extLst>
              <a:ext uri="{FF2B5EF4-FFF2-40B4-BE49-F238E27FC236}">
                <a16:creationId xmlns:a16="http://schemas.microsoft.com/office/drawing/2014/main" id="{07DA4105-6A84-E64E-BEBD-4E1944041F69}"/>
              </a:ext>
            </a:extLst>
          </p:cNvPr>
          <p:cNvSpPr>
            <a:spLocks noGrp="1"/>
          </p:cNvSpPr>
          <p:nvPr>
            <p:ph type="ctrTitle" hasCustomPrompt="1"/>
          </p:nvPr>
        </p:nvSpPr>
        <p:spPr>
          <a:xfrm>
            <a:off x="739449" y="116960"/>
            <a:ext cx="10637384" cy="905449"/>
          </a:xfrm>
        </p:spPr>
        <p:txBody>
          <a:bodyPr lIns="91440" rIns="0" anchor="ctr">
            <a:noAutofit/>
          </a:bodyPr>
          <a:lstStyle>
            <a:lvl1pPr algn="l">
              <a:defRPr sz="2800" b="1" i="0" cap="none" baseline="0">
                <a:solidFill>
                  <a:schemeClr val="bg1"/>
                </a:solidFill>
                <a:latin typeface="Arial" panose="020B0604020202020204" pitchFamily="34" charset="0"/>
                <a:cs typeface="Arial" panose="020B0604020202020204" pitchFamily="34" charset="0"/>
              </a:defRPr>
            </a:lvl1pPr>
          </a:lstStyle>
          <a:p>
            <a:r>
              <a:rPr lang="en-US"/>
              <a:t>Title</a:t>
            </a:r>
          </a:p>
        </p:txBody>
      </p:sp>
      <p:cxnSp>
        <p:nvCxnSpPr>
          <p:cNvPr id="36" name="Straight Connector 35">
            <a:extLst>
              <a:ext uri="{FF2B5EF4-FFF2-40B4-BE49-F238E27FC236}">
                <a16:creationId xmlns:a16="http://schemas.microsoft.com/office/drawing/2014/main" id="{15EF924D-23E6-D244-A1B7-E762C020256B}"/>
              </a:ext>
            </a:extLst>
          </p:cNvPr>
          <p:cNvCxnSpPr>
            <a:cxnSpLocks/>
          </p:cNvCxnSpPr>
          <p:nvPr userDrawn="1"/>
        </p:nvCxnSpPr>
        <p:spPr>
          <a:xfrm>
            <a:off x="430836" y="0"/>
            <a:ext cx="0" cy="6858000"/>
          </a:xfrm>
          <a:prstGeom prst="line">
            <a:avLst/>
          </a:prstGeom>
          <a:ln w="6350" cap="rnd">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4">
            <a:extLst>
              <a:ext uri="{FF2B5EF4-FFF2-40B4-BE49-F238E27FC236}">
                <a16:creationId xmlns:a16="http://schemas.microsoft.com/office/drawing/2014/main" id="{D648F6B3-E7BF-8F53-4E33-873E7B462923}"/>
              </a:ext>
            </a:extLst>
          </p:cNvPr>
          <p:cNvSpPr txBox="1">
            <a:spLocks/>
          </p:cNvSpPr>
          <p:nvPr userDrawn="1"/>
        </p:nvSpPr>
        <p:spPr>
          <a:xfrm>
            <a:off x="11478226" y="6339057"/>
            <a:ext cx="609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FEFF75-79D2-EE46-877B-299D1510E681}" type="slidenum">
              <a:rPr lang="en-US" smtClean="0"/>
              <a:pPr/>
              <a:t>‹Nr.›</a:t>
            </a:fld>
            <a:endParaRPr lang="en-US"/>
          </a:p>
        </p:txBody>
      </p:sp>
      <p:sp>
        <p:nvSpPr>
          <p:cNvPr id="3" name="Rectangle 2">
            <a:extLst>
              <a:ext uri="{FF2B5EF4-FFF2-40B4-BE49-F238E27FC236}">
                <a16:creationId xmlns:a16="http://schemas.microsoft.com/office/drawing/2014/main" id="{DCAD5C85-806B-610A-061F-2C7677F8F037}"/>
              </a:ext>
            </a:extLst>
          </p:cNvPr>
          <p:cNvSpPr/>
          <p:nvPr userDrawn="1"/>
        </p:nvSpPr>
        <p:spPr>
          <a:xfrm>
            <a:off x="4846305" y="6463191"/>
            <a:ext cx="2499403" cy="230832"/>
          </a:xfrm>
          <a:prstGeom prst="rect">
            <a:avLst/>
          </a:prstGeom>
        </p:spPr>
        <p:txBody>
          <a:bodyPr wrap="none">
            <a:spAutoFit/>
          </a:bodyPr>
          <a:lstStyle/>
          <a:p>
            <a:pPr algn="ctr"/>
            <a:r>
              <a:rPr lang="en-US" sz="900" b="0" i="1">
                <a:solidFill>
                  <a:schemeClr val="bg2"/>
                </a:solidFill>
                <a:effectLst/>
                <a:latin typeface="Arial" panose="020B0604020202020204" pitchFamily="34" charset="0"/>
                <a:cs typeface="Arial" panose="020B0604020202020204" pitchFamily="34" charset="0"/>
              </a:rPr>
              <a:t>Satellite Symposium sponsored by BeiGene. </a:t>
            </a:r>
            <a:endParaRPr lang="en-US" sz="90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88599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_Title &amp; Content">
    <p:spTree>
      <p:nvGrpSpPr>
        <p:cNvPr id="1" name=""/>
        <p:cNvGrpSpPr/>
        <p:nvPr/>
      </p:nvGrpSpPr>
      <p:grpSpPr>
        <a:xfrm>
          <a:off x="0" y="0"/>
          <a:ext cx="0" cy="0"/>
          <a:chOff x="0" y="0"/>
          <a:chExt cx="0" cy="0"/>
        </a:xfrm>
      </p:grpSpPr>
      <p:sp>
        <p:nvSpPr>
          <p:cNvPr id="1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17" name="Title"/>
          <p:cNvSpPr txBox="1">
            <a:spLocks noGrp="1"/>
          </p:cNvSpPr>
          <p:nvPr>
            <p:ph type="title" hasCustomPrompt="1"/>
          </p:nvPr>
        </p:nvSpPr>
        <p:spPr>
          <a:prstGeom prst="rect">
            <a:avLst/>
          </a:prstGeom>
        </p:spPr>
        <p:txBody>
          <a:bodyPr/>
          <a:lstStyle/>
          <a:p>
            <a:r>
              <a:t>Title</a:t>
            </a:r>
          </a:p>
        </p:txBody>
      </p:sp>
    </p:spTree>
    <p:extLst>
      <p:ext uri="{BB962C8B-B14F-4D97-AF65-F5344CB8AC3E}">
        <p14:creationId xmlns:p14="http://schemas.microsoft.com/office/powerpoint/2010/main" val="296235560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Subtitle, &amp; Content">
    <p:bg>
      <p:bgPr>
        <a:solidFill>
          <a:srgbClr val="FFFFFF"/>
        </a:solidFill>
        <a:effectLst/>
      </p:bgPr>
    </p:bg>
    <p:spTree>
      <p:nvGrpSpPr>
        <p:cNvPr id="1" name=""/>
        <p:cNvGrpSpPr/>
        <p:nvPr/>
      </p:nvGrpSpPr>
      <p:grpSpPr>
        <a:xfrm>
          <a:off x="0" y="0"/>
          <a:ext cx="0" cy="0"/>
          <a:chOff x="0" y="0"/>
          <a:chExt cx="0" cy="0"/>
        </a:xfrm>
      </p:grpSpPr>
      <p:sp>
        <p:nvSpPr>
          <p:cNvPr id="83" name="Slide Number"/>
          <p:cNvSpPr txBox="1">
            <a:spLocks noGrp="1"/>
          </p:cNvSpPr>
          <p:nvPr>
            <p:ph type="sldNum" sz="quarter" idx="2"/>
          </p:nvPr>
        </p:nvSpPr>
        <p:spPr>
          <a:xfrm>
            <a:off x="11691397" y="6438898"/>
            <a:ext cx="153964" cy="152401"/>
          </a:xfrm>
          <a:prstGeom prst="rect">
            <a:avLst/>
          </a:prstGeom>
        </p:spPr>
        <p:txBody>
          <a:bodyPr lIns="0" tIns="0" rIns="0" bIns="0"/>
          <a:lstStyle>
            <a:lvl1pPr algn="r">
              <a:defRPr>
                <a:solidFill>
                  <a:srgbClr val="262626"/>
                </a:solidFill>
                <a:latin typeface="Gill Sans MT"/>
                <a:ea typeface="Gill Sans MT"/>
                <a:cs typeface="Gill Sans MT"/>
                <a:sym typeface="Gill Sans MT"/>
              </a:defRPr>
            </a:lvl1pPr>
          </a:lstStyle>
          <a:p>
            <a:fld id="{86CB4B4D-7CA3-9044-876B-883B54F8677D}" type="slidenum">
              <a:t>‹Nr.›</a:t>
            </a:fld>
            <a:endParaRPr/>
          </a:p>
        </p:txBody>
      </p:sp>
      <p:sp>
        <p:nvSpPr>
          <p:cNvPr id="84" name="Rectangle 2"/>
          <p:cNvSpPr txBox="1"/>
          <p:nvPr/>
        </p:nvSpPr>
        <p:spPr>
          <a:xfrm>
            <a:off x="5090869" y="6677661"/>
            <a:ext cx="2010294" cy="1803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nchor="b">
            <a:spAutoFit/>
          </a:bodyPr>
          <a:lstStyle>
            <a:lvl1pPr algn="ctr">
              <a:defRPr sz="600">
                <a:solidFill>
                  <a:srgbClr val="262626"/>
                </a:solidFill>
                <a:latin typeface="Gill Sans MT"/>
                <a:ea typeface="Gill Sans MT"/>
                <a:cs typeface="Gill Sans MT"/>
                <a:sym typeface="Gill Sans MT"/>
              </a:defRPr>
            </a:lvl1pPr>
          </a:lstStyle>
          <a:p>
            <a:r>
              <a:t>BeiGene Ltd. All rights reserved. Updated October 2022.</a:t>
            </a:r>
          </a:p>
        </p:txBody>
      </p:sp>
      <p:sp>
        <p:nvSpPr>
          <p:cNvPr id="85" name="Body Level One…"/>
          <p:cNvSpPr txBox="1">
            <a:spLocks noGrp="1"/>
          </p:cNvSpPr>
          <p:nvPr>
            <p:ph type="body" idx="1"/>
          </p:nvPr>
        </p:nvSpPr>
        <p:spPr>
          <a:xfrm>
            <a:off x="344422" y="1381760"/>
            <a:ext cx="11502002" cy="4790440"/>
          </a:xfrm>
          <a:prstGeom prst="rect">
            <a:avLst/>
          </a:prstGeom>
        </p:spPr>
        <p:txBody>
          <a:bodyPr/>
          <a:lstStyle>
            <a:lvl1pPr marL="182879" indent="-182879" defTabSz="1219109">
              <a:spcBef>
                <a:spcPts val="900"/>
              </a:spcBef>
              <a:buClr>
                <a:srgbClr val="212745"/>
              </a:buClr>
              <a:buFont typeface="Tahoma"/>
              <a:buChar char="‣"/>
              <a:defRPr sz="1800">
                <a:solidFill>
                  <a:srgbClr val="262626"/>
                </a:solidFill>
                <a:latin typeface="Gill Sans MT"/>
                <a:ea typeface="Gill Sans MT"/>
                <a:cs typeface="Gill Sans MT"/>
                <a:sym typeface="Gill Sans MT"/>
              </a:defRPr>
            </a:lvl1pPr>
            <a:lvl2pPr marL="388619" indent="-205739" defTabSz="1219109">
              <a:spcBef>
                <a:spcPts val="900"/>
              </a:spcBef>
              <a:buClr>
                <a:srgbClr val="212745"/>
              </a:buClr>
              <a:buFont typeface="Tahoma"/>
              <a:buChar char="‣"/>
              <a:defRPr sz="1800">
                <a:solidFill>
                  <a:srgbClr val="262626"/>
                </a:solidFill>
                <a:latin typeface="Gill Sans MT"/>
                <a:ea typeface="Gill Sans MT"/>
                <a:cs typeface="Gill Sans MT"/>
                <a:sym typeface="Gill Sans MT"/>
              </a:defRPr>
            </a:lvl2pPr>
            <a:lvl3pPr marL="571500" indent="-205739" defTabSz="1219109">
              <a:spcBef>
                <a:spcPts val="900"/>
              </a:spcBef>
              <a:buClr>
                <a:srgbClr val="212745"/>
              </a:buClr>
              <a:buFont typeface="Tahoma"/>
              <a:buChar char="‣"/>
              <a:defRPr sz="1800">
                <a:solidFill>
                  <a:srgbClr val="262626"/>
                </a:solidFill>
                <a:latin typeface="Gill Sans MT"/>
                <a:ea typeface="Gill Sans MT"/>
                <a:cs typeface="Gill Sans MT"/>
                <a:sym typeface="Gill Sans MT"/>
              </a:defRPr>
            </a:lvl3pPr>
            <a:lvl4pPr marL="783771" indent="-235131" defTabSz="1219109">
              <a:spcBef>
                <a:spcPts val="900"/>
              </a:spcBef>
              <a:buClr>
                <a:srgbClr val="212745"/>
              </a:buClr>
              <a:buFont typeface="Tahoma"/>
              <a:buChar char="‣"/>
              <a:defRPr sz="1800">
                <a:solidFill>
                  <a:srgbClr val="262626"/>
                </a:solidFill>
                <a:latin typeface="Gill Sans MT"/>
                <a:ea typeface="Gill Sans MT"/>
                <a:cs typeface="Gill Sans MT"/>
                <a:sym typeface="Gill Sans MT"/>
              </a:defRPr>
            </a:lvl4pPr>
            <a:lvl5pPr marL="966651" indent="-235131" defTabSz="1219109">
              <a:spcBef>
                <a:spcPts val="900"/>
              </a:spcBef>
              <a:buClr>
                <a:srgbClr val="212745"/>
              </a:buClr>
              <a:buFont typeface="Tahoma"/>
              <a:buChar char="‣"/>
              <a:defRPr sz="1800">
                <a:solidFill>
                  <a:srgbClr val="262626"/>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86" name="Text Placeholder 2"/>
          <p:cNvSpPr>
            <a:spLocks noGrp="1"/>
          </p:cNvSpPr>
          <p:nvPr>
            <p:ph type="body" sz="quarter" idx="21" hasCustomPrompt="1"/>
          </p:nvPr>
        </p:nvSpPr>
        <p:spPr>
          <a:xfrm>
            <a:off x="344422" y="922527"/>
            <a:ext cx="11502002" cy="347473"/>
          </a:xfrm>
          <a:prstGeom prst="rect">
            <a:avLst/>
          </a:prstGeom>
        </p:spPr>
        <p:txBody>
          <a:bodyPr anchor="ctr"/>
          <a:lstStyle>
            <a:lvl1pPr marL="0" indent="0" defTabSz="1182536">
              <a:spcBef>
                <a:spcPts val="800"/>
              </a:spcBef>
              <a:buClrTx/>
              <a:buSzTx/>
              <a:buFontTx/>
              <a:buNone/>
              <a:defRPr sz="1746" b="1">
                <a:solidFill>
                  <a:srgbClr val="262626"/>
                </a:solidFill>
                <a:latin typeface="Gill Sans MT"/>
                <a:ea typeface="Gill Sans MT"/>
                <a:cs typeface="Gill Sans MT"/>
                <a:sym typeface="Gill Sans MT"/>
              </a:defRPr>
            </a:lvl1pPr>
          </a:lstStyle>
          <a:p>
            <a:r>
              <a:t>Add Subtitle Here</a:t>
            </a:r>
          </a:p>
        </p:txBody>
      </p:sp>
      <p:sp>
        <p:nvSpPr>
          <p:cNvPr id="87" name="Title Text"/>
          <p:cNvSpPr txBox="1">
            <a:spLocks noGrp="1"/>
          </p:cNvSpPr>
          <p:nvPr>
            <p:ph type="title"/>
          </p:nvPr>
        </p:nvSpPr>
        <p:spPr>
          <a:xfrm>
            <a:off x="344422" y="205168"/>
            <a:ext cx="11502002" cy="685801"/>
          </a:xfrm>
          <a:prstGeom prst="rect">
            <a:avLst/>
          </a:prstGeom>
        </p:spPr>
        <p:txBody>
          <a:bodyPr lIns="45719" tIns="45719" rIns="45719" bIns="45719"/>
          <a:lstStyle>
            <a:lvl1pPr defTabSz="1219109">
              <a:defRPr sz="3200" b="0" spc="160">
                <a:solidFill>
                  <a:srgbClr val="262626"/>
                </a:solidFill>
                <a:latin typeface="Gill Sans MT"/>
                <a:ea typeface="Gill Sans MT"/>
                <a:cs typeface="Gill Sans MT"/>
                <a:sym typeface="Gill Sans MT"/>
              </a:defRPr>
            </a:lvl1pPr>
          </a:lstStyle>
          <a:p>
            <a:r>
              <a:t>Title Text</a:t>
            </a:r>
          </a:p>
        </p:txBody>
      </p:sp>
    </p:spTree>
    <p:extLst>
      <p:ext uri="{BB962C8B-B14F-4D97-AF65-F5344CB8AC3E}">
        <p14:creationId xmlns:p14="http://schemas.microsoft.com/office/powerpoint/2010/main" val="383637132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11.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5.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tags" Target="../tags/tag1.xml"/><Relationship Id="rId1" Type="http://schemas.openxmlformats.org/officeDocument/2006/relationships/theme" Target="../theme/theme4.xml"/><Relationship Id="rId5" Type="http://schemas.openxmlformats.org/officeDocument/2006/relationships/image" Target="../media/image3.png"/><Relationship Id="rId4"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xml"/></Relationships>
</file>

<file path=ppt/slideMasters/_rels/slideMaster7.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7.xml"/><Relationship Id="rId1" Type="http://schemas.openxmlformats.org/officeDocument/2006/relationships/slideLayout" Target="../slideLayouts/slideLayout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899141"/>
      </p:ext>
    </p:extLst>
  </p:cSld>
  <p:clrMap bg1="lt1" tx1="dk1" bg2="lt2" tx2="dk2" accent1="accent1" accent2="accent2" accent3="accent3" accent4="accent4" accent5="accent5" accent6="accent6" hlink="hlink" folHlink="folHlink"/>
  <p:transition>
    <p:fade/>
  </p:transition>
  <p:hf sldNum="0" hdr="0" ftr="0" dt="0"/>
  <p:txStyles>
    <p:titleStyle>
      <a:lvl1pPr algn="l" rtl="0" eaLnBrk="0" fontAlgn="base" hangingPunct="0">
        <a:spcBef>
          <a:spcPct val="0"/>
        </a:spcBef>
        <a:spcAft>
          <a:spcPct val="0"/>
        </a:spcAft>
        <a:defRPr lang="en-GB" sz="1575" b="1" kern="1200" dirty="0">
          <a:solidFill>
            <a:srgbClr val="007680"/>
          </a:solidFill>
          <a:latin typeface="Arial"/>
          <a:ea typeface="MS PGothic" panose="020B0600070205080204" pitchFamily="34" charset="-128"/>
          <a:cs typeface="Arial"/>
        </a:defRPr>
      </a:lvl1pPr>
      <a:lvl2pPr algn="l" rtl="0" eaLnBrk="0" fontAlgn="base" hangingPunct="0">
        <a:spcBef>
          <a:spcPct val="0"/>
        </a:spcBef>
        <a:spcAft>
          <a:spcPct val="0"/>
        </a:spcAft>
        <a:defRPr sz="1575" b="1">
          <a:solidFill>
            <a:srgbClr val="007680"/>
          </a:solidFill>
          <a:latin typeface="Arial" charset="0"/>
          <a:ea typeface="MS PGothic" panose="020B0600070205080204" pitchFamily="34" charset="-128"/>
          <a:cs typeface="Arial" panose="020B0604020202020204" pitchFamily="34" charset="0"/>
        </a:defRPr>
      </a:lvl2pPr>
      <a:lvl3pPr algn="l" rtl="0" eaLnBrk="0" fontAlgn="base" hangingPunct="0">
        <a:spcBef>
          <a:spcPct val="0"/>
        </a:spcBef>
        <a:spcAft>
          <a:spcPct val="0"/>
        </a:spcAft>
        <a:defRPr sz="1575" b="1">
          <a:solidFill>
            <a:srgbClr val="007680"/>
          </a:solidFill>
          <a:latin typeface="Arial" charset="0"/>
          <a:ea typeface="MS PGothic" panose="020B0600070205080204" pitchFamily="34" charset="-128"/>
          <a:cs typeface="Arial" panose="020B0604020202020204" pitchFamily="34" charset="0"/>
        </a:defRPr>
      </a:lvl3pPr>
      <a:lvl4pPr algn="l" rtl="0" eaLnBrk="0" fontAlgn="base" hangingPunct="0">
        <a:spcBef>
          <a:spcPct val="0"/>
        </a:spcBef>
        <a:spcAft>
          <a:spcPct val="0"/>
        </a:spcAft>
        <a:defRPr sz="1575" b="1">
          <a:solidFill>
            <a:srgbClr val="007680"/>
          </a:solidFill>
          <a:latin typeface="Arial" charset="0"/>
          <a:ea typeface="MS PGothic" panose="020B0600070205080204" pitchFamily="34" charset="-128"/>
          <a:cs typeface="Arial" panose="020B0604020202020204" pitchFamily="34" charset="0"/>
        </a:defRPr>
      </a:lvl4pPr>
      <a:lvl5pPr algn="l" rtl="0" eaLnBrk="0" fontAlgn="base" hangingPunct="0">
        <a:spcBef>
          <a:spcPct val="0"/>
        </a:spcBef>
        <a:spcAft>
          <a:spcPct val="0"/>
        </a:spcAft>
        <a:defRPr sz="1575" b="1">
          <a:solidFill>
            <a:srgbClr val="007680"/>
          </a:solidFill>
          <a:latin typeface="Arial" charset="0"/>
          <a:ea typeface="MS PGothic" panose="020B0600070205080204" pitchFamily="34" charset="-128"/>
          <a:cs typeface="Arial" panose="020B0604020202020204" pitchFamily="34" charset="0"/>
        </a:defRPr>
      </a:lvl5pPr>
      <a:lvl6pPr marL="257186" algn="l" rtl="0" eaLnBrk="1" fontAlgn="base" hangingPunct="1">
        <a:spcBef>
          <a:spcPct val="0"/>
        </a:spcBef>
        <a:spcAft>
          <a:spcPct val="0"/>
        </a:spcAft>
        <a:defRPr sz="1575">
          <a:solidFill>
            <a:srgbClr val="006A71"/>
          </a:solidFill>
          <a:latin typeface="Arial" charset="0"/>
        </a:defRPr>
      </a:lvl6pPr>
      <a:lvl7pPr marL="514375" algn="l" rtl="0" eaLnBrk="1" fontAlgn="base" hangingPunct="1">
        <a:spcBef>
          <a:spcPct val="0"/>
        </a:spcBef>
        <a:spcAft>
          <a:spcPct val="0"/>
        </a:spcAft>
        <a:defRPr sz="1575">
          <a:solidFill>
            <a:srgbClr val="006A71"/>
          </a:solidFill>
          <a:latin typeface="Arial" charset="0"/>
        </a:defRPr>
      </a:lvl7pPr>
      <a:lvl8pPr marL="771561" algn="l" rtl="0" eaLnBrk="1" fontAlgn="base" hangingPunct="1">
        <a:spcBef>
          <a:spcPct val="0"/>
        </a:spcBef>
        <a:spcAft>
          <a:spcPct val="0"/>
        </a:spcAft>
        <a:defRPr sz="1575">
          <a:solidFill>
            <a:srgbClr val="006A71"/>
          </a:solidFill>
          <a:latin typeface="Arial" charset="0"/>
        </a:defRPr>
      </a:lvl8pPr>
      <a:lvl9pPr marL="1028748" algn="l" rtl="0" eaLnBrk="1" fontAlgn="base" hangingPunct="1">
        <a:spcBef>
          <a:spcPct val="0"/>
        </a:spcBef>
        <a:spcAft>
          <a:spcPct val="0"/>
        </a:spcAft>
        <a:defRPr sz="1575">
          <a:solidFill>
            <a:srgbClr val="006A71"/>
          </a:solidFill>
          <a:latin typeface="Arial" charset="0"/>
        </a:defRPr>
      </a:lvl9pPr>
    </p:titleStyle>
    <p:bodyStyle>
      <a:lvl1pPr marL="198849" indent="-198849" algn="l" defTabSz="513197" rtl="0" eaLnBrk="0" fontAlgn="base" hangingPunct="0">
        <a:spcBef>
          <a:spcPct val="20000"/>
        </a:spcBef>
        <a:spcAft>
          <a:spcPct val="0"/>
        </a:spcAft>
        <a:buClr>
          <a:schemeClr val="accent1"/>
        </a:buClr>
        <a:buSzPct val="85000"/>
        <a:buFont typeface="Wingdings" panose="05000000000000000000" pitchFamily="2" charset="2"/>
        <a:buChar char="l"/>
        <a:defRPr lang="en-US" kern="1200">
          <a:solidFill>
            <a:srgbClr val="262626"/>
          </a:solidFill>
          <a:latin typeface="Arial"/>
          <a:ea typeface="MS PGothic" panose="020B0600070205080204" pitchFamily="34" charset="-128"/>
          <a:cs typeface="Arial"/>
        </a:defRPr>
      </a:lvl1pPr>
      <a:lvl2pPr marL="406033" indent="-155984" algn="l" defTabSz="513197" rtl="0" eaLnBrk="0" fontAlgn="base" hangingPunct="0">
        <a:spcBef>
          <a:spcPct val="20000"/>
        </a:spcBef>
        <a:spcAft>
          <a:spcPct val="0"/>
        </a:spcAft>
        <a:buClr>
          <a:schemeClr val="accent2"/>
        </a:buClr>
        <a:buFont typeface="Arial" panose="020B0604020202020204" pitchFamily="34" charset="0"/>
        <a:buChar char="–"/>
        <a:defRPr lang="en-US" sz="1125" kern="1200">
          <a:solidFill>
            <a:srgbClr val="262626"/>
          </a:solidFill>
          <a:latin typeface="Arial"/>
          <a:ea typeface="MS PGothic" panose="020B0600070205080204" pitchFamily="34" charset="-128"/>
          <a:cs typeface="Arial"/>
        </a:defRPr>
      </a:lvl2pPr>
      <a:lvl3pPr marL="556062" indent="-98830" algn="l" defTabSz="513197" rtl="0" eaLnBrk="0" fontAlgn="base" hangingPunct="0">
        <a:spcBef>
          <a:spcPct val="20000"/>
        </a:spcBef>
        <a:spcAft>
          <a:spcPct val="0"/>
        </a:spcAft>
        <a:buClr>
          <a:srgbClr val="F95602"/>
        </a:buClr>
        <a:buFont typeface="Arial" panose="020B0604020202020204" pitchFamily="34" charset="0"/>
        <a:buChar char="•"/>
        <a:defRPr lang="en-US" sz="1050" kern="1200">
          <a:solidFill>
            <a:srgbClr val="262626"/>
          </a:solidFill>
          <a:latin typeface="Arial"/>
          <a:ea typeface="MS PGothic" panose="020B0600070205080204" pitchFamily="34" charset="-128"/>
          <a:cs typeface="Arial"/>
        </a:defRPr>
      </a:lvl3pPr>
      <a:lvl4pPr marL="756102" indent="-148839" algn="l" defTabSz="513197" rtl="0" eaLnBrk="0" fontAlgn="base" hangingPunct="0">
        <a:spcBef>
          <a:spcPct val="20000"/>
        </a:spcBef>
        <a:spcAft>
          <a:spcPct val="0"/>
        </a:spcAft>
        <a:buClr>
          <a:srgbClr val="60605B"/>
        </a:buClr>
        <a:buFont typeface="Arial" panose="020B0604020202020204" pitchFamily="34" charset="0"/>
        <a:buChar char="»"/>
        <a:defRPr lang="en-US" sz="901" kern="1200">
          <a:solidFill>
            <a:srgbClr val="262626"/>
          </a:solidFill>
          <a:latin typeface="Arial"/>
          <a:ea typeface="MS PGothic" panose="020B0600070205080204" pitchFamily="34" charset="-128"/>
          <a:cs typeface="Arial"/>
        </a:defRPr>
      </a:lvl4pPr>
      <a:lvl5pPr marL="906131" indent="-98830" algn="l" defTabSz="513197" rtl="0" eaLnBrk="0" fontAlgn="base" hangingPunct="0">
        <a:spcBef>
          <a:spcPct val="20000"/>
        </a:spcBef>
        <a:spcAft>
          <a:spcPct val="0"/>
        </a:spcAft>
        <a:buClr>
          <a:srgbClr val="4BACC6"/>
        </a:buClr>
        <a:buFont typeface="Arial" panose="020B0604020202020204" pitchFamily="34" charset="0"/>
        <a:buChar char="•"/>
        <a:defRPr lang="en-GB" sz="901" kern="1200" dirty="0">
          <a:solidFill>
            <a:srgbClr val="262626"/>
          </a:solidFill>
          <a:latin typeface="Arial"/>
          <a:ea typeface="MS PGothic" panose="020B0600070205080204" pitchFamily="34" charset="-128"/>
          <a:cs typeface="Arial"/>
        </a:defRPr>
      </a:lvl5pPr>
      <a:lvl6pPr marL="1414530" indent="-128594" algn="l" defTabSz="514375"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716" indent="-128594" algn="l" defTabSz="514375"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903" indent="-128594" algn="l" defTabSz="514375"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6090" indent="-128594" algn="l" defTabSz="514375"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75" rtl="0" eaLnBrk="1" latinLnBrk="0" hangingPunct="1">
        <a:defRPr sz="1050" kern="1200">
          <a:solidFill>
            <a:schemeClr val="tx1"/>
          </a:solidFill>
          <a:latin typeface="+mn-lt"/>
          <a:ea typeface="+mn-ea"/>
          <a:cs typeface="+mn-cs"/>
        </a:defRPr>
      </a:lvl1pPr>
      <a:lvl2pPr marL="257186" algn="l" defTabSz="514375" rtl="0" eaLnBrk="1" latinLnBrk="0" hangingPunct="1">
        <a:defRPr sz="1050" kern="1200">
          <a:solidFill>
            <a:schemeClr val="tx1"/>
          </a:solidFill>
          <a:latin typeface="+mn-lt"/>
          <a:ea typeface="+mn-ea"/>
          <a:cs typeface="+mn-cs"/>
        </a:defRPr>
      </a:lvl2pPr>
      <a:lvl3pPr marL="514375" algn="l" defTabSz="514375" rtl="0" eaLnBrk="1" latinLnBrk="0" hangingPunct="1">
        <a:defRPr sz="1050" kern="1200">
          <a:solidFill>
            <a:schemeClr val="tx1"/>
          </a:solidFill>
          <a:latin typeface="+mn-lt"/>
          <a:ea typeface="+mn-ea"/>
          <a:cs typeface="+mn-cs"/>
        </a:defRPr>
      </a:lvl3pPr>
      <a:lvl4pPr marL="771561" algn="l" defTabSz="514375" rtl="0" eaLnBrk="1" latinLnBrk="0" hangingPunct="1">
        <a:defRPr sz="1050" kern="1200">
          <a:solidFill>
            <a:schemeClr val="tx1"/>
          </a:solidFill>
          <a:latin typeface="+mn-lt"/>
          <a:ea typeface="+mn-ea"/>
          <a:cs typeface="+mn-cs"/>
        </a:defRPr>
      </a:lvl4pPr>
      <a:lvl5pPr marL="1028748" algn="l" defTabSz="514375" rtl="0" eaLnBrk="1" latinLnBrk="0" hangingPunct="1">
        <a:defRPr sz="1050" kern="1200">
          <a:solidFill>
            <a:schemeClr val="tx1"/>
          </a:solidFill>
          <a:latin typeface="+mn-lt"/>
          <a:ea typeface="+mn-ea"/>
          <a:cs typeface="+mn-cs"/>
        </a:defRPr>
      </a:lvl5pPr>
      <a:lvl6pPr marL="1285935" algn="l" defTabSz="514375" rtl="0" eaLnBrk="1" latinLnBrk="0" hangingPunct="1">
        <a:defRPr sz="1050" kern="1200">
          <a:solidFill>
            <a:schemeClr val="tx1"/>
          </a:solidFill>
          <a:latin typeface="+mn-lt"/>
          <a:ea typeface="+mn-ea"/>
          <a:cs typeface="+mn-cs"/>
        </a:defRPr>
      </a:lvl6pPr>
      <a:lvl7pPr marL="1543123" algn="l" defTabSz="514375" rtl="0" eaLnBrk="1" latinLnBrk="0" hangingPunct="1">
        <a:defRPr sz="1050" kern="1200">
          <a:solidFill>
            <a:schemeClr val="tx1"/>
          </a:solidFill>
          <a:latin typeface="+mn-lt"/>
          <a:ea typeface="+mn-ea"/>
          <a:cs typeface="+mn-cs"/>
        </a:defRPr>
      </a:lvl7pPr>
      <a:lvl8pPr marL="1800310" algn="l" defTabSz="514375" rtl="0" eaLnBrk="1" latinLnBrk="0" hangingPunct="1">
        <a:defRPr sz="1050" kern="1200">
          <a:solidFill>
            <a:schemeClr val="tx1"/>
          </a:solidFill>
          <a:latin typeface="+mn-lt"/>
          <a:ea typeface="+mn-ea"/>
          <a:cs typeface="+mn-cs"/>
        </a:defRPr>
      </a:lvl8pPr>
      <a:lvl9pPr marL="2057496" algn="l" defTabSz="514375" rtl="0" eaLnBrk="1" latinLnBrk="0" hangingPunct="1">
        <a:defRPr sz="10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914400" y="265079"/>
            <a:ext cx="10667999" cy="9959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914400" y="1524001"/>
            <a:ext cx="10668000" cy="4652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10667999" y="6310312"/>
            <a:ext cx="914400" cy="365125"/>
          </a:xfrm>
          <a:prstGeom prst="rect">
            <a:avLst/>
          </a:prstGeom>
        </p:spPr>
        <p:txBody>
          <a:bodyPr vert="horz" lIns="91440" tIns="45720" rIns="91440" bIns="45720" rtlCol="0" anchor="ctr"/>
          <a:lstStyle>
            <a:lvl1pPr algn="r">
              <a:defRPr sz="1000">
                <a:solidFill>
                  <a:schemeClr val="bg2"/>
                </a:solidFill>
              </a:defRPr>
            </a:lvl1pPr>
          </a:lstStyle>
          <a:p>
            <a:fld id="{62C6627B-E4D5-2947-8E88-B84039729B99}" type="slidenum">
              <a:rPr lang="en-US" smtClean="0"/>
              <a:pPr/>
              <a:t>‹Nr.›</a:t>
            </a:fld>
            <a:endParaRPr lang="en-US"/>
          </a:p>
        </p:txBody>
      </p:sp>
    </p:spTree>
    <p:extLst>
      <p:ext uri="{BB962C8B-B14F-4D97-AF65-F5344CB8AC3E}">
        <p14:creationId xmlns:p14="http://schemas.microsoft.com/office/powerpoint/2010/main" val="1713100063"/>
      </p:ext>
    </p:extLst>
  </p:cSld>
  <p:clrMap bg1="lt1" tx1="dk1" bg2="lt2" tx2="dk2" accent1="accent1" accent2="accent2" accent3="accent3" accent4="accent4" accent5="accent5" accent6="accent6" hlink="hlink" folHlink="folHlink"/>
  <p:sldLayoutIdLst>
    <p:sldLayoutId id="2147484854" r:id="rId1"/>
  </p:sldLayoutIdLst>
  <p:transition>
    <p:fade/>
  </p:transition>
  <p:hf hdr="0" ftr="0" dt="0"/>
  <p:txStyles>
    <p:titleStyle>
      <a:lvl1pPr algn="l" defTabSz="914377"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137157" indent="-137157" algn="l" defTabSz="914377" rtl="0" eaLnBrk="1" latinLnBrk="0" hangingPunct="1">
        <a:lnSpc>
          <a:spcPct val="90000"/>
        </a:lnSpc>
        <a:spcBef>
          <a:spcPts val="1000"/>
        </a:spcBef>
        <a:buClr>
          <a:schemeClr val="accent1"/>
        </a:buClr>
        <a:buFont typeface="Arial" panose="020B0604020202020204" pitchFamily="34" charset="0"/>
        <a:buChar char="•"/>
        <a:defRPr sz="1800" kern="1200">
          <a:solidFill>
            <a:schemeClr val="bg1">
              <a:lumMod val="10000"/>
            </a:schemeClr>
          </a:solidFill>
          <a:latin typeface="+mn-lt"/>
          <a:ea typeface="+mn-ea"/>
          <a:cs typeface="+mn-cs"/>
        </a:defRPr>
      </a:lvl1pPr>
      <a:lvl2pPr marL="594345" indent="-228594" algn="l" defTabSz="914377" rtl="0" eaLnBrk="1" latinLnBrk="0" hangingPunct="1">
        <a:lnSpc>
          <a:spcPct val="90000"/>
        </a:lnSpc>
        <a:spcBef>
          <a:spcPts val="500"/>
        </a:spcBef>
        <a:buClr>
          <a:schemeClr val="accent1"/>
        </a:buClr>
        <a:buFont typeface="System Font Regular"/>
        <a:buChar char="–"/>
        <a:defRPr sz="1800" kern="1200">
          <a:solidFill>
            <a:schemeClr val="bg1">
              <a:lumMod val="10000"/>
            </a:schemeClr>
          </a:solidFill>
          <a:latin typeface="+mn-lt"/>
          <a:ea typeface="+mn-ea"/>
          <a:cs typeface="+mn-cs"/>
        </a:defRPr>
      </a:lvl2pPr>
      <a:lvl3pPr marL="960096" indent="-137157" algn="l" defTabSz="914377" rtl="0" eaLnBrk="1" latinLnBrk="0" hangingPunct="1">
        <a:lnSpc>
          <a:spcPct val="90000"/>
        </a:lnSpc>
        <a:spcBef>
          <a:spcPts val="500"/>
        </a:spcBef>
        <a:buClr>
          <a:schemeClr val="bg2"/>
        </a:buClr>
        <a:buFont typeface="Arial" panose="020B0604020202020204" pitchFamily="34" charset="0"/>
        <a:buChar char="•"/>
        <a:defRPr sz="1800" kern="1200">
          <a:solidFill>
            <a:schemeClr val="bg1">
              <a:lumMod val="10000"/>
            </a:schemeClr>
          </a:solidFill>
          <a:latin typeface="+mn-lt"/>
          <a:ea typeface="+mn-ea"/>
          <a:cs typeface="+mn-cs"/>
        </a:defRPr>
      </a:lvl3pPr>
      <a:lvl4pPr marL="1600160" indent="-228594" algn="l" defTabSz="914377"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4pPr>
      <a:lvl5pPr marL="2057349" indent="-228594" algn="l" defTabSz="914377"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8">
          <p15:clr>
            <a:srgbClr val="F26B43"/>
          </p15:clr>
        </p15:guide>
        <p15:guide id="2" pos="456">
          <p15:clr>
            <a:srgbClr val="F26B43"/>
          </p15:clr>
        </p15:guide>
        <p15:guide id="3" pos="6720">
          <p15:clr>
            <a:srgbClr val="F26B43"/>
          </p15:clr>
        </p15:guide>
        <p15:guide id="5" orient="horz" pos="391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2" name="Straight Connector 21"/>
          <p:cNvSpPr/>
          <p:nvPr/>
        </p:nvSpPr>
        <p:spPr>
          <a:xfrm>
            <a:off x="0" y="1036176"/>
            <a:ext cx="12192000" cy="1"/>
          </a:xfrm>
          <a:prstGeom prst="line">
            <a:avLst/>
          </a:prstGeom>
          <a:ln w="6350" cap="rnd">
            <a:solidFill>
              <a:srgbClr val="657CAB"/>
            </a:solidFill>
            <a:miter/>
          </a:ln>
        </p:spPr>
        <p:txBody>
          <a:bodyPr lIns="45719" rIns="45719"/>
          <a:lstStyle/>
          <a:p>
            <a:endParaRPr/>
          </a:p>
        </p:txBody>
      </p:sp>
      <p:sp>
        <p:nvSpPr>
          <p:cNvPr id="3" name="Body Level One…"/>
          <p:cNvSpPr txBox="1">
            <a:spLocks noGrp="1"/>
          </p:cNvSpPr>
          <p:nvPr>
            <p:ph type="body" idx="1"/>
          </p:nvPr>
        </p:nvSpPr>
        <p:spPr>
          <a:xfrm>
            <a:off x="739447" y="1400505"/>
            <a:ext cx="10637380" cy="489585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660324" y="6408126"/>
            <a:ext cx="245404" cy="226986"/>
          </a:xfrm>
          <a:prstGeom prst="rect">
            <a:avLst/>
          </a:prstGeom>
          <a:ln w="12700">
            <a:miter lim="400000"/>
          </a:ln>
        </p:spPr>
        <p:txBody>
          <a:bodyPr wrap="none" lIns="45719" rIns="45719" anchor="ctr">
            <a:spAutoFit/>
          </a:bodyPr>
          <a:lstStyle>
            <a:lvl1pPr algn="ctr">
              <a:defRPr sz="1000">
                <a:solidFill>
                  <a:srgbClr val="83786F"/>
                </a:solidFill>
              </a:defRPr>
            </a:lvl1pPr>
          </a:lstStyle>
          <a:p>
            <a:fld id="{86CB4B4D-7CA3-9044-876B-883B54F8677D}" type="slidenum">
              <a:t>‹Nr.›</a:t>
            </a:fld>
            <a:endParaRPr/>
          </a:p>
        </p:txBody>
      </p:sp>
      <p:sp>
        <p:nvSpPr>
          <p:cNvPr id="5" name="Rectangle 33"/>
          <p:cNvSpPr/>
          <p:nvPr/>
        </p:nvSpPr>
        <p:spPr>
          <a:xfrm>
            <a:off x="-1" y="1033040"/>
            <a:ext cx="430838" cy="5824960"/>
          </a:xfrm>
          <a:prstGeom prst="rect">
            <a:avLst/>
          </a:prstGeom>
          <a:solidFill>
            <a:srgbClr val="CCD3E3">
              <a:alpha val="20000"/>
            </a:srgbClr>
          </a:solidFill>
          <a:ln w="12700">
            <a:miter lim="400000"/>
          </a:ln>
        </p:spPr>
        <p:txBody>
          <a:bodyPr lIns="45719" rIns="45719" anchor="ctr"/>
          <a:lstStyle/>
          <a:p>
            <a:pPr algn="ctr">
              <a:defRPr>
                <a:solidFill>
                  <a:srgbClr val="283349"/>
                </a:solidFill>
              </a:defRPr>
            </a:pPr>
            <a:endParaRPr/>
          </a:p>
        </p:txBody>
      </p:sp>
      <p:sp>
        <p:nvSpPr>
          <p:cNvPr id="6" name="Title"/>
          <p:cNvSpPr txBox="1">
            <a:spLocks noGrp="1"/>
          </p:cNvSpPr>
          <p:nvPr>
            <p:ph type="title" hasCustomPrompt="1"/>
          </p:nvPr>
        </p:nvSpPr>
        <p:spPr>
          <a:xfrm>
            <a:off x="739449" y="116956"/>
            <a:ext cx="10637385" cy="9054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ormAutofit/>
          </a:bodyPr>
          <a:lstStyle/>
          <a:p>
            <a:r>
              <a:t>Title</a:t>
            </a:r>
          </a:p>
        </p:txBody>
      </p:sp>
      <p:sp>
        <p:nvSpPr>
          <p:cNvPr id="7" name="Straight Connector 35"/>
          <p:cNvSpPr/>
          <p:nvPr/>
        </p:nvSpPr>
        <p:spPr>
          <a:xfrm flipH="1">
            <a:off x="430835" y="0"/>
            <a:ext cx="1" cy="6858000"/>
          </a:xfrm>
          <a:prstGeom prst="line">
            <a:avLst/>
          </a:prstGeom>
          <a:ln w="6350" cap="rnd">
            <a:solidFill>
              <a:srgbClr val="657CAB"/>
            </a:solidFill>
            <a:miter/>
          </a:ln>
        </p:spPr>
        <p:txBody>
          <a:bodyPr lIns="45719" rIns="45719"/>
          <a:lstStyle/>
          <a:p>
            <a:endParaRPr/>
          </a:p>
        </p:txBody>
      </p:sp>
      <p:sp>
        <p:nvSpPr>
          <p:cNvPr id="8" name="Rectangle 1"/>
          <p:cNvSpPr txBox="1"/>
          <p:nvPr/>
        </p:nvSpPr>
        <p:spPr>
          <a:xfrm>
            <a:off x="4897169" y="6463191"/>
            <a:ext cx="2397675" cy="2147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gn="ctr">
              <a:defRPr sz="900" i="1">
                <a:solidFill>
                  <a:srgbClr val="83786F"/>
                </a:solidFill>
              </a:defRPr>
            </a:lvl1pPr>
          </a:lstStyle>
          <a:p>
            <a:r>
              <a:t>Satellite Symposium sponsored by BeiGene. </a:t>
            </a:r>
          </a:p>
        </p:txBody>
      </p:sp>
    </p:spTree>
    <p:extLst>
      <p:ext uri="{BB962C8B-B14F-4D97-AF65-F5344CB8AC3E}">
        <p14:creationId xmlns:p14="http://schemas.microsoft.com/office/powerpoint/2010/main" val="27717904"/>
      </p:ext>
    </p:extLst>
  </p:cSld>
  <p:clrMap bg1="dk1" tx1="lt1" bg2="dk2" tx2="lt2" accent1="accent1" accent2="accent2" accent3="accent3" accent4="accent4" accent5="accent5" accent6="accent6" hlink="hlink" folHlink="folHlink"/>
  <p:sldLayoutIdLst>
    <p:sldLayoutId id="2147484871" r:id="rId1"/>
    <p:sldLayoutId id="2147484876" r:id="rId2"/>
    <p:sldLayoutId id="2147484877" r:id="rId3"/>
    <p:sldLayoutId id="2147484878" r:id="rId4"/>
    <p:sldLayoutId id="2147484880" r:id="rId5"/>
    <p:sldLayoutId id="2147484895" r:id="rId6"/>
  </p:sldLayoutIdLst>
  <p:transition>
    <p:fade/>
  </p:transition>
  <p:txStyles>
    <p:titleStyle>
      <a:lvl1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283349"/>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283349"/>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283349"/>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283349"/>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283349"/>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283349"/>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283349"/>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283349"/>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2800" b="1" i="0" u="none" strike="noStrike" cap="none" spc="0" baseline="0">
          <a:solidFill>
            <a:srgbClr val="283349"/>
          </a:solidFill>
          <a:uFillTx/>
          <a:latin typeface="Arial"/>
          <a:ea typeface="Arial"/>
          <a:cs typeface="Arial"/>
          <a:sym typeface="Arial"/>
        </a:defRPr>
      </a:lvl9pPr>
    </p:titleStyle>
    <p:bodyStyle>
      <a:lvl1pPr marL="137160" marR="0" indent="-13716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1pPr>
      <a:lvl2pPr marL="62701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2pPr>
      <a:lvl3pPr marL="979714" marR="0" indent="-156754"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3pPr>
      <a:lvl4pPr marL="163285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4pPr>
      <a:lvl5pPr marL="209005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5pPr>
      <a:lvl6pPr marL="24892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6pPr>
      <a:lvl7pPr marL="29464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7pPr>
      <a:lvl8pPr marL="34036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8pPr>
      <a:lvl9pPr marL="38608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9pPr>
    </p:bodyStyle>
    <p:otherStyle>
      <a:lvl1pPr marL="0" marR="0" indent="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4572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9144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13716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18288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22860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27432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32004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3657600" algn="ct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42"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3"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6"/>
            <a:ext cx="2844800" cy="365125"/>
          </a:xfrm>
          <a:prstGeom prst="rect">
            <a:avLst/>
          </a:prstGeom>
        </p:spPr>
        <p:txBody>
          <a:bodyPr vert="horz" lIns="91440" tIns="45720" rIns="91440" bIns="45720" rtlCol="0" anchor="ctr"/>
          <a:lstStyle>
            <a:lvl1pPr algn="l" defTabSz="457206" fontAlgn="auto">
              <a:spcBef>
                <a:spcPts val="0"/>
              </a:spcBef>
              <a:spcAft>
                <a:spcPts val="0"/>
              </a:spcAft>
              <a:defRPr sz="1200">
                <a:solidFill>
                  <a:prstClr val="black">
                    <a:tint val="75000"/>
                  </a:prstClr>
                </a:solidFill>
                <a:latin typeface="Calibri"/>
                <a:cs typeface="Arial" charset="0"/>
              </a:defRPr>
            </a:lvl1pPr>
          </a:lstStyle>
          <a:p>
            <a:pPr>
              <a:defRPr/>
            </a:pPr>
            <a:fld id="{53A4D996-E7A9-FE45-B8D5-53AA6F69C7F0}" type="datetimeFigureOut">
              <a:rPr lang="en-US">
                <a:ea typeface="ＭＳ Ｐゴシック" charset="0"/>
              </a:rPr>
              <a:pPr>
                <a:defRPr/>
              </a:pPr>
              <a:t>10/25/2024</a:t>
            </a:fld>
            <a:endParaRPr lang="en-US">
              <a:ea typeface="ＭＳ Ｐゴシック" charset="0"/>
            </a:endParaRPr>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440" tIns="45720" rIns="91440" bIns="45720" rtlCol="0" anchor="ctr"/>
          <a:lstStyle>
            <a:lvl1pPr algn="ctr" defTabSz="457206" fontAlgn="auto">
              <a:spcBef>
                <a:spcPts val="0"/>
              </a:spcBef>
              <a:spcAft>
                <a:spcPts val="0"/>
              </a:spcAft>
              <a:defRPr sz="1200">
                <a:solidFill>
                  <a:prstClr val="black">
                    <a:tint val="75000"/>
                  </a:prstClr>
                </a:solidFill>
                <a:latin typeface="Calibri"/>
                <a:cs typeface="Arial" charset="0"/>
              </a:defRPr>
            </a:lvl1pPr>
          </a:lstStyle>
          <a:p>
            <a:pPr>
              <a:defRPr/>
            </a:pPr>
            <a:endParaRPr lang="en-US">
              <a:ea typeface="ＭＳ Ｐゴシック" charset="0"/>
            </a:endParaRP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defTabSz="457206" fontAlgn="auto">
              <a:spcBef>
                <a:spcPts val="0"/>
              </a:spcBef>
              <a:spcAft>
                <a:spcPts val="0"/>
              </a:spcAft>
              <a:defRPr sz="1200">
                <a:solidFill>
                  <a:prstClr val="black">
                    <a:tint val="75000"/>
                  </a:prstClr>
                </a:solidFill>
                <a:latin typeface="Calibri"/>
                <a:cs typeface="Arial" charset="0"/>
              </a:defRPr>
            </a:lvl1pPr>
          </a:lstStyle>
          <a:p>
            <a:pPr>
              <a:defRPr/>
            </a:pPr>
            <a:fld id="{4EB4F704-9C07-114E-BB4C-A46D8EAA0BF9}" type="slidenum">
              <a:rPr lang="en-US">
                <a:ea typeface="ＭＳ Ｐゴシック" charset="0"/>
              </a:rPr>
              <a:pPr>
                <a:defRPr/>
              </a:pPr>
              <a:t>‹Nr.›</a:t>
            </a:fld>
            <a:endParaRPr lang="en-US">
              <a:ea typeface="ＭＳ Ｐゴシック" charset="0"/>
            </a:endParaRPr>
          </a:p>
        </p:txBody>
      </p:sp>
    </p:spTree>
    <p:extLst>
      <p:ext uri="{BB962C8B-B14F-4D97-AF65-F5344CB8AC3E}">
        <p14:creationId xmlns:p14="http://schemas.microsoft.com/office/powerpoint/2010/main" val="173225019"/>
      </p:ext>
    </p:extLst>
  </p:cSld>
  <p:clrMap bg1="lt1" tx1="dk1" bg2="lt2" tx2="dk2" accent1="accent1" accent2="accent2" accent3="accent3" accent4="accent4" accent5="accent5" accent6="accent6" hlink="hlink" folHlink="folHlink"/>
  <p:sldLayoutIdLst>
    <p:sldLayoutId id="2147484901" r:id="rId1"/>
  </p:sldLayoutIdLst>
  <p:transition>
    <p:fade/>
  </p:transition>
  <p:txStyles>
    <p:titleStyle>
      <a:lvl1pPr algn="ctr" defTabSz="457206"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6"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6" algn="ctr" defTabSz="457206"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11" algn="ctr" defTabSz="457206"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17" algn="ctr" defTabSz="457206"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23" algn="ctr" defTabSz="457206"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5" indent="-342905" algn="l" defTabSz="457206"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60" indent="-285754" algn="l" defTabSz="457206"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14" indent="-228603" algn="l" defTabSz="457206"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20" indent="-228603" algn="l" defTabSz="457206"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26" indent="-228603" algn="l" defTabSz="457206"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32" indent="-228603"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3"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3" indent="-228603"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3" algn="l" defTabSz="4572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6" rtl="0" eaLnBrk="1" latinLnBrk="0" hangingPunct="1">
        <a:defRPr sz="1800" kern="1200">
          <a:solidFill>
            <a:schemeClr val="tx1"/>
          </a:solidFill>
          <a:latin typeface="+mn-lt"/>
          <a:ea typeface="+mn-ea"/>
          <a:cs typeface="+mn-cs"/>
        </a:defRPr>
      </a:lvl1pPr>
      <a:lvl2pPr marL="457206" algn="l" defTabSz="457206" rtl="0" eaLnBrk="1" latinLnBrk="0" hangingPunct="1">
        <a:defRPr sz="1800" kern="1200">
          <a:solidFill>
            <a:schemeClr val="tx1"/>
          </a:solidFill>
          <a:latin typeface="+mn-lt"/>
          <a:ea typeface="+mn-ea"/>
          <a:cs typeface="+mn-cs"/>
        </a:defRPr>
      </a:lvl2pPr>
      <a:lvl3pPr marL="914411" algn="l" defTabSz="457206" rtl="0" eaLnBrk="1" latinLnBrk="0" hangingPunct="1">
        <a:defRPr sz="1800" kern="1200">
          <a:solidFill>
            <a:schemeClr val="tx1"/>
          </a:solidFill>
          <a:latin typeface="+mn-lt"/>
          <a:ea typeface="+mn-ea"/>
          <a:cs typeface="+mn-cs"/>
        </a:defRPr>
      </a:lvl3pPr>
      <a:lvl4pPr marL="1371617" algn="l" defTabSz="457206" rtl="0" eaLnBrk="1" latinLnBrk="0" hangingPunct="1">
        <a:defRPr sz="1800" kern="1200">
          <a:solidFill>
            <a:schemeClr val="tx1"/>
          </a:solidFill>
          <a:latin typeface="+mn-lt"/>
          <a:ea typeface="+mn-ea"/>
          <a:cs typeface="+mn-cs"/>
        </a:defRPr>
      </a:lvl4pPr>
      <a:lvl5pPr marL="1828823" algn="l" defTabSz="457206" rtl="0" eaLnBrk="1" latinLnBrk="0" hangingPunct="1">
        <a:defRPr sz="1800" kern="1200">
          <a:solidFill>
            <a:schemeClr val="tx1"/>
          </a:solidFill>
          <a:latin typeface="+mn-lt"/>
          <a:ea typeface="+mn-ea"/>
          <a:cs typeface="+mn-cs"/>
        </a:defRPr>
      </a:lvl5pPr>
      <a:lvl6pPr marL="2286029" algn="l" defTabSz="457206" rtl="0" eaLnBrk="1" latinLnBrk="0" hangingPunct="1">
        <a:defRPr sz="1800" kern="1200">
          <a:solidFill>
            <a:schemeClr val="tx1"/>
          </a:solidFill>
          <a:latin typeface="+mn-lt"/>
          <a:ea typeface="+mn-ea"/>
          <a:cs typeface="+mn-cs"/>
        </a:defRPr>
      </a:lvl6pPr>
      <a:lvl7pPr marL="2743235" algn="l" defTabSz="457206" rtl="0" eaLnBrk="1" latinLnBrk="0" hangingPunct="1">
        <a:defRPr sz="1800" kern="1200">
          <a:solidFill>
            <a:schemeClr val="tx1"/>
          </a:solidFill>
          <a:latin typeface="+mn-lt"/>
          <a:ea typeface="+mn-ea"/>
          <a:cs typeface="+mn-cs"/>
        </a:defRPr>
      </a:lvl7pPr>
      <a:lvl8pPr marL="3200440" algn="l" defTabSz="457206" rtl="0" eaLnBrk="1" latinLnBrk="0" hangingPunct="1">
        <a:defRPr sz="1800" kern="1200">
          <a:solidFill>
            <a:schemeClr val="tx1"/>
          </a:solidFill>
          <a:latin typeface="+mn-lt"/>
          <a:ea typeface="+mn-ea"/>
          <a:cs typeface="+mn-cs"/>
        </a:defRPr>
      </a:lvl8pPr>
      <a:lvl9pPr marL="3657646" algn="l" defTabSz="45720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63398" y="459691"/>
            <a:ext cx="6651625" cy="430887"/>
          </a:xfrm>
          <a:prstGeom prst="rect">
            <a:avLst/>
          </a:prstGeom>
        </p:spPr>
        <p:txBody>
          <a:bodyPr wrap="square" lIns="0" tIns="0" rIns="0" bIns="0">
            <a:spAutoFit/>
          </a:bodyPr>
          <a:lstStyle>
            <a:lvl1pPr>
              <a:defRPr sz="2800" b="1" i="0">
                <a:solidFill>
                  <a:srgbClr val="333E47"/>
                </a:solidFill>
                <a:latin typeface="Arial"/>
                <a:cs typeface="Arial"/>
              </a:defRPr>
            </a:lvl1pPr>
          </a:lstStyle>
          <a:p>
            <a:endParaRPr/>
          </a:p>
        </p:txBody>
      </p:sp>
      <p:sp>
        <p:nvSpPr>
          <p:cNvPr id="3" name="Holder 3"/>
          <p:cNvSpPr>
            <a:spLocks noGrp="1"/>
          </p:cNvSpPr>
          <p:nvPr>
            <p:ph type="body" idx="1"/>
          </p:nvPr>
        </p:nvSpPr>
        <p:spPr>
          <a:xfrm>
            <a:off x="581914" y="1500887"/>
            <a:ext cx="11172191"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10/25/2024</a:t>
            </a:fld>
            <a:endParaRPr lang="en-US"/>
          </a:p>
        </p:txBody>
      </p:sp>
      <p:sp>
        <p:nvSpPr>
          <p:cNvPr id="6" name="Holder 6"/>
          <p:cNvSpPr>
            <a:spLocks noGrp="1"/>
          </p:cNvSpPr>
          <p:nvPr>
            <p:ph type="sldNum" sz="quarter" idx="7"/>
          </p:nvPr>
        </p:nvSpPr>
        <p:spPr>
          <a:xfrm>
            <a:off x="11761597" y="6514143"/>
            <a:ext cx="204471" cy="103875"/>
          </a:xfrm>
          <a:prstGeom prst="rect">
            <a:avLst/>
          </a:prstGeom>
        </p:spPr>
        <p:txBody>
          <a:bodyPr wrap="square" lIns="0" tIns="0" rIns="0" bIns="0">
            <a:spAutoFit/>
          </a:bodyPr>
          <a:lstStyle>
            <a:lvl1pPr>
              <a:defRPr sz="675" b="0" i="0">
                <a:solidFill>
                  <a:srgbClr val="333E47"/>
                </a:solidFill>
                <a:latin typeface="Arial"/>
                <a:cs typeface="Arial"/>
              </a:defRPr>
            </a:lvl1pPr>
          </a:lstStyle>
          <a:p>
            <a:pPr marL="76200">
              <a:spcBef>
                <a:spcPts val="11"/>
              </a:spcBef>
            </a:pPr>
            <a:fld id="{81D60167-4931-47E6-BA6A-407CBD079E47}" type="slidenum">
              <a:rPr lang="de-DE" spc="-4" smtClean="0"/>
              <a:pPr marL="76200">
                <a:spcBef>
                  <a:spcPts val="11"/>
                </a:spcBef>
              </a:pPr>
              <a:t>‹Nr.›</a:t>
            </a:fld>
            <a:endParaRPr lang="de-DE" spc="-4"/>
          </a:p>
        </p:txBody>
      </p:sp>
    </p:spTree>
    <p:extLst>
      <p:ext uri="{BB962C8B-B14F-4D97-AF65-F5344CB8AC3E}">
        <p14:creationId xmlns:p14="http://schemas.microsoft.com/office/powerpoint/2010/main" val="3501890462"/>
      </p:ext>
    </p:extLst>
  </p:cSld>
  <p:clrMap bg1="lt1" tx1="dk1" bg2="lt2" tx2="dk2" accent1="accent1" accent2="accent2" accent3="accent3" accent4="accent4" accent5="accent5" accent6="accent6" hlink="hlink" folHlink="folHlink"/>
  <p:sldLayoutIdLst>
    <p:sldLayoutId id="2147484909" r:id="rId1"/>
  </p:sldLayoutIdLst>
  <p:transition>
    <p:fade/>
  </p:transition>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17960"/>
            <a:ext cx="10972800" cy="1143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260962"/>
            <a:ext cx="10972800" cy="4865205"/>
          </a:xfrm>
          <a:prstGeom prst="rect">
            <a:avLst/>
          </a:prstGeom>
          <a:noFill/>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582403" y="6413386"/>
            <a:ext cx="574751" cy="365125"/>
          </a:xfrm>
          <a:prstGeom prst="rect">
            <a:avLst/>
          </a:prstGeom>
        </p:spPr>
        <p:txBody>
          <a:bodyPr vert="horz" lIns="91440" tIns="45720" rIns="91440" bIns="45720" rtlCol="0" anchor="ctr"/>
          <a:lstStyle>
            <a:lvl1pPr algn="r">
              <a:defRPr sz="700">
                <a:solidFill>
                  <a:srgbClr val="595959"/>
                </a:solidFill>
                <a:latin typeface="Arial"/>
                <a:cs typeface="Arial"/>
              </a:defRPr>
            </a:lvl1pPr>
          </a:lstStyle>
          <a:p>
            <a:fld id="{081D65DC-5E42-4244-8C6D-0DA3C782411A}" type="slidenum">
              <a:rPr lang="en-US" smtClean="0"/>
              <a:pPr/>
              <a:t>‹Nr.›</a:t>
            </a:fld>
            <a:endParaRPr lang="en-US"/>
          </a:p>
        </p:txBody>
      </p:sp>
    </p:spTree>
    <p:extLst>
      <p:ext uri="{BB962C8B-B14F-4D97-AF65-F5344CB8AC3E}">
        <p14:creationId xmlns:p14="http://schemas.microsoft.com/office/powerpoint/2010/main" val="969658736"/>
      </p:ext>
    </p:extLst>
  </p:cSld>
  <p:clrMap bg1="lt1" tx1="dk1" bg2="lt2" tx2="dk2" accent1="accent1" accent2="accent2" accent3="accent3" accent4="accent4" accent5="accent5" accent6="accent6" hlink="hlink" folHlink="folHlink"/>
  <p:transition>
    <p:fade/>
  </p:transition>
  <p:hf hdr="0" ftr="0" dt="0"/>
  <p:txStyles>
    <p:titleStyle>
      <a:lvl1pPr algn="ctr" defTabSz="457178" rtl="0" eaLnBrk="1" latinLnBrk="0" hangingPunct="1">
        <a:spcBef>
          <a:spcPct val="0"/>
        </a:spcBef>
        <a:buNone/>
        <a:defRPr sz="2800" b="1" i="0" kern="1200">
          <a:solidFill>
            <a:schemeClr val="tx1">
              <a:lumMod val="85000"/>
              <a:lumOff val="15000"/>
            </a:schemeClr>
          </a:solidFill>
          <a:latin typeface="Arial Narrow" panose="020B0606020202030204" pitchFamily="34" charset="0"/>
          <a:ea typeface="+mj-ea"/>
          <a:cs typeface="Arial"/>
        </a:defRPr>
      </a:lvl1pPr>
    </p:titleStyle>
    <p:bodyStyle>
      <a:lvl1pPr marL="342884" indent="-342884" algn="l" defTabSz="457178" rtl="0" eaLnBrk="1" latinLnBrk="0" hangingPunct="1">
        <a:spcBef>
          <a:spcPts val="1200"/>
        </a:spcBef>
        <a:spcAft>
          <a:spcPts val="600"/>
        </a:spcAft>
        <a:buClr>
          <a:srgbClr val="346691"/>
        </a:buClr>
        <a:buFont typeface="Arial"/>
        <a:buChar char="•"/>
        <a:defRPr sz="2400" kern="1200">
          <a:solidFill>
            <a:schemeClr val="tx1">
              <a:lumMod val="75000"/>
              <a:lumOff val="25000"/>
            </a:schemeClr>
          </a:solidFill>
          <a:latin typeface="Arial"/>
          <a:ea typeface="+mn-ea"/>
          <a:cs typeface="Arial"/>
        </a:defRPr>
      </a:lvl1pPr>
      <a:lvl2pPr marL="742913" indent="-285736" algn="l" defTabSz="457178" rtl="0" eaLnBrk="1" latinLnBrk="0" hangingPunct="1">
        <a:spcBef>
          <a:spcPts val="0"/>
        </a:spcBef>
        <a:spcAft>
          <a:spcPts val="600"/>
        </a:spcAft>
        <a:buClr>
          <a:srgbClr val="346691"/>
        </a:buClr>
        <a:buFont typeface="Arial"/>
        <a:buChar char="–"/>
        <a:defRPr sz="2000" kern="1200">
          <a:solidFill>
            <a:schemeClr val="tx1">
              <a:lumMod val="75000"/>
              <a:lumOff val="25000"/>
            </a:schemeClr>
          </a:solidFill>
          <a:latin typeface="Arial"/>
          <a:ea typeface="+mn-ea"/>
          <a:cs typeface="Arial"/>
        </a:defRPr>
      </a:lvl2pPr>
      <a:lvl3pPr marL="1142944" indent="-228588" algn="l" defTabSz="457178" rtl="0" eaLnBrk="1" latinLnBrk="0" hangingPunct="1">
        <a:spcBef>
          <a:spcPts val="0"/>
        </a:spcBef>
        <a:spcAft>
          <a:spcPts val="600"/>
        </a:spcAft>
        <a:buClr>
          <a:srgbClr val="346691"/>
        </a:buClr>
        <a:buFont typeface="Wingdings" panose="05000000000000000000" pitchFamily="2" charset="2"/>
        <a:buChar char="§"/>
        <a:defRPr sz="2000" kern="1200">
          <a:solidFill>
            <a:schemeClr val="tx1">
              <a:lumMod val="75000"/>
              <a:lumOff val="25000"/>
            </a:schemeClr>
          </a:solidFill>
          <a:latin typeface="Arial"/>
          <a:ea typeface="+mn-ea"/>
          <a:cs typeface="Arial"/>
        </a:defRPr>
      </a:lvl3pPr>
      <a:lvl4pPr marL="1600120" indent="-228588" algn="l" defTabSz="457178" rtl="0" eaLnBrk="1" latinLnBrk="0" hangingPunct="1">
        <a:spcBef>
          <a:spcPts val="0"/>
        </a:spcBef>
        <a:spcAft>
          <a:spcPts val="600"/>
        </a:spcAft>
        <a:buClr>
          <a:srgbClr val="346691"/>
        </a:buClr>
        <a:buFont typeface="Courier New" panose="02070309020205020404" pitchFamily="49" charset="0"/>
        <a:buChar char="o"/>
        <a:defRPr sz="1800" kern="1200">
          <a:solidFill>
            <a:schemeClr val="tx1">
              <a:lumMod val="75000"/>
              <a:lumOff val="25000"/>
            </a:schemeClr>
          </a:solidFill>
          <a:latin typeface="Arial"/>
          <a:ea typeface="+mn-ea"/>
          <a:cs typeface="Arial"/>
        </a:defRPr>
      </a:lvl4pPr>
      <a:lvl5pPr marL="2057297" indent="-228588" algn="l" defTabSz="457178" rtl="0" eaLnBrk="1" latinLnBrk="0" hangingPunct="1">
        <a:spcBef>
          <a:spcPts val="0"/>
        </a:spcBef>
        <a:spcAft>
          <a:spcPts val="600"/>
        </a:spcAft>
        <a:buClr>
          <a:srgbClr val="346691"/>
        </a:buClr>
        <a:buFont typeface="Arial"/>
        <a:buChar char="»"/>
        <a:defRPr sz="1600" kern="1200">
          <a:solidFill>
            <a:schemeClr val="tx1">
              <a:lumMod val="75000"/>
              <a:lumOff val="25000"/>
            </a:schemeClr>
          </a:solidFill>
          <a:latin typeface="Arial"/>
          <a:ea typeface="+mn-ea"/>
          <a:cs typeface="Arial"/>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82CBFB-6594-5342-B087-7EC6B6B41F2F}"/>
              </a:ext>
            </a:extLst>
          </p:cNvPr>
          <p:cNvSpPr>
            <a:spLocks noGrp="1"/>
          </p:cNvSpPr>
          <p:nvPr>
            <p:ph type="title"/>
          </p:nvPr>
        </p:nvSpPr>
        <p:spPr>
          <a:xfrm>
            <a:off x="360001" y="324001"/>
            <a:ext cx="11462055" cy="290849"/>
          </a:xfrm>
          <a:prstGeom prst="rect">
            <a:avLst/>
          </a:prstGeom>
        </p:spPr>
        <p:txBody>
          <a:bodyPr vert="horz" lIns="0" tIns="0" rIns="0" bIns="0" rtlCol="0" anchor="t" anchorCtr="0">
            <a:spAutoFit/>
          </a:bodyPr>
          <a:lstStyle/>
          <a:p>
            <a:r>
              <a:rPr lang="en-US"/>
              <a:t>Click to edit Master title style</a:t>
            </a:r>
          </a:p>
        </p:txBody>
      </p:sp>
      <p:sp>
        <p:nvSpPr>
          <p:cNvPr id="4" name="Date Placeholder 3">
            <a:extLst>
              <a:ext uri="{FF2B5EF4-FFF2-40B4-BE49-F238E27FC236}">
                <a16:creationId xmlns:a16="http://schemas.microsoft.com/office/drawing/2014/main" id="{79CA44F5-FB68-C04E-9AC4-A2876AEA419E}"/>
              </a:ext>
            </a:extLst>
          </p:cNvPr>
          <p:cNvSpPr>
            <a:spLocks noGrp="1"/>
          </p:cNvSpPr>
          <p:nvPr>
            <p:ph type="dt" sz="half" idx="2"/>
          </p:nvPr>
        </p:nvSpPr>
        <p:spPr>
          <a:xfrm>
            <a:off x="361951" y="6356352"/>
            <a:ext cx="2895599" cy="365125"/>
          </a:xfrm>
          <a:prstGeom prst="rect">
            <a:avLst/>
          </a:prstGeom>
        </p:spPr>
        <p:txBody>
          <a:bodyPr vert="horz" lIns="91440" tIns="45720" rIns="91440" bIns="45720" rtlCol="0" anchor="ctr"/>
          <a:lstStyle>
            <a:lvl1pPr algn="l">
              <a:defRPr sz="900">
                <a:solidFill>
                  <a:srgbClr val="333F48"/>
                </a:solidFill>
              </a:defRPr>
            </a:lvl1pPr>
          </a:lstStyle>
          <a:p>
            <a:endParaRPr lang="en-US"/>
          </a:p>
        </p:txBody>
      </p:sp>
      <p:sp>
        <p:nvSpPr>
          <p:cNvPr id="5" name="Footer Placeholder 4">
            <a:extLst>
              <a:ext uri="{FF2B5EF4-FFF2-40B4-BE49-F238E27FC236}">
                <a16:creationId xmlns:a16="http://schemas.microsoft.com/office/drawing/2014/main" id="{8BFEA549-D869-6846-BC81-8257A920F083}"/>
              </a:ext>
            </a:extLst>
          </p:cNvPr>
          <p:cNvSpPr>
            <a:spLocks noGrp="1"/>
          </p:cNvSpPr>
          <p:nvPr>
            <p:ph type="ftr" sz="quarter" idx="3"/>
          </p:nvPr>
        </p:nvSpPr>
        <p:spPr>
          <a:xfrm>
            <a:off x="4114799" y="6356352"/>
            <a:ext cx="4114800" cy="365125"/>
          </a:xfrm>
          <a:prstGeom prst="rect">
            <a:avLst/>
          </a:prstGeom>
        </p:spPr>
        <p:txBody>
          <a:bodyPr vert="horz" lIns="91440" tIns="45720" rIns="91440" bIns="45720" rtlCol="0" anchor="ctr"/>
          <a:lstStyle>
            <a:lvl1pPr algn="ctr">
              <a:defRPr sz="900">
                <a:solidFill>
                  <a:srgbClr val="333F48"/>
                </a:solidFill>
              </a:defRPr>
            </a:lvl1pPr>
          </a:lstStyle>
          <a:p>
            <a:endParaRPr lang="en-US"/>
          </a:p>
        </p:txBody>
      </p:sp>
      <p:sp>
        <p:nvSpPr>
          <p:cNvPr id="6" name="Slide Number Placeholder 5">
            <a:extLst>
              <a:ext uri="{FF2B5EF4-FFF2-40B4-BE49-F238E27FC236}">
                <a16:creationId xmlns:a16="http://schemas.microsoft.com/office/drawing/2014/main" id="{24D88FAC-5799-8B46-9007-397C576EFA34}"/>
              </a:ext>
            </a:extLst>
          </p:cNvPr>
          <p:cNvSpPr>
            <a:spLocks noGrp="1"/>
          </p:cNvSpPr>
          <p:nvPr>
            <p:ph type="sldNum" sz="quarter" idx="4"/>
          </p:nvPr>
        </p:nvSpPr>
        <p:spPr>
          <a:xfrm>
            <a:off x="9086849" y="6356352"/>
            <a:ext cx="2743200" cy="365125"/>
          </a:xfrm>
          <a:prstGeom prst="rect">
            <a:avLst/>
          </a:prstGeom>
        </p:spPr>
        <p:txBody>
          <a:bodyPr vert="horz" lIns="91440" tIns="45720" rIns="91440" bIns="45720" rtlCol="0" anchor="ctr"/>
          <a:lstStyle>
            <a:lvl1pPr algn="r">
              <a:defRPr sz="900">
                <a:solidFill>
                  <a:srgbClr val="333F48"/>
                </a:solidFill>
              </a:defRPr>
            </a:lvl1pPr>
          </a:lstStyle>
          <a:p>
            <a:fld id="{479B09B6-D7CC-4240-92DE-C9CB0CE42D45}" type="slidenum">
              <a:rPr lang="en-US" smtClean="0"/>
              <a:pPr/>
              <a:t>‹Nr.›</a:t>
            </a:fld>
            <a:endParaRPr lang="en-US"/>
          </a:p>
        </p:txBody>
      </p:sp>
      <p:sp>
        <p:nvSpPr>
          <p:cNvPr id="7" name="Text Placeholder 2">
            <a:extLst>
              <a:ext uri="{FF2B5EF4-FFF2-40B4-BE49-F238E27FC236}">
                <a16:creationId xmlns:a16="http://schemas.microsoft.com/office/drawing/2014/main" id="{39686D2B-5142-71FF-DFB3-54937B3FA547}"/>
              </a:ext>
            </a:extLst>
          </p:cNvPr>
          <p:cNvSpPr>
            <a:spLocks noGrp="1"/>
          </p:cNvSpPr>
          <p:nvPr>
            <p:ph type="body" idx="1"/>
          </p:nvPr>
        </p:nvSpPr>
        <p:spPr>
          <a:xfrm>
            <a:off x="367995" y="1825625"/>
            <a:ext cx="11462055" cy="435133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355809718"/>
      </p:ext>
    </p:extLst>
  </p:cSld>
  <p:clrMap bg1="lt1" tx1="dk1" bg2="lt2" tx2="dk2" accent1="accent1" accent2="accent2" accent3="accent3" accent4="accent4" accent5="accent5" accent6="accent6" hlink="hlink" folHlink="folHlink"/>
  <p:transition>
    <p:fade/>
  </p:transition>
  <p:hf hdr="0" ftr="0" dt="0"/>
  <p:txStyles>
    <p:titleStyle>
      <a:lvl1pPr algn="l" defTabSz="685800" rtl="0" eaLnBrk="1" latinLnBrk="0" hangingPunct="1">
        <a:lnSpc>
          <a:spcPct val="90000"/>
        </a:lnSpc>
        <a:spcBef>
          <a:spcPct val="0"/>
        </a:spcBef>
        <a:buNone/>
        <a:defRPr sz="2100" b="1" kern="1200">
          <a:solidFill>
            <a:srgbClr val="333F48"/>
          </a:solidFill>
          <a:latin typeface="+mj-lt"/>
          <a:ea typeface="+mj-ea"/>
          <a:cs typeface="Arial" panose="020B0604020202020204" pitchFamily="34" charset="0"/>
        </a:defRPr>
      </a:lvl1pPr>
    </p:titleStyle>
    <p:bodyStyle>
      <a:lvl1pPr marL="135000" indent="-135000" algn="l" defTabSz="685800" rtl="0" eaLnBrk="1" latinLnBrk="0" hangingPunct="1">
        <a:lnSpc>
          <a:spcPct val="100000"/>
        </a:lnSpc>
        <a:spcBef>
          <a:spcPts val="0"/>
        </a:spcBef>
        <a:spcAft>
          <a:spcPts val="450"/>
        </a:spcAft>
        <a:buFont typeface="Arial" panose="020B0604020202020204" pitchFamily="34" charset="0"/>
        <a:buChar char="•"/>
        <a:defRPr sz="1500" kern="1200">
          <a:solidFill>
            <a:srgbClr val="333F48"/>
          </a:solidFill>
          <a:latin typeface="+mn-lt"/>
          <a:ea typeface="+mn-ea"/>
          <a:cs typeface="Arial" panose="020B0604020202020204" pitchFamily="34" charset="0"/>
        </a:defRPr>
      </a:lvl1pPr>
      <a:lvl2pPr marL="270000" indent="-135000" algn="l" defTabSz="685800" rtl="0" eaLnBrk="1" latinLnBrk="0" hangingPunct="1">
        <a:lnSpc>
          <a:spcPct val="100000"/>
        </a:lnSpc>
        <a:spcBef>
          <a:spcPts val="0"/>
        </a:spcBef>
        <a:spcAft>
          <a:spcPts val="450"/>
        </a:spcAft>
        <a:buClr>
          <a:srgbClr val="333F48"/>
        </a:buClr>
        <a:buSzPct val="115000"/>
        <a:buFont typeface="Arial" panose="020B0604020202020204" pitchFamily="34" charset="0"/>
        <a:buChar char="◦"/>
        <a:defRPr sz="1350" kern="1200">
          <a:solidFill>
            <a:srgbClr val="333F48"/>
          </a:solidFill>
          <a:latin typeface="+mn-lt"/>
          <a:ea typeface="+mn-ea"/>
          <a:cs typeface="Arial" panose="020B0604020202020204" pitchFamily="34" charset="0"/>
        </a:defRPr>
      </a:lvl2pPr>
      <a:lvl3pPr marL="405000" indent="-135000" algn="l" defTabSz="685800" rtl="0" eaLnBrk="1" latinLnBrk="0" hangingPunct="1">
        <a:lnSpc>
          <a:spcPct val="100000"/>
        </a:lnSpc>
        <a:spcBef>
          <a:spcPts val="0"/>
        </a:spcBef>
        <a:spcAft>
          <a:spcPts val="450"/>
        </a:spcAft>
        <a:buFont typeface="Arial" panose="020B0604020202020204" pitchFamily="34" charset="0"/>
        <a:buChar char="−"/>
        <a:defRPr sz="1200" kern="1200">
          <a:solidFill>
            <a:srgbClr val="333F48"/>
          </a:solidFill>
          <a:latin typeface="+mn-lt"/>
          <a:ea typeface="+mn-ea"/>
          <a:cs typeface="Arial" panose="020B0604020202020204" pitchFamily="34" charset="0"/>
        </a:defRPr>
      </a:lvl3pPr>
      <a:lvl4pPr marL="540000" indent="-135000" algn="l" defTabSz="685800" rtl="0" eaLnBrk="1" latinLnBrk="0" hangingPunct="1">
        <a:lnSpc>
          <a:spcPct val="100000"/>
        </a:lnSpc>
        <a:spcBef>
          <a:spcPts val="0"/>
        </a:spcBef>
        <a:spcAft>
          <a:spcPts val="450"/>
        </a:spcAft>
        <a:buClr>
          <a:srgbClr val="333F48"/>
        </a:buClr>
        <a:buFont typeface="Wingdings" panose="05000000000000000000" pitchFamily="2" charset="2"/>
        <a:buChar char="§"/>
        <a:defRPr sz="1050" kern="1200">
          <a:solidFill>
            <a:srgbClr val="333F48"/>
          </a:solidFill>
          <a:latin typeface="+mn-lt"/>
          <a:ea typeface="+mn-ea"/>
          <a:cs typeface="Arial" panose="020B0604020202020204" pitchFamily="34" charset="0"/>
        </a:defRPr>
      </a:lvl4pPr>
      <a:lvl5pPr marL="1006079" indent="-198835" algn="l" defTabSz="685800" rtl="0" eaLnBrk="1" latinLnBrk="0" hangingPunct="1">
        <a:lnSpc>
          <a:spcPct val="90000"/>
        </a:lnSpc>
        <a:spcBef>
          <a:spcPts val="375"/>
        </a:spcBef>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120" userDrawn="1">
          <p15:clr>
            <a:srgbClr val="F26B43"/>
          </p15:clr>
        </p15:guide>
        <p15:guide id="3" pos="309" userDrawn="1">
          <p15:clr>
            <a:srgbClr val="F26B43"/>
          </p15:clr>
        </p15:guide>
        <p15:guide id="4" pos="9932" userDrawn="1">
          <p15:clr>
            <a:srgbClr val="F26B43"/>
          </p15:clr>
        </p15:guide>
        <p15:guide id="5" orient="horz" pos="3997" userDrawn="1">
          <p15:clr>
            <a:srgbClr val="F26B43"/>
          </p15:clr>
        </p15:guide>
        <p15:guide id="6" orient="horz" pos="22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40D321E-CF92-4C60-9E64-320A7FD38655}"/>
              </a:ext>
            </a:extLst>
          </p:cNvPr>
          <p:cNvGraphicFramePr>
            <a:graphicFrameLocks noChangeAspect="1"/>
          </p:cNvGraphicFramePr>
          <p:nvPr userDrawn="1">
            <p:custDataLst>
              <p:tags r:id="rId2"/>
            </p:custDataLst>
            <p:extLst>
              <p:ext uri="{D42A27DB-BD31-4B8C-83A1-F6EECF244321}">
                <p14:modId xmlns:p14="http://schemas.microsoft.com/office/powerpoint/2010/main" val="1283050618"/>
              </p:ext>
            </p:extLst>
          </p:nvPr>
        </p:nvGraphicFramePr>
        <p:xfrm>
          <a:off x="2120" y="2122"/>
          <a:ext cx="2117" cy="2117"/>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 name="Object 1" hidden="1">
                        <a:extLst>
                          <a:ext uri="{FF2B5EF4-FFF2-40B4-BE49-F238E27FC236}">
                            <a16:creationId xmlns:a16="http://schemas.microsoft.com/office/drawing/2014/main" id="{440D321E-CF92-4C60-9E64-320A7FD38655}"/>
                          </a:ext>
                        </a:extLst>
                      </p:cNvPr>
                      <p:cNvPicPr/>
                      <p:nvPr/>
                    </p:nvPicPr>
                    <p:blipFill>
                      <a:blip r:embed="rId4"/>
                      <a:stretch>
                        <a:fillRect/>
                      </a:stretch>
                    </p:blipFill>
                    <p:spPr>
                      <a:xfrm>
                        <a:off x="2120" y="2122"/>
                        <a:ext cx="2117" cy="2117"/>
                      </a:xfrm>
                      <a:prstGeom prst="rect">
                        <a:avLst/>
                      </a:prstGeom>
                    </p:spPr>
                  </p:pic>
                </p:oleObj>
              </mc:Fallback>
            </mc:AlternateContent>
          </a:graphicData>
        </a:graphic>
      </p:graphicFrame>
      <p:sp>
        <p:nvSpPr>
          <p:cNvPr id="4" name="TextBox 3"/>
          <p:cNvSpPr txBox="1"/>
          <p:nvPr userDrawn="1"/>
        </p:nvSpPr>
        <p:spPr>
          <a:xfrm>
            <a:off x="10644091" y="6400799"/>
            <a:ext cx="1201271" cy="228600"/>
          </a:xfrm>
          <a:prstGeom prst="rect">
            <a:avLst/>
          </a:prstGeom>
          <a:noFill/>
        </p:spPr>
        <p:txBody>
          <a:bodyPr wrap="square" tIns="0" bIns="0" rtlCol="0" anchor="ctr" anchorCtr="0">
            <a:noAutofit/>
          </a:bodyPr>
          <a:lstStyle/>
          <a:p>
            <a:pPr algn="r"/>
            <a:fld id="{50E9DA30-F077-484F-97D6-ABE9109C3D7F}" type="slidenum">
              <a:rPr lang="en-US" sz="750" smtClean="0">
                <a:solidFill>
                  <a:schemeClr val="accent3"/>
                </a:solidFill>
                <a:latin typeface="+mn-lt"/>
              </a:rPr>
              <a:pPr algn="r"/>
              <a:t>‹Nr.›</a:t>
            </a:fld>
            <a:endParaRPr lang="en-US" sz="750">
              <a:solidFill>
                <a:schemeClr val="accent3"/>
              </a:solidFill>
              <a:latin typeface="+mn-lt"/>
            </a:endParaRPr>
          </a:p>
        </p:txBody>
      </p:sp>
      <p:sp>
        <p:nvSpPr>
          <p:cNvPr id="3" name="Rectangle 2"/>
          <p:cNvSpPr/>
          <p:nvPr userDrawn="1"/>
        </p:nvSpPr>
        <p:spPr>
          <a:xfrm>
            <a:off x="4960114" y="6688727"/>
            <a:ext cx="2271776" cy="169277"/>
          </a:xfrm>
          <a:prstGeom prst="rect">
            <a:avLst/>
          </a:prstGeom>
        </p:spPr>
        <p:txBody>
          <a:bodyPr wrap="none" anchor="b">
            <a:spAutoFit/>
          </a:bodyPr>
          <a:lstStyle/>
          <a:p>
            <a:pPr algn="ctr"/>
            <a:r>
              <a:rPr lang="en-US" sz="500" err="1">
                <a:solidFill>
                  <a:schemeClr val="tx2"/>
                </a:solidFill>
                <a:effectLst/>
                <a:latin typeface="+mn-lt"/>
                <a:ea typeface="Calibri" panose="020F0502020204030204" pitchFamily="34" charset="0"/>
              </a:rPr>
              <a:t>BeiGene</a:t>
            </a:r>
            <a:r>
              <a:rPr lang="en-US" sz="500">
                <a:solidFill>
                  <a:schemeClr val="tx2"/>
                </a:solidFill>
                <a:effectLst/>
                <a:latin typeface="+mn-lt"/>
                <a:ea typeface="Calibri" panose="020F0502020204030204" pitchFamily="34" charset="0"/>
              </a:rPr>
              <a:t> non-confidential. Not approved for distribution.​ Updated January 2024.</a:t>
            </a:r>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280069" y="197107"/>
            <a:ext cx="1687215" cy="316992"/>
          </a:xfrm>
          <a:prstGeom prst="rect">
            <a:avLst/>
          </a:prstGeom>
        </p:spPr>
      </p:pic>
      <p:sp>
        <p:nvSpPr>
          <p:cNvPr id="5" name="Title Placeholder 4">
            <a:extLst>
              <a:ext uri="{FF2B5EF4-FFF2-40B4-BE49-F238E27FC236}">
                <a16:creationId xmlns:a16="http://schemas.microsoft.com/office/drawing/2014/main" id="{28E3E142-0737-744A-9A14-3B520B0E342E}"/>
              </a:ext>
            </a:extLst>
          </p:cNvPr>
          <p:cNvSpPr>
            <a:spLocks noGrp="1"/>
          </p:cNvSpPr>
          <p:nvPr>
            <p:ph type="title"/>
          </p:nvPr>
        </p:nvSpPr>
        <p:spPr>
          <a:xfrm>
            <a:off x="344424" y="402336"/>
            <a:ext cx="11503152" cy="685800"/>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6">
            <a:extLst>
              <a:ext uri="{FF2B5EF4-FFF2-40B4-BE49-F238E27FC236}">
                <a16:creationId xmlns:a16="http://schemas.microsoft.com/office/drawing/2014/main" id="{B2399D38-3232-214C-99D8-488881C2A853}"/>
              </a:ext>
            </a:extLst>
          </p:cNvPr>
          <p:cNvSpPr>
            <a:spLocks noGrp="1"/>
          </p:cNvSpPr>
          <p:nvPr>
            <p:ph type="body" idx="1"/>
          </p:nvPr>
        </p:nvSpPr>
        <p:spPr>
          <a:xfrm>
            <a:off x="344424" y="1261872"/>
            <a:ext cx="11503152" cy="5029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10D57617-FE9B-2946-BADC-AB888C660EB8}"/>
              </a:ext>
            </a:extLst>
          </p:cNvPr>
          <p:cNvSpPr>
            <a:spLocks noGrp="1"/>
          </p:cNvSpPr>
          <p:nvPr>
            <p:ph type="ftr" sz="quarter" idx="3"/>
          </p:nvPr>
        </p:nvSpPr>
        <p:spPr>
          <a:xfrm>
            <a:off x="344559" y="6402515"/>
            <a:ext cx="10881360" cy="228600"/>
          </a:xfrm>
          <a:prstGeom prst="rect">
            <a:avLst/>
          </a:prstGeom>
        </p:spPr>
        <p:txBody>
          <a:bodyPr vert="horz" lIns="91440" tIns="0" rIns="91440" bIns="0" rtlCol="0" anchor="b"/>
          <a:lstStyle>
            <a:lvl1pPr algn="l">
              <a:spcBef>
                <a:spcPts val="150"/>
              </a:spcBef>
              <a:defRPr sz="525">
                <a:solidFill>
                  <a:schemeClr val="tx2"/>
                </a:solidFill>
              </a:defRPr>
            </a:lvl1pPr>
          </a:lstStyle>
          <a:p>
            <a:endParaRPr lang="en-US"/>
          </a:p>
        </p:txBody>
      </p:sp>
    </p:spTree>
    <p:extLst>
      <p:ext uri="{BB962C8B-B14F-4D97-AF65-F5344CB8AC3E}">
        <p14:creationId xmlns:p14="http://schemas.microsoft.com/office/powerpoint/2010/main" val="638429451"/>
      </p:ext>
    </p:extLst>
  </p:cSld>
  <p:clrMap bg1="lt1" tx1="dk1" bg2="lt2" tx2="dk2" accent1="accent1" accent2="accent2" accent3="accent3" accent4="accent4" accent5="accent5" accent6="accent6" hlink="hlink" folHlink="folHlink"/>
  <p:transition>
    <p:fade/>
  </p:transition>
  <p:hf hdr="0" ftr="0" dt="0"/>
  <p:txStyles>
    <p:titleStyle>
      <a:lvl1pPr algn="l" defTabSz="914333" rtl="0" eaLnBrk="1" latinLnBrk="0" hangingPunct="1">
        <a:lnSpc>
          <a:spcPct val="90000"/>
        </a:lnSpc>
        <a:spcBef>
          <a:spcPct val="0"/>
        </a:spcBef>
        <a:buNone/>
        <a:defRPr sz="2100" b="0" kern="1200" cap="none" spc="120" baseline="0">
          <a:solidFill>
            <a:schemeClr val="tx2"/>
          </a:solidFill>
          <a:latin typeface="Gill Sans MT" panose="020B0502020104020203" pitchFamily="34" charset="0"/>
          <a:ea typeface="+mj-ea"/>
          <a:cs typeface="+mj-cs"/>
        </a:defRPr>
      </a:lvl1pPr>
    </p:titleStyle>
    <p:bodyStyle>
      <a:lvl1pPr marL="137160" indent="-137160" algn="l" defTabSz="914333" rtl="0" eaLnBrk="1" latinLnBrk="0" hangingPunct="1">
        <a:lnSpc>
          <a:spcPct val="100000"/>
        </a:lnSpc>
        <a:spcBef>
          <a:spcPts val="675"/>
        </a:spcBef>
        <a:buClr>
          <a:schemeClr val="accent3"/>
        </a:buClr>
        <a:buFont typeface="Tahoma" panose="020B0604030504040204" pitchFamily="34" charset="0"/>
        <a:buChar char="‣"/>
        <a:defRPr sz="1200" kern="1200">
          <a:solidFill>
            <a:schemeClr val="tx2"/>
          </a:solidFill>
          <a:latin typeface="Gill Sans MT" panose="020B0502020104020203" pitchFamily="34" charset="0"/>
          <a:ea typeface="+mn-ea"/>
          <a:cs typeface="+mn-cs"/>
        </a:defRPr>
      </a:lvl1pPr>
      <a:lvl2pPr marL="274320" indent="-137160" algn="l" defTabSz="914333" rtl="0" eaLnBrk="1" latinLnBrk="0" hangingPunct="1">
        <a:lnSpc>
          <a:spcPct val="100000"/>
        </a:lnSpc>
        <a:spcBef>
          <a:spcPts val="450"/>
        </a:spcBef>
        <a:buClr>
          <a:schemeClr val="accent3"/>
        </a:buClr>
        <a:buFont typeface="Tahoma" panose="020B0604030504040204" pitchFamily="34" charset="0"/>
        <a:buChar char="‣"/>
        <a:defRPr sz="1100" kern="1200">
          <a:solidFill>
            <a:schemeClr val="tx2"/>
          </a:solidFill>
          <a:latin typeface="Gill Sans MT" panose="020B0502020104020203" pitchFamily="34" charset="0"/>
          <a:ea typeface="+mn-ea"/>
          <a:cs typeface="+mn-cs"/>
        </a:defRPr>
      </a:lvl2pPr>
      <a:lvl3pPr marL="411480" indent="-137160" algn="l" defTabSz="914333" rtl="0" eaLnBrk="1" latinLnBrk="0" hangingPunct="1">
        <a:lnSpc>
          <a:spcPct val="100000"/>
        </a:lnSpc>
        <a:spcBef>
          <a:spcPts val="450"/>
        </a:spcBef>
        <a:buClr>
          <a:schemeClr val="accent3"/>
        </a:buClr>
        <a:buFont typeface="Tahoma" panose="020B0604030504040204" pitchFamily="34" charset="0"/>
        <a:buChar char="‣"/>
        <a:defRPr sz="1050" kern="1200">
          <a:solidFill>
            <a:schemeClr val="tx2"/>
          </a:solidFill>
          <a:latin typeface="Gill Sans MT" panose="020B0502020104020203" pitchFamily="34" charset="0"/>
          <a:ea typeface="+mn-ea"/>
          <a:cs typeface="+mn-cs"/>
        </a:defRPr>
      </a:lvl3pPr>
      <a:lvl4pPr marL="548640" indent="-137160" algn="l" defTabSz="914333" rtl="0" eaLnBrk="1" latinLnBrk="0" hangingPunct="1">
        <a:lnSpc>
          <a:spcPct val="100000"/>
        </a:lnSpc>
        <a:spcBef>
          <a:spcPts val="3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4pPr>
      <a:lvl5pPr marL="685800" indent="-137160" algn="l" defTabSz="914333" rtl="0" eaLnBrk="1" latinLnBrk="0" hangingPunct="1">
        <a:lnSpc>
          <a:spcPct val="100000"/>
        </a:lnSpc>
        <a:spcBef>
          <a:spcPts val="3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5pPr>
      <a:lvl6pPr marL="2514411"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09" indent="-228582"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userDrawn="1">
          <p15:clr>
            <a:srgbClr val="A4A3A4"/>
          </p15:clr>
        </p15:guide>
        <p15:guide id="2" orient="horz" pos="4125" userDrawn="1">
          <p15:clr>
            <a:srgbClr val="A4A3A4"/>
          </p15:clr>
        </p15:guide>
        <p15:guide id="3" orient="horz" pos="4320" userDrawn="1">
          <p15:clr>
            <a:srgbClr val="A4A3A4"/>
          </p15:clr>
        </p15:guide>
        <p15:guide id="4" userDrawn="1">
          <p15:clr>
            <a:srgbClr val="A4A3A4"/>
          </p15:clr>
        </p15:guide>
        <p15:guide id="5" pos="10240" userDrawn="1">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914399" y="265078"/>
            <a:ext cx="10667999" cy="99591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914400" y="1524000"/>
            <a:ext cx="10668000" cy="4652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10667998" y="6310312"/>
            <a:ext cx="914400" cy="365125"/>
          </a:xfrm>
          <a:prstGeom prst="rect">
            <a:avLst/>
          </a:prstGeom>
        </p:spPr>
        <p:txBody>
          <a:bodyPr vert="horz" lIns="91440" tIns="45720" rIns="91440" bIns="45720" rtlCol="0" anchor="ctr"/>
          <a:lstStyle>
            <a:lvl1pPr algn="r">
              <a:defRPr sz="1000">
                <a:solidFill>
                  <a:schemeClr val="bg2"/>
                </a:solidFill>
              </a:defRPr>
            </a:lvl1pPr>
          </a:lstStyle>
          <a:p>
            <a:fld id="{62C6627B-E4D5-2947-8E88-B84039729B99}" type="slidenum">
              <a:rPr lang="en-US" smtClean="0"/>
              <a:pPr/>
              <a:t>‹Nr.›</a:t>
            </a:fld>
            <a:endParaRPr lang="en-US"/>
          </a:p>
        </p:txBody>
      </p:sp>
    </p:spTree>
    <p:extLst>
      <p:ext uri="{BB962C8B-B14F-4D97-AF65-F5344CB8AC3E}">
        <p14:creationId xmlns:p14="http://schemas.microsoft.com/office/powerpoint/2010/main" val="484140501"/>
      </p:ext>
    </p:extLst>
  </p:cSld>
  <p:clrMap bg1="lt1" tx1="dk1" bg2="lt2" tx2="dk2" accent1="accent1" accent2="accent2" accent3="accent3" accent4="accent4" accent5="accent5" accent6="accent6" hlink="hlink" folHlink="folHlink"/>
  <p:sldLayoutIdLst>
    <p:sldLayoutId id="2147484785" r:id="rId1"/>
  </p:sldLayoutIdLst>
  <p:transition>
    <p:fade/>
  </p:transition>
  <p:hf hdr="0" ftr="0" dt="0"/>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137160" indent="-13716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bg1">
              <a:lumMod val="10000"/>
            </a:schemeClr>
          </a:solidFill>
          <a:latin typeface="+mn-lt"/>
          <a:ea typeface="+mn-ea"/>
          <a:cs typeface="+mn-cs"/>
        </a:defRPr>
      </a:lvl1pPr>
      <a:lvl2pPr marL="594360" indent="-228600" algn="l" defTabSz="914400" rtl="0" eaLnBrk="1" latinLnBrk="0" hangingPunct="1">
        <a:lnSpc>
          <a:spcPct val="90000"/>
        </a:lnSpc>
        <a:spcBef>
          <a:spcPts val="500"/>
        </a:spcBef>
        <a:buClr>
          <a:schemeClr val="accent1"/>
        </a:buClr>
        <a:buFont typeface="System Font Regular"/>
        <a:buChar char="–"/>
        <a:defRPr sz="1800" kern="1200">
          <a:solidFill>
            <a:schemeClr val="bg1">
              <a:lumMod val="10000"/>
            </a:schemeClr>
          </a:solidFill>
          <a:latin typeface="+mn-lt"/>
          <a:ea typeface="+mn-ea"/>
          <a:cs typeface="+mn-cs"/>
        </a:defRPr>
      </a:lvl2pPr>
      <a:lvl3pPr marL="960120" indent="-13716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bg1">
              <a:lumMod val="10000"/>
            </a:schemeClr>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8">
          <p15:clr>
            <a:srgbClr val="F26B43"/>
          </p15:clr>
        </p15:guide>
        <p15:guide id="2" pos="456">
          <p15:clr>
            <a:srgbClr val="F26B43"/>
          </p15:clr>
        </p15:guide>
        <p15:guide id="3" pos="6720">
          <p15:clr>
            <a:srgbClr val="F26B43"/>
          </p15:clr>
        </p15:guide>
        <p15:guide id="5" orient="horz" pos="391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19927F8-BA4F-D441-BDC0-7B2FE56B6262}"/>
              </a:ext>
            </a:extLst>
          </p:cNvPr>
          <p:cNvSpPr>
            <a:spLocks noGrp="1"/>
          </p:cNvSpPr>
          <p:nvPr>
            <p:ph type="title"/>
          </p:nvPr>
        </p:nvSpPr>
        <p:spPr>
          <a:xfrm>
            <a:off x="371475" y="441324"/>
            <a:ext cx="11449050" cy="756000"/>
          </a:xfrm>
          <a:prstGeom prst="rect">
            <a:avLst/>
          </a:prstGeom>
        </p:spPr>
        <p:txBody>
          <a:bodyPr vert="horz" lIns="0" tIns="0" rIns="0" bIns="0" rtlCol="0" anchor="t" anchorCtr="0">
            <a:noAutofit/>
          </a:bodyPr>
          <a:lstStyle/>
          <a:p>
            <a:pPr lvl="0"/>
            <a:r>
              <a:rPr lang="de-DE"/>
              <a:t>Mastertitelformat bearbeiten</a:t>
            </a:r>
          </a:p>
        </p:txBody>
      </p:sp>
      <p:sp>
        <p:nvSpPr>
          <p:cNvPr id="3" name="Textplatzhalter 2">
            <a:extLst>
              <a:ext uri="{FF2B5EF4-FFF2-40B4-BE49-F238E27FC236}">
                <a16:creationId xmlns:a16="http://schemas.microsoft.com/office/drawing/2014/main" id="{7F0C5648-4DE1-354D-AC3D-B55E47BCFB40}"/>
              </a:ext>
            </a:extLst>
          </p:cNvPr>
          <p:cNvSpPr>
            <a:spLocks noGrp="1"/>
          </p:cNvSpPr>
          <p:nvPr>
            <p:ph type="body" idx="1"/>
          </p:nvPr>
        </p:nvSpPr>
        <p:spPr>
          <a:xfrm>
            <a:off x="371475" y="1268413"/>
            <a:ext cx="11449050" cy="490855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58AE70B-70D2-7141-B225-07BFF41692DD}"/>
              </a:ext>
            </a:extLst>
          </p:cNvPr>
          <p:cNvSpPr>
            <a:spLocks noGrp="1"/>
          </p:cNvSpPr>
          <p:nvPr>
            <p:ph type="dt" sz="half" idx="2"/>
          </p:nvPr>
        </p:nvSpPr>
        <p:spPr>
          <a:xfrm>
            <a:off x="371475" y="6356350"/>
            <a:ext cx="2743200" cy="365125"/>
          </a:xfrm>
          <a:prstGeom prst="rect">
            <a:avLst/>
          </a:prstGeom>
        </p:spPr>
        <p:txBody>
          <a:bodyPr vert="horz" lIns="0" tIns="0" rIns="0" bIns="0" rtlCol="0" anchor="ctr"/>
          <a:lstStyle>
            <a:lvl1pPr algn="l">
              <a:defRPr sz="1200" b="0" i="0">
                <a:solidFill>
                  <a:schemeClr val="tx1"/>
                </a:solidFill>
                <a:latin typeface="Raleway" pitchFamily="2" charset="77"/>
              </a:defRPr>
            </a:lvl1pPr>
          </a:lstStyle>
          <a:p>
            <a:fld id="{B70858C6-EF15-DB4D-A6B7-9A3A2B2E3368}" type="datetimeFigureOut">
              <a:rPr lang="de-DE" smtClean="0"/>
              <a:pPr/>
              <a:t>25.10.2024</a:t>
            </a:fld>
            <a:endParaRPr lang="de-DE"/>
          </a:p>
        </p:txBody>
      </p:sp>
      <p:sp>
        <p:nvSpPr>
          <p:cNvPr id="5" name="Fußzeilenplatzhalter 4">
            <a:extLst>
              <a:ext uri="{FF2B5EF4-FFF2-40B4-BE49-F238E27FC236}">
                <a16:creationId xmlns:a16="http://schemas.microsoft.com/office/drawing/2014/main" id="{D5BC006D-E760-EC45-BAB5-88A939AD4832}"/>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b="0" i="0">
                <a:solidFill>
                  <a:schemeClr val="tx1"/>
                </a:solidFill>
                <a:latin typeface="Raleway" pitchFamily="2" charset="77"/>
              </a:defRPr>
            </a:lvl1pPr>
          </a:lstStyle>
          <a:p>
            <a:endParaRPr lang="de-DE"/>
          </a:p>
        </p:txBody>
      </p:sp>
      <p:sp>
        <p:nvSpPr>
          <p:cNvPr id="6" name="Foliennummernplatzhalter 5">
            <a:extLst>
              <a:ext uri="{FF2B5EF4-FFF2-40B4-BE49-F238E27FC236}">
                <a16:creationId xmlns:a16="http://schemas.microsoft.com/office/drawing/2014/main" id="{36B9D731-80E6-1E43-A22A-511BDFF17D75}"/>
              </a:ext>
            </a:extLst>
          </p:cNvPr>
          <p:cNvSpPr>
            <a:spLocks noGrp="1"/>
          </p:cNvSpPr>
          <p:nvPr>
            <p:ph type="sldNum" sz="quarter" idx="4"/>
          </p:nvPr>
        </p:nvSpPr>
        <p:spPr>
          <a:xfrm>
            <a:off x="9077325" y="6356350"/>
            <a:ext cx="2743200" cy="365125"/>
          </a:xfrm>
          <a:prstGeom prst="rect">
            <a:avLst/>
          </a:prstGeom>
        </p:spPr>
        <p:txBody>
          <a:bodyPr vert="horz" lIns="0" tIns="0" rIns="0" bIns="0" rtlCol="0" anchor="ctr"/>
          <a:lstStyle>
            <a:lvl1pPr algn="r">
              <a:defRPr sz="1200" b="0" i="0">
                <a:solidFill>
                  <a:schemeClr val="tx1"/>
                </a:solidFill>
                <a:latin typeface="Raleway" pitchFamily="2" charset="77"/>
              </a:defRPr>
            </a:lvl1pPr>
          </a:lstStyle>
          <a:p>
            <a:fld id="{A43FDBE0-6C68-4448-823F-D148B3547665}" type="slidenum">
              <a:rPr lang="de-DE" smtClean="0"/>
              <a:pPr/>
              <a:t>‹Nr.›</a:t>
            </a:fld>
            <a:endParaRPr lang="de-DE"/>
          </a:p>
        </p:txBody>
      </p:sp>
    </p:spTree>
    <p:extLst>
      <p:ext uri="{BB962C8B-B14F-4D97-AF65-F5344CB8AC3E}">
        <p14:creationId xmlns:p14="http://schemas.microsoft.com/office/powerpoint/2010/main" val="2854537082"/>
      </p:ext>
    </p:extLst>
  </p:cSld>
  <p:clrMap bg1="lt1" tx1="dk1" bg2="lt2" tx2="dk2" accent1="accent1" accent2="accent2" accent3="accent3" accent4="accent4" accent5="accent5" accent6="accent6" hlink="hlink" folHlink="folHlink"/>
  <p:sldLayoutIdLst>
    <p:sldLayoutId id="2147484793" r:id="rId1"/>
  </p:sldLayoutIdLst>
  <p:transition>
    <p:fade/>
  </p:transition>
  <p:txStyles>
    <p:titleStyle>
      <a:lvl1pPr algn="l" defTabSz="914400" rtl="0" eaLnBrk="1" latinLnBrk="0" hangingPunct="1">
        <a:lnSpc>
          <a:spcPct val="90000"/>
        </a:lnSpc>
        <a:spcBef>
          <a:spcPct val="0"/>
        </a:spcBef>
        <a:buNone/>
        <a:defRPr lang="de-DE" sz="2670" b="1" i="0" kern="1200" dirty="0">
          <a:solidFill>
            <a:schemeClr val="tx1"/>
          </a:solidFill>
          <a:latin typeface="Raleway"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aleway"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orient="horz" pos="2160">
          <p15:clr>
            <a:srgbClr val="F26B43"/>
          </p15:clr>
        </p15:guide>
        <p15:guide id="3" orient="horz" pos="3997">
          <p15:clr>
            <a:srgbClr val="F26B43"/>
          </p15:clr>
        </p15:guide>
        <p15:guide id="4" pos="3840">
          <p15:clr>
            <a:srgbClr val="F26B43"/>
          </p15:clr>
        </p15:guide>
        <p15:guide id="5" pos="7446">
          <p15:clr>
            <a:srgbClr val="F26B43"/>
          </p15:clr>
        </p15:guide>
        <p15:guide id="6" orient="horz" pos="278">
          <p15:clr>
            <a:srgbClr val="F26B43"/>
          </p15:clr>
        </p15:guide>
        <p15:guide id="7" orient="horz" pos="799">
          <p15:clr>
            <a:srgbClr val="F26B43"/>
          </p15:clr>
        </p15:guide>
        <p15:guide id="8" pos="563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noRot="1" noMove="1" noResize="1" noEditPoints="1" noAdjustHandles="1" noChangeArrowheads="1" noChangeShapeType="1"/>
          </p:cNvSpPr>
          <p:nvPr>
            <p:ph type="title"/>
          </p:nvPr>
        </p:nvSpPr>
        <p:spPr>
          <a:xfrm>
            <a:off x="176542" y="648775"/>
            <a:ext cx="11838917" cy="430887"/>
          </a:xfrm>
          <a:prstGeom prst="rect">
            <a:avLst/>
          </a:prstGeom>
        </p:spPr>
        <p:txBody>
          <a:bodyPr wrap="square" lIns="0" tIns="0" rIns="0" bIns="0" anchor="b">
            <a:spAutoFit/>
          </a:bodyPr>
          <a:lstStyle>
            <a:lvl1pPr>
              <a:defRPr/>
            </a:lvl1pPr>
          </a:lstStyle>
          <a:p>
            <a:endParaRPr lang="en-NL"/>
          </a:p>
        </p:txBody>
      </p:sp>
      <p:sp>
        <p:nvSpPr>
          <p:cNvPr id="3" name="Holder 3"/>
          <p:cNvSpPr>
            <a:spLocks noGrp="1"/>
          </p:cNvSpPr>
          <p:nvPr>
            <p:ph type="body" idx="1"/>
          </p:nvPr>
        </p:nvSpPr>
        <p:spPr>
          <a:xfrm>
            <a:off x="176543" y="1371602"/>
            <a:ext cx="11838916" cy="276999"/>
          </a:xfrm>
          <a:prstGeom prst="rect">
            <a:avLst/>
          </a:prstGeom>
        </p:spPr>
        <p:txBody>
          <a:bodyPr wrap="square" lIns="0" tIns="0" rIns="0" bIns="0">
            <a:spAutoFit/>
          </a:bodyPr>
          <a:lstStyle>
            <a:lvl1pPr>
              <a:defRPr/>
            </a:lvl1pPr>
          </a:lstStyle>
          <a:p>
            <a:endParaRPr/>
          </a:p>
        </p:txBody>
      </p:sp>
      <p:sp>
        <p:nvSpPr>
          <p:cNvPr id="13" name="Slide Number Placeholder 11">
            <a:extLst>
              <a:ext uri="{FF2B5EF4-FFF2-40B4-BE49-F238E27FC236}">
                <a16:creationId xmlns:a16="http://schemas.microsoft.com/office/drawing/2014/main" id="{4DDD55A5-E286-DB56-F036-E7A2801933BE}"/>
              </a:ext>
            </a:extLst>
          </p:cNvPr>
          <p:cNvSpPr>
            <a:spLocks noGrp="1" noRot="1" noMove="1" noResize="1" noEditPoints="1" noAdjustHandles="1" noChangeArrowheads="1" noChangeShapeType="1"/>
          </p:cNvSpPr>
          <p:nvPr>
            <p:ph type="sldNum" sz="quarter" idx="4"/>
          </p:nvPr>
        </p:nvSpPr>
        <p:spPr>
          <a:xfrm>
            <a:off x="11592561" y="6451104"/>
            <a:ext cx="447040" cy="365125"/>
          </a:xfrm>
          <a:prstGeom prst="rect">
            <a:avLst/>
          </a:prstGeom>
        </p:spPr>
        <p:txBody>
          <a:bodyPr vert="horz" lIns="91440" tIns="45720" rIns="91440" bIns="45720" rtlCol="0" anchor="b"/>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F511BAF-3BAC-4704-984F-D5F7B7C79AA5}" type="slidenum">
              <a:rPr lang="en-US" smtClean="0"/>
              <a:pPr/>
              <a:t>‹Nr.›</a:t>
            </a:fld>
            <a:endParaRPr lang="en-US"/>
          </a:p>
        </p:txBody>
      </p:sp>
    </p:spTree>
    <p:custDataLst>
      <p:tags r:id="rId3"/>
    </p:custDataLst>
    <p:extLst>
      <p:ext uri="{BB962C8B-B14F-4D97-AF65-F5344CB8AC3E}">
        <p14:creationId xmlns:p14="http://schemas.microsoft.com/office/powerpoint/2010/main" val="2420369226"/>
      </p:ext>
    </p:extLst>
  </p:cSld>
  <p:clrMap bg1="lt1" tx1="dk1" bg2="lt2" tx2="dk2" accent1="accent1" accent2="accent2" accent3="accent3" accent4="accent4" accent5="accent5" accent6="accent6" hlink="hlink" folHlink="folHlink"/>
  <p:sldLayoutIdLst>
    <p:sldLayoutId id="2147484799" r:id="rId1"/>
  </p:sldLayoutIdLst>
  <p:transition>
    <p:fade/>
  </p:transition>
  <p:hf hdr="0" dt="0"/>
  <p:txStyles>
    <p:titleStyle>
      <a:lvl1pPr>
        <a:defRPr sz="2800" b="1">
          <a:solidFill>
            <a:srgbClr val="005193"/>
          </a:solidFill>
          <a:latin typeface="Arial" panose="020B0604020202020204" pitchFamily="34" charset="0"/>
          <a:ea typeface="+mj-ea"/>
          <a:cs typeface="Arial" panose="020B0604020202020204" pitchFamily="34" charset="0"/>
        </a:defRPr>
      </a:lvl1pPr>
    </p:titleStyle>
    <p:bodyStyle>
      <a:lvl1pPr marL="285744" indent="-285744">
        <a:buClr>
          <a:srgbClr val="ED1C23"/>
        </a:buClr>
        <a:buFont typeface="Arial" panose="020B0604020202020204" pitchFamily="34" charset="0"/>
        <a:buChar char="•"/>
        <a:defRPr>
          <a:solidFill>
            <a:schemeClr val="tx1"/>
          </a:solidFill>
          <a:latin typeface="Arial" panose="020B0604020202020204" pitchFamily="34" charset="0"/>
          <a:ea typeface="+mn-ea"/>
          <a:cs typeface="Arial" panose="020B0604020202020204" pitchFamily="34" charset="0"/>
        </a:defRPr>
      </a:lvl1pPr>
      <a:lvl2pPr marL="342891">
        <a:defRPr>
          <a:latin typeface="+mn-lt"/>
          <a:ea typeface="+mn-ea"/>
          <a:cs typeface="+mn-cs"/>
        </a:defRPr>
      </a:lvl2pPr>
      <a:lvl3pPr marL="685783">
        <a:defRPr>
          <a:latin typeface="+mn-lt"/>
          <a:ea typeface="+mn-ea"/>
          <a:cs typeface="+mn-cs"/>
        </a:defRPr>
      </a:lvl3pPr>
      <a:lvl4pPr marL="1028674">
        <a:defRPr>
          <a:latin typeface="+mn-lt"/>
          <a:ea typeface="+mn-ea"/>
          <a:cs typeface="+mn-cs"/>
        </a:defRPr>
      </a:lvl4pPr>
      <a:lvl5pPr marL="1371566">
        <a:defRPr>
          <a:latin typeface="+mn-lt"/>
          <a:ea typeface="+mn-ea"/>
          <a:cs typeface="+mn-cs"/>
        </a:defRPr>
      </a:lvl5pPr>
      <a:lvl6pPr marL="1714457">
        <a:defRPr>
          <a:latin typeface="+mn-lt"/>
          <a:ea typeface="+mn-ea"/>
          <a:cs typeface="+mn-cs"/>
        </a:defRPr>
      </a:lvl6pPr>
      <a:lvl7pPr marL="2057349">
        <a:defRPr>
          <a:latin typeface="+mn-lt"/>
          <a:ea typeface="+mn-ea"/>
          <a:cs typeface="+mn-cs"/>
        </a:defRPr>
      </a:lvl7pPr>
      <a:lvl8pPr marL="2400240">
        <a:defRPr>
          <a:latin typeface="+mn-lt"/>
          <a:ea typeface="+mn-ea"/>
          <a:cs typeface="+mn-cs"/>
        </a:defRPr>
      </a:lvl8pPr>
      <a:lvl9pPr marL="2743131">
        <a:defRPr>
          <a:latin typeface="+mn-lt"/>
          <a:ea typeface="+mn-ea"/>
          <a:cs typeface="+mn-cs"/>
        </a:defRPr>
      </a:lvl9pPr>
    </p:bodyStyle>
    <p:otherStyle>
      <a:lvl1pPr marL="0">
        <a:defRPr>
          <a:latin typeface="+mn-lt"/>
          <a:ea typeface="+mn-ea"/>
          <a:cs typeface="+mn-cs"/>
        </a:defRPr>
      </a:lvl1pPr>
      <a:lvl2pPr marL="342891">
        <a:defRPr>
          <a:latin typeface="+mn-lt"/>
          <a:ea typeface="+mn-ea"/>
          <a:cs typeface="+mn-cs"/>
        </a:defRPr>
      </a:lvl2pPr>
      <a:lvl3pPr marL="685783">
        <a:defRPr>
          <a:latin typeface="+mn-lt"/>
          <a:ea typeface="+mn-ea"/>
          <a:cs typeface="+mn-cs"/>
        </a:defRPr>
      </a:lvl3pPr>
      <a:lvl4pPr marL="1028674">
        <a:defRPr>
          <a:latin typeface="+mn-lt"/>
          <a:ea typeface="+mn-ea"/>
          <a:cs typeface="+mn-cs"/>
        </a:defRPr>
      </a:lvl4pPr>
      <a:lvl5pPr marL="1371566">
        <a:defRPr>
          <a:latin typeface="+mn-lt"/>
          <a:ea typeface="+mn-ea"/>
          <a:cs typeface="+mn-cs"/>
        </a:defRPr>
      </a:lvl5pPr>
      <a:lvl6pPr marL="1714457">
        <a:defRPr>
          <a:latin typeface="+mn-lt"/>
          <a:ea typeface="+mn-ea"/>
          <a:cs typeface="+mn-cs"/>
        </a:defRPr>
      </a:lvl6pPr>
      <a:lvl7pPr marL="2057349">
        <a:defRPr>
          <a:latin typeface="+mn-lt"/>
          <a:ea typeface="+mn-ea"/>
          <a:cs typeface="+mn-cs"/>
        </a:defRPr>
      </a:lvl7pPr>
      <a:lvl8pPr marL="2400240">
        <a:defRPr>
          <a:latin typeface="+mn-lt"/>
          <a:ea typeface="+mn-ea"/>
          <a:cs typeface="+mn-cs"/>
        </a:defRPr>
      </a:lvl8pPr>
      <a:lvl9pPr marL="2743131">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914399" y="265078"/>
            <a:ext cx="10667999" cy="99591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914400" y="1524000"/>
            <a:ext cx="10668000" cy="4652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10667998" y="6310312"/>
            <a:ext cx="914400" cy="365125"/>
          </a:xfrm>
          <a:prstGeom prst="rect">
            <a:avLst/>
          </a:prstGeom>
        </p:spPr>
        <p:txBody>
          <a:bodyPr vert="horz" lIns="91440" tIns="45720" rIns="91440" bIns="45720" rtlCol="0" anchor="ctr"/>
          <a:lstStyle>
            <a:lvl1pPr algn="r">
              <a:defRPr sz="1000">
                <a:solidFill>
                  <a:schemeClr val="bg2"/>
                </a:solidFill>
              </a:defRPr>
            </a:lvl1pPr>
          </a:lstStyle>
          <a:p>
            <a:fld id="{62C6627B-E4D5-2947-8E88-B84039729B99}" type="slidenum">
              <a:rPr lang="en-US" smtClean="0"/>
              <a:pPr/>
              <a:t>‹Nr.›</a:t>
            </a:fld>
            <a:endParaRPr lang="en-US"/>
          </a:p>
        </p:txBody>
      </p:sp>
    </p:spTree>
    <p:extLst>
      <p:ext uri="{BB962C8B-B14F-4D97-AF65-F5344CB8AC3E}">
        <p14:creationId xmlns:p14="http://schemas.microsoft.com/office/powerpoint/2010/main" val="1803904001"/>
      </p:ext>
    </p:extLst>
  </p:cSld>
  <p:clrMap bg1="lt1" tx1="dk1" bg2="lt2" tx2="dk2" accent1="accent1" accent2="accent2" accent3="accent3" accent4="accent4" accent5="accent5" accent6="accent6" hlink="hlink" folHlink="folHlink"/>
  <p:sldLayoutIdLst>
    <p:sldLayoutId id="2147484847" r:id="rId1"/>
  </p:sldLayoutIdLst>
  <p:transition>
    <p:fade/>
  </p:transition>
  <p:hf hdr="0" ftr="0" dt="0"/>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137160" indent="-13716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bg1">
              <a:lumMod val="10000"/>
            </a:schemeClr>
          </a:solidFill>
          <a:latin typeface="+mn-lt"/>
          <a:ea typeface="+mn-ea"/>
          <a:cs typeface="+mn-cs"/>
        </a:defRPr>
      </a:lvl1pPr>
      <a:lvl2pPr marL="594360" indent="-228600" algn="l" defTabSz="914400" rtl="0" eaLnBrk="1" latinLnBrk="0" hangingPunct="1">
        <a:lnSpc>
          <a:spcPct val="90000"/>
        </a:lnSpc>
        <a:spcBef>
          <a:spcPts val="500"/>
        </a:spcBef>
        <a:buClr>
          <a:schemeClr val="accent1"/>
        </a:buClr>
        <a:buFont typeface="System Font Regular"/>
        <a:buChar char="–"/>
        <a:defRPr sz="1800" kern="1200">
          <a:solidFill>
            <a:schemeClr val="bg1">
              <a:lumMod val="10000"/>
            </a:schemeClr>
          </a:solidFill>
          <a:latin typeface="+mn-lt"/>
          <a:ea typeface="+mn-ea"/>
          <a:cs typeface="+mn-cs"/>
        </a:defRPr>
      </a:lvl2pPr>
      <a:lvl3pPr marL="960120" indent="-13716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bg1">
              <a:lumMod val="10000"/>
            </a:schemeClr>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8">
          <p15:clr>
            <a:srgbClr val="F26B43"/>
          </p15:clr>
        </p15:guide>
        <p15:guide id="2" pos="456">
          <p15:clr>
            <a:srgbClr val="F26B43"/>
          </p15:clr>
        </p15:guide>
        <p15:guide id="3" pos="6720">
          <p15:clr>
            <a:srgbClr val="F26B43"/>
          </p15:clr>
        </p15:guide>
        <p15:guide id="5" orient="horz" pos="391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914400" y="265079"/>
            <a:ext cx="10667999" cy="9959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914400" y="1524001"/>
            <a:ext cx="10668000" cy="4652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10667999" y="6310312"/>
            <a:ext cx="914400" cy="365125"/>
          </a:xfrm>
          <a:prstGeom prst="rect">
            <a:avLst/>
          </a:prstGeom>
        </p:spPr>
        <p:txBody>
          <a:bodyPr vert="horz" lIns="91440" tIns="45720" rIns="91440" bIns="45720" rtlCol="0" anchor="ctr"/>
          <a:lstStyle>
            <a:lvl1pPr algn="r">
              <a:defRPr sz="1000">
                <a:solidFill>
                  <a:schemeClr val="bg2"/>
                </a:solidFill>
              </a:defRPr>
            </a:lvl1pPr>
          </a:lstStyle>
          <a:p>
            <a:fld id="{62C6627B-E4D5-2947-8E88-B84039729B99}" type="slidenum">
              <a:rPr lang="en-US" smtClean="0"/>
              <a:pPr/>
              <a:t>‹Nr.›</a:t>
            </a:fld>
            <a:endParaRPr lang="en-US"/>
          </a:p>
        </p:txBody>
      </p:sp>
    </p:spTree>
    <p:extLst>
      <p:ext uri="{BB962C8B-B14F-4D97-AF65-F5344CB8AC3E}">
        <p14:creationId xmlns:p14="http://schemas.microsoft.com/office/powerpoint/2010/main" val="1073176108"/>
      </p:ext>
    </p:extLst>
  </p:cSld>
  <p:clrMap bg1="lt1" tx1="dk1" bg2="lt2" tx2="dk2" accent1="accent1" accent2="accent2" accent3="accent3" accent4="accent4" accent5="accent5" accent6="accent6" hlink="hlink" folHlink="folHlink"/>
  <p:sldLayoutIdLst>
    <p:sldLayoutId id="2147484850" r:id="rId1"/>
    <p:sldLayoutId id="2147484851" r:id="rId2"/>
  </p:sldLayoutIdLst>
  <p:transition>
    <p:fade/>
  </p:transition>
  <p:hf hdr="0" ftr="0" dt="0"/>
  <p:txStyles>
    <p:titleStyle>
      <a:lvl1pPr algn="l" defTabSz="914377"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137157" indent="-137157" algn="l" defTabSz="914377" rtl="0" eaLnBrk="1" latinLnBrk="0" hangingPunct="1">
        <a:lnSpc>
          <a:spcPct val="90000"/>
        </a:lnSpc>
        <a:spcBef>
          <a:spcPts val="1000"/>
        </a:spcBef>
        <a:buClr>
          <a:schemeClr val="accent1"/>
        </a:buClr>
        <a:buFont typeface="Arial" panose="020B0604020202020204" pitchFamily="34" charset="0"/>
        <a:buChar char="•"/>
        <a:defRPr sz="1800" kern="1200">
          <a:solidFill>
            <a:schemeClr val="bg1">
              <a:lumMod val="10000"/>
            </a:schemeClr>
          </a:solidFill>
          <a:latin typeface="+mn-lt"/>
          <a:ea typeface="+mn-ea"/>
          <a:cs typeface="+mn-cs"/>
        </a:defRPr>
      </a:lvl1pPr>
      <a:lvl2pPr marL="594345" indent="-228594" algn="l" defTabSz="914377" rtl="0" eaLnBrk="1" latinLnBrk="0" hangingPunct="1">
        <a:lnSpc>
          <a:spcPct val="90000"/>
        </a:lnSpc>
        <a:spcBef>
          <a:spcPts val="500"/>
        </a:spcBef>
        <a:buClr>
          <a:schemeClr val="accent1"/>
        </a:buClr>
        <a:buFont typeface="System Font Regular"/>
        <a:buChar char="–"/>
        <a:defRPr sz="1800" kern="1200">
          <a:solidFill>
            <a:schemeClr val="bg1">
              <a:lumMod val="10000"/>
            </a:schemeClr>
          </a:solidFill>
          <a:latin typeface="+mn-lt"/>
          <a:ea typeface="+mn-ea"/>
          <a:cs typeface="+mn-cs"/>
        </a:defRPr>
      </a:lvl2pPr>
      <a:lvl3pPr marL="960096" indent="-137157" algn="l" defTabSz="914377" rtl="0" eaLnBrk="1" latinLnBrk="0" hangingPunct="1">
        <a:lnSpc>
          <a:spcPct val="90000"/>
        </a:lnSpc>
        <a:spcBef>
          <a:spcPts val="500"/>
        </a:spcBef>
        <a:buClr>
          <a:schemeClr val="bg2"/>
        </a:buClr>
        <a:buFont typeface="Arial" panose="020B0604020202020204" pitchFamily="34" charset="0"/>
        <a:buChar char="•"/>
        <a:defRPr sz="1800" kern="1200">
          <a:solidFill>
            <a:schemeClr val="bg1">
              <a:lumMod val="10000"/>
            </a:schemeClr>
          </a:solidFill>
          <a:latin typeface="+mn-lt"/>
          <a:ea typeface="+mn-ea"/>
          <a:cs typeface="+mn-cs"/>
        </a:defRPr>
      </a:lvl3pPr>
      <a:lvl4pPr marL="1600160" indent="-228594" algn="l" defTabSz="914377"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4pPr>
      <a:lvl5pPr marL="2057349" indent="-228594" algn="l" defTabSz="914377"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8">
          <p15:clr>
            <a:srgbClr val="F26B43"/>
          </p15:clr>
        </p15:guide>
        <p15:guide id="2" pos="456">
          <p15:clr>
            <a:srgbClr val="F26B43"/>
          </p15:clr>
        </p15:guide>
        <p15:guide id="3" pos="6720">
          <p15:clr>
            <a:srgbClr val="F26B43"/>
          </p15:clr>
        </p15:guide>
        <p15:guide id="5" orient="horz" pos="39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ema.europa.eu/en/medicines/human/EPAR/calquence" TargetMode="External"/><Relationship Id="rId7" Type="http://schemas.openxmlformats.org/officeDocument/2006/relationships/image" Target="../media/image12.png"/><Relationship Id="rId2" Type="http://schemas.openxmlformats.org/officeDocument/2006/relationships/hyperlink" Target="https://www.ema.europa.eu/en/medicines/human/EPAR/imbruvica" TargetMode="External"/><Relationship Id="rId1" Type="http://schemas.openxmlformats.org/officeDocument/2006/relationships/slideLayout" Target="../slideLayouts/slideLayout1.xml"/><Relationship Id="rId6" Type="http://schemas.openxmlformats.org/officeDocument/2006/relationships/hyperlink" Target="https://www.postersessiononline.eu/173580348_eu/congresos/BSH2022/aula/-PO_55_BSH2022.pdf" TargetMode="External"/><Relationship Id="rId5" Type="http://schemas.openxmlformats.org/officeDocument/2006/relationships/hyperlink" Target="https://www.ema.europa.eu/en/medicines/human/EPAR/jaypirca" TargetMode="External"/><Relationship Id="rId4" Type="http://schemas.openxmlformats.org/officeDocument/2006/relationships/hyperlink" Target="https://www.ema.europa.eu/en/medicines/human/EPAR/brukinsa" TargetMode="External"/></Relationships>
</file>

<file path=ppt/slides/_rels/slide11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hyperlink" Target="https://www.medicines.org.uk/emc/product/10025/smpc" TargetMode="External"/><Relationship Id="rId2" Type="http://schemas.openxmlformats.org/officeDocument/2006/relationships/hyperlink" Target="https://www.medicines.org.uk/emc/dhpc/2566/Document" TargetMode="Externa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1.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1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ema.europa.eu/en/medicines/human/EPAR/imbruvica" TargetMode="External"/><Relationship Id="rId2" Type="http://schemas.openxmlformats.org/officeDocument/2006/relationships/hyperlink" Target="https://www.ema.europa.eu/en/medicines/human/EPAR/brukinsa" TargetMode="External"/><Relationship Id="rId1" Type="http://schemas.openxmlformats.org/officeDocument/2006/relationships/slideLayout" Target="../slideLayouts/slideLayout1.xml"/><Relationship Id="rId6" Type="http://schemas.openxmlformats.org/officeDocument/2006/relationships/hyperlink" Target="https://www.jnj.com/media-center/press-releases/update-on-imbruvica-ibrutinib-u-s-accelerated-approvals-for-mantle-cell-lymphoma-and-marginal-zone-lymphoma-indications" TargetMode="External"/><Relationship Id="rId5" Type="http://schemas.openxmlformats.org/officeDocument/2006/relationships/hyperlink" Target="https://www.ema.europa.eu/en/medicines/human/EPAR/jaypirca" TargetMode="External"/><Relationship Id="rId4" Type="http://schemas.openxmlformats.org/officeDocument/2006/relationships/hyperlink" Target="https://www.ema.europa.eu/en/medicines/human/EPAR/calquence"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8.xml"/><Relationship Id="rId1" Type="http://schemas.openxmlformats.org/officeDocument/2006/relationships/themeOverride" Target="../theme/themeOverride1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7.xml"/><Relationship Id="rId1" Type="http://schemas.openxmlformats.org/officeDocument/2006/relationships/themeOverride" Target="../theme/themeOverride14.xml"/><Relationship Id="rId4" Type="http://schemas.openxmlformats.org/officeDocument/2006/relationships/image" Target="../media/image10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7.xml"/><Relationship Id="rId1" Type="http://schemas.openxmlformats.org/officeDocument/2006/relationships/themeOverride" Target="../theme/themeOverride15.xml"/></Relationships>
</file>

<file path=ppt/slides/_rels/slide131.xml.rels><?xml version="1.0" encoding="UTF-8" standalone="yes"?>
<Relationships xmlns="http://schemas.openxmlformats.org/package/2006/relationships"><Relationship Id="rId3" Type="http://schemas.openxmlformats.org/officeDocument/2006/relationships/hyperlink" Target="https://www.clinicaltrialsregister.eu/ctr-search/search?query=2015-000832-13" TargetMode="External"/><Relationship Id="rId7" Type="http://schemas.openxmlformats.org/officeDocument/2006/relationships/hyperlink" Target="https://clinicaltrials.gov/study/NCT03824483?term=BOVen&amp;cond=MCL&amp;rank=1" TargetMode="External"/><Relationship Id="rId2" Type="http://schemas.openxmlformats.org/officeDocument/2006/relationships/slideLayout" Target="../slideLayouts/slideLayout5.xml"/><Relationship Id="rId1" Type="http://schemas.openxmlformats.org/officeDocument/2006/relationships/themeOverride" Target="../theme/themeOverride16.xml"/><Relationship Id="rId6" Type="http://schemas.openxmlformats.org/officeDocument/2006/relationships/hyperlink" Target="https://clinicaltrials.gov/study/NCT05951959?term=NCT05951959&amp;rank=1" TargetMode="External"/><Relationship Id="rId5" Type="http://schemas.openxmlformats.org/officeDocument/2006/relationships/hyperlink" Target="https://clinicaltrials.gov/study/NCT04802590?term=NCT04802590&amp;rank=1" TargetMode="External"/><Relationship Id="rId4" Type="http://schemas.openxmlformats.org/officeDocument/2006/relationships/hyperlink" Target="https://clinicaltrials.gov/study/NCT04002297?term=zanubrutinib%20MCL&amp;rank=4"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hyperlink" Target="https://www.ema.europa.eu/en/medicines/human/EPAR/imbruvica" TargetMode="External"/><Relationship Id="rId2" Type="http://schemas.openxmlformats.org/officeDocument/2006/relationships/hyperlink" Target="https://www.ema.europa.eu/en/medicines/human/EPAR/brukinsa" TargetMode="External"/><Relationship Id="rId1" Type="http://schemas.openxmlformats.org/officeDocument/2006/relationships/slideLayout" Target="../slideLayouts/slideLayout1.xml"/><Relationship Id="rId6" Type="http://schemas.openxmlformats.org/officeDocument/2006/relationships/hyperlink" Target="https://www.ema.europa.eu/en/news/meeting-highlights-pharmacovigilance-risk-assessment-committee-prac-10-13-june-2024" TargetMode="External"/><Relationship Id="rId5" Type="http://schemas.openxmlformats.org/officeDocument/2006/relationships/hyperlink" Target="https://www.ema.europa.eu/en/medicines/human/EPAR/tepkinly" TargetMode="External"/><Relationship Id="rId4" Type="http://schemas.openxmlformats.org/officeDocument/2006/relationships/hyperlink" Target="https://www.ema.europa.eu/en/medicines/human/EPAR/jaypirca"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5" Type="http://schemas.openxmlformats.org/officeDocument/2006/relationships/hyperlink" Target="https://www.beigenemedical.com/CongressDocuments/Tam_BGB-11417-101_EHA_Poster_2024.pdf" TargetMode="External"/><Relationship Id="rId4" Type="http://schemas.openxmlformats.org/officeDocument/2006/relationships/hyperlink" Target="https://www.beigenemedical.com/CongressDocuments/Tedeschi_BGB-11417-101_ASH_Poster_2023.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16.png"/><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3" Type="http://schemas.openxmlformats.org/officeDocument/2006/relationships/hyperlink" Target="https://www.beigenemedical.com/CongressDocuments/Tedeschi_BGB-11417-101_ASH_Poster_2023.pdf" TargetMode="External"/><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 Id="rId4" Type="http://schemas.openxmlformats.org/officeDocument/2006/relationships/hyperlink" Target="https://www.beigenemedical.com/CongressDocuments/Cheah_BGB-11417-101_EHA_Poster_2024.pdf" TargetMode="External"/></Relationships>
</file>

<file path=ppt/slides/_rels/slide14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hyperlink" Target="https://www.beigenemedical.com/CongressDocuments/Cheah_BGB-11417-101_EHA_Poster_2024.pdf" TargetMode="External"/><Relationship Id="rId7" Type="http://schemas.openxmlformats.org/officeDocument/2006/relationships/image" Target="../media/image118.png"/><Relationship Id="rId2" Type="http://schemas.openxmlformats.org/officeDocument/2006/relationships/hyperlink" Target="https://www.beigenemedical.com/CongressDocuments/Tedeschi_BGB-11417-101_ASH_Poster_2023.pdf" TargetMode="External"/><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43.xml.rels><?xml version="1.0" encoding="UTF-8" standalone="yes"?>
<Relationships xmlns="http://schemas.openxmlformats.org/package/2006/relationships"><Relationship Id="rId3" Type="http://schemas.openxmlformats.org/officeDocument/2006/relationships/hyperlink" Target="https://www.beigenemedical.com/CongressDocuments/Tam_BGB-11417-101_EHA_Poster_2024.pdf" TargetMode="External"/><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hyperlink" Target="https://www.beigenemedical.com/CongressDocuments/Tam_BGB-11417-101_EHA_Poster_2024.pdf"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22.png"/><Relationship Id="rId4" Type="http://schemas.openxmlformats.org/officeDocument/2006/relationships/image" Target="../media/image121.png"/></Relationships>
</file>

<file path=ppt/slides/_rels/slide14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25.png"/><Relationship Id="rId4" Type="http://schemas.openxmlformats.org/officeDocument/2006/relationships/image" Target="../media/image124.png"/></Relationships>
</file>

<file path=ppt/slides/_rels/slide1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 Id="rId5" Type="http://schemas.openxmlformats.org/officeDocument/2006/relationships/hyperlink" Target="https://www.nurixtx.com/scientific-publications/" TargetMode="External"/><Relationship Id="rId4" Type="http://schemas.openxmlformats.org/officeDocument/2006/relationships/hyperlink" Target="https://www.beigenemedical.com/CongressDocuments/Cheah_BGB-16673-101_NHL_EHA_Poster_2024.pdf" TargetMode="External"/></Relationships>
</file>

<file path=ppt/slides/_rels/slide147.xml.rels><?xml version="1.0" encoding="UTF-8" standalone="yes"?>
<Relationships xmlns="http://schemas.openxmlformats.org/package/2006/relationships"><Relationship Id="rId2" Type="http://schemas.openxmlformats.org/officeDocument/2006/relationships/hyperlink" Target="https://www.beigenemedical.com/CongressDocuments/Cheah_BGB-16673-101_NHL_EHA_Poster_2024.pdf" TargetMode="Externa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hyperlink" Target="https://www.beigenemedical.com/CongressDocuments/Cheah_BGB-16673-101_NHL_EHA_Poster_2024.pdf" TargetMode="External"/><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hyperlink" Target="https://www.beigenemedical.com/CongressDocuments/Cheah_BGB-16673-101_NHL_EHA_Poster_2024.pdf"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hyperlink" Target="https://www.nurixtx.com/wp-content/uploads/2024/06/EHA-2024-Oral-FINAL.pdf"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hyperlink" Target="https://ir.nurixtx.com/static-files/17923ef7-e335-4870-9ed9-aff3b25e127b" TargetMode="External"/></Relationships>
</file>

<file path=ppt/slides/_rels/slide151.xml.rels><?xml version="1.0" encoding="UTF-8" standalone="yes"?>
<Relationships xmlns="http://schemas.openxmlformats.org/package/2006/relationships"><Relationship Id="rId3" Type="http://schemas.openxmlformats.org/officeDocument/2006/relationships/hyperlink" Target="https://www.nurixtx.com/scientific-publications/" TargetMode="External"/><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hyperlink" Target="https://www.ema.europa.eu/en/medicines/human/EPAR/imbruvica" TargetMode="External"/><Relationship Id="rId2" Type="http://schemas.openxmlformats.org/officeDocument/2006/relationships/hyperlink" Target="https://www.ema.europa.eu/en/medicines/human/EPAR/brukinsa" TargetMode="External"/><Relationship Id="rId1" Type="http://schemas.openxmlformats.org/officeDocument/2006/relationships/slideLayout" Target="../slideLayouts/slideLayout1.xml"/><Relationship Id="rId5" Type="http://schemas.openxmlformats.org/officeDocument/2006/relationships/image" Target="../media/image132.png"/><Relationship Id="rId4" Type="http://schemas.openxmlformats.org/officeDocument/2006/relationships/hyperlink" Target="https://www.ema.europa.eu/en/medicines/human/EPAR/calquence" TargetMode="External"/></Relationships>
</file>

<file path=ppt/slides/_rels/slide1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s://www.beigenemedical.com/CongressDocuments/Zinzani_BGB-3111-212_ICML_Presentation_2023.pdf"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beigenemedical.com/CongressDocuments/Bouabdallah_BGB-3111-212_GMI_EHA_Abstract_2024.pdf"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hyperlink" Target="https://www.beigenemedical.com/CongressDocuments/Zinzani_BGB-3111-212_ICML_Presentation_2023.pdf"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hyperlink" Target="https://www.beigenemedical.com/CongressDocuments/Sehn_BGB-3111-308_ICML_Presentation_2023.pdf"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2" Type="http://schemas.openxmlformats.org/officeDocument/2006/relationships/hyperlink" Target="https://www.ema.europa.eu/en/medicines/human/EPAR/brukinsa"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hyperlink" Target="https://www.beigenemedical.com/CongressDocuments/Opat_BGB-3111-214_ASH_Presentation_2020.pdf"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www.beigenemedical.com/CongressDocuments/Opat_BGB-3111-214_ASH_Presentation_2022.pdf"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library.ehaweb.org/eha/2024/eha2024-congress/419210/renata.walewska.matching-adjusted.indirect.comparison.28maic29.of.zanubrutinib.html?f=menu%3D6%2Abrowseby%3D8%2Asortby%3D2%2Ace_id%3D2552%2Aot_id%3D29170%2Amarker%3D5101%2Afeatured%3D18527"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hyperlink" Target="https://www.beigenemedical.com/CongressDocuments/Sehn_BGB-3111-308_ICML_Presentation_2023.pdf"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www.ema.europa.eu/en/medicines/human/EPAR/breyanzi" TargetMode="External"/><Relationship Id="rId13" Type="http://schemas.openxmlformats.org/officeDocument/2006/relationships/hyperlink" Target="https://www.ema.europa.eu/en/medicines/human/EPAR/kymriah" TargetMode="External"/><Relationship Id="rId3" Type="http://schemas.openxmlformats.org/officeDocument/2006/relationships/hyperlink" Target="https://www.ema.europa.eu/en/medicines/human/EPAR/yescarta" TargetMode="External"/><Relationship Id="rId7" Type="http://schemas.openxmlformats.org/officeDocument/2006/relationships/hyperlink" Target="https://www.ema.europa.eu/en/medicines/human/EPAR/imbruvica" TargetMode="External"/><Relationship Id="rId12" Type="http://schemas.openxmlformats.org/officeDocument/2006/relationships/hyperlink" Target="https://www.ema.europa.eu/en/medicines/human/EPAR/torisel" TargetMode="External"/><Relationship Id="rId2" Type="http://schemas.openxmlformats.org/officeDocument/2006/relationships/hyperlink" Target="https://www.ema.europa.eu/en/medicines/human/EPAR/calquence" TargetMode="External"/><Relationship Id="rId1" Type="http://schemas.openxmlformats.org/officeDocument/2006/relationships/slideLayout" Target="../slideLayouts/slideLayout1.xml"/><Relationship Id="rId6" Type="http://schemas.openxmlformats.org/officeDocument/2006/relationships/hyperlink" Target="https://www.ema.europa.eu/en/medicines/human/EPAR/tepkinly" TargetMode="External"/><Relationship Id="rId11" Type="http://schemas.openxmlformats.org/officeDocument/2006/relationships/hyperlink" Target="https://www.ema.europa.eu/en/medicines/human/EPAR/mabthera" TargetMode="External"/><Relationship Id="rId5" Type="http://schemas.openxmlformats.org/officeDocument/2006/relationships/hyperlink" Target="https://www.ema.europa.eu/en/medicines/human/EPAR/tecartus" TargetMode="External"/><Relationship Id="rId10" Type="http://schemas.openxmlformats.org/officeDocument/2006/relationships/hyperlink" Target="https://www.ema.europa.eu/en/medicines/human/EPAR/jaypirca" TargetMode="External"/><Relationship Id="rId4" Type="http://schemas.openxmlformats.org/officeDocument/2006/relationships/hyperlink" Target="https://www.medicines.org.uk/emc/product/7302/smpc#gref" TargetMode="External"/><Relationship Id="rId9" Type="http://schemas.openxmlformats.org/officeDocument/2006/relationships/hyperlink" Target="https://www.ema.europa.eu/en/medicines/human/EPAR/gazyvaro" TargetMode="External"/><Relationship Id="rId14" Type="http://schemas.openxmlformats.org/officeDocument/2006/relationships/hyperlink" Target="https://www.ema.europa.eu/en/medicines/human/EPAR/venclyxto"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www.onkopedia.com/de/onkopedia/guidelines/morbus-waldenstroem-lymphoplasmozytisches-lymphom/@@guideline/html/index.html" TargetMode="External"/><Relationship Id="rId2" Type="http://schemas.openxmlformats.org/officeDocument/2006/relationships/image" Target="../media/image48.em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www.onkopedia.com/de/onkopedia/guidelines/morbus-waldenstroem-lymphoplasmozytisches-lymphom/@@guideline/html/index.html" TargetMode="External"/><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hyperlink" Target="https://www.onkopedia.com/de/onkopedia/guidelines/morbus-waldenstroem-lymphoplasmozytisches-lymphom/@@guideline/html/index.html" TargetMode="Externa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s://www.beigenemedical.com/CongressDocuments/Dimopoulos_BGB-3111-302_Biomarker_IWWM_Presentation_2022.pdf"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s://www.beigenemedical.com/CongressDocuments/Dimopoulos_BGB-3111-302_IWWM_Presentation_2022.pdf"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hyperlink" Target="https://www.beigenemedical.com/CongressDocuments/Dimopoulos_BGB-3111-302_IWWM_Presentation_2022.pdf"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hyperlink" Target="https://clinicaltrials.gov/study/NCT02165397" TargetMode="Externa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s://www.beigenemedical.com/CongressDocuments/Dimopoulos_BGB-3111-302_Biomarker_IWWM_Presentation_2022.pdf"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6.emf"/></Relationships>
</file>

<file path=ppt/slides/_rels/slide73.xml.rels><?xml version="1.0" encoding="UTF-8" standalone="yes"?>
<Relationships xmlns="http://schemas.openxmlformats.org/package/2006/relationships"><Relationship Id="rId3" Type="http://schemas.openxmlformats.org/officeDocument/2006/relationships/hyperlink" Target="https://www.beigenemedical.com/CongressDocuments/Dimopoulos_BGB-3111-302_Biomarker_IWWM_Presentation_2022.pdf"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s://www.beigenemedical.com/CongressDocuments/Dimopoulos_BGB-3111-302_Biomarker_IWWM_Presentation_2022.pdf"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www.beigenemedical.com/CongressDocuments/Dimopoulos_BGB-3111-302_Biomarker_IWWM_Presentation_2022.pdf"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hyperlink" Target="https://www.nccn.org/patients/guidelines/content/PDF/Mantle-patient-guideline.pdf" TargetMode="External"/><Relationship Id="rId7"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9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7.xml"/><Relationship Id="rId1" Type="http://schemas.openxmlformats.org/officeDocument/2006/relationships/themeOverride" Target="../theme/themeOverride6.xml"/><Relationship Id="rId5" Type="http://schemas.openxmlformats.org/officeDocument/2006/relationships/image" Target="../media/image77.png"/><Relationship Id="rId4" Type="http://schemas.openxmlformats.org/officeDocument/2006/relationships/image" Target="../media/image76.png"/></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openxmlformats.org/officeDocument/2006/relationships/image" Target="../media/image80.png"/><Relationship Id="rId4" Type="http://schemas.openxmlformats.org/officeDocument/2006/relationships/image" Target="../media/image79.emf"/></Relationships>
</file>

<file path=ppt/slides/_rels/slide9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85.emf"/><Relationship Id="rId5" Type="http://schemas.openxmlformats.org/officeDocument/2006/relationships/image" Target="../media/image84.png"/><Relationship Id="rId4" Type="http://schemas.openxmlformats.org/officeDocument/2006/relationships/image" Target="../media/image8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FC709B-0EE1-C984-8AEF-0ECCD2216F9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9" name="Content Placeholder 9">
            <a:extLst>
              <a:ext uri="{FF2B5EF4-FFF2-40B4-BE49-F238E27FC236}">
                <a16:creationId xmlns:a16="http://schemas.microsoft.com/office/drawing/2014/main" id="{6EDAEB3A-B577-18B2-AB15-CDCA9A7E5C4D}"/>
              </a:ext>
            </a:extLst>
          </p:cNvPr>
          <p:cNvSpPr txBox="1">
            <a:spLocks/>
          </p:cNvSpPr>
          <p:nvPr/>
        </p:nvSpPr>
        <p:spPr>
          <a:xfrm>
            <a:off x="893380" y="2228592"/>
            <a:ext cx="10762592" cy="3892289"/>
          </a:xfrm>
          <a:prstGeom prst="rect">
            <a:avLst/>
          </a:prstGeom>
        </p:spPr>
        <p:txBody>
          <a:bodyPr lIns="91440" tIns="45720" rIns="91440" bIns="45720" anchor="t"/>
          <a:lstStyle>
            <a:lvl1pPr marL="182876" indent="-182876" algn="l" defTabSz="914378" rtl="0" eaLnBrk="1" latinLnBrk="0" hangingPunct="1">
              <a:lnSpc>
                <a:spcPct val="90000"/>
              </a:lnSpc>
              <a:spcBef>
                <a:spcPts val="1000"/>
              </a:spcBef>
              <a:buClr>
                <a:schemeClr val="accent3"/>
              </a:buClr>
              <a:buFont typeface="Tahoma" panose="020B0604030504040204" pitchFamily="34" charset="0"/>
              <a:buChar char="‣"/>
              <a:defRPr sz="1200" kern="1200">
                <a:solidFill>
                  <a:schemeClr val="tx2"/>
                </a:solidFill>
                <a:latin typeface="Gill Sans MT" panose="020B0502020104020203" pitchFamily="34" charset="0"/>
                <a:ea typeface="+mn-ea"/>
                <a:cs typeface="+mn-cs"/>
              </a:defRPr>
            </a:lvl1pPr>
            <a:lvl2pPr marL="457189" indent="-182876" algn="l" defTabSz="914378" rtl="0" eaLnBrk="1" latinLnBrk="0" hangingPunct="1">
              <a:lnSpc>
                <a:spcPct val="90000"/>
              </a:lnSpc>
              <a:spcBef>
                <a:spcPts val="500"/>
              </a:spcBef>
              <a:buClr>
                <a:schemeClr val="accent3"/>
              </a:buClr>
              <a:buFont typeface="Tahoma" panose="020B0604030504040204" pitchFamily="34" charset="0"/>
              <a:buChar char="‣"/>
              <a:defRPr sz="1100" kern="1200">
                <a:solidFill>
                  <a:schemeClr val="tx2"/>
                </a:solidFill>
                <a:latin typeface="Gill Sans MT" panose="020B0502020104020203" pitchFamily="34" charset="0"/>
                <a:ea typeface="+mn-ea"/>
                <a:cs typeface="+mn-cs"/>
              </a:defRPr>
            </a:lvl2pPr>
            <a:lvl3pPr marL="731502" indent="-182876" algn="l" defTabSz="914378" rtl="0" eaLnBrk="1" latinLnBrk="0" hangingPunct="1">
              <a:lnSpc>
                <a:spcPct val="90000"/>
              </a:lnSpc>
              <a:spcBef>
                <a:spcPts val="500"/>
              </a:spcBef>
              <a:buClr>
                <a:schemeClr val="accent3"/>
              </a:buClr>
              <a:buFont typeface="Tahoma" panose="020B0604030504040204" pitchFamily="34" charset="0"/>
              <a:buChar char="‣"/>
              <a:defRPr sz="1050" kern="1200">
                <a:solidFill>
                  <a:schemeClr val="tx2"/>
                </a:solidFill>
                <a:latin typeface="Gill Sans MT" panose="020B0502020104020203" pitchFamily="34" charset="0"/>
                <a:ea typeface="+mn-ea"/>
                <a:cs typeface="+mn-cs"/>
              </a:defRPr>
            </a:lvl3pPr>
            <a:lvl4pPr marL="1005815"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4pPr>
            <a:lvl5pPr marL="1280128"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800" b="0" i="0" u="none" strike="noStrike" kern="1200" cap="none" spc="0" normalizeH="0" baseline="0" noProof="0" dirty="0">
                <a:ln>
                  <a:noFill/>
                </a:ln>
                <a:solidFill>
                  <a:srgbClr val="283349"/>
                </a:solidFill>
                <a:effectLst/>
                <a:uLnTx/>
                <a:uFillTx/>
                <a:latin typeface="Arial" panose="020B0604020202020204"/>
                <a:ea typeface="+mn-ea"/>
                <a:cs typeface="+mn-cs"/>
              </a:rPr>
              <a:t>BeiGene-sponsored Satellite Symposium at</a:t>
            </a:r>
            <a:br>
              <a:rPr kumimoji="0" lang="en-US" sz="2800" b="0" i="0" u="none" strike="noStrike" kern="1200" cap="none" spc="0" normalizeH="0" baseline="0" noProof="0" dirty="0">
                <a:ln>
                  <a:noFill/>
                </a:ln>
                <a:solidFill>
                  <a:srgbClr val="283349"/>
                </a:solidFill>
                <a:effectLst/>
                <a:uLnTx/>
                <a:uFillTx/>
                <a:latin typeface="Arial" panose="020B0604020202020204"/>
                <a:ea typeface="+mn-ea"/>
                <a:cs typeface="+mn-cs"/>
              </a:rPr>
            </a:br>
            <a:r>
              <a:rPr kumimoji="0" lang="en-US" sz="2800" b="0" i="0" u="none" strike="noStrike" kern="1200" cap="none" spc="0" normalizeH="0" baseline="0" noProof="0" dirty="0">
                <a:ln>
                  <a:noFill/>
                </a:ln>
                <a:solidFill>
                  <a:srgbClr val="283349"/>
                </a:solidFill>
                <a:effectLst/>
                <a:uLnTx/>
                <a:uFillTx/>
                <a:latin typeface="Arial" panose="020B0604020202020204"/>
                <a:ea typeface="+mn-ea"/>
                <a:cs typeface="+mn-cs"/>
              </a:rPr>
              <a:t>ISHL13</a:t>
            </a:r>
            <a:br>
              <a:rPr kumimoji="0" lang="en-US" sz="2800" b="0" i="0" u="none" strike="noStrike" kern="1200" cap="none" spc="0" normalizeH="0" baseline="0" noProof="0" dirty="0">
                <a:ln>
                  <a:noFill/>
                </a:ln>
                <a:solidFill>
                  <a:srgbClr val="C3BFB6"/>
                </a:solidFill>
                <a:effectLst/>
                <a:uLnTx/>
                <a:uFillTx/>
                <a:latin typeface="Arial" panose="020B0604020202020204"/>
                <a:ea typeface="+mn-ea"/>
                <a:cs typeface="+mn-cs"/>
              </a:rPr>
            </a:br>
            <a:r>
              <a:rPr kumimoji="0" lang="en-US" sz="2800" b="0" i="0" u="none" strike="noStrike" kern="1200" cap="none" spc="0" normalizeH="0" baseline="0" noProof="0" dirty="0">
                <a:ln>
                  <a:noFill/>
                </a:ln>
                <a:solidFill>
                  <a:srgbClr val="283349"/>
                </a:solidFill>
                <a:effectLst/>
                <a:uLnTx/>
                <a:uFillTx/>
                <a:latin typeface="Arial" panose="020B0604020202020204"/>
                <a:ea typeface="+mn-ea"/>
                <a:cs typeface="+mn-cs"/>
              </a:rPr>
              <a:t>26 October 2024, 13:15–14:45 CEST</a:t>
            </a:r>
            <a:br>
              <a:rPr kumimoji="0" lang="en-US" sz="2800" b="0" i="0" u="none" strike="noStrike" kern="1200" cap="none" spc="0" normalizeH="0" baseline="0" noProof="0" dirty="0">
                <a:ln>
                  <a:noFill/>
                </a:ln>
                <a:solidFill>
                  <a:srgbClr val="C3BFB6"/>
                </a:solidFill>
                <a:effectLst/>
                <a:uLnTx/>
                <a:uFillTx/>
                <a:latin typeface="Arial" panose="020B0604020202020204"/>
                <a:ea typeface="+mn-ea"/>
                <a:cs typeface="+mn-cs"/>
              </a:rPr>
            </a:br>
            <a:r>
              <a:rPr kumimoji="0" lang="en-US" sz="2800" b="0" i="0" u="none" strike="noStrike" kern="1200" cap="none" spc="0" normalizeH="0" baseline="0" noProof="0" dirty="0">
                <a:ln>
                  <a:noFill/>
                </a:ln>
                <a:solidFill>
                  <a:srgbClr val="283349"/>
                </a:solidFill>
                <a:effectLst/>
                <a:uLnTx/>
                <a:uFillTx/>
                <a:latin typeface="Arial" panose="020B0604020202020204"/>
                <a:ea typeface="+mn-ea"/>
                <a:cs typeface="+mn-cs"/>
              </a:rPr>
              <a:t>Cologne, Germany</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endParaRPr kumimoji="0" lang="en-US" sz="3200" b="0" i="0" u="none" strike="noStrike" kern="1200" cap="none" spc="0" normalizeH="0" baseline="0" noProof="0" dirty="0">
              <a:ln>
                <a:noFill/>
              </a:ln>
              <a:solidFill>
                <a:srgbClr val="C3BFB6"/>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The evolving role of BTKis in the treatment of</a:t>
            </a:r>
            <a:b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br>
            <a:r>
              <a:rPr kumimoji="0" lang="en-US" sz="2800" b="1" i="0" u="none" strike="noStrike" kern="1200" cap="none" spc="0" normalizeH="0" baseline="0" noProof="0" dirty="0">
                <a:ln>
                  <a:noFill/>
                </a:ln>
                <a:solidFill>
                  <a:srgbClr val="C00000"/>
                </a:solidFill>
                <a:effectLst/>
                <a:uLnTx/>
                <a:uFillTx/>
                <a:latin typeface="Arial" panose="020B0604020202020204"/>
                <a:ea typeface="+mn-ea"/>
                <a:cs typeface="+mn-cs"/>
              </a:rPr>
              <a:t>B-cell lymphomas</a:t>
            </a:r>
            <a:endParaRPr kumimoji="0" lang="en-GB" sz="3200" b="1" i="0" u="none" strike="noStrike" kern="1200" cap="none" spc="0" normalizeH="0" baseline="0" noProof="0" dirty="0">
              <a:ln>
                <a:noFill/>
              </a:ln>
              <a:solidFill>
                <a:srgbClr val="C00000"/>
              </a:solidFill>
              <a:effectLst/>
              <a:uLnTx/>
              <a:uFillTx/>
              <a:latin typeface="Arial" panose="020B0604020202020204"/>
              <a:ea typeface="+mn-ea"/>
              <a:cs typeface="+mn-cs"/>
            </a:endParaRPr>
          </a:p>
        </p:txBody>
      </p:sp>
      <p:pic>
        <p:nvPicPr>
          <p:cNvPr id="4" name="Picture 3" descr="A black and red logo&#10;&#10;Description automatically generated">
            <a:extLst>
              <a:ext uri="{FF2B5EF4-FFF2-40B4-BE49-F238E27FC236}">
                <a16:creationId xmlns:a16="http://schemas.microsoft.com/office/drawing/2014/main" id="{1F20D671-6ABC-2E46-C334-5DD2510571B2}"/>
              </a:ext>
            </a:extLst>
          </p:cNvPr>
          <p:cNvPicPr>
            <a:picLocks noChangeAspect="1"/>
          </p:cNvPicPr>
          <p:nvPr/>
        </p:nvPicPr>
        <p:blipFill>
          <a:blip r:embed="rId2"/>
          <a:stretch>
            <a:fillRect/>
          </a:stretch>
        </p:blipFill>
        <p:spPr>
          <a:xfrm>
            <a:off x="745919" y="5960464"/>
            <a:ext cx="2876962" cy="539010"/>
          </a:xfrm>
          <a:prstGeom prst="rect">
            <a:avLst/>
          </a:prstGeom>
        </p:spPr>
      </p:pic>
    </p:spTree>
    <p:extLst>
      <p:ext uri="{BB962C8B-B14F-4D97-AF65-F5344CB8AC3E}">
        <p14:creationId xmlns:p14="http://schemas.microsoft.com/office/powerpoint/2010/main" val="198559527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3">
            <a:extLst>
              <a:ext uri="{FF2B5EF4-FFF2-40B4-BE49-F238E27FC236}">
                <a16:creationId xmlns:a16="http://schemas.microsoft.com/office/drawing/2014/main" id="{7A5F974E-6908-941E-E4E4-000FD44A81E7}"/>
              </a:ext>
            </a:extLst>
          </p:cNvPr>
          <p:cNvGraphicFramePr>
            <a:graphicFrameLocks noGrp="1"/>
          </p:cNvGraphicFramePr>
          <p:nvPr>
            <p:ph sz="quarter" idx="13"/>
          </p:nvPr>
        </p:nvGraphicFramePr>
        <p:xfrm>
          <a:off x="739775" y="1400175"/>
          <a:ext cx="10637837" cy="1939017"/>
        </p:xfrm>
        <a:graphic>
          <a:graphicData uri="http://schemas.openxmlformats.org/drawingml/2006/table">
            <a:tbl>
              <a:tblPr firstRow="1" bandRow="1">
                <a:tableStyleId>{5C22544A-7EE6-4342-B048-85BDC9FD1C3A}</a:tableStyleId>
              </a:tblPr>
              <a:tblGrid>
                <a:gridCol w="3976460">
                  <a:extLst>
                    <a:ext uri="{9D8B030D-6E8A-4147-A177-3AD203B41FA5}">
                      <a16:colId xmlns:a16="http://schemas.microsoft.com/office/drawing/2014/main" val="2059648219"/>
                    </a:ext>
                  </a:extLst>
                </a:gridCol>
                <a:gridCol w="6661377">
                  <a:extLst>
                    <a:ext uri="{9D8B030D-6E8A-4147-A177-3AD203B41FA5}">
                      <a16:colId xmlns:a16="http://schemas.microsoft.com/office/drawing/2014/main" val="1674442273"/>
                    </a:ext>
                  </a:extLst>
                </a:gridCol>
              </a:tblGrid>
              <a:tr h="412659">
                <a:tc>
                  <a:txBody>
                    <a:bodyPr/>
                    <a:lstStyle/>
                    <a:p>
                      <a:pPr algn="l"/>
                      <a:r>
                        <a:rPr lang="it-IT" sz="2000">
                          <a:solidFill>
                            <a:srgbClr val="F8F8F8"/>
                          </a:solidFill>
                        </a:rPr>
                        <a:t>COI</a:t>
                      </a:r>
                      <a:endParaRPr lang="it-IT" sz="2000" b="0" i="1">
                        <a:solidFill>
                          <a:srgbClr val="F8F8F8"/>
                        </a:solidFill>
                        <a:latin typeface="Helvetica" panose="020B0500000000000000" pitchFamily="34" charset="0"/>
                      </a:endParaRPr>
                    </a:p>
                  </a:txBody>
                  <a:tcPr/>
                </a:tc>
                <a:tc>
                  <a:txBody>
                    <a:bodyPr/>
                    <a:lstStyle/>
                    <a:p>
                      <a:r>
                        <a:rPr lang="it-IT" sz="2000">
                          <a:solidFill>
                            <a:srgbClr val="F8F8F8"/>
                          </a:solidFill>
                        </a:rPr>
                        <a:t>Sponsor</a:t>
                      </a:r>
                      <a:endParaRPr lang="it-IT" sz="2000" b="0" i="1">
                        <a:solidFill>
                          <a:srgbClr val="F8F8F8"/>
                        </a:solidFill>
                        <a:latin typeface="Helvetica" panose="020B0500000000000000" pitchFamily="34" charset="0"/>
                      </a:endParaRPr>
                    </a:p>
                  </a:txBody>
                  <a:tcPr/>
                </a:tc>
                <a:extLst>
                  <a:ext uri="{0D108BD9-81ED-4DB2-BD59-A6C34878D82A}">
                    <a16:rowId xmlns:a16="http://schemas.microsoft.com/office/drawing/2014/main" val="859026500"/>
                  </a:ext>
                </a:extLst>
              </a:tr>
              <a:tr h="412659">
                <a:tc>
                  <a:txBody>
                    <a:bodyPr/>
                    <a:lstStyle/>
                    <a:p>
                      <a:r>
                        <a:rPr lang="it-IT" sz="2000">
                          <a:solidFill>
                            <a:schemeClr val="bg1"/>
                          </a:solidFill>
                          <a:latin typeface="Helvetica" panose="020B0500000000000000" pitchFamily="34" charset="0"/>
                        </a:rPr>
                        <a:t>Research funding</a:t>
                      </a:r>
                    </a:p>
                  </a:txBody>
                  <a:tcPr/>
                </a:tc>
                <a:tc>
                  <a:txBody>
                    <a:bodyPr/>
                    <a:lstStyle/>
                    <a:p>
                      <a:r>
                        <a:rPr lang="it-IT" sz="2000">
                          <a:solidFill>
                            <a:schemeClr val="bg1"/>
                          </a:solidFill>
                          <a:latin typeface="Helvetica" panose="020B0500000000000000" pitchFamily="34" charset="0"/>
                        </a:rPr>
                        <a:t>Roche, Gilead, Janssen</a:t>
                      </a:r>
                    </a:p>
                  </a:txBody>
                  <a:tcPr/>
                </a:tc>
                <a:extLst>
                  <a:ext uri="{0D108BD9-81ED-4DB2-BD59-A6C34878D82A}">
                    <a16:rowId xmlns:a16="http://schemas.microsoft.com/office/drawing/2014/main" val="1505114717"/>
                  </a:ext>
                </a:extLst>
              </a:tr>
              <a:tr h="412659">
                <a:tc>
                  <a:txBody>
                    <a:bodyPr/>
                    <a:lstStyle/>
                    <a:p>
                      <a:r>
                        <a:rPr lang="it-IT" sz="2000">
                          <a:solidFill>
                            <a:schemeClr val="bg1"/>
                          </a:solidFill>
                          <a:latin typeface="Helvetica" panose="020B0500000000000000" pitchFamily="34" charset="0"/>
                        </a:rPr>
                        <a:t>Advisory boards</a:t>
                      </a:r>
                    </a:p>
                  </a:txBody>
                  <a:tcPr/>
                </a:tc>
                <a:tc>
                  <a:txBody>
                    <a:bodyPr/>
                    <a:lstStyle/>
                    <a:p>
                      <a:r>
                        <a:rPr lang="it-IT" sz="2000">
                          <a:solidFill>
                            <a:schemeClr val="bg1"/>
                          </a:solidFill>
                          <a:latin typeface="Helvetica" panose="020B0500000000000000" pitchFamily="34" charset="0"/>
                        </a:rPr>
                        <a:t>Novartis, BMS/Celgene, Bayer, AbbVie, Gilead, Roche, Janssen, Kite, Incyte, Amgen, Takeda</a:t>
                      </a:r>
                    </a:p>
                  </a:txBody>
                  <a:tcPr/>
                </a:tc>
                <a:extLst>
                  <a:ext uri="{0D108BD9-81ED-4DB2-BD59-A6C34878D82A}">
                    <a16:rowId xmlns:a16="http://schemas.microsoft.com/office/drawing/2014/main" val="1575134108"/>
                  </a:ext>
                </a:extLst>
              </a:tr>
              <a:tr h="412659">
                <a:tc>
                  <a:txBody>
                    <a:bodyPr/>
                    <a:lstStyle/>
                    <a:p>
                      <a:r>
                        <a:rPr lang="it-IT" sz="2000">
                          <a:solidFill>
                            <a:schemeClr val="bg1"/>
                          </a:solidFill>
                          <a:latin typeface="Helvetica" panose="020B0500000000000000" pitchFamily="34" charset="0"/>
                        </a:rPr>
                        <a:t>Educational activities</a:t>
                      </a:r>
                    </a:p>
                  </a:txBody>
                  <a:tcPr/>
                </a:tc>
                <a:tc>
                  <a:txBody>
                    <a:bodyPr/>
                    <a:lstStyle/>
                    <a:p>
                      <a:r>
                        <a:rPr lang="it-IT" sz="2000">
                          <a:solidFill>
                            <a:schemeClr val="bg1"/>
                          </a:solidFill>
                          <a:latin typeface="Helvetica" panose="020B0500000000000000" pitchFamily="34" charset="0"/>
                        </a:rPr>
                        <a:t>Janssen, Roche, BeiGene</a:t>
                      </a:r>
                    </a:p>
                  </a:txBody>
                  <a:tcPr/>
                </a:tc>
                <a:extLst>
                  <a:ext uri="{0D108BD9-81ED-4DB2-BD59-A6C34878D82A}">
                    <a16:rowId xmlns:a16="http://schemas.microsoft.com/office/drawing/2014/main" val="292310322"/>
                  </a:ext>
                </a:extLst>
              </a:tr>
            </a:tbl>
          </a:graphicData>
        </a:graphic>
      </p:graphicFrame>
      <p:sp>
        <p:nvSpPr>
          <p:cNvPr id="4" name="Title 3">
            <a:extLst>
              <a:ext uri="{FF2B5EF4-FFF2-40B4-BE49-F238E27FC236}">
                <a16:creationId xmlns:a16="http://schemas.microsoft.com/office/drawing/2014/main" id="{2D3D5FF3-7DA0-956D-8148-72D77D328A0C}"/>
              </a:ext>
            </a:extLst>
          </p:cNvPr>
          <p:cNvSpPr>
            <a:spLocks noGrp="1"/>
          </p:cNvSpPr>
          <p:nvPr>
            <p:ph type="ctrTitle"/>
          </p:nvPr>
        </p:nvSpPr>
        <p:spPr/>
        <p:txBody>
          <a:bodyPr/>
          <a:lstStyle/>
          <a:p>
            <a:r>
              <a:rPr lang="en-GB"/>
              <a:t>D</a:t>
            </a:r>
            <a:r>
              <a:rPr lang="en-GB">
                <a:solidFill>
                  <a:srgbClr val="283349"/>
                </a:solidFill>
              </a:rPr>
              <a:t>isclosur</a:t>
            </a:r>
            <a:r>
              <a:rPr lang="en-GB"/>
              <a:t>es</a:t>
            </a:r>
          </a:p>
        </p:txBody>
      </p:sp>
      <p:sp>
        <p:nvSpPr>
          <p:cNvPr id="7" name="TextBox 6">
            <a:extLst>
              <a:ext uri="{FF2B5EF4-FFF2-40B4-BE49-F238E27FC236}">
                <a16:creationId xmlns:a16="http://schemas.microsoft.com/office/drawing/2014/main" id="{81751C9C-712B-25B0-34DE-53E619FBE175}"/>
              </a:ext>
            </a:extLst>
          </p:cNvPr>
          <p:cNvSpPr txBox="1"/>
          <p:nvPr/>
        </p:nvSpPr>
        <p:spPr>
          <a:xfrm>
            <a:off x="883579" y="624280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COI, conflict of interest.</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endParaRPr>
          </a:p>
        </p:txBody>
      </p:sp>
      <p:sp>
        <p:nvSpPr>
          <p:cNvPr id="2" name="Slide Number Placeholder 2">
            <a:extLst>
              <a:ext uri="{FF2B5EF4-FFF2-40B4-BE49-F238E27FC236}">
                <a16:creationId xmlns:a16="http://schemas.microsoft.com/office/drawing/2014/main" id="{094952DD-592B-A5B1-1F79-8A08019FFD01}"/>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Arial"/>
              <a:sym typeface="Arial"/>
            </a:endParaRPr>
          </a:p>
        </p:txBody>
      </p:sp>
    </p:spTree>
    <p:extLst>
      <p:ext uri="{BB962C8B-B14F-4D97-AF65-F5344CB8AC3E}">
        <p14:creationId xmlns:p14="http://schemas.microsoft.com/office/powerpoint/2010/main" val="2400852307"/>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Footer Placeholder 3"/>
          <p:cNvSpPr txBox="1"/>
          <p:nvPr/>
        </p:nvSpPr>
        <p:spPr>
          <a:xfrm>
            <a:off x="390143" y="6256638"/>
            <a:ext cx="11035701" cy="4154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*ORR calculated as complete responses + partial responses. **Includes one patient with no evidence of disease at baseline</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BID=twice daily, BOR=best overall response, CI=confidence interval, CR=complete response, IRC=independent review committee, PO=orally, ORR=overall response rate.</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1. Song Y et al. </a:t>
            </a:r>
            <a:r>
              <a:rPr kumimoji="0" sz="700" b="0" i="1" u="none" strike="noStrike" kern="0" cap="none" spc="0" normalizeH="0" baseline="0" noProof="0">
                <a:ln>
                  <a:noFill/>
                </a:ln>
                <a:solidFill>
                  <a:srgbClr val="262626"/>
                </a:solidFill>
                <a:effectLst/>
                <a:uLnTx/>
                <a:uFillTx/>
                <a:latin typeface="Gill Sans MT"/>
                <a:sym typeface="Gill Sans MT"/>
              </a:rPr>
              <a:t>Clin Cancer Res</a:t>
            </a:r>
            <a:r>
              <a:rPr kumimoji="0" sz="700" b="0" i="0" u="none" strike="noStrike" kern="0" cap="none" spc="0" normalizeH="0" baseline="0" noProof="0">
                <a:ln>
                  <a:noFill/>
                </a:ln>
                <a:solidFill>
                  <a:srgbClr val="262626"/>
                </a:solidFill>
                <a:effectLst/>
                <a:uLnTx/>
                <a:uFillTx/>
                <a:latin typeface="Gill Sans MT"/>
                <a:sym typeface="Gill Sans MT"/>
              </a:rPr>
              <a:t>. 2020;26(16):4216–4224 2. </a:t>
            </a:r>
            <a:r>
              <a:rPr kumimoji="0" lang="en-GB" sz="700" b="0" i="0" u="none" strike="noStrike" kern="0" cap="none" spc="0" normalizeH="0" baseline="0" noProof="0">
                <a:ln>
                  <a:noFill/>
                </a:ln>
                <a:solidFill>
                  <a:srgbClr val="262626"/>
                </a:solidFill>
                <a:effectLst/>
                <a:uLnTx/>
                <a:uFillTx/>
                <a:latin typeface="Gill Sans MT"/>
                <a:sym typeface="Gill Sans MT"/>
              </a:rPr>
              <a:t>Song Y et al. Blood. 2022. 139 (21): 3148–3158.</a:t>
            </a:r>
            <a:endParaRPr kumimoji="0" sz="700" b="0" i="0" u="none" strike="noStrike" kern="0" cap="none" spc="0" normalizeH="0" baseline="0" noProof="0">
              <a:ln>
                <a:noFill/>
              </a:ln>
              <a:solidFill>
                <a:srgbClr val="262626"/>
              </a:solidFill>
              <a:effectLst/>
              <a:uLnTx/>
              <a:uFillTx/>
              <a:latin typeface="Gill Sans MT"/>
              <a:sym typeface="Gill Sans MT"/>
            </a:endParaRPr>
          </a:p>
        </p:txBody>
      </p:sp>
      <p:sp>
        <p:nvSpPr>
          <p:cNvPr id="590" name="Text Placeholder 13"/>
          <p:cNvSpPr txBox="1">
            <a:spLocks noGrp="1"/>
          </p:cNvSpPr>
          <p:nvPr>
            <p:ph type="body" sz="quarter" idx="1"/>
          </p:nvPr>
        </p:nvSpPr>
        <p:spPr>
          <a:xfrm>
            <a:off x="344423" y="927699"/>
            <a:ext cx="11501967" cy="349201"/>
          </a:xfrm>
          <a:prstGeom prst="rect">
            <a:avLst/>
          </a:prstGeom>
        </p:spPr>
        <p:txBody>
          <a:bodyPr>
            <a:normAutofit lnSpcReduction="10000"/>
          </a:bodyPr>
          <a:lstStyle>
            <a:lvl1pPr defTabSz="1182536">
              <a:spcBef>
                <a:spcPts val="800"/>
              </a:spcBef>
              <a:defRPr sz="1746"/>
            </a:lvl1pPr>
          </a:lstStyle>
          <a:p>
            <a:r>
              <a:t>BGB-3111-206</a:t>
            </a:r>
          </a:p>
        </p:txBody>
      </p:sp>
      <p:sp>
        <p:nvSpPr>
          <p:cNvPr id="591" name="Title 18"/>
          <p:cNvSpPr txBox="1">
            <a:spLocks noGrp="1"/>
          </p:cNvSpPr>
          <p:nvPr>
            <p:ph type="title"/>
          </p:nvPr>
        </p:nvSpPr>
        <p:spPr>
          <a:xfrm>
            <a:off x="344423" y="205168"/>
            <a:ext cx="11503154" cy="685801"/>
          </a:xfrm>
          <a:prstGeom prst="rect">
            <a:avLst/>
          </a:prstGeom>
        </p:spPr>
        <p:txBody>
          <a:bodyPr/>
          <a:lstStyle>
            <a:lvl1pPr>
              <a:defRPr spc="100"/>
            </a:lvl1pPr>
          </a:lstStyle>
          <a:p>
            <a:r>
              <a:t>Efficacy: Best Overall Response</a:t>
            </a:r>
          </a:p>
        </p:txBody>
      </p:sp>
      <p:graphicFrame>
        <p:nvGraphicFramePr>
          <p:cNvPr id="592" name="Table 26"/>
          <p:cNvGraphicFramePr/>
          <p:nvPr/>
        </p:nvGraphicFramePr>
        <p:xfrm>
          <a:off x="7628731" y="1594866"/>
          <a:ext cx="4023963" cy="1742440"/>
        </p:xfrm>
        <a:graphic>
          <a:graphicData uri="http://schemas.openxmlformats.org/drawingml/2006/table">
            <a:tbl>
              <a:tblPr firstRow="1" bandRow="1"/>
              <a:tblGrid>
                <a:gridCol w="2924393">
                  <a:extLst>
                    <a:ext uri="{9D8B030D-6E8A-4147-A177-3AD203B41FA5}">
                      <a16:colId xmlns:a16="http://schemas.microsoft.com/office/drawing/2014/main" val="20000"/>
                    </a:ext>
                  </a:extLst>
                </a:gridCol>
                <a:gridCol w="1099570">
                  <a:extLst>
                    <a:ext uri="{9D8B030D-6E8A-4147-A177-3AD203B41FA5}">
                      <a16:colId xmlns:a16="http://schemas.microsoft.com/office/drawing/2014/main" val="20001"/>
                    </a:ext>
                  </a:extLst>
                </a:gridCol>
              </a:tblGrid>
              <a:tr h="370840">
                <a:tc>
                  <a:txBody>
                    <a:bodyPr/>
                    <a:lstStyle/>
                    <a:p>
                      <a:pPr algn="l">
                        <a:defRPr sz="1200">
                          <a:solidFill>
                            <a:srgbClr val="FFFFFF"/>
                          </a:solidFill>
                          <a:latin typeface="Gill Sans MT"/>
                          <a:ea typeface="Gill Sans MT"/>
                          <a:cs typeface="Gill Sans MT"/>
                          <a:sym typeface="Gill Sans MT"/>
                        </a:defRPr>
                      </a:pPr>
                      <a:r>
                        <a:t>IRC-assessed efficacy variable</a:t>
                      </a:r>
                      <a:r>
                        <a:rPr baseline="30000"/>
                        <a:t>1</a:t>
                      </a:r>
                      <a:endParaRPr sz="1800"/>
                    </a:p>
                    <a:p>
                      <a:pPr algn="l">
                        <a:defRPr sz="1200">
                          <a:solidFill>
                            <a:srgbClr val="FFFFFF"/>
                          </a:solidFill>
                          <a:latin typeface="Gill Sans MT"/>
                          <a:ea typeface="Gill Sans MT"/>
                          <a:cs typeface="Gill Sans MT"/>
                          <a:sym typeface="Gill Sans MT"/>
                        </a:defRPr>
                      </a:pPr>
                      <a:r>
                        <a:t>(15 February 2019 data cutoff)</a:t>
                      </a:r>
                    </a:p>
                  </a:txBody>
                  <a:tcPr marL="45720" marR="4572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0000"/>
                    </a:solidFill>
                  </a:tcPr>
                </a:tc>
                <a:tc>
                  <a:txBody>
                    <a:bodyPr/>
                    <a:lstStyle/>
                    <a:p>
                      <a:pPr>
                        <a:defRPr sz="1800" b="0">
                          <a:solidFill>
                            <a:srgbClr val="000000"/>
                          </a:solidFill>
                        </a:defRPr>
                      </a:pPr>
                      <a:r>
                        <a:rPr sz="1200" b="1">
                          <a:solidFill>
                            <a:srgbClr val="FFFFFF"/>
                          </a:solidFill>
                          <a:latin typeface="Gill Sans MT"/>
                          <a:ea typeface="Gill Sans MT"/>
                          <a:cs typeface="Gill Sans MT"/>
                          <a:sym typeface="Gill Sans MT"/>
                        </a:rPr>
                        <a:t>N=86</a:t>
                      </a:r>
                    </a:p>
                  </a:txBody>
                  <a:tcPr marL="0" marR="0" marT="0" marB="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0000"/>
                    </a:solidFill>
                  </a:tcPr>
                </a:tc>
                <a:extLst>
                  <a:ext uri="{0D108BD9-81ED-4DB2-BD59-A6C34878D82A}">
                    <a16:rowId xmlns:a16="http://schemas.microsoft.com/office/drawing/2014/main" val="10000"/>
                  </a:ext>
                </a:extLst>
              </a:tr>
              <a:tr h="370840">
                <a:tc>
                  <a:txBody>
                    <a:bodyPr/>
                    <a:lstStyle/>
                    <a:p>
                      <a:pPr algn="l">
                        <a:defRPr sz="1800">
                          <a:solidFill>
                            <a:srgbClr val="000000"/>
                          </a:solidFill>
                        </a:defRPr>
                      </a:pPr>
                      <a:r>
                        <a:rPr sz="1200">
                          <a:latin typeface="Gill Sans MT"/>
                          <a:ea typeface="Gill Sans MT"/>
                          <a:cs typeface="Gill Sans MT"/>
                          <a:sym typeface="Gill Sans MT"/>
                        </a:rPr>
                        <a:t>Median time to response, months (range)</a:t>
                      </a:r>
                    </a:p>
                  </a:txBody>
                  <a:tcPr marL="45720" marR="4572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ACA"/>
                    </a:solidFill>
                  </a:tcPr>
                </a:tc>
                <a:tc>
                  <a:txBody>
                    <a:bodyPr/>
                    <a:lstStyle/>
                    <a:p>
                      <a:pPr marR="91439" indent="91439">
                        <a:defRPr sz="1200">
                          <a:solidFill>
                            <a:srgbClr val="000000"/>
                          </a:solidFill>
                          <a:latin typeface="Gill Sans MT"/>
                          <a:ea typeface="Gill Sans MT"/>
                          <a:cs typeface="Gill Sans MT"/>
                          <a:sym typeface="Gill Sans MT"/>
                        </a:defRPr>
                      </a:pPr>
                      <a:r>
                        <a:t>2.7 </a:t>
                      </a:r>
                      <a:endParaRPr sz="1800"/>
                    </a:p>
                    <a:p>
                      <a:pPr marR="91439" indent="91439">
                        <a:defRPr sz="1200">
                          <a:solidFill>
                            <a:srgbClr val="000000"/>
                          </a:solidFill>
                          <a:latin typeface="Gill Sans MT"/>
                          <a:ea typeface="Gill Sans MT"/>
                          <a:cs typeface="Gill Sans MT"/>
                          <a:sym typeface="Gill Sans MT"/>
                        </a:defRPr>
                      </a:pPr>
                      <a:r>
                        <a:t>(2.5–16.6)</a:t>
                      </a:r>
                    </a:p>
                  </a:txBody>
                  <a:tcPr marL="0" marR="0" marT="0" marB="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ACA"/>
                    </a:solidFill>
                  </a:tcPr>
                </a:tc>
                <a:extLst>
                  <a:ext uri="{0D108BD9-81ED-4DB2-BD59-A6C34878D82A}">
                    <a16:rowId xmlns:a16="http://schemas.microsoft.com/office/drawing/2014/main" val="10001"/>
                  </a:ext>
                </a:extLst>
              </a:tr>
              <a:tr h="370840">
                <a:tc>
                  <a:txBody>
                    <a:bodyPr/>
                    <a:lstStyle/>
                    <a:p>
                      <a:pPr indent="11113" algn="l">
                        <a:defRPr sz="1200">
                          <a:solidFill>
                            <a:srgbClr val="000000"/>
                          </a:solidFill>
                          <a:latin typeface="Gill Sans MT"/>
                          <a:ea typeface="Gill Sans MT"/>
                          <a:cs typeface="Gill Sans MT"/>
                          <a:sym typeface="Gill Sans MT"/>
                        </a:defRPr>
                      </a:pPr>
                      <a:r>
                        <a:t>Median duration of response, months </a:t>
                      </a:r>
                      <a:endParaRPr sz="1800"/>
                    </a:p>
                    <a:p>
                      <a:pPr indent="11113" algn="l">
                        <a:defRPr sz="1200">
                          <a:solidFill>
                            <a:srgbClr val="000000"/>
                          </a:solidFill>
                          <a:latin typeface="Gill Sans MT"/>
                          <a:ea typeface="Gill Sans MT"/>
                          <a:cs typeface="Gill Sans MT"/>
                          <a:sym typeface="Gill Sans MT"/>
                        </a:defRPr>
                      </a:pPr>
                      <a:r>
                        <a:t>(95% CI)</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marR="91439" indent="91439">
                        <a:defRPr sz="1200">
                          <a:solidFill>
                            <a:srgbClr val="000000"/>
                          </a:solidFill>
                          <a:latin typeface="Gill Sans MT"/>
                          <a:ea typeface="Gill Sans MT"/>
                          <a:cs typeface="Gill Sans MT"/>
                          <a:sym typeface="Gill Sans MT"/>
                        </a:defRPr>
                      </a:pPr>
                      <a:r>
                        <a:t>19.5 </a:t>
                      </a:r>
                      <a:endParaRPr sz="1800"/>
                    </a:p>
                    <a:p>
                      <a:pPr marR="91439" indent="91439">
                        <a:defRPr sz="1200">
                          <a:solidFill>
                            <a:srgbClr val="000000"/>
                          </a:solidFill>
                          <a:latin typeface="Gill Sans MT"/>
                          <a:ea typeface="Gill Sans MT"/>
                          <a:cs typeface="Gill Sans MT"/>
                          <a:sym typeface="Gill Sans MT"/>
                        </a:defRPr>
                      </a:pPr>
                      <a:r>
                        <a:t>(0.9–19.5)</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02"/>
                  </a:ext>
                </a:extLst>
              </a:tr>
              <a:tr h="370840">
                <a:tc>
                  <a:txBody>
                    <a:bodyPr/>
                    <a:lstStyle/>
                    <a:p>
                      <a:pPr algn="l">
                        <a:defRPr sz="1200">
                          <a:solidFill>
                            <a:srgbClr val="000000"/>
                          </a:solidFill>
                          <a:latin typeface="Gill Sans MT"/>
                          <a:ea typeface="Gill Sans MT"/>
                          <a:cs typeface="Gill Sans MT"/>
                          <a:sym typeface="Gill Sans MT"/>
                        </a:defRPr>
                      </a:pPr>
                      <a:r>
                        <a:t>Event-at risk free rate at 12 months, % </a:t>
                      </a:r>
                      <a:endParaRPr sz="1800"/>
                    </a:p>
                    <a:p>
                      <a:pPr algn="l">
                        <a:defRPr sz="1200">
                          <a:solidFill>
                            <a:srgbClr val="000000"/>
                          </a:solidFill>
                          <a:latin typeface="Gill Sans MT"/>
                          <a:ea typeface="Gill Sans MT"/>
                          <a:cs typeface="Gill Sans MT"/>
                          <a:sym typeface="Gill Sans MT"/>
                        </a:defRPr>
                      </a:pPr>
                      <a:r>
                        <a:t>(95% CI)</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marR="91439" indent="91439">
                        <a:defRPr sz="1200">
                          <a:solidFill>
                            <a:srgbClr val="000000"/>
                          </a:solidFill>
                          <a:latin typeface="Gill Sans MT"/>
                          <a:ea typeface="Gill Sans MT"/>
                          <a:cs typeface="Gill Sans MT"/>
                          <a:sym typeface="Gill Sans MT"/>
                        </a:defRPr>
                      </a:pPr>
                      <a:r>
                        <a:t>78.3 </a:t>
                      </a:r>
                      <a:endParaRPr sz="1800"/>
                    </a:p>
                    <a:p>
                      <a:pPr marR="91439" indent="91439">
                        <a:defRPr sz="1200">
                          <a:solidFill>
                            <a:srgbClr val="000000"/>
                          </a:solidFill>
                          <a:latin typeface="Gill Sans MT"/>
                          <a:ea typeface="Gill Sans MT"/>
                          <a:cs typeface="Gill Sans MT"/>
                          <a:sym typeface="Gill Sans MT"/>
                        </a:defRPr>
                      </a:pPr>
                      <a:r>
                        <a:t>(67.0-86.0)</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03"/>
                  </a:ext>
                </a:extLst>
              </a:tr>
            </a:tbl>
          </a:graphicData>
        </a:graphic>
      </p:graphicFrame>
      <p:graphicFrame>
        <p:nvGraphicFramePr>
          <p:cNvPr id="593" name="Table 26"/>
          <p:cNvGraphicFramePr/>
          <p:nvPr/>
        </p:nvGraphicFramePr>
        <p:xfrm>
          <a:off x="7628731" y="3799125"/>
          <a:ext cx="4023963" cy="2082800"/>
        </p:xfrm>
        <a:graphic>
          <a:graphicData uri="http://schemas.openxmlformats.org/drawingml/2006/table">
            <a:tbl>
              <a:tblPr firstRow="1" bandRow="1"/>
              <a:tblGrid>
                <a:gridCol w="2924392">
                  <a:extLst>
                    <a:ext uri="{9D8B030D-6E8A-4147-A177-3AD203B41FA5}">
                      <a16:colId xmlns:a16="http://schemas.microsoft.com/office/drawing/2014/main" val="20000"/>
                    </a:ext>
                  </a:extLst>
                </a:gridCol>
                <a:gridCol w="1099571">
                  <a:extLst>
                    <a:ext uri="{9D8B030D-6E8A-4147-A177-3AD203B41FA5}">
                      <a16:colId xmlns:a16="http://schemas.microsoft.com/office/drawing/2014/main" val="20001"/>
                    </a:ext>
                  </a:extLst>
                </a:gridCol>
              </a:tblGrid>
              <a:tr h="370840">
                <a:tc>
                  <a:txBody>
                    <a:bodyPr/>
                    <a:lstStyle/>
                    <a:p>
                      <a:pPr algn="l">
                        <a:defRPr sz="1200">
                          <a:solidFill>
                            <a:srgbClr val="FFFFFF"/>
                          </a:solidFill>
                          <a:latin typeface="Gill Sans MT"/>
                          <a:ea typeface="Gill Sans MT"/>
                          <a:cs typeface="Gill Sans MT"/>
                          <a:sym typeface="Gill Sans MT"/>
                        </a:defRPr>
                      </a:pPr>
                      <a:r>
                        <a:t>Investigator-assessed efficacy variable</a:t>
                      </a:r>
                      <a:r>
                        <a:rPr baseline="30000"/>
                        <a:t>2</a:t>
                      </a:r>
                      <a:endParaRPr sz="1800"/>
                    </a:p>
                    <a:p>
                      <a:pPr algn="l">
                        <a:defRPr>
                          <a:solidFill>
                            <a:srgbClr val="FFFFFF"/>
                          </a:solidFill>
                          <a:latin typeface="Gill Sans MT"/>
                          <a:ea typeface="Gill Sans MT"/>
                          <a:cs typeface="Gill Sans MT"/>
                          <a:sym typeface="Gill Sans MT"/>
                        </a:defRPr>
                      </a:pPr>
                      <a:r>
                        <a:t>(8 September 2020 data cutoff)</a:t>
                      </a:r>
                    </a:p>
                  </a:txBody>
                  <a:tcPr marL="45720" marR="4572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0000"/>
                    </a:solidFill>
                  </a:tcPr>
                </a:tc>
                <a:tc>
                  <a:txBody>
                    <a:bodyPr/>
                    <a:lstStyle/>
                    <a:p>
                      <a:pPr>
                        <a:defRPr sz="1800" b="0">
                          <a:solidFill>
                            <a:srgbClr val="000000"/>
                          </a:solidFill>
                        </a:defRPr>
                      </a:pPr>
                      <a:r>
                        <a:rPr sz="1200" b="1">
                          <a:solidFill>
                            <a:srgbClr val="FFFFFF"/>
                          </a:solidFill>
                          <a:latin typeface="Gill Sans MT"/>
                          <a:ea typeface="Gill Sans MT"/>
                          <a:cs typeface="Gill Sans MT"/>
                          <a:sym typeface="Gill Sans MT"/>
                        </a:rPr>
                        <a:t>N=86</a:t>
                      </a:r>
                    </a:p>
                  </a:txBody>
                  <a:tcPr marL="0" marR="0" marT="0" marB="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0000"/>
                    </a:solidFill>
                  </a:tcPr>
                </a:tc>
                <a:extLst>
                  <a:ext uri="{0D108BD9-81ED-4DB2-BD59-A6C34878D82A}">
                    <a16:rowId xmlns:a16="http://schemas.microsoft.com/office/drawing/2014/main" val="10000"/>
                  </a:ext>
                </a:extLst>
              </a:tr>
              <a:tr h="370840">
                <a:tc>
                  <a:txBody>
                    <a:bodyPr/>
                    <a:lstStyle/>
                    <a:p>
                      <a:pPr algn="l">
                        <a:defRPr sz="1800">
                          <a:solidFill>
                            <a:srgbClr val="000000"/>
                          </a:solidFill>
                        </a:defRPr>
                      </a:pPr>
                      <a:r>
                        <a:rPr sz="1200">
                          <a:latin typeface="Gill Sans MT"/>
                          <a:ea typeface="Gill Sans MT"/>
                          <a:cs typeface="Gill Sans MT"/>
                          <a:sym typeface="Gill Sans MT"/>
                        </a:rPr>
                        <a:t>Median time to response, months (range)</a:t>
                      </a:r>
                    </a:p>
                  </a:txBody>
                  <a:tcPr marL="45720" marR="4572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ACA"/>
                    </a:solidFill>
                  </a:tcPr>
                </a:tc>
                <a:tc>
                  <a:txBody>
                    <a:bodyPr/>
                    <a:lstStyle/>
                    <a:p>
                      <a:pPr marR="91439" indent="91439">
                        <a:defRPr sz="1200">
                          <a:solidFill>
                            <a:srgbClr val="000000"/>
                          </a:solidFill>
                          <a:latin typeface="Gill Sans MT"/>
                          <a:ea typeface="Gill Sans MT"/>
                          <a:cs typeface="Gill Sans MT"/>
                          <a:sym typeface="Gill Sans MT"/>
                        </a:defRPr>
                      </a:pPr>
                      <a:r>
                        <a:t>2.7 </a:t>
                      </a:r>
                      <a:endParaRPr sz="1800"/>
                    </a:p>
                    <a:p>
                      <a:pPr marR="91439" indent="91439">
                        <a:defRPr sz="1200">
                          <a:solidFill>
                            <a:srgbClr val="000000"/>
                          </a:solidFill>
                          <a:latin typeface="Gill Sans MT"/>
                          <a:ea typeface="Gill Sans MT"/>
                          <a:cs typeface="Gill Sans MT"/>
                          <a:sym typeface="Gill Sans MT"/>
                        </a:defRPr>
                      </a:pPr>
                      <a:r>
                        <a:t>(2.5–3.0)</a:t>
                      </a:r>
                    </a:p>
                  </a:txBody>
                  <a:tcPr marL="0" marR="0" marT="0" marB="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ACA"/>
                    </a:solidFill>
                  </a:tcPr>
                </a:tc>
                <a:extLst>
                  <a:ext uri="{0D108BD9-81ED-4DB2-BD59-A6C34878D82A}">
                    <a16:rowId xmlns:a16="http://schemas.microsoft.com/office/drawing/2014/main" val="10001"/>
                  </a:ext>
                </a:extLst>
              </a:tr>
              <a:tr h="370840">
                <a:tc>
                  <a:txBody>
                    <a:bodyPr/>
                    <a:lstStyle/>
                    <a:p>
                      <a:pPr algn="l" defTabSz="1219109">
                        <a:defRPr sz="1800">
                          <a:solidFill>
                            <a:srgbClr val="000000"/>
                          </a:solidFill>
                        </a:defRPr>
                      </a:pPr>
                      <a:r>
                        <a:rPr sz="1200">
                          <a:latin typeface="Gill Sans MT"/>
                          <a:ea typeface="Gill Sans MT"/>
                          <a:cs typeface="Gill Sans MT"/>
                          <a:sym typeface="Gill Sans MT"/>
                        </a:rPr>
                        <a:t>Median time to CR, months (range)</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marR="91439" defTabSz="1219109">
                        <a:defRPr sz="1800">
                          <a:solidFill>
                            <a:srgbClr val="000000"/>
                          </a:solidFill>
                        </a:defRPr>
                      </a:pPr>
                      <a:r>
                        <a:rPr sz="1200">
                          <a:latin typeface="Gill Sans MT"/>
                          <a:ea typeface="Gill Sans MT"/>
                          <a:cs typeface="Gill Sans MT"/>
                          <a:sym typeface="Gill Sans MT"/>
                        </a:rPr>
                        <a:t>2.8 
(2.5-16.7)</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02"/>
                  </a:ext>
                </a:extLst>
              </a:tr>
              <a:tr h="370840">
                <a:tc>
                  <a:txBody>
                    <a:bodyPr/>
                    <a:lstStyle/>
                    <a:p>
                      <a:pPr indent="11113" algn="l">
                        <a:defRPr sz="1200">
                          <a:solidFill>
                            <a:srgbClr val="000000"/>
                          </a:solidFill>
                          <a:latin typeface="Gill Sans MT"/>
                          <a:ea typeface="Gill Sans MT"/>
                          <a:cs typeface="Gill Sans MT"/>
                          <a:sym typeface="Gill Sans MT"/>
                        </a:defRPr>
                      </a:pPr>
                      <a:r>
                        <a:t>Median duration of response, months </a:t>
                      </a:r>
                      <a:endParaRPr sz="1800"/>
                    </a:p>
                    <a:p>
                      <a:pPr indent="11113" algn="l">
                        <a:defRPr sz="1200">
                          <a:solidFill>
                            <a:srgbClr val="000000"/>
                          </a:solidFill>
                          <a:latin typeface="Gill Sans MT"/>
                          <a:ea typeface="Gill Sans MT"/>
                          <a:cs typeface="Gill Sans MT"/>
                          <a:sym typeface="Gill Sans MT"/>
                        </a:defRPr>
                      </a:pPr>
                      <a:r>
                        <a:t>(95% CI)</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marR="91439" indent="91439">
                        <a:defRPr sz="1200">
                          <a:solidFill>
                            <a:srgbClr val="000000"/>
                          </a:solidFill>
                          <a:latin typeface="Gill Sans MT"/>
                          <a:ea typeface="Gill Sans MT"/>
                          <a:cs typeface="Gill Sans MT"/>
                          <a:sym typeface="Gill Sans MT"/>
                        </a:defRPr>
                      </a:pPr>
                      <a:r>
                        <a:t>NE</a:t>
                      </a:r>
                      <a:endParaRPr sz="1800"/>
                    </a:p>
                    <a:p>
                      <a:pPr marR="91439" indent="91439">
                        <a:defRPr sz="1200">
                          <a:solidFill>
                            <a:srgbClr val="000000"/>
                          </a:solidFill>
                          <a:latin typeface="Gill Sans MT"/>
                          <a:ea typeface="Gill Sans MT"/>
                          <a:cs typeface="Gill Sans MT"/>
                          <a:sym typeface="Gill Sans MT"/>
                        </a:defRPr>
                      </a:pPr>
                      <a:r>
                        <a:t>(24.9-NE)</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03"/>
                  </a:ext>
                </a:extLst>
              </a:tr>
              <a:tr h="370840">
                <a:tc>
                  <a:txBody>
                    <a:bodyPr/>
                    <a:lstStyle/>
                    <a:p>
                      <a:pPr algn="l">
                        <a:defRPr sz="1200">
                          <a:solidFill>
                            <a:srgbClr val="000000"/>
                          </a:solidFill>
                          <a:latin typeface="Gill Sans MT"/>
                          <a:ea typeface="Gill Sans MT"/>
                          <a:cs typeface="Gill Sans MT"/>
                          <a:sym typeface="Gill Sans MT"/>
                        </a:defRPr>
                      </a:pPr>
                      <a:r>
                        <a:t>Event-at risk free rate at 30 months, % </a:t>
                      </a:r>
                      <a:endParaRPr sz="1800"/>
                    </a:p>
                    <a:p>
                      <a:pPr algn="l">
                        <a:defRPr sz="1200">
                          <a:solidFill>
                            <a:srgbClr val="000000"/>
                          </a:solidFill>
                          <a:latin typeface="Gill Sans MT"/>
                          <a:ea typeface="Gill Sans MT"/>
                          <a:cs typeface="Gill Sans MT"/>
                          <a:sym typeface="Gill Sans MT"/>
                        </a:defRPr>
                      </a:pPr>
                      <a:r>
                        <a:t>(95% CI)</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marR="91439" indent="91439">
                        <a:defRPr sz="1200">
                          <a:solidFill>
                            <a:srgbClr val="000000"/>
                          </a:solidFill>
                          <a:latin typeface="Gill Sans MT"/>
                          <a:ea typeface="Gill Sans MT"/>
                          <a:cs typeface="Gill Sans MT"/>
                          <a:sym typeface="Gill Sans MT"/>
                        </a:defRPr>
                      </a:pPr>
                      <a:r>
                        <a:t>57.3 </a:t>
                      </a:r>
                      <a:endParaRPr sz="1800"/>
                    </a:p>
                    <a:p>
                      <a:pPr marR="91439" indent="91439">
                        <a:defRPr sz="1200">
                          <a:solidFill>
                            <a:srgbClr val="000000"/>
                          </a:solidFill>
                          <a:latin typeface="Gill Sans MT"/>
                          <a:ea typeface="Gill Sans MT"/>
                          <a:cs typeface="Gill Sans MT"/>
                          <a:sym typeface="Gill Sans MT"/>
                        </a:defRPr>
                      </a:pPr>
                      <a:r>
                        <a:t>(44.9-67.9)</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04"/>
                  </a:ext>
                </a:extLst>
              </a:tr>
            </a:tbl>
          </a:graphicData>
        </a:graphic>
      </p:graphicFrame>
      <p:sp>
        <p:nvSpPr>
          <p:cNvPr id="2" name="Slide Number Placeholder 3">
            <a:extLst>
              <a:ext uri="{FF2B5EF4-FFF2-40B4-BE49-F238E27FC236}">
                <a16:creationId xmlns:a16="http://schemas.microsoft.com/office/drawing/2014/main" id="{A36B77B2-2898-AA29-2DC2-321EDE80C522}"/>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100</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graphicFrame>
        <p:nvGraphicFramePr>
          <p:cNvPr id="5" name="Chart 4">
            <a:extLst>
              <a:ext uri="{FF2B5EF4-FFF2-40B4-BE49-F238E27FC236}">
                <a16:creationId xmlns:a16="http://schemas.microsoft.com/office/drawing/2014/main" id="{4942CD12-2F05-DE17-5AE6-1B1028289291}"/>
              </a:ext>
            </a:extLst>
          </p:cNvPr>
          <p:cNvGraphicFramePr>
            <a:graphicFrameLocks/>
          </p:cNvGraphicFramePr>
          <p:nvPr/>
        </p:nvGraphicFramePr>
        <p:xfrm>
          <a:off x="83173" y="1490880"/>
          <a:ext cx="6149701" cy="457138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51AA32C-2031-9ECE-0340-9AAEC8D3A1D8}"/>
              </a:ext>
            </a:extLst>
          </p:cNvPr>
          <p:cNvSpPr txBox="1"/>
          <p:nvPr/>
        </p:nvSpPr>
        <p:spPr>
          <a:xfrm>
            <a:off x="5412307" y="5061144"/>
            <a:ext cx="0" cy="0"/>
          </a:xfrm>
          <a:prstGeom prst="rect">
            <a:avLst/>
          </a:prstGeom>
        </p:spPr>
        <p:txBody>
          <a:bodyPr vert="horz" wrap="none" lIns="0" tIns="45720" rIns="0" bIns="4572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 name="TextBox 6">
            <a:extLst>
              <a:ext uri="{FF2B5EF4-FFF2-40B4-BE49-F238E27FC236}">
                <a16:creationId xmlns:a16="http://schemas.microsoft.com/office/drawing/2014/main" id="{445CA908-E696-2F2D-7356-E63E01EFBEA2}"/>
              </a:ext>
            </a:extLst>
          </p:cNvPr>
          <p:cNvSpPr txBox="1"/>
          <p:nvPr/>
        </p:nvSpPr>
        <p:spPr>
          <a:xfrm>
            <a:off x="2921279" y="3746585"/>
            <a:ext cx="825234" cy="307777"/>
          </a:xfrm>
          <a:prstGeom prst="rect">
            <a:avLst/>
          </a:prstGeom>
          <a:solidFill>
            <a:sysClr val="window" lastClr="FFFFFF"/>
          </a:solidFill>
          <a:ln>
            <a:solidFill>
              <a:srgbClr val="4E67C8"/>
            </a:solidFill>
          </a:ln>
        </p:spPr>
        <p:txBody>
          <a:bodyPr wrap="square" lIns="36000" tIns="0" rIns="36000" bIns="0" rtlCol="0" anchor="ctr">
            <a:spAutoFit/>
          </a:bodyPr>
          <a:lstStyle>
            <a:defPPr>
              <a:defRPr lang="en-US"/>
            </a:defPPr>
            <a:lvl1pPr marL="288925" indent="-288925">
              <a:spcBef>
                <a:spcPts val="100"/>
              </a:spcBef>
              <a:spcAft>
                <a:spcPts val="100"/>
              </a:spcAft>
              <a:buClr>
                <a:srgbClr val="FF0000"/>
              </a:buClr>
              <a:buSzPct val="80000"/>
              <a:buFont typeface="Wingdings" panose="05000000000000000000" pitchFamily="2" charset="2"/>
              <a:buChar char=""/>
              <a:defRPr sz="1600">
                <a:solidFill>
                  <a:prstClr val="black"/>
                </a:solidFill>
                <a:cs typeface="Arial" panose="020B0604020202020204" pitchFamily="34" charset="0"/>
              </a:defRPr>
            </a:lvl1pPr>
          </a:lstStyle>
          <a:p>
            <a:pPr marL="0" marR="0" lvl="0" indent="0" algn="ctr" defTabSz="457189" rtl="0" eaLnBrk="1" fontAlgn="auto" latinLnBrk="0" hangingPunct="1">
              <a:lnSpc>
                <a:spcPct val="100000"/>
              </a:lnSpc>
              <a:spcBef>
                <a:spcPts val="0"/>
              </a:spcBef>
              <a:spcAft>
                <a:spcPts val="0"/>
              </a:spcAft>
              <a:buClr>
                <a:srgbClr val="4E67C8">
                  <a:lumMod val="75000"/>
                </a:srgbClr>
              </a:buClr>
              <a:buSzPct val="100000"/>
              <a:buFont typeface="Wingdings" panose="05000000000000000000" pitchFamily="2" charset="2"/>
              <a:buNone/>
              <a:tabLst/>
              <a:defRPr/>
            </a:pPr>
            <a:r>
              <a:rPr kumimoji="0" lang="en-US" sz="1000" b="1"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rPr>
              <a:t>ORR*: 84.0%</a:t>
            </a:r>
          </a:p>
          <a:p>
            <a:pPr marL="0" marR="0" lvl="0" indent="0" algn="ctr" defTabSz="457189" rtl="0" eaLnBrk="1" fontAlgn="auto" latinLnBrk="0" hangingPunct="1">
              <a:lnSpc>
                <a:spcPct val="100000"/>
              </a:lnSpc>
              <a:spcBef>
                <a:spcPts val="0"/>
              </a:spcBef>
              <a:spcAft>
                <a:spcPts val="0"/>
              </a:spcAft>
              <a:buClr>
                <a:srgbClr val="4E67C8">
                  <a:lumMod val="75000"/>
                </a:srgbClr>
              </a:buClr>
              <a:buSzPct val="100000"/>
              <a:buFont typeface="Wingdings" panose="05000000000000000000" pitchFamily="2" charset="2"/>
              <a:buNone/>
              <a:tabLst/>
              <a:defRPr/>
            </a:pPr>
            <a:r>
              <a:rPr kumimoji="0" lang="en-US" sz="1000" b="1"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rPr>
              <a:t>CI 74.0-91.0</a:t>
            </a:r>
            <a:endParaRPr kumimoji="0" lang="en-US" sz="1000" b="0"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endParaRPr>
          </a:p>
        </p:txBody>
      </p:sp>
      <p:sp>
        <p:nvSpPr>
          <p:cNvPr id="8" name="Right Brace 7">
            <a:extLst>
              <a:ext uri="{FF2B5EF4-FFF2-40B4-BE49-F238E27FC236}">
                <a16:creationId xmlns:a16="http://schemas.microsoft.com/office/drawing/2014/main" id="{55393304-8573-CC4B-32BB-41B440D52802}"/>
              </a:ext>
            </a:extLst>
          </p:cNvPr>
          <p:cNvSpPr/>
          <p:nvPr/>
        </p:nvSpPr>
        <p:spPr>
          <a:xfrm>
            <a:off x="2607209" y="2301288"/>
            <a:ext cx="161491" cy="3204000"/>
          </a:xfrm>
          <a:prstGeom prst="rightBrace">
            <a:avLst/>
          </a:prstGeom>
          <a:noFill/>
          <a:ln w="28575" cap="flat" cmpd="sng" algn="ctr">
            <a:solidFill>
              <a:srgbClr val="4E67C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Calibri"/>
              <a:sym typeface="Arial"/>
            </a:endParaRPr>
          </a:p>
        </p:txBody>
      </p:sp>
      <p:grpSp>
        <p:nvGrpSpPr>
          <p:cNvPr id="9" name="Group 8">
            <a:extLst>
              <a:ext uri="{FF2B5EF4-FFF2-40B4-BE49-F238E27FC236}">
                <a16:creationId xmlns:a16="http://schemas.microsoft.com/office/drawing/2014/main" id="{B54F569B-53AA-B897-799D-04D190F492B5}"/>
              </a:ext>
            </a:extLst>
          </p:cNvPr>
          <p:cNvGrpSpPr/>
          <p:nvPr/>
        </p:nvGrpSpPr>
        <p:grpSpPr>
          <a:xfrm>
            <a:off x="5671091" y="2055714"/>
            <a:ext cx="1559846" cy="1547405"/>
            <a:chOff x="4226694" y="3726269"/>
            <a:chExt cx="1643313" cy="1547405"/>
          </a:xfrm>
        </p:grpSpPr>
        <p:grpSp>
          <p:nvGrpSpPr>
            <p:cNvPr id="10" name="Group 9">
              <a:extLst>
                <a:ext uri="{FF2B5EF4-FFF2-40B4-BE49-F238E27FC236}">
                  <a16:creationId xmlns:a16="http://schemas.microsoft.com/office/drawing/2014/main" id="{3899A1A5-CDE9-23D2-703B-4E7DB4927A12}"/>
                </a:ext>
              </a:extLst>
            </p:cNvPr>
            <p:cNvGrpSpPr/>
            <p:nvPr/>
          </p:nvGrpSpPr>
          <p:grpSpPr>
            <a:xfrm>
              <a:off x="4226694" y="4965897"/>
              <a:ext cx="1643313" cy="307777"/>
              <a:chOff x="6174807" y="3970020"/>
              <a:chExt cx="1643313" cy="307777"/>
            </a:xfrm>
          </p:grpSpPr>
          <p:sp>
            <p:nvSpPr>
              <p:cNvPr id="23" name="Rectangle 22">
                <a:extLst>
                  <a:ext uri="{FF2B5EF4-FFF2-40B4-BE49-F238E27FC236}">
                    <a16:creationId xmlns:a16="http://schemas.microsoft.com/office/drawing/2014/main" id="{9C11ACF5-D62C-E169-D343-1D00AB23F961}"/>
                  </a:ext>
                </a:extLst>
              </p:cNvPr>
              <p:cNvSpPr/>
              <p:nvPr/>
            </p:nvSpPr>
            <p:spPr>
              <a:xfrm>
                <a:off x="6174807" y="4033908"/>
                <a:ext cx="180000" cy="180000"/>
              </a:xfrm>
              <a:prstGeom prst="rect">
                <a:avLst/>
              </a:prstGeom>
              <a:solidFill>
                <a:srgbClr val="A7EA5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Gill Sans MT" panose="020B0502020104020203"/>
                  <a:ea typeface="+mn-ea"/>
                  <a:cs typeface="Calibri"/>
                  <a:sym typeface="Arial"/>
                </a:endParaRPr>
              </a:p>
            </p:txBody>
          </p:sp>
          <p:sp>
            <p:nvSpPr>
              <p:cNvPr id="24" name="TextBox 23">
                <a:extLst>
                  <a:ext uri="{FF2B5EF4-FFF2-40B4-BE49-F238E27FC236}">
                    <a16:creationId xmlns:a16="http://schemas.microsoft.com/office/drawing/2014/main" id="{B4A796A5-5578-7AA3-49E5-D7D464636BE5}"/>
                  </a:ext>
                </a:extLst>
              </p:cNvPr>
              <p:cNvSpPr txBox="1"/>
              <p:nvPr/>
            </p:nvSpPr>
            <p:spPr>
              <a:xfrm>
                <a:off x="6446520" y="3970020"/>
                <a:ext cx="1371600" cy="307777"/>
              </a:xfrm>
              <a:prstGeom prst="rect">
                <a:avLst/>
              </a:prstGeom>
            </p:spPr>
            <p:txBody>
              <a:bodyPr vert="horz" wrap="none" lIns="0" tIns="45720" rIns="0" bIns="45720" rtlCol="0" anchor="ctr">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rPr>
                  <a:t>Complete response</a:t>
                </a:r>
              </a:p>
            </p:txBody>
          </p:sp>
        </p:grpSp>
        <p:grpSp>
          <p:nvGrpSpPr>
            <p:cNvPr id="11" name="Group 10">
              <a:extLst>
                <a:ext uri="{FF2B5EF4-FFF2-40B4-BE49-F238E27FC236}">
                  <a16:creationId xmlns:a16="http://schemas.microsoft.com/office/drawing/2014/main" id="{561C8C2A-ED5A-303B-222C-8C86DA2B8FDF}"/>
                </a:ext>
              </a:extLst>
            </p:cNvPr>
            <p:cNvGrpSpPr/>
            <p:nvPr/>
          </p:nvGrpSpPr>
          <p:grpSpPr>
            <a:xfrm>
              <a:off x="4226694" y="4655990"/>
              <a:ext cx="1643313" cy="307777"/>
              <a:chOff x="6174807" y="3970020"/>
              <a:chExt cx="1643313" cy="307777"/>
            </a:xfrm>
          </p:grpSpPr>
          <p:sp>
            <p:nvSpPr>
              <p:cNvPr id="21" name="Rectangle 20">
                <a:extLst>
                  <a:ext uri="{FF2B5EF4-FFF2-40B4-BE49-F238E27FC236}">
                    <a16:creationId xmlns:a16="http://schemas.microsoft.com/office/drawing/2014/main" id="{B4CC5B80-ACAD-6D29-61A9-4EBE4C9661D4}"/>
                  </a:ext>
                </a:extLst>
              </p:cNvPr>
              <p:cNvSpPr/>
              <p:nvPr/>
            </p:nvSpPr>
            <p:spPr>
              <a:xfrm>
                <a:off x="6174807" y="4033908"/>
                <a:ext cx="180000" cy="180000"/>
              </a:xfrm>
              <a:prstGeom prst="rect">
                <a:avLst/>
              </a:prstGeom>
              <a:solidFill>
                <a:srgbClr val="00497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Gill Sans MT" panose="020B0502020104020203"/>
                  <a:ea typeface="+mn-ea"/>
                  <a:cs typeface="Calibri"/>
                  <a:sym typeface="Arial"/>
                </a:endParaRPr>
              </a:p>
            </p:txBody>
          </p:sp>
          <p:sp>
            <p:nvSpPr>
              <p:cNvPr id="22" name="TextBox 21">
                <a:extLst>
                  <a:ext uri="{FF2B5EF4-FFF2-40B4-BE49-F238E27FC236}">
                    <a16:creationId xmlns:a16="http://schemas.microsoft.com/office/drawing/2014/main" id="{B7169268-50FA-C480-507A-ECBBD69F1366}"/>
                  </a:ext>
                </a:extLst>
              </p:cNvPr>
              <p:cNvSpPr txBox="1"/>
              <p:nvPr/>
            </p:nvSpPr>
            <p:spPr>
              <a:xfrm>
                <a:off x="6446520" y="3970020"/>
                <a:ext cx="1371600" cy="307777"/>
              </a:xfrm>
              <a:prstGeom prst="rect">
                <a:avLst/>
              </a:prstGeom>
            </p:spPr>
            <p:txBody>
              <a:bodyPr vert="horz" wrap="none" lIns="0" tIns="45720" rIns="0" bIns="45720" rtlCol="0" anchor="ctr">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rPr>
                  <a:t>Partial response</a:t>
                </a:r>
              </a:p>
            </p:txBody>
          </p:sp>
        </p:grpSp>
        <p:grpSp>
          <p:nvGrpSpPr>
            <p:cNvPr id="12" name="Group 11">
              <a:extLst>
                <a:ext uri="{FF2B5EF4-FFF2-40B4-BE49-F238E27FC236}">
                  <a16:creationId xmlns:a16="http://schemas.microsoft.com/office/drawing/2014/main" id="{0DE5E098-52F4-8D2D-CC58-5FAA53D3728E}"/>
                </a:ext>
              </a:extLst>
            </p:cNvPr>
            <p:cNvGrpSpPr/>
            <p:nvPr/>
          </p:nvGrpSpPr>
          <p:grpSpPr>
            <a:xfrm>
              <a:off x="4226694" y="4346083"/>
              <a:ext cx="1643313" cy="307777"/>
              <a:chOff x="6174807" y="3970020"/>
              <a:chExt cx="1643313" cy="307777"/>
            </a:xfrm>
          </p:grpSpPr>
          <p:sp>
            <p:nvSpPr>
              <p:cNvPr id="19" name="Rectangle 18">
                <a:extLst>
                  <a:ext uri="{FF2B5EF4-FFF2-40B4-BE49-F238E27FC236}">
                    <a16:creationId xmlns:a16="http://schemas.microsoft.com/office/drawing/2014/main" id="{DEEF2435-DA43-EECA-F8FE-537B43F7FA02}"/>
                  </a:ext>
                </a:extLst>
              </p:cNvPr>
              <p:cNvSpPr/>
              <p:nvPr/>
            </p:nvSpPr>
            <p:spPr>
              <a:xfrm>
                <a:off x="6174807" y="4033908"/>
                <a:ext cx="180000" cy="180000"/>
              </a:xfrm>
              <a:prstGeom prst="rect">
                <a:avLst/>
              </a:prstGeom>
              <a:solidFill>
                <a:srgbClr val="21274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Gill Sans MT" panose="020B0502020104020203"/>
                  <a:ea typeface="+mn-ea"/>
                  <a:cs typeface="Calibri"/>
                  <a:sym typeface="Arial"/>
                </a:endParaRPr>
              </a:p>
            </p:txBody>
          </p:sp>
          <p:sp>
            <p:nvSpPr>
              <p:cNvPr id="20" name="TextBox 19">
                <a:extLst>
                  <a:ext uri="{FF2B5EF4-FFF2-40B4-BE49-F238E27FC236}">
                    <a16:creationId xmlns:a16="http://schemas.microsoft.com/office/drawing/2014/main" id="{E0CEC13D-344F-5657-39ED-AA7CB796A586}"/>
                  </a:ext>
                </a:extLst>
              </p:cNvPr>
              <p:cNvSpPr txBox="1"/>
              <p:nvPr/>
            </p:nvSpPr>
            <p:spPr>
              <a:xfrm>
                <a:off x="6446520" y="3970020"/>
                <a:ext cx="1371600" cy="307777"/>
              </a:xfrm>
              <a:prstGeom prst="rect">
                <a:avLst/>
              </a:prstGeom>
            </p:spPr>
            <p:txBody>
              <a:bodyPr vert="horz" wrap="none" lIns="0" tIns="45720" rIns="0" bIns="45720" rtlCol="0" anchor="ctr">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rPr>
                  <a:t>Stable disease</a:t>
                </a:r>
              </a:p>
            </p:txBody>
          </p:sp>
        </p:grpSp>
        <p:grpSp>
          <p:nvGrpSpPr>
            <p:cNvPr id="13" name="Group 12">
              <a:extLst>
                <a:ext uri="{FF2B5EF4-FFF2-40B4-BE49-F238E27FC236}">
                  <a16:creationId xmlns:a16="http://schemas.microsoft.com/office/drawing/2014/main" id="{75E21FDE-EAF3-707B-E37B-2BF397F3D6DD}"/>
                </a:ext>
              </a:extLst>
            </p:cNvPr>
            <p:cNvGrpSpPr/>
            <p:nvPr/>
          </p:nvGrpSpPr>
          <p:grpSpPr>
            <a:xfrm>
              <a:off x="4226694" y="4036176"/>
              <a:ext cx="1643313" cy="307777"/>
              <a:chOff x="6174807" y="3970020"/>
              <a:chExt cx="1643313" cy="307777"/>
            </a:xfrm>
          </p:grpSpPr>
          <p:sp>
            <p:nvSpPr>
              <p:cNvPr id="17" name="Rectangle 16">
                <a:extLst>
                  <a:ext uri="{FF2B5EF4-FFF2-40B4-BE49-F238E27FC236}">
                    <a16:creationId xmlns:a16="http://schemas.microsoft.com/office/drawing/2014/main" id="{09233FFC-4BE1-C042-B3A9-EEF797BD3640}"/>
                  </a:ext>
                </a:extLst>
              </p:cNvPr>
              <p:cNvSpPr/>
              <p:nvPr/>
            </p:nvSpPr>
            <p:spPr>
              <a:xfrm>
                <a:off x="6174807" y="4033908"/>
                <a:ext cx="180000" cy="180000"/>
              </a:xfrm>
              <a:prstGeom prst="rect">
                <a:avLst/>
              </a:prstGeom>
              <a:solidFill>
                <a:srgbClr val="5ECCF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Gill Sans MT" panose="020B0502020104020203"/>
                  <a:ea typeface="+mn-ea"/>
                  <a:cs typeface="Calibri"/>
                  <a:sym typeface="Arial"/>
                </a:endParaRPr>
              </a:p>
            </p:txBody>
          </p:sp>
          <p:sp>
            <p:nvSpPr>
              <p:cNvPr id="18" name="TextBox 17">
                <a:extLst>
                  <a:ext uri="{FF2B5EF4-FFF2-40B4-BE49-F238E27FC236}">
                    <a16:creationId xmlns:a16="http://schemas.microsoft.com/office/drawing/2014/main" id="{3529A40D-881F-AFE6-4143-72B25ECEA90E}"/>
                  </a:ext>
                </a:extLst>
              </p:cNvPr>
              <p:cNvSpPr txBox="1"/>
              <p:nvPr/>
            </p:nvSpPr>
            <p:spPr>
              <a:xfrm>
                <a:off x="6446520" y="3970020"/>
                <a:ext cx="1371600" cy="307777"/>
              </a:xfrm>
              <a:prstGeom prst="rect">
                <a:avLst/>
              </a:prstGeom>
            </p:spPr>
            <p:txBody>
              <a:bodyPr vert="horz" wrap="none" lIns="0" tIns="45720" rIns="0" bIns="45720" rtlCol="0" anchor="ctr">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rPr>
                  <a:t>Progressive disease</a:t>
                </a:r>
              </a:p>
            </p:txBody>
          </p:sp>
        </p:grpSp>
        <p:grpSp>
          <p:nvGrpSpPr>
            <p:cNvPr id="14" name="Group 13">
              <a:extLst>
                <a:ext uri="{FF2B5EF4-FFF2-40B4-BE49-F238E27FC236}">
                  <a16:creationId xmlns:a16="http://schemas.microsoft.com/office/drawing/2014/main" id="{3C1F300A-F3D7-142D-5F13-E7403B46E54D}"/>
                </a:ext>
              </a:extLst>
            </p:cNvPr>
            <p:cNvGrpSpPr/>
            <p:nvPr/>
          </p:nvGrpSpPr>
          <p:grpSpPr>
            <a:xfrm>
              <a:off x="4226694" y="3726269"/>
              <a:ext cx="1643313" cy="307777"/>
              <a:chOff x="6174807" y="3970020"/>
              <a:chExt cx="1643313" cy="307777"/>
            </a:xfrm>
          </p:grpSpPr>
          <p:sp>
            <p:nvSpPr>
              <p:cNvPr id="15" name="Rectangle 14">
                <a:extLst>
                  <a:ext uri="{FF2B5EF4-FFF2-40B4-BE49-F238E27FC236}">
                    <a16:creationId xmlns:a16="http://schemas.microsoft.com/office/drawing/2014/main" id="{8B2F8958-B482-49F9-73BB-2D6AE7D51879}"/>
                  </a:ext>
                </a:extLst>
              </p:cNvPr>
              <p:cNvSpPr/>
              <p:nvPr/>
            </p:nvSpPr>
            <p:spPr>
              <a:xfrm>
                <a:off x="6174807" y="4033908"/>
                <a:ext cx="180000" cy="180000"/>
              </a:xfrm>
              <a:prstGeom prst="rect">
                <a:avLst/>
              </a:prstGeom>
              <a:solidFill>
                <a:srgbClr val="21274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Gill Sans MT" panose="020B0502020104020203"/>
                  <a:ea typeface="+mn-ea"/>
                  <a:cs typeface="Calibri"/>
                  <a:sym typeface="Arial"/>
                </a:endParaRPr>
              </a:p>
            </p:txBody>
          </p:sp>
          <p:sp>
            <p:nvSpPr>
              <p:cNvPr id="16" name="TextBox 15">
                <a:extLst>
                  <a:ext uri="{FF2B5EF4-FFF2-40B4-BE49-F238E27FC236}">
                    <a16:creationId xmlns:a16="http://schemas.microsoft.com/office/drawing/2014/main" id="{E1FB2BA0-3CE4-7A85-BB59-AD2C57C03FA2}"/>
                  </a:ext>
                </a:extLst>
              </p:cNvPr>
              <p:cNvSpPr txBox="1"/>
              <p:nvPr/>
            </p:nvSpPr>
            <p:spPr>
              <a:xfrm>
                <a:off x="6446520" y="3970020"/>
                <a:ext cx="1371600" cy="307777"/>
              </a:xfrm>
              <a:prstGeom prst="rect">
                <a:avLst/>
              </a:prstGeom>
            </p:spPr>
            <p:txBody>
              <a:bodyPr vert="horz" wrap="none" lIns="0" tIns="45720" rIns="0" bIns="4572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rPr>
                  <a:t>No on-treatment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rPr>
                  <a:t>response assessments**</a:t>
                </a:r>
              </a:p>
            </p:txBody>
          </p:sp>
        </p:grpSp>
      </p:grpSp>
      <p:sp>
        <p:nvSpPr>
          <p:cNvPr id="25" name="Rectangle 24">
            <a:extLst>
              <a:ext uri="{FF2B5EF4-FFF2-40B4-BE49-F238E27FC236}">
                <a16:creationId xmlns:a16="http://schemas.microsoft.com/office/drawing/2014/main" id="{FB1C66F6-BEA9-0D70-69E0-1F9BD15F32BF}"/>
              </a:ext>
            </a:extLst>
          </p:cNvPr>
          <p:cNvSpPr/>
          <p:nvPr/>
        </p:nvSpPr>
        <p:spPr>
          <a:xfrm>
            <a:off x="5671091" y="1809695"/>
            <a:ext cx="170857" cy="180000"/>
          </a:xfrm>
          <a:prstGeom prst="rect">
            <a:avLst/>
          </a:prstGeom>
          <a:solidFill>
            <a:srgbClr val="F14124">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Gill Sans MT" panose="020B0502020104020203"/>
              <a:ea typeface="+mn-ea"/>
              <a:cs typeface="Calibri"/>
              <a:sym typeface="Arial"/>
            </a:endParaRPr>
          </a:p>
        </p:txBody>
      </p:sp>
      <p:sp>
        <p:nvSpPr>
          <p:cNvPr id="26" name="TextBox 25">
            <a:extLst>
              <a:ext uri="{FF2B5EF4-FFF2-40B4-BE49-F238E27FC236}">
                <a16:creationId xmlns:a16="http://schemas.microsoft.com/office/drawing/2014/main" id="{722B0B3A-D225-1F1C-1C38-E276C872B5D7}"/>
              </a:ext>
            </a:extLst>
          </p:cNvPr>
          <p:cNvSpPr txBox="1"/>
          <p:nvPr/>
        </p:nvSpPr>
        <p:spPr>
          <a:xfrm>
            <a:off x="5929003" y="1745807"/>
            <a:ext cx="1301934" cy="307777"/>
          </a:xfrm>
          <a:prstGeom prst="rect">
            <a:avLst/>
          </a:prstGeom>
        </p:spPr>
        <p:txBody>
          <a:bodyPr vert="horz" wrap="square" lIns="0" tIns="45720" rIns="0" bIns="4572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rPr>
              <a:t>Discontinued prior to first assessment</a:t>
            </a:r>
            <a:endParaRPr kumimoji="0" lang="en-GB" sz="1000" b="0"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endParaRPr>
          </a:p>
        </p:txBody>
      </p:sp>
      <p:sp>
        <p:nvSpPr>
          <p:cNvPr id="27" name="TextBox 26">
            <a:extLst>
              <a:ext uri="{FF2B5EF4-FFF2-40B4-BE49-F238E27FC236}">
                <a16:creationId xmlns:a16="http://schemas.microsoft.com/office/drawing/2014/main" id="{52BDEEA2-21C2-449A-D009-DCBCA7927618}"/>
              </a:ext>
            </a:extLst>
          </p:cNvPr>
          <p:cNvSpPr txBox="1"/>
          <p:nvPr/>
        </p:nvSpPr>
        <p:spPr>
          <a:xfrm>
            <a:off x="5625780" y="3751818"/>
            <a:ext cx="825234" cy="307777"/>
          </a:xfrm>
          <a:prstGeom prst="rect">
            <a:avLst/>
          </a:prstGeom>
          <a:solidFill>
            <a:sysClr val="window" lastClr="FFFFFF"/>
          </a:solidFill>
          <a:ln>
            <a:solidFill>
              <a:srgbClr val="4E67C8"/>
            </a:solidFill>
          </a:ln>
        </p:spPr>
        <p:txBody>
          <a:bodyPr wrap="square" lIns="36000" tIns="0" rIns="36000" bIns="0" rtlCol="0" anchor="ctr">
            <a:spAutoFit/>
          </a:bodyPr>
          <a:lstStyle>
            <a:defPPr>
              <a:defRPr lang="en-US"/>
            </a:defPPr>
            <a:lvl1pPr marL="288925" indent="-288925">
              <a:spcBef>
                <a:spcPts val="100"/>
              </a:spcBef>
              <a:spcAft>
                <a:spcPts val="100"/>
              </a:spcAft>
              <a:buClr>
                <a:srgbClr val="FF0000"/>
              </a:buClr>
              <a:buSzPct val="80000"/>
              <a:buFont typeface="Wingdings" panose="05000000000000000000" pitchFamily="2" charset="2"/>
              <a:buChar char=""/>
              <a:defRPr sz="1600">
                <a:solidFill>
                  <a:prstClr val="black"/>
                </a:solidFill>
                <a:cs typeface="Arial" panose="020B0604020202020204" pitchFamily="34" charset="0"/>
              </a:defRPr>
            </a:lvl1pPr>
          </a:lstStyle>
          <a:p>
            <a:pPr marL="0" marR="0" lvl="0" indent="0" algn="ctr" defTabSz="457189" rtl="0" eaLnBrk="1" fontAlgn="auto" latinLnBrk="0" hangingPunct="1">
              <a:lnSpc>
                <a:spcPct val="100000"/>
              </a:lnSpc>
              <a:spcBef>
                <a:spcPts val="0"/>
              </a:spcBef>
              <a:spcAft>
                <a:spcPts val="0"/>
              </a:spcAft>
              <a:buClr>
                <a:srgbClr val="4E67C8">
                  <a:lumMod val="75000"/>
                </a:srgbClr>
              </a:buClr>
              <a:buSzPct val="100000"/>
              <a:buFont typeface="Wingdings" panose="05000000000000000000" pitchFamily="2" charset="2"/>
              <a:buNone/>
              <a:tabLst/>
              <a:defRPr/>
            </a:pPr>
            <a:r>
              <a:rPr kumimoji="0" lang="en-US" sz="1000" b="1"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rPr>
              <a:t>ORR*: 83.7%</a:t>
            </a:r>
          </a:p>
          <a:p>
            <a:pPr marL="0" marR="0" lvl="0" indent="0" algn="ctr" defTabSz="457189" rtl="0" eaLnBrk="1" fontAlgn="auto" latinLnBrk="0" hangingPunct="1">
              <a:lnSpc>
                <a:spcPct val="100000"/>
              </a:lnSpc>
              <a:spcBef>
                <a:spcPts val="0"/>
              </a:spcBef>
              <a:spcAft>
                <a:spcPts val="0"/>
              </a:spcAft>
              <a:buClr>
                <a:srgbClr val="4E67C8">
                  <a:lumMod val="75000"/>
                </a:srgbClr>
              </a:buClr>
              <a:buSzPct val="100000"/>
              <a:buFont typeface="Wingdings" panose="05000000000000000000" pitchFamily="2" charset="2"/>
              <a:buNone/>
              <a:tabLst/>
              <a:defRPr/>
            </a:pPr>
            <a:r>
              <a:rPr kumimoji="0" lang="en-US" sz="1000" b="1"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rPr>
              <a:t>CI 74.2-90.8</a:t>
            </a:r>
            <a:endParaRPr kumimoji="0" lang="en-US" sz="1000" b="0" i="0" u="none" strike="noStrike" kern="1200" cap="none" spc="0" normalizeH="0" baseline="0" noProof="0">
              <a:ln>
                <a:noFill/>
              </a:ln>
              <a:solidFill>
                <a:prstClr val="black"/>
              </a:solidFill>
              <a:effectLst/>
              <a:uLnTx/>
              <a:uFillTx/>
              <a:latin typeface="Gill Sans MT" panose="020B0502020104020203"/>
              <a:ea typeface="+mn-ea"/>
              <a:cs typeface="Arial" panose="020B0604020202020204" pitchFamily="34" charset="0"/>
              <a:sym typeface="Arial"/>
            </a:endParaRPr>
          </a:p>
        </p:txBody>
      </p:sp>
      <p:sp>
        <p:nvSpPr>
          <p:cNvPr id="28" name="Right Brace 27">
            <a:extLst>
              <a:ext uri="{FF2B5EF4-FFF2-40B4-BE49-F238E27FC236}">
                <a16:creationId xmlns:a16="http://schemas.microsoft.com/office/drawing/2014/main" id="{3F6B3A43-7FF9-E626-855A-07F0EDC7D082}"/>
              </a:ext>
            </a:extLst>
          </p:cNvPr>
          <p:cNvSpPr/>
          <p:nvPr/>
        </p:nvSpPr>
        <p:spPr>
          <a:xfrm>
            <a:off x="5326894" y="2299186"/>
            <a:ext cx="161491" cy="3204000"/>
          </a:xfrm>
          <a:prstGeom prst="rightBrace">
            <a:avLst/>
          </a:prstGeom>
          <a:noFill/>
          <a:ln w="28575" cap="flat" cmpd="sng" algn="ctr">
            <a:solidFill>
              <a:srgbClr val="4E67C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Calibri"/>
              <a:sym typeface="Arial"/>
            </a:endParaRPr>
          </a:p>
        </p:txBody>
      </p:sp>
      <p:sp>
        <p:nvSpPr>
          <p:cNvPr id="29" name="TextBox 28">
            <a:extLst>
              <a:ext uri="{FF2B5EF4-FFF2-40B4-BE49-F238E27FC236}">
                <a16:creationId xmlns:a16="http://schemas.microsoft.com/office/drawing/2014/main" id="{779E8B06-5DD6-DA85-E310-4B473CBD1EE8}"/>
              </a:ext>
            </a:extLst>
          </p:cNvPr>
          <p:cNvSpPr txBox="1"/>
          <p:nvPr/>
        </p:nvSpPr>
        <p:spPr>
          <a:xfrm>
            <a:off x="2818787" y="5816872"/>
            <a:ext cx="360000" cy="102592"/>
          </a:xfrm>
          <a:prstGeom prst="rect">
            <a:avLst/>
          </a:prstGeom>
          <a:noFill/>
          <a:ln>
            <a:noFill/>
          </a:ln>
        </p:spPr>
        <p:txBody>
          <a:bodyPr wrap="square" lIns="36000" tIns="0" rIns="36000" bIns="0" rtlCol="0" anchor="ctr">
            <a:spAutoFit/>
          </a:bodyPr>
          <a:lstStyle>
            <a:defPPr>
              <a:defRPr lang="en-US"/>
            </a:defPPr>
            <a:lvl1pPr marL="288925" indent="-288925">
              <a:spcBef>
                <a:spcPts val="100"/>
              </a:spcBef>
              <a:spcAft>
                <a:spcPts val="100"/>
              </a:spcAft>
              <a:buClr>
                <a:srgbClr val="FF0000"/>
              </a:buClr>
              <a:buSzPct val="80000"/>
              <a:buFont typeface="Wingdings" panose="05000000000000000000" pitchFamily="2" charset="2"/>
              <a:buChar char=""/>
              <a:defRPr sz="1600">
                <a:solidFill>
                  <a:prstClr val="black"/>
                </a:solidFill>
                <a:cs typeface="Arial" panose="020B0604020202020204" pitchFamily="34" charset="0"/>
              </a:defRPr>
            </a:lvl1pPr>
          </a:lstStyle>
          <a:p>
            <a:pPr marL="0" marR="0" lvl="0" indent="0" algn="ctr" defTabSz="457189" rtl="0" eaLnBrk="1" fontAlgn="auto" latinLnBrk="0" hangingPunct="1">
              <a:lnSpc>
                <a:spcPct val="100000"/>
              </a:lnSpc>
              <a:spcBef>
                <a:spcPts val="0"/>
              </a:spcBef>
              <a:spcAft>
                <a:spcPts val="0"/>
              </a:spcAft>
              <a:buClr>
                <a:srgbClr val="4E67C8">
                  <a:lumMod val="75000"/>
                </a:srgbClr>
              </a:buClr>
              <a:buSzPct val="100000"/>
              <a:buFont typeface="Wingdings" panose="05000000000000000000" pitchFamily="2" charset="2"/>
              <a:buNone/>
              <a:tabLst/>
              <a:defRPr/>
            </a:pPr>
            <a:r>
              <a:rPr kumimoji="0" lang="en-US" sz="1000" b="0" i="0" u="none" strike="noStrike" kern="1200" cap="none" spc="0" normalizeH="0" baseline="30000" noProof="0">
                <a:ln>
                  <a:noFill/>
                </a:ln>
                <a:solidFill>
                  <a:srgbClr val="212745"/>
                </a:solidFill>
                <a:effectLst/>
                <a:uLnTx/>
                <a:uFillTx/>
                <a:latin typeface="Gill Sans MT" panose="020B0502020104020203"/>
                <a:ea typeface="+mn-ea"/>
                <a:cs typeface="Arial" panose="020B0604020202020204" pitchFamily="34" charset="0"/>
                <a:sym typeface="Arial"/>
              </a:rPr>
              <a:t>1</a:t>
            </a:r>
          </a:p>
        </p:txBody>
      </p:sp>
      <p:sp>
        <p:nvSpPr>
          <p:cNvPr id="30" name="TextBox 29">
            <a:extLst>
              <a:ext uri="{FF2B5EF4-FFF2-40B4-BE49-F238E27FC236}">
                <a16:creationId xmlns:a16="http://schemas.microsoft.com/office/drawing/2014/main" id="{AAF9604B-4CF7-E85A-EAF5-15C816E1B2A9}"/>
              </a:ext>
            </a:extLst>
          </p:cNvPr>
          <p:cNvSpPr txBox="1"/>
          <p:nvPr/>
        </p:nvSpPr>
        <p:spPr>
          <a:xfrm>
            <a:off x="5534422" y="5808185"/>
            <a:ext cx="360000" cy="102592"/>
          </a:xfrm>
          <a:prstGeom prst="rect">
            <a:avLst/>
          </a:prstGeom>
          <a:noFill/>
          <a:ln>
            <a:noFill/>
          </a:ln>
        </p:spPr>
        <p:txBody>
          <a:bodyPr wrap="square" lIns="36000" tIns="0" rIns="36000" bIns="0" rtlCol="0" anchor="ctr">
            <a:spAutoFit/>
          </a:bodyPr>
          <a:lstStyle>
            <a:defPPr>
              <a:defRPr lang="en-US"/>
            </a:defPPr>
            <a:lvl1pPr marL="288925" indent="-288925">
              <a:spcBef>
                <a:spcPts val="100"/>
              </a:spcBef>
              <a:spcAft>
                <a:spcPts val="100"/>
              </a:spcAft>
              <a:buClr>
                <a:srgbClr val="FF0000"/>
              </a:buClr>
              <a:buSzPct val="80000"/>
              <a:buFont typeface="Wingdings" panose="05000000000000000000" pitchFamily="2" charset="2"/>
              <a:buChar char=""/>
              <a:defRPr sz="1600">
                <a:solidFill>
                  <a:prstClr val="black"/>
                </a:solidFill>
                <a:cs typeface="Arial" panose="020B0604020202020204" pitchFamily="34" charset="0"/>
              </a:defRPr>
            </a:lvl1pPr>
          </a:lstStyle>
          <a:p>
            <a:pPr marL="0" marR="0" lvl="0" indent="0" algn="ctr" defTabSz="457189" rtl="0" eaLnBrk="1" fontAlgn="auto" latinLnBrk="0" hangingPunct="1">
              <a:lnSpc>
                <a:spcPct val="100000"/>
              </a:lnSpc>
              <a:spcBef>
                <a:spcPts val="0"/>
              </a:spcBef>
              <a:spcAft>
                <a:spcPts val="0"/>
              </a:spcAft>
              <a:buClr>
                <a:srgbClr val="4E67C8">
                  <a:lumMod val="75000"/>
                </a:srgbClr>
              </a:buClr>
              <a:buSzPct val="100000"/>
              <a:buFont typeface="Wingdings" panose="05000000000000000000" pitchFamily="2" charset="2"/>
              <a:buNone/>
              <a:tabLst/>
              <a:defRPr/>
            </a:pPr>
            <a:r>
              <a:rPr kumimoji="0" lang="en-US" sz="1000" b="0" i="0" u="none" strike="noStrike" kern="1200" cap="none" spc="0" normalizeH="0" baseline="30000" noProof="0">
                <a:ln>
                  <a:noFill/>
                </a:ln>
                <a:solidFill>
                  <a:srgbClr val="212745"/>
                </a:solidFill>
                <a:effectLst/>
                <a:uLnTx/>
                <a:uFillTx/>
                <a:latin typeface="Gill Sans MT" panose="020B0502020104020203"/>
                <a:ea typeface="+mn-ea"/>
                <a:cs typeface="Arial" panose="020B0604020202020204" pitchFamily="34" charset="0"/>
                <a:sym typeface="Arial"/>
              </a:rPr>
              <a:t>2</a:t>
            </a:r>
          </a:p>
        </p:txBody>
      </p:sp>
    </p:spTree>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Footer Placeholder 2"/>
          <p:cNvSpPr txBox="1"/>
          <p:nvPr/>
        </p:nvSpPr>
        <p:spPr>
          <a:xfrm>
            <a:off x="390143" y="6275895"/>
            <a:ext cx="11035701" cy="396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Data cutoff 8 September 2020.</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CI=confidence interval. NE=Not estimable, OS=overall survival, PFS=progression-free survival </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1. Song Y et al. Blood. 2022. 139 (21): 3148–3158.2. Song Y et al. </a:t>
            </a:r>
            <a:r>
              <a:rPr kumimoji="0" sz="700" b="0" i="1" u="none" strike="noStrike" kern="0" cap="none" spc="0" normalizeH="0" baseline="0" noProof="0">
                <a:ln>
                  <a:noFill/>
                </a:ln>
                <a:solidFill>
                  <a:srgbClr val="262626"/>
                </a:solidFill>
                <a:effectLst/>
                <a:uLnTx/>
                <a:uFillTx/>
                <a:latin typeface="Gill Sans MT"/>
                <a:sym typeface="Gill Sans MT"/>
              </a:rPr>
              <a:t>Clin Cancer Res</a:t>
            </a:r>
            <a:r>
              <a:rPr kumimoji="0" sz="700" b="0" i="0" u="none" strike="noStrike" kern="0" cap="none" spc="0" normalizeH="0" baseline="0" noProof="0">
                <a:ln>
                  <a:noFill/>
                </a:ln>
                <a:solidFill>
                  <a:srgbClr val="262626"/>
                </a:solidFill>
                <a:effectLst/>
                <a:uLnTx/>
                <a:uFillTx/>
                <a:latin typeface="Gill Sans MT"/>
                <a:sym typeface="Gill Sans MT"/>
              </a:rPr>
              <a:t>. 2020;26(16):4216–4224 This study is registered at ClinicalTrials.gov (NCT03206970).</a:t>
            </a:r>
          </a:p>
        </p:txBody>
      </p:sp>
      <p:sp>
        <p:nvSpPr>
          <p:cNvPr id="623" name="Content Placeholder 16"/>
          <p:cNvSpPr txBox="1">
            <a:spLocks noGrp="1"/>
          </p:cNvSpPr>
          <p:nvPr>
            <p:ph type="body" sz="half" idx="1"/>
          </p:nvPr>
        </p:nvSpPr>
        <p:spPr>
          <a:xfrm>
            <a:off x="345017" y="1382682"/>
            <a:ext cx="5605272" cy="4791602"/>
          </a:xfrm>
          <a:prstGeom prst="rect">
            <a:avLst/>
          </a:prstGeom>
        </p:spPr>
        <p:txBody>
          <a:bodyPr/>
          <a:lstStyle/>
          <a:p>
            <a:r>
              <a:t>Median PFS was 33.0 months (95% CI: 19.4-NE)</a:t>
            </a:r>
            <a:r>
              <a:rPr baseline="30000"/>
              <a:t>1</a:t>
            </a:r>
          </a:p>
          <a:p>
            <a:pPr marL="365759" lvl="1" indent="-182879">
              <a:spcBef>
                <a:spcPts val="400"/>
              </a:spcBef>
              <a:defRPr sz="1600"/>
            </a:pPr>
            <a:r>
              <a:t>15 February 2019 data cutoff: Median PFS was 22.1 months (95% CI: 17.4-NE)</a:t>
            </a:r>
            <a:r>
              <a:rPr baseline="30000"/>
              <a:t>2</a:t>
            </a:r>
          </a:p>
        </p:txBody>
      </p:sp>
      <p:sp>
        <p:nvSpPr>
          <p:cNvPr id="624" name="Text Placeholder 24"/>
          <p:cNvSpPr>
            <a:spLocks noGrp="1"/>
          </p:cNvSpPr>
          <p:nvPr>
            <p:ph type="body" idx="21"/>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normAutofit lnSpcReduction="10000"/>
          </a:bodyPr>
          <a:lstStyle/>
          <a:p>
            <a:r>
              <a:t>BGB-3111-206</a:t>
            </a:r>
          </a:p>
        </p:txBody>
      </p:sp>
      <p:sp>
        <p:nvSpPr>
          <p:cNvPr id="625" name="Title 1"/>
          <p:cNvSpPr txBox="1">
            <a:spLocks noGrp="1"/>
          </p:cNvSpPr>
          <p:nvPr>
            <p:ph type="title"/>
          </p:nvPr>
        </p:nvSpPr>
        <p:spPr>
          <a:xfrm>
            <a:off x="344423" y="205168"/>
            <a:ext cx="11503154" cy="685801"/>
          </a:xfrm>
          <a:prstGeom prst="rect">
            <a:avLst/>
          </a:prstGeom>
        </p:spPr>
        <p:txBody>
          <a:bodyPr/>
          <a:lstStyle>
            <a:lvl1pPr>
              <a:defRPr sz="3000" spc="100"/>
            </a:lvl1pPr>
          </a:lstStyle>
          <a:p>
            <a:r>
              <a:t>Progression-Free and Overall Survival by Investigator</a:t>
            </a:r>
          </a:p>
        </p:txBody>
      </p:sp>
      <p:sp>
        <p:nvSpPr>
          <p:cNvPr id="626" name="Content Placeholder 21"/>
          <p:cNvSpPr txBox="1"/>
          <p:nvPr/>
        </p:nvSpPr>
        <p:spPr>
          <a:xfrm>
            <a:off x="6287433" y="1392843"/>
            <a:ext cx="5513832" cy="475996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pPr marL="182879" marR="0" lvl="0" indent="-182879" algn="l" defTabSz="1219109" rtl="0" eaLnBrk="1" fontAlgn="auto" latinLnBrk="0" hangingPunct="0">
              <a:lnSpc>
                <a:spcPct val="100000"/>
              </a:lnSpc>
              <a:spcBef>
                <a:spcPts val="900"/>
              </a:spcBef>
              <a:spcAft>
                <a:spcPts val="0"/>
              </a:spcAft>
              <a:buClr>
                <a:srgbClr val="212745"/>
              </a:buClr>
              <a:buSzPct val="100000"/>
              <a:buFont typeface="Tahoma"/>
              <a:buChar char="‣"/>
              <a:tabLst/>
              <a:defRPr>
                <a:solidFill>
                  <a:srgbClr val="262626"/>
                </a:solidFill>
                <a:latin typeface="Gill Sans MT"/>
                <a:ea typeface="Gill Sans MT"/>
                <a:cs typeface="Gill Sans MT"/>
                <a:sym typeface="Gill Sans MT"/>
              </a:defRPr>
            </a:pPr>
            <a:r>
              <a:rPr kumimoji="0" sz="1800" b="0" i="0" u="none" strike="noStrike" kern="0" cap="none" spc="0" normalizeH="0" baseline="0" noProof="0">
                <a:ln>
                  <a:noFill/>
                </a:ln>
                <a:solidFill>
                  <a:srgbClr val="262626"/>
                </a:solidFill>
                <a:effectLst/>
                <a:uLnTx/>
                <a:uFillTx/>
                <a:latin typeface="Gill Sans MT"/>
                <a:sym typeface="Gill Sans MT"/>
              </a:rPr>
              <a:t>Median OS was not reached</a:t>
            </a:r>
            <a:r>
              <a:rPr kumimoji="0" sz="1800" b="0" i="0" u="none" strike="noStrike" kern="0" cap="none" spc="0" normalizeH="0" baseline="30000" noProof="0">
                <a:ln>
                  <a:noFill/>
                </a:ln>
                <a:solidFill>
                  <a:srgbClr val="262626"/>
                </a:solidFill>
                <a:effectLst/>
                <a:uLnTx/>
                <a:uFillTx/>
                <a:latin typeface="Gill Sans MT"/>
                <a:sym typeface="Gill Sans MT"/>
              </a:rPr>
              <a:t>1</a:t>
            </a:r>
          </a:p>
        </p:txBody>
      </p:sp>
      <p:pic>
        <p:nvPicPr>
          <p:cNvPr id="627" name="Graphic 10" descr="Graphic 10"/>
          <p:cNvPicPr>
            <a:picLocks noChangeAspect="1"/>
          </p:cNvPicPr>
          <p:nvPr/>
        </p:nvPicPr>
        <p:blipFill>
          <a:blip r:embed="rId2"/>
          <a:stretch>
            <a:fillRect/>
          </a:stretch>
        </p:blipFill>
        <p:spPr>
          <a:xfrm>
            <a:off x="6389553" y="2432844"/>
            <a:ext cx="4879489" cy="3386071"/>
          </a:xfrm>
          <a:prstGeom prst="rect">
            <a:avLst/>
          </a:prstGeom>
          <a:ln w="12700">
            <a:miter lim="400000"/>
          </a:ln>
        </p:spPr>
      </p:pic>
      <p:pic>
        <p:nvPicPr>
          <p:cNvPr id="628" name="Graphic 11" descr="Graphic 11"/>
          <p:cNvPicPr>
            <a:picLocks noChangeAspect="1"/>
          </p:cNvPicPr>
          <p:nvPr/>
        </p:nvPicPr>
        <p:blipFill>
          <a:blip r:embed="rId3"/>
          <a:stretch>
            <a:fillRect/>
          </a:stretch>
        </p:blipFill>
        <p:spPr>
          <a:xfrm>
            <a:off x="543877" y="2432844"/>
            <a:ext cx="4879490" cy="3386070"/>
          </a:xfrm>
          <a:prstGeom prst="rect">
            <a:avLst/>
          </a:prstGeom>
          <a:ln w="12700">
            <a:miter lim="400000"/>
          </a:ln>
        </p:spPr>
      </p:pic>
      <p:sp>
        <p:nvSpPr>
          <p:cNvPr id="2" name="Slide Number Placeholder 3">
            <a:extLst>
              <a:ext uri="{FF2B5EF4-FFF2-40B4-BE49-F238E27FC236}">
                <a16:creationId xmlns:a16="http://schemas.microsoft.com/office/drawing/2014/main" id="{383B3739-C4CF-5C34-31AB-8A61FBB9AF66}"/>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101</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Tree>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Footer Placeholder 2"/>
          <p:cNvSpPr txBox="1"/>
          <p:nvPr/>
        </p:nvSpPr>
        <p:spPr>
          <a:xfrm>
            <a:off x="390143" y="6275895"/>
            <a:ext cx="11035701" cy="396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b">
            <a:spAutoFit/>
          </a:bodyPr>
          <a:lstStyle/>
          <a:p>
            <a:pPr marL="0" marR="0" lvl="1" indent="0" algn="l" defTabSz="914400" rtl="0" eaLnBrk="1" fontAlgn="auto" latinLnBrk="0" hangingPunct="0">
              <a:lnSpc>
                <a:spcPct val="100000"/>
              </a:lnSpc>
              <a:spcBef>
                <a:spcPts val="0"/>
              </a:spcBef>
              <a:spcAft>
                <a:spcPts val="0"/>
              </a:spcAft>
              <a:buClrTx/>
              <a:buSzTx/>
              <a:buFontTx/>
              <a:buNone/>
              <a:tabLst/>
              <a:defRPr sz="700">
                <a:solidFill>
                  <a:srgbClr val="000000"/>
                </a:solidFill>
                <a:latin typeface="Gill Sans MT"/>
                <a:ea typeface="Gill Sans MT"/>
                <a:cs typeface="Gill Sans MT"/>
                <a:sym typeface="Gill Sans MT"/>
              </a:defRPr>
            </a:pPr>
            <a:r>
              <a:rPr kumimoji="0" sz="700" b="0" i="0" u="none" strike="noStrike" kern="0" cap="none" spc="0" normalizeH="0" baseline="0" noProof="0">
                <a:ln>
                  <a:noFill/>
                </a:ln>
                <a:solidFill>
                  <a:srgbClr val="000000"/>
                </a:solidFill>
                <a:effectLst/>
                <a:uLnTx/>
                <a:uFillTx/>
                <a:latin typeface="Gill Sans MT"/>
                <a:sym typeface="Gill Sans MT"/>
              </a:rPr>
              <a:t>Data cutoff 8 September 2020.</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CI=confidence interval, CR=complete response, NE=not evaluable, OS=overall survival, PD=progressive disease, PFS=progression-free survival, PR=partial response, SD=stable disease </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Song Y et al. Blood. 2022. 139 (21): 3148–3158.This study is registered at ClinicalTrials.gov (NCT03206970).</a:t>
            </a:r>
          </a:p>
        </p:txBody>
      </p:sp>
      <p:sp>
        <p:nvSpPr>
          <p:cNvPr id="632" name="Content Placeholder 6"/>
          <p:cNvSpPr txBox="1">
            <a:spLocks noGrp="1"/>
          </p:cNvSpPr>
          <p:nvPr>
            <p:ph type="body" idx="1"/>
          </p:nvPr>
        </p:nvSpPr>
        <p:spPr>
          <a:xfrm>
            <a:off x="344422" y="1381760"/>
            <a:ext cx="11502002" cy="4790440"/>
          </a:xfrm>
          <a:prstGeom prst="rect">
            <a:avLst/>
          </a:prstGeom>
        </p:spPr>
        <p:txBody>
          <a:bodyPr/>
          <a:lstStyle/>
          <a:p>
            <a:r>
              <a:t>Median PFS was not reached in patients achieving CR (95% CI: 27.8-NE), 16.6 months (95% CI: 5.3-NE) in patients achieving PR, and 2.6 months (95% CI: 0.8-2.9) in patients who were non-responders (SD/PD)</a:t>
            </a:r>
          </a:p>
        </p:txBody>
      </p:sp>
      <p:sp>
        <p:nvSpPr>
          <p:cNvPr id="633" name="Text Placeholder 8"/>
          <p:cNvSpPr>
            <a:spLocks noGrp="1"/>
          </p:cNvSpPr>
          <p:nvPr>
            <p:ph type="body" idx="21"/>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normAutofit lnSpcReduction="10000"/>
          </a:bodyPr>
          <a:lstStyle/>
          <a:p>
            <a:r>
              <a:t>BGB-3111-206</a:t>
            </a:r>
          </a:p>
        </p:txBody>
      </p:sp>
      <p:sp>
        <p:nvSpPr>
          <p:cNvPr id="634" name="Title 1"/>
          <p:cNvSpPr txBox="1">
            <a:spLocks noGrp="1"/>
          </p:cNvSpPr>
          <p:nvPr>
            <p:ph type="title"/>
          </p:nvPr>
        </p:nvSpPr>
        <p:spPr>
          <a:xfrm>
            <a:off x="344422" y="205168"/>
            <a:ext cx="11502002" cy="685801"/>
          </a:xfrm>
          <a:prstGeom prst="rect">
            <a:avLst/>
          </a:prstGeom>
        </p:spPr>
        <p:txBody>
          <a:bodyPr/>
          <a:lstStyle>
            <a:lvl1pPr>
              <a:defRPr sz="3000" spc="100"/>
            </a:lvl1pPr>
          </a:lstStyle>
          <a:p>
            <a:r>
              <a:t>PFS and OS by Investigator-Assessed Best Response</a:t>
            </a:r>
          </a:p>
        </p:txBody>
      </p:sp>
      <p:pic>
        <p:nvPicPr>
          <p:cNvPr id="635" name="Picture 5" descr="Picture 5"/>
          <p:cNvPicPr>
            <a:picLocks noChangeAspect="1"/>
          </p:cNvPicPr>
          <p:nvPr/>
        </p:nvPicPr>
        <p:blipFill>
          <a:blip r:embed="rId2"/>
          <a:stretch>
            <a:fillRect/>
          </a:stretch>
        </p:blipFill>
        <p:spPr>
          <a:xfrm>
            <a:off x="895729" y="2108199"/>
            <a:ext cx="10363201" cy="4064001"/>
          </a:xfrm>
          <a:prstGeom prst="rect">
            <a:avLst/>
          </a:prstGeom>
          <a:ln w="12700">
            <a:miter lim="400000"/>
          </a:ln>
        </p:spPr>
      </p:pic>
      <p:sp>
        <p:nvSpPr>
          <p:cNvPr id="2" name="Slide Number Placeholder 3">
            <a:extLst>
              <a:ext uri="{FF2B5EF4-FFF2-40B4-BE49-F238E27FC236}">
                <a16:creationId xmlns:a16="http://schemas.microsoft.com/office/drawing/2014/main" id="{FDE4A487-4BF5-1E7C-FDAB-C2EFF639C0D7}"/>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102</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Tree>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Footer Placeholder 1"/>
          <p:cNvSpPr txBox="1"/>
          <p:nvPr/>
        </p:nvSpPr>
        <p:spPr>
          <a:xfrm>
            <a:off x="390143" y="6275895"/>
            <a:ext cx="11035701" cy="396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Data cutoff 8 September 2020.</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CI=confidence interval, DoR=duration of response, MCL=mantle cell lymphoma, OS=overall survival, PFS=progression-free survival</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Song Y et al. Blood. 2022. 139 (21): 3148–3158.This study is registered at ClinicalTrials.gov (NCT03206970).</a:t>
            </a:r>
          </a:p>
        </p:txBody>
      </p:sp>
      <p:sp>
        <p:nvSpPr>
          <p:cNvPr id="639" name="Content Placeholder 29"/>
          <p:cNvSpPr txBox="1">
            <a:spLocks noGrp="1"/>
          </p:cNvSpPr>
          <p:nvPr>
            <p:ph type="body" sz="half" idx="1"/>
          </p:nvPr>
        </p:nvSpPr>
        <p:spPr>
          <a:xfrm>
            <a:off x="344422" y="4330312"/>
            <a:ext cx="11502002" cy="1841887"/>
          </a:xfrm>
          <a:prstGeom prst="rect">
            <a:avLst/>
          </a:prstGeom>
        </p:spPr>
        <p:txBody>
          <a:bodyPr/>
          <a:lstStyle/>
          <a:p>
            <a:r>
              <a:t>Median DoR and PFS were 30.2 months and 25.0 months in patients with blastoid histology – similar to patients with classic histology (median DOR, 30.6 months; PFS, 27.8 months)</a:t>
            </a:r>
          </a:p>
          <a:p>
            <a:r>
              <a:t>Overall survival was lower in patients with blastoid histology (50.0% at 36 months) compared to classic histology patients (77.5% at 36 months)</a:t>
            </a:r>
          </a:p>
        </p:txBody>
      </p:sp>
      <p:sp>
        <p:nvSpPr>
          <p:cNvPr id="640" name="Text Placeholder 2"/>
          <p:cNvSpPr>
            <a:spLocks noGrp="1"/>
          </p:cNvSpPr>
          <p:nvPr>
            <p:ph type="body" idx="21"/>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normAutofit lnSpcReduction="10000"/>
          </a:bodyPr>
          <a:lstStyle/>
          <a:p>
            <a:r>
              <a:t>BGB-3111-206</a:t>
            </a:r>
          </a:p>
        </p:txBody>
      </p:sp>
      <p:sp>
        <p:nvSpPr>
          <p:cNvPr id="641" name="Title 4"/>
          <p:cNvSpPr txBox="1">
            <a:spLocks noGrp="1"/>
          </p:cNvSpPr>
          <p:nvPr>
            <p:ph type="title"/>
          </p:nvPr>
        </p:nvSpPr>
        <p:spPr>
          <a:xfrm>
            <a:off x="344422" y="205168"/>
            <a:ext cx="11502002" cy="685801"/>
          </a:xfrm>
          <a:prstGeom prst="rect">
            <a:avLst/>
          </a:prstGeom>
        </p:spPr>
        <p:txBody>
          <a:bodyPr/>
          <a:lstStyle>
            <a:lvl1pPr>
              <a:defRPr spc="100"/>
            </a:lvl1pPr>
          </a:lstStyle>
          <a:p>
            <a:r>
              <a:t>DoR, PFS, and OS by MCL Histology</a:t>
            </a:r>
          </a:p>
        </p:txBody>
      </p:sp>
      <p:sp>
        <p:nvSpPr>
          <p:cNvPr id="642" name="TextBox 19"/>
          <p:cNvSpPr txBox="1"/>
          <p:nvPr/>
        </p:nvSpPr>
        <p:spPr>
          <a:xfrm>
            <a:off x="1040567" y="1293045"/>
            <a:ext cx="2622113" cy="3708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a:solidFill>
                  <a:srgbClr val="000000"/>
                </a:solidFill>
                <a:latin typeface="Gill Sans MT"/>
                <a:ea typeface="Gill Sans MT"/>
                <a:cs typeface="Gill Sans MT"/>
                <a:sym typeface="Gill Sans M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Gill Sans MT"/>
                <a:sym typeface="Gill Sans MT"/>
              </a:rPr>
              <a:t>Duration of Response</a:t>
            </a:r>
          </a:p>
        </p:txBody>
      </p:sp>
      <p:sp>
        <p:nvSpPr>
          <p:cNvPr id="643" name="TextBox 20"/>
          <p:cNvSpPr txBox="1"/>
          <p:nvPr/>
        </p:nvSpPr>
        <p:spPr>
          <a:xfrm>
            <a:off x="4973299" y="1293045"/>
            <a:ext cx="2550181" cy="650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a:solidFill>
                  <a:srgbClr val="000000"/>
                </a:solidFill>
                <a:latin typeface="Gill Sans MT"/>
                <a:ea typeface="Gill Sans MT"/>
                <a:cs typeface="Gill Sans MT"/>
                <a:sym typeface="Gill Sans M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Gill Sans MT"/>
                <a:sym typeface="Gill Sans MT"/>
              </a:rPr>
              <a:t>Progression-Free Survival</a:t>
            </a:r>
          </a:p>
        </p:txBody>
      </p:sp>
      <p:sp>
        <p:nvSpPr>
          <p:cNvPr id="644" name="TextBox 21"/>
          <p:cNvSpPr txBox="1"/>
          <p:nvPr/>
        </p:nvSpPr>
        <p:spPr>
          <a:xfrm>
            <a:off x="8895047" y="1293045"/>
            <a:ext cx="2550181" cy="3708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a:solidFill>
                  <a:srgbClr val="000000"/>
                </a:solidFill>
                <a:latin typeface="Gill Sans MT"/>
                <a:ea typeface="Gill Sans MT"/>
                <a:cs typeface="Gill Sans MT"/>
                <a:sym typeface="Gill Sans M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Gill Sans MT"/>
                <a:sym typeface="Gill Sans MT"/>
              </a:rPr>
              <a:t>Overall Survival</a:t>
            </a:r>
          </a:p>
        </p:txBody>
      </p:sp>
      <p:pic>
        <p:nvPicPr>
          <p:cNvPr id="645" name="Picture 6" descr="Picture 6"/>
          <p:cNvPicPr>
            <a:picLocks noChangeAspect="1"/>
          </p:cNvPicPr>
          <p:nvPr/>
        </p:nvPicPr>
        <p:blipFill>
          <a:blip r:embed="rId2"/>
          <a:stretch>
            <a:fillRect/>
          </a:stretch>
        </p:blipFill>
        <p:spPr>
          <a:xfrm>
            <a:off x="429122" y="1693889"/>
            <a:ext cx="11417301" cy="2514601"/>
          </a:xfrm>
          <a:prstGeom prst="rect">
            <a:avLst/>
          </a:prstGeom>
          <a:ln w="12700">
            <a:miter lim="400000"/>
          </a:ln>
        </p:spPr>
      </p:pic>
      <p:sp>
        <p:nvSpPr>
          <p:cNvPr id="2" name="Slide Number Placeholder 3">
            <a:extLst>
              <a:ext uri="{FF2B5EF4-FFF2-40B4-BE49-F238E27FC236}">
                <a16:creationId xmlns:a16="http://schemas.microsoft.com/office/drawing/2014/main" id="{45869CBE-49F5-A8A7-8F55-179460BD50BC}"/>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103</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Tree>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Footer Placeholder 1"/>
          <p:cNvSpPr txBox="1"/>
          <p:nvPr/>
        </p:nvSpPr>
        <p:spPr>
          <a:xfrm>
            <a:off x="390143" y="6275895"/>
            <a:ext cx="11035701" cy="396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Data cutoff 8 September 2020.</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CI=confidence interval, DoR=duration of response, M=mutated, MCL=mantle cell lymphoma, OS=overall survival, PFS=progression-free survival, TP53=tumor protein 53 gene, WT=wild-type</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Song Y et al. Blood. 2022. 139 (21): 3148–3158.This study is registered at ClinicalTrials.gov (NCT03206970).</a:t>
            </a:r>
          </a:p>
        </p:txBody>
      </p:sp>
      <p:sp>
        <p:nvSpPr>
          <p:cNvPr id="649" name="Content Placeholder 29"/>
          <p:cNvSpPr txBox="1">
            <a:spLocks noGrp="1"/>
          </p:cNvSpPr>
          <p:nvPr>
            <p:ph type="body" sz="half" idx="1"/>
          </p:nvPr>
        </p:nvSpPr>
        <p:spPr>
          <a:xfrm>
            <a:off x="344422" y="4572303"/>
            <a:ext cx="11502002" cy="1599897"/>
          </a:xfrm>
          <a:prstGeom prst="rect">
            <a:avLst/>
          </a:prstGeom>
        </p:spPr>
        <p:txBody>
          <a:bodyPr/>
          <a:lstStyle/>
          <a:p>
            <a:r>
              <a:t>In patients with mutated and wild-type </a:t>
            </a:r>
            <a:r>
              <a:rPr i="1"/>
              <a:t>TP53 </a:t>
            </a:r>
            <a:r>
              <a:t>respectively, median PFS was 14.7 months (95% CI, 2.9–NE) and not reached (95% CI, 19.4–NE), median OS was 37.1 months (95% CI, 4.9–NE) and not reached (95% CI, NE-NE)</a:t>
            </a:r>
          </a:p>
          <a:p>
            <a:r>
              <a:t>Overall survival was higher in patients with wild-type </a:t>
            </a:r>
            <a:r>
              <a:rPr i="1"/>
              <a:t>TP53</a:t>
            </a:r>
            <a:r>
              <a:t> (85.8% at 36 months) than in patients with mutated </a:t>
            </a:r>
            <a:r>
              <a:rPr i="1"/>
              <a:t>TP53</a:t>
            </a:r>
            <a:r>
              <a:t> (57.1% at 36 months)</a:t>
            </a:r>
          </a:p>
        </p:txBody>
      </p:sp>
      <p:sp>
        <p:nvSpPr>
          <p:cNvPr id="650" name="Text Placeholder 2"/>
          <p:cNvSpPr>
            <a:spLocks noGrp="1"/>
          </p:cNvSpPr>
          <p:nvPr>
            <p:ph type="body" idx="21"/>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normAutofit lnSpcReduction="10000"/>
          </a:bodyPr>
          <a:lstStyle/>
          <a:p>
            <a:r>
              <a:t>BGB-3111-206</a:t>
            </a:r>
          </a:p>
        </p:txBody>
      </p:sp>
      <p:sp>
        <p:nvSpPr>
          <p:cNvPr id="651" name="Title 4"/>
          <p:cNvSpPr txBox="1">
            <a:spLocks noGrp="1"/>
          </p:cNvSpPr>
          <p:nvPr>
            <p:ph type="title"/>
          </p:nvPr>
        </p:nvSpPr>
        <p:spPr>
          <a:xfrm>
            <a:off x="344422" y="205168"/>
            <a:ext cx="11502002" cy="685801"/>
          </a:xfrm>
          <a:prstGeom prst="rect">
            <a:avLst/>
          </a:prstGeom>
        </p:spPr>
        <p:txBody>
          <a:bodyPr/>
          <a:lstStyle>
            <a:lvl1pPr>
              <a:defRPr spc="100"/>
            </a:lvl1pPr>
          </a:lstStyle>
          <a:p>
            <a:r>
              <a:t>DoR, PFS, and OS by TP53 </a:t>
            </a:r>
            <a:r>
              <a:rPr lang="de-CH"/>
              <a:t>m</a:t>
            </a:r>
            <a:r>
              <a:rPr err="1"/>
              <a:t>utation</a:t>
            </a:r>
            <a:r>
              <a:t> </a:t>
            </a:r>
            <a:r>
              <a:rPr lang="de-CH"/>
              <a:t>s</a:t>
            </a:r>
            <a:r>
              <a:t>tatus</a:t>
            </a:r>
          </a:p>
        </p:txBody>
      </p:sp>
      <p:grpSp>
        <p:nvGrpSpPr>
          <p:cNvPr id="655" name="Group 25"/>
          <p:cNvGrpSpPr/>
          <p:nvPr/>
        </p:nvGrpSpPr>
        <p:grpSpPr>
          <a:xfrm>
            <a:off x="344489" y="1840643"/>
            <a:ext cx="8192039" cy="67952"/>
            <a:chOff x="0" y="0"/>
            <a:chExt cx="8192036" cy="67951"/>
          </a:xfrm>
        </p:grpSpPr>
        <p:sp>
          <p:nvSpPr>
            <p:cNvPr id="652" name="Rectangle 9"/>
            <p:cNvSpPr/>
            <p:nvPr/>
          </p:nvSpPr>
          <p:spPr>
            <a:xfrm>
              <a:off x="0" y="0"/>
              <a:ext cx="144781" cy="67952"/>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Gill Sans MT"/>
                  <a:ea typeface="Gill Sans MT"/>
                  <a:cs typeface="Gill Sans MT"/>
                  <a:sym typeface="Gill Sans MT"/>
                </a:defRPr>
              </a:pPr>
              <a:endParaRPr kumimoji="0" sz="1800" b="0" i="0" u="none" strike="noStrike" kern="0" cap="none" spc="0" normalizeH="0" baseline="0" noProof="0">
                <a:ln>
                  <a:noFill/>
                </a:ln>
                <a:solidFill>
                  <a:srgbClr val="FFFFFF"/>
                </a:solidFill>
                <a:effectLst/>
                <a:uLnTx/>
                <a:uFillTx/>
                <a:latin typeface="Gill Sans MT"/>
                <a:sym typeface="Gill Sans MT"/>
              </a:endParaRPr>
            </a:p>
          </p:txBody>
        </p:sp>
        <p:sp>
          <p:nvSpPr>
            <p:cNvPr id="653" name="Rectangle 10"/>
            <p:cNvSpPr/>
            <p:nvPr/>
          </p:nvSpPr>
          <p:spPr>
            <a:xfrm>
              <a:off x="4023629" y="0"/>
              <a:ext cx="144781" cy="67952"/>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Gill Sans MT"/>
                  <a:ea typeface="Gill Sans MT"/>
                  <a:cs typeface="Gill Sans MT"/>
                  <a:sym typeface="Gill Sans MT"/>
                </a:defRPr>
              </a:pPr>
              <a:endParaRPr kumimoji="0" sz="1800" b="0" i="0" u="none" strike="noStrike" kern="0" cap="none" spc="0" normalizeH="0" baseline="0" noProof="0">
                <a:ln>
                  <a:noFill/>
                </a:ln>
                <a:solidFill>
                  <a:srgbClr val="FFFFFF"/>
                </a:solidFill>
                <a:effectLst/>
                <a:uLnTx/>
                <a:uFillTx/>
                <a:latin typeface="Gill Sans MT"/>
                <a:sym typeface="Gill Sans MT"/>
              </a:endParaRPr>
            </a:p>
          </p:txBody>
        </p:sp>
        <p:sp>
          <p:nvSpPr>
            <p:cNvPr id="654" name="Rectangle 11"/>
            <p:cNvSpPr/>
            <p:nvPr/>
          </p:nvSpPr>
          <p:spPr>
            <a:xfrm>
              <a:off x="8047256" y="-1"/>
              <a:ext cx="144781" cy="67952"/>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Gill Sans MT"/>
                  <a:ea typeface="Gill Sans MT"/>
                  <a:cs typeface="Gill Sans MT"/>
                  <a:sym typeface="Gill Sans MT"/>
                </a:defRPr>
              </a:pPr>
              <a:endParaRPr kumimoji="0" sz="1800" b="0" i="0" u="none" strike="noStrike" kern="0" cap="none" spc="0" normalizeH="0" baseline="0" noProof="0">
                <a:ln>
                  <a:noFill/>
                </a:ln>
                <a:solidFill>
                  <a:srgbClr val="FFFFFF"/>
                </a:solidFill>
                <a:effectLst/>
                <a:uLnTx/>
                <a:uFillTx/>
                <a:latin typeface="Gill Sans MT"/>
                <a:sym typeface="Gill Sans MT"/>
              </a:endParaRPr>
            </a:p>
          </p:txBody>
        </p:sp>
      </p:grpSp>
      <p:pic>
        <p:nvPicPr>
          <p:cNvPr id="656" name="Picture 7" descr="Picture 7"/>
          <p:cNvPicPr>
            <a:picLocks noChangeAspect="1"/>
          </p:cNvPicPr>
          <p:nvPr/>
        </p:nvPicPr>
        <p:blipFill>
          <a:blip r:embed="rId2"/>
          <a:stretch>
            <a:fillRect/>
          </a:stretch>
        </p:blipFill>
        <p:spPr>
          <a:xfrm>
            <a:off x="428400" y="1695599"/>
            <a:ext cx="11264901" cy="2514601"/>
          </a:xfrm>
          <a:prstGeom prst="rect">
            <a:avLst/>
          </a:prstGeom>
          <a:ln w="12700">
            <a:miter lim="400000"/>
          </a:ln>
        </p:spPr>
      </p:pic>
      <p:sp>
        <p:nvSpPr>
          <p:cNvPr id="657" name="TextBox 12"/>
          <p:cNvSpPr txBox="1"/>
          <p:nvPr/>
        </p:nvSpPr>
        <p:spPr>
          <a:xfrm>
            <a:off x="1040567" y="1293045"/>
            <a:ext cx="2622113" cy="3708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a:solidFill>
                  <a:srgbClr val="000000"/>
                </a:solidFill>
                <a:latin typeface="Gill Sans MT"/>
                <a:ea typeface="Gill Sans MT"/>
                <a:cs typeface="Gill Sans MT"/>
                <a:sym typeface="Gill Sans M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Gill Sans MT"/>
                <a:sym typeface="Gill Sans MT"/>
              </a:rPr>
              <a:t>Duration of Response</a:t>
            </a:r>
          </a:p>
        </p:txBody>
      </p:sp>
      <p:sp>
        <p:nvSpPr>
          <p:cNvPr id="658" name="TextBox 13"/>
          <p:cNvSpPr txBox="1"/>
          <p:nvPr/>
        </p:nvSpPr>
        <p:spPr>
          <a:xfrm>
            <a:off x="4973299" y="1293045"/>
            <a:ext cx="2550181" cy="650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a:solidFill>
                  <a:srgbClr val="000000"/>
                </a:solidFill>
                <a:latin typeface="Gill Sans MT"/>
                <a:ea typeface="Gill Sans MT"/>
                <a:cs typeface="Gill Sans MT"/>
                <a:sym typeface="Gill Sans M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Gill Sans MT"/>
                <a:sym typeface="Gill Sans MT"/>
              </a:rPr>
              <a:t>Progression-Free Survival</a:t>
            </a:r>
          </a:p>
        </p:txBody>
      </p:sp>
      <p:sp>
        <p:nvSpPr>
          <p:cNvPr id="659" name="TextBox 14"/>
          <p:cNvSpPr txBox="1"/>
          <p:nvPr/>
        </p:nvSpPr>
        <p:spPr>
          <a:xfrm>
            <a:off x="8895047" y="1293045"/>
            <a:ext cx="2550181" cy="3708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a:solidFill>
                  <a:srgbClr val="000000"/>
                </a:solidFill>
                <a:latin typeface="Gill Sans MT"/>
                <a:ea typeface="Gill Sans MT"/>
                <a:cs typeface="Gill Sans MT"/>
                <a:sym typeface="Gill Sans M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Gill Sans MT"/>
                <a:sym typeface="Gill Sans MT"/>
              </a:rPr>
              <a:t>Overall Survival</a:t>
            </a:r>
          </a:p>
        </p:txBody>
      </p:sp>
      <p:sp>
        <p:nvSpPr>
          <p:cNvPr id="2" name="Slide Number Placeholder 3">
            <a:extLst>
              <a:ext uri="{FF2B5EF4-FFF2-40B4-BE49-F238E27FC236}">
                <a16:creationId xmlns:a16="http://schemas.microsoft.com/office/drawing/2014/main" id="{E99AF977-E21E-860A-2762-27EE496EF041}"/>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104</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Tree>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Footer Placeholder 2"/>
          <p:cNvSpPr txBox="1"/>
          <p:nvPr/>
        </p:nvSpPr>
        <p:spPr>
          <a:xfrm>
            <a:off x="390143" y="6275895"/>
            <a:ext cx="11035701" cy="396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Data cutoff 8 September 2020.</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TEAE=treatment emergent adverse event</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Song Y et al. Blood. 2022. 139 (21): 3148–3158.This study is registered at ClinicalTrials.gov (NCT03206970).</a:t>
            </a:r>
          </a:p>
        </p:txBody>
      </p:sp>
      <p:sp>
        <p:nvSpPr>
          <p:cNvPr id="663" name="Content Placeholder 8"/>
          <p:cNvSpPr txBox="1">
            <a:spLocks noGrp="1"/>
          </p:cNvSpPr>
          <p:nvPr>
            <p:ph type="body" sz="half" idx="1"/>
          </p:nvPr>
        </p:nvSpPr>
        <p:spPr>
          <a:xfrm>
            <a:off x="5505015" y="1381760"/>
            <a:ext cx="6341408" cy="4790440"/>
          </a:xfrm>
          <a:prstGeom prst="rect">
            <a:avLst/>
          </a:prstGeom>
        </p:spPr>
        <p:txBody>
          <a:bodyPr>
            <a:normAutofit fontScale="92500" lnSpcReduction="20000"/>
          </a:bodyPr>
          <a:lstStyle/>
          <a:p>
            <a:pPr marL="0" indent="0">
              <a:buNone/>
            </a:pPr>
            <a:r>
              <a:t>The most common TEAEs, regardless of causality, in ≥20% of patients </a:t>
            </a:r>
            <a:r>
              <a:rPr lang="de-CH"/>
              <a:t>(</a:t>
            </a:r>
            <a:r>
              <a:rPr lang="en-GB"/>
              <a:t>most were grade 1/2 events) were:</a:t>
            </a:r>
            <a:endParaRPr lang="de-CH"/>
          </a:p>
          <a:p>
            <a:r>
              <a:rPr lang="en-GB"/>
              <a:t>N</a:t>
            </a:r>
            <a:r>
              <a:rPr err="1"/>
              <a:t>eutrophil</a:t>
            </a:r>
            <a:r>
              <a:t> count decreased (46.5%)</a:t>
            </a:r>
            <a:endParaRPr lang="de-CH"/>
          </a:p>
          <a:p>
            <a:r>
              <a:rPr lang="de-CH"/>
              <a:t>URTI </a:t>
            </a:r>
            <a:r>
              <a:t>(38.4%)</a:t>
            </a:r>
            <a:endParaRPr lang="de-CH"/>
          </a:p>
          <a:p>
            <a:r>
              <a:rPr lang="de-CH"/>
              <a:t>R</a:t>
            </a:r>
            <a:r>
              <a:t>ash (36.0%)</a:t>
            </a:r>
            <a:endParaRPr lang="de-CH"/>
          </a:p>
          <a:p>
            <a:r>
              <a:rPr lang="de-CH"/>
              <a:t>WBC </a:t>
            </a:r>
            <a:r>
              <a:t>count decreased (33.7%)</a:t>
            </a:r>
            <a:endParaRPr lang="de-CH"/>
          </a:p>
          <a:p>
            <a:r>
              <a:rPr lang="en-CH"/>
              <a:t>P</a:t>
            </a:r>
            <a:r>
              <a:rPr err="1"/>
              <a:t>latelet</a:t>
            </a:r>
            <a:r>
              <a:t> count decreased (32.6%); </a:t>
            </a:r>
          </a:p>
          <a:p>
            <a:pPr marL="0" indent="0">
              <a:buNone/>
            </a:pPr>
            <a:endParaRPr lang="de-CH"/>
          </a:p>
          <a:p>
            <a:pPr marL="0" indent="0">
              <a:buNone/>
            </a:pPr>
            <a:r>
              <a:t>Grade ≥3 TEAEs were reported in 50.0% of patients and were most commonly (≥5%)</a:t>
            </a:r>
            <a:r>
              <a:rPr lang="de-CH"/>
              <a:t>:</a:t>
            </a:r>
          </a:p>
          <a:p>
            <a:r>
              <a:rPr lang="de-CH"/>
              <a:t>N</a:t>
            </a:r>
            <a:r>
              <a:rPr err="1"/>
              <a:t>eutrophil</a:t>
            </a:r>
            <a:r>
              <a:t> count decreased (18.6%)</a:t>
            </a:r>
            <a:endParaRPr lang="de-CH"/>
          </a:p>
          <a:p>
            <a:r>
              <a:rPr lang="en-CH"/>
              <a:t>P</a:t>
            </a:r>
            <a:r>
              <a:rPr err="1"/>
              <a:t>neumonia</a:t>
            </a:r>
            <a:r>
              <a:t> (12.8%)</a:t>
            </a:r>
            <a:endParaRPr lang="de-CH"/>
          </a:p>
          <a:p>
            <a:r>
              <a:rPr lang="de-CH"/>
              <a:t>P</a:t>
            </a:r>
            <a:r>
              <a:rPr err="1"/>
              <a:t>latelet</a:t>
            </a:r>
            <a:r>
              <a:t> count decreased</a:t>
            </a:r>
            <a:r>
              <a:rPr lang="de-CH"/>
              <a:t> </a:t>
            </a:r>
            <a:r>
              <a:rPr lang="en-GB"/>
              <a:t>(7.0%),</a:t>
            </a:r>
            <a:endParaRPr lang="de-CH"/>
          </a:p>
          <a:p>
            <a:r>
              <a:rPr lang="de-CH"/>
              <a:t>WBC</a:t>
            </a:r>
            <a:r>
              <a:t>l count decreased (7.0%)</a:t>
            </a:r>
            <a:endParaRPr lang="de-CH"/>
          </a:p>
          <a:p>
            <a:r>
              <a:rPr lang="de-CH"/>
              <a:t>A</a:t>
            </a:r>
            <a:r>
              <a:rPr err="1"/>
              <a:t>nemia</a:t>
            </a:r>
            <a:r>
              <a:t> (5.8%)</a:t>
            </a:r>
          </a:p>
        </p:txBody>
      </p:sp>
      <p:sp>
        <p:nvSpPr>
          <p:cNvPr id="664" name="Text Placeholder 12"/>
          <p:cNvSpPr>
            <a:spLocks noGrp="1"/>
          </p:cNvSpPr>
          <p:nvPr>
            <p:ph type="body" idx="21"/>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normAutofit lnSpcReduction="10000"/>
          </a:bodyPr>
          <a:lstStyle/>
          <a:p>
            <a:r>
              <a:t>BGB-3111-206</a:t>
            </a:r>
          </a:p>
        </p:txBody>
      </p:sp>
      <p:sp>
        <p:nvSpPr>
          <p:cNvPr id="665" name="Title 1"/>
          <p:cNvSpPr txBox="1">
            <a:spLocks noGrp="1"/>
          </p:cNvSpPr>
          <p:nvPr>
            <p:ph type="title"/>
          </p:nvPr>
        </p:nvSpPr>
        <p:spPr>
          <a:xfrm>
            <a:off x="344422" y="205168"/>
            <a:ext cx="11502002" cy="685801"/>
          </a:xfrm>
          <a:prstGeom prst="rect">
            <a:avLst/>
          </a:prstGeom>
        </p:spPr>
        <p:txBody>
          <a:bodyPr/>
          <a:lstStyle>
            <a:lvl1pPr defTabSz="1194727">
              <a:defRPr sz="3136" spc="98"/>
            </a:lvl1pPr>
          </a:lstStyle>
          <a:p>
            <a:r>
              <a:t>Adverse Events in ≥10% of Patients Regardless of Causality</a:t>
            </a:r>
          </a:p>
        </p:txBody>
      </p:sp>
      <p:pic>
        <p:nvPicPr>
          <p:cNvPr id="666" name="Picture 6" descr="Picture 6"/>
          <p:cNvPicPr>
            <a:picLocks noChangeAspect="1"/>
          </p:cNvPicPr>
          <p:nvPr/>
        </p:nvPicPr>
        <p:blipFill>
          <a:blip r:embed="rId2"/>
          <a:stretch>
            <a:fillRect/>
          </a:stretch>
        </p:blipFill>
        <p:spPr>
          <a:xfrm>
            <a:off x="442383" y="1354474"/>
            <a:ext cx="4838701" cy="4889501"/>
          </a:xfrm>
          <a:prstGeom prst="rect">
            <a:avLst/>
          </a:prstGeom>
          <a:ln w="12700">
            <a:miter lim="400000"/>
          </a:ln>
        </p:spPr>
      </p:pic>
      <p:sp>
        <p:nvSpPr>
          <p:cNvPr id="2" name="Slide Number Placeholder 3">
            <a:extLst>
              <a:ext uri="{FF2B5EF4-FFF2-40B4-BE49-F238E27FC236}">
                <a16:creationId xmlns:a16="http://schemas.microsoft.com/office/drawing/2014/main" id="{BC515918-23A6-AF3D-77FB-DAC934944B96}"/>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105</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Tree>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8" name="Footer Placeholder 1"/>
          <p:cNvSpPr txBox="1"/>
          <p:nvPr/>
        </p:nvSpPr>
        <p:spPr>
          <a:xfrm>
            <a:off x="390143" y="6041194"/>
            <a:ext cx="11035701" cy="6309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Data cutoff 8 September 2020.</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AE=adverse event; BTK=Bruton’s tyrosine kinase, BTK=Bruton’s tyrosine kinase, CR=complete response, DOR=duration of response, IRC=independent review committee, MCL=mantle cell lymphoma, NDA=New Drug Application, NMPA=National Medical Products Administration, ORR=objective response </a:t>
            </a:r>
            <a:r>
              <a:rPr kumimoji="0" sz="700" b="0" i="0" u="none" strike="noStrike" kern="0" cap="none" spc="0" normalizeH="0" baseline="0" noProof="0" err="1">
                <a:ln>
                  <a:noFill/>
                </a:ln>
                <a:solidFill>
                  <a:srgbClr val="262626"/>
                </a:solidFill>
                <a:effectLst/>
                <a:uLnTx/>
                <a:uFillTx/>
                <a:latin typeface="Gill Sans MT"/>
                <a:sym typeface="Gill Sans MT"/>
              </a:rPr>
              <a:t>rate,OS</a:t>
            </a:r>
            <a:r>
              <a:rPr kumimoji="0" sz="700" b="0" i="0" u="none" strike="noStrike" kern="0" cap="none" spc="0" normalizeH="0" baseline="0" noProof="0">
                <a:ln>
                  <a:noFill/>
                </a:ln>
                <a:solidFill>
                  <a:srgbClr val="262626"/>
                </a:solidFill>
                <a:effectLst/>
                <a:uLnTx/>
                <a:uFillTx/>
                <a:latin typeface="Gill Sans MT"/>
                <a:sym typeface="Gill Sans MT"/>
              </a:rPr>
              <a:t>=overall survival; PFS=progression-free survival, R/R=relapsed/refractory.</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Song Y et al. Blood. 2022. 139 (21): 3148–3158. </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This study is registered at </a:t>
            </a:r>
            <a:r>
              <a:rPr kumimoji="0" sz="700" b="0" i="0" u="none" strike="noStrike" kern="0" cap="none" spc="0" normalizeH="0" baseline="0" noProof="0" err="1">
                <a:ln>
                  <a:noFill/>
                </a:ln>
                <a:solidFill>
                  <a:srgbClr val="262626"/>
                </a:solidFill>
                <a:effectLst/>
                <a:uLnTx/>
                <a:uFillTx/>
                <a:latin typeface="Gill Sans MT"/>
                <a:sym typeface="Gill Sans MT"/>
              </a:rPr>
              <a:t>ClinicalTrials.gov</a:t>
            </a:r>
            <a:r>
              <a:rPr kumimoji="0" sz="700" b="0" i="0" u="none" strike="noStrike" kern="0" cap="none" spc="0" normalizeH="0" baseline="0" noProof="0">
                <a:ln>
                  <a:noFill/>
                </a:ln>
                <a:solidFill>
                  <a:srgbClr val="262626"/>
                </a:solidFill>
                <a:effectLst/>
                <a:uLnTx/>
                <a:uFillTx/>
                <a:latin typeface="Gill Sans MT"/>
                <a:sym typeface="Gill Sans MT"/>
              </a:rPr>
              <a:t> (NCT03206970).</a:t>
            </a:r>
          </a:p>
        </p:txBody>
      </p:sp>
      <p:sp>
        <p:nvSpPr>
          <p:cNvPr id="5080" name="Content Placeholder 3"/>
          <p:cNvSpPr txBox="1">
            <a:spLocks noGrp="1"/>
          </p:cNvSpPr>
          <p:nvPr>
            <p:ph type="body" idx="1"/>
          </p:nvPr>
        </p:nvSpPr>
        <p:spPr>
          <a:xfrm>
            <a:off x="344422" y="1381760"/>
            <a:ext cx="11502002" cy="4028440"/>
          </a:xfrm>
          <a:prstGeom prst="rect">
            <a:avLst/>
          </a:prstGeom>
        </p:spPr>
        <p:txBody>
          <a:bodyPr/>
          <a:lstStyle/>
          <a:p>
            <a:r>
              <a:rPr sz="2000"/>
              <a:t>Zanubrutinib demonstrated </a:t>
            </a:r>
            <a:r>
              <a:rPr sz="2000">
                <a:solidFill>
                  <a:srgbClr val="C00000"/>
                </a:solidFill>
              </a:rPr>
              <a:t>high activity</a:t>
            </a:r>
            <a:r>
              <a:rPr sz="2000"/>
              <a:t> in patients with R/R MCL</a:t>
            </a:r>
            <a:endParaRPr sz="2000" baseline="30000"/>
          </a:p>
          <a:p>
            <a:pPr marL="365759" lvl="1" indent="-182879">
              <a:spcBef>
                <a:spcPts val="600"/>
              </a:spcBef>
              <a:defRPr sz="1600"/>
            </a:pPr>
            <a:r>
              <a:t>The ORR was 83.7% (95% CI: 74.2-90.8%) with 77.9% CR</a:t>
            </a:r>
            <a:endParaRPr baseline="30000"/>
          </a:p>
          <a:p>
            <a:pPr marL="365759" lvl="1" indent="-182879">
              <a:spcBef>
                <a:spcPts val="600"/>
              </a:spcBef>
              <a:defRPr sz="1600"/>
            </a:pPr>
            <a:r>
              <a:t>Most patients achieved a response by the first efficacy assessment; median time to response was 2.73 months</a:t>
            </a:r>
            <a:endParaRPr baseline="30000"/>
          </a:p>
          <a:p>
            <a:pPr marL="365759" lvl="1" indent="-182879">
              <a:spcBef>
                <a:spcPts val="600"/>
              </a:spcBef>
              <a:defRPr sz="1600"/>
            </a:pPr>
            <a:r>
              <a:t>PFS was 33.0 months (95% CI: 19.4-NE) and median OS was not reached</a:t>
            </a:r>
            <a:endParaRPr baseline="30000"/>
          </a:p>
          <a:p>
            <a:pPr marL="365759" lvl="1" indent="-182879">
              <a:spcBef>
                <a:spcPts val="600"/>
              </a:spcBef>
              <a:defRPr sz="1600"/>
            </a:pPr>
            <a:r>
              <a:t>Outcomes for patients with </a:t>
            </a:r>
            <a:r>
              <a:rPr i="1"/>
              <a:t>TP53 </a:t>
            </a:r>
            <a:r>
              <a:t>mutation, though worse than </a:t>
            </a:r>
            <a:r>
              <a:rPr i="1"/>
              <a:t>TP53 </a:t>
            </a:r>
            <a:r>
              <a:t>wild-type patients, appear to be substantially better than those previously reported for BTK inhibitor therapy</a:t>
            </a:r>
          </a:p>
          <a:p>
            <a:pPr>
              <a:spcBef>
                <a:spcPts val="1500"/>
              </a:spcBef>
            </a:pPr>
            <a:r>
              <a:rPr sz="2000"/>
              <a:t>Zanubrutinib was </a:t>
            </a:r>
            <a:r>
              <a:rPr sz="2000">
                <a:solidFill>
                  <a:srgbClr val="C00000"/>
                </a:solidFill>
              </a:rPr>
              <a:t>generally well tolerated</a:t>
            </a:r>
            <a:r>
              <a:rPr sz="2000"/>
              <a:t> in patients with R/R MCL</a:t>
            </a:r>
            <a:endParaRPr sz="2000" baseline="30000"/>
          </a:p>
          <a:p>
            <a:pPr marL="365759" lvl="1" indent="-182879">
              <a:spcBef>
                <a:spcPts val="600"/>
              </a:spcBef>
              <a:defRPr sz="1600"/>
            </a:pPr>
            <a:r>
              <a:t>No new safety concerns have been reported with 35.3 months of follow-up</a:t>
            </a:r>
            <a:endParaRPr baseline="30000"/>
          </a:p>
          <a:p>
            <a:pPr marL="365759" lvl="1" indent="-182879">
              <a:spcBef>
                <a:spcPts val="600"/>
              </a:spcBef>
              <a:defRPr sz="1600"/>
            </a:pPr>
            <a:r>
              <a:t>Grade ≥3 BTK inhibitor-associated toxicities were uncommon</a:t>
            </a:r>
            <a:endParaRPr baseline="30000"/>
          </a:p>
          <a:p>
            <a:pPr marL="365759" lvl="1" indent="-182879">
              <a:spcBef>
                <a:spcPts val="600"/>
              </a:spcBef>
              <a:defRPr sz="1600"/>
            </a:pPr>
            <a:r>
              <a:t>No cases of atrial fibrillation/flutter, grade ≥3 cardiac AEs, second primary malignancies, or tumor lysis syndrome were reported throughout this study</a:t>
            </a:r>
            <a:endParaRPr baseline="30000"/>
          </a:p>
        </p:txBody>
      </p:sp>
      <p:sp>
        <p:nvSpPr>
          <p:cNvPr id="5082" name="Title 2"/>
          <p:cNvSpPr txBox="1">
            <a:spLocks noGrp="1"/>
          </p:cNvSpPr>
          <p:nvPr>
            <p:ph type="title"/>
          </p:nvPr>
        </p:nvSpPr>
        <p:spPr>
          <a:xfrm>
            <a:off x="344422" y="205168"/>
            <a:ext cx="11502002" cy="685801"/>
          </a:xfrm>
          <a:prstGeom prst="rect">
            <a:avLst/>
          </a:prstGeom>
        </p:spPr>
        <p:txBody>
          <a:bodyPr>
            <a:normAutofit/>
          </a:bodyPr>
          <a:lstStyle>
            <a:lvl1pPr>
              <a:defRPr spc="100"/>
            </a:lvl1pPr>
          </a:lstStyle>
          <a:p>
            <a:r>
              <a:rPr lang="en-GB"/>
              <a:t>Summary of trial BGB-3111-206</a:t>
            </a:r>
            <a:endParaRPr/>
          </a:p>
        </p:txBody>
      </p:sp>
      <p:sp>
        <p:nvSpPr>
          <p:cNvPr id="2" name="Slide Number Placeholder 3">
            <a:extLst>
              <a:ext uri="{FF2B5EF4-FFF2-40B4-BE49-F238E27FC236}">
                <a16:creationId xmlns:a16="http://schemas.microsoft.com/office/drawing/2014/main" id="{F98DB147-B0CA-E221-21CC-E18E76D6D541}"/>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106</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Tree>
    <p:extLst>
      <p:ext uri="{BB962C8B-B14F-4D97-AF65-F5344CB8AC3E}">
        <p14:creationId xmlns:p14="http://schemas.microsoft.com/office/powerpoint/2010/main" val="2746263576"/>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 name="Screenshot 2024-01-21 at 16.19.06.png" descr="Screenshot 2024-01-21 at 16.19.06.png"/>
          <p:cNvPicPr>
            <a:picLocks noChangeAspect="1"/>
          </p:cNvPicPr>
          <p:nvPr/>
        </p:nvPicPr>
        <p:blipFill>
          <a:blip r:embed="rId2"/>
          <a:stretch>
            <a:fillRect/>
          </a:stretch>
        </p:blipFill>
        <p:spPr>
          <a:xfrm>
            <a:off x="2844800" y="1600200"/>
            <a:ext cx="6502400" cy="3657600"/>
          </a:xfrm>
          <a:prstGeom prst="rect">
            <a:avLst/>
          </a:prstGeom>
          <a:ln w="12700">
            <a:miter lim="400000"/>
          </a:ln>
        </p:spPr>
      </p:pic>
      <p:pic>
        <p:nvPicPr>
          <p:cNvPr id="669" name="Screenshot 2024-01-21 at 16.19.06.png" descr="Screenshot 2024-01-21 at 16.19.06.png"/>
          <p:cNvPicPr>
            <a:picLocks noChangeAspect="1"/>
          </p:cNvPicPr>
          <p:nvPr/>
        </p:nvPicPr>
        <p:blipFill rotWithShape="1">
          <a:blip r:embed="rId2"/>
          <a:srcRect r="1381" b="10637"/>
          <a:stretch/>
        </p:blipFill>
        <p:spPr>
          <a:xfrm>
            <a:off x="408974" y="250371"/>
            <a:ext cx="10950738" cy="5581650"/>
          </a:xfrm>
          <a:prstGeom prst="rect">
            <a:avLst/>
          </a:prstGeom>
          <a:ln w="12700">
            <a:miter lim="400000"/>
          </a:ln>
        </p:spPr>
      </p:pic>
      <p:sp>
        <p:nvSpPr>
          <p:cNvPr id="2" name="Slide Number Placeholder 3">
            <a:extLst>
              <a:ext uri="{FF2B5EF4-FFF2-40B4-BE49-F238E27FC236}">
                <a16:creationId xmlns:a16="http://schemas.microsoft.com/office/drawing/2014/main" id="{0E7361A3-842D-8A4D-D025-D191BC483EC4}"/>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107</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A2E6CCF2-8349-93F2-800D-B1BFA5A98824}"/>
              </a:ext>
            </a:extLst>
          </p:cNvPr>
          <p:cNvSpPr txBox="1"/>
          <p:nvPr/>
        </p:nvSpPr>
        <p:spPr>
          <a:xfrm>
            <a:off x="563209" y="6065787"/>
            <a:ext cx="1059464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283349"/>
                </a:solidFill>
                <a:effectLst/>
                <a:uLnTx/>
                <a:uFillTx/>
                <a:latin typeface="Arial"/>
                <a:ea typeface="+mn-ea"/>
                <a:cs typeface="Arial"/>
                <a:sym typeface="Arial"/>
              </a:rPr>
              <a:t>a</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Increased TLS risk was defined as at least 1 lesion &gt;10 cm, or at least 1 lesion &gt;5 cm with circulating lymphocytes &gt;25,000 cells/mm</a:t>
            </a:r>
            <a:r>
              <a:rPr kumimoji="0" lang="en-US" sz="900" b="0" i="0" u="none" strike="noStrike" kern="1200" cap="none" spc="0" normalizeH="0" baseline="30000" noProof="0">
                <a:ln>
                  <a:noFill/>
                </a:ln>
                <a:solidFill>
                  <a:srgbClr val="283349"/>
                </a:solidFill>
                <a:effectLst/>
                <a:uLnTx/>
                <a:uFillTx/>
                <a:latin typeface="Arial"/>
                <a:ea typeface="+mn-ea"/>
                <a:cs typeface="Arial"/>
                <a:sym typeface="Arial"/>
              </a:rPr>
              <a:t>3</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and/or creatinine clearance &lt;60 mL/min. </a:t>
            </a:r>
            <a:r>
              <a:rPr kumimoji="0" lang="en-US" sz="900" b="0" i="0" u="none" strike="noStrike" kern="1200" cap="none" spc="0" normalizeH="0" baseline="30000" noProof="0">
                <a:ln>
                  <a:noFill/>
                </a:ln>
                <a:solidFill>
                  <a:srgbClr val="283349"/>
                </a:solidFill>
                <a:effectLst/>
                <a:uLnTx/>
                <a:uFillTx/>
                <a:latin typeface="Arial"/>
                <a:ea typeface="+mn-ea"/>
                <a:cs typeface="Arial"/>
                <a:sym typeface="Arial"/>
              </a:rPr>
              <a:t>b</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For hierarchical testing per US FDA censoring, TTNT was tested after 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CR, complete response; ECOG PS, Eastern Cooperative Oncology Group performance status; PD, progressive disease; PFS, progression-free survival; ORR, overall response rate; OS, overall survival; TLS, tumor lysis syndrome; TTNT, time to next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Wang M et al. Blood. 2023;142(Supplement 2):LBA-2.</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endParaRPr>
          </a:p>
        </p:txBody>
      </p:sp>
    </p:spTree>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1" name="Screenshot 2024-01-21 at 16.21.48.png" descr="Screenshot 2024-01-21 at 16.21.48.png"/>
          <p:cNvPicPr>
            <a:picLocks noChangeAspect="1"/>
          </p:cNvPicPr>
          <p:nvPr/>
        </p:nvPicPr>
        <p:blipFill rotWithShape="1">
          <a:blip r:embed="rId2"/>
          <a:srcRect b="10282"/>
          <a:stretch/>
        </p:blipFill>
        <p:spPr>
          <a:xfrm>
            <a:off x="694217" y="276750"/>
            <a:ext cx="10635400" cy="5367305"/>
          </a:xfrm>
          <a:prstGeom prst="rect">
            <a:avLst/>
          </a:prstGeom>
          <a:ln w="12700">
            <a:miter lim="400000"/>
          </a:ln>
        </p:spPr>
      </p:pic>
      <p:sp>
        <p:nvSpPr>
          <p:cNvPr id="2" name="Slide Number Placeholder 3">
            <a:extLst>
              <a:ext uri="{FF2B5EF4-FFF2-40B4-BE49-F238E27FC236}">
                <a16:creationId xmlns:a16="http://schemas.microsoft.com/office/drawing/2014/main" id="{9394D891-55DF-E6D4-A5A1-1E7FFFE1AEBF}"/>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108</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9217BE5F-73E0-7D45-C680-44EFF84D56D4}"/>
              </a:ext>
            </a:extLst>
          </p:cNvPr>
          <p:cNvSpPr txBox="1"/>
          <p:nvPr/>
        </p:nvSpPr>
        <p:spPr>
          <a:xfrm>
            <a:off x="563209" y="6065787"/>
            <a:ext cx="1059464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BM, bone marrow; CLL, chronic lymphocytic leukemia; ECOG PS, Eastern Cooperative Oncology Group performance status; MCL, mantle cell lymphoma; MIPI, Mantle Cell Lymphoma International Prognostic Index; </a:t>
            </a:r>
            <a:r>
              <a:rPr kumimoji="0" lang="en-US" sz="900" b="0" i="1" u="none" strike="noStrike" kern="1200" cap="none" spc="0" normalizeH="0" baseline="0" noProof="0">
                <a:ln>
                  <a:noFill/>
                </a:ln>
                <a:solidFill>
                  <a:srgbClr val="283349"/>
                </a:solidFill>
                <a:effectLst/>
                <a:uLnTx/>
                <a:uFillTx/>
                <a:latin typeface="Arial"/>
                <a:ea typeface="+mn-ea"/>
                <a:cs typeface="Arial"/>
                <a:sym typeface="Arial"/>
              </a:rPr>
              <a:t>TP53</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tumor protein p53.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Wang M et al. Blood. 2023;142(Supplement 2):LBA-2.</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endParaRPr>
          </a:p>
        </p:txBody>
      </p:sp>
    </p:spTree>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Slide Subtitle"/>
          <p:cNvSpPr txBox="1">
            <a:spLocks noGrp="1"/>
          </p:cNvSpPr>
          <p:nvPr>
            <p:ph type="body" idx="21"/>
          </p:nvPr>
        </p:nvSpPr>
        <p:spPr>
          <a:prstGeom prst="rect">
            <a:avLst/>
          </a:prstGeom>
        </p:spPr>
        <p:txBody>
          <a:bodyPr/>
          <a:lstStyle/>
          <a:p>
            <a:endParaRPr/>
          </a:p>
        </p:txBody>
      </p:sp>
      <p:pic>
        <p:nvPicPr>
          <p:cNvPr id="676" name="Screenshot 2024-01-21 at 16.22.39.png" descr="Screenshot 2024-01-21 at 16.22.39.png"/>
          <p:cNvPicPr>
            <a:picLocks noChangeAspect="1"/>
          </p:cNvPicPr>
          <p:nvPr/>
        </p:nvPicPr>
        <p:blipFill rotWithShape="1">
          <a:blip r:embed="rId2"/>
          <a:srcRect b="7752"/>
          <a:stretch/>
        </p:blipFill>
        <p:spPr>
          <a:xfrm>
            <a:off x="813931" y="309562"/>
            <a:ext cx="10564138" cy="5481638"/>
          </a:xfrm>
          <a:prstGeom prst="rect">
            <a:avLst/>
          </a:prstGeom>
          <a:ln w="12700">
            <a:miter lim="400000"/>
          </a:ln>
        </p:spPr>
      </p:pic>
      <p:sp>
        <p:nvSpPr>
          <p:cNvPr id="2" name="Slide Number Placeholder 3">
            <a:extLst>
              <a:ext uri="{FF2B5EF4-FFF2-40B4-BE49-F238E27FC236}">
                <a16:creationId xmlns:a16="http://schemas.microsoft.com/office/drawing/2014/main" id="{64DDEB0A-1CAB-A532-8AF7-FDF36BE66520}"/>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109</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91A7BE3A-75AD-C9B1-66D1-0B34E7B74B90}"/>
              </a:ext>
            </a:extLst>
          </p:cNvPr>
          <p:cNvSpPr txBox="1"/>
          <p:nvPr/>
        </p:nvSpPr>
        <p:spPr>
          <a:xfrm>
            <a:off x="563209" y="6065787"/>
            <a:ext cx="105946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283349"/>
                </a:solidFill>
                <a:effectLst/>
                <a:uLnTx/>
                <a:uFillTx/>
                <a:latin typeface="Arial"/>
                <a:ea typeface="+mn-ea"/>
                <a:cs typeface="Arial"/>
                <a:sym typeface="Arial"/>
              </a:rPr>
              <a:t>a</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a:t>
            </a:r>
            <a:r>
              <a:rPr kumimoji="0" lang="en-US" sz="900" b="0" i="1" u="none" strike="noStrike" kern="1200" cap="none" spc="0" normalizeH="0" baseline="0" noProof="0">
                <a:ln>
                  <a:noFill/>
                </a:ln>
                <a:solidFill>
                  <a:srgbClr val="283349"/>
                </a:solidFill>
                <a:effectLst/>
                <a:uLnTx/>
                <a:uFillTx/>
                <a:latin typeface="Arial"/>
                <a:ea typeface="+mn-ea"/>
                <a:cs typeface="Arial"/>
                <a:sym typeface="Arial"/>
              </a:rPr>
              <a:t>P</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values were determined by stratified log-rank test (stratification factors: prior lines of therapy [1-2 vs ≥3] and TLS risk category [low vs increased risk]). </a:t>
            </a:r>
            <a:r>
              <a:rPr kumimoji="0" lang="en-US" sz="900" b="0" i="0" u="none" strike="noStrike" kern="1200" cap="none" spc="0" normalizeH="0" baseline="30000" noProof="0">
                <a:ln>
                  <a:noFill/>
                </a:ln>
                <a:solidFill>
                  <a:srgbClr val="283349"/>
                </a:solidFill>
                <a:effectLst/>
                <a:uLnTx/>
                <a:uFillTx/>
                <a:latin typeface="Arial"/>
                <a:ea typeface="+mn-ea"/>
                <a:cs typeface="Arial"/>
                <a:sym typeface="Arial"/>
              </a:rPr>
              <a:t>b</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Censoring at last non-PD assessment for patients without PD or death. </a:t>
            </a:r>
            <a:r>
              <a:rPr kumimoji="0" lang="en-US" sz="900" b="0" i="0" u="none" strike="noStrike" kern="1200" cap="none" spc="0" normalizeH="0" baseline="30000" noProof="0">
                <a:ln>
                  <a:noFill/>
                </a:ln>
                <a:solidFill>
                  <a:srgbClr val="283349"/>
                </a:solidFill>
                <a:effectLst/>
                <a:uLnTx/>
                <a:uFillTx/>
                <a:latin typeface="Arial"/>
                <a:ea typeface="+mn-ea"/>
                <a:cs typeface="Arial"/>
                <a:sym typeface="Arial"/>
              </a:rPr>
              <a:t>c</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Patients were censored at last non-PD assessment before start of subsequent anticancer therapy or missing ≥2 consecutive visits prior to a PFS event, whichever occurred first.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CI, confidence interval; HR, hazard ratio; Ibr, ibrutinib; IRC, independent review committee; Pbo, placebo; PFS, progression-free survival; Ven, venetoclax.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Wang M et al. Blood. 2023;142(Supplement 2):LBA-2.</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FC42C-D6AC-A060-AFAC-9065AA4C3BD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FA6D491-7FD1-D225-B1EA-7328A865B339}"/>
              </a:ext>
            </a:extLst>
          </p:cNvPr>
          <p:cNvSpPr>
            <a:spLocks noGrp="1"/>
          </p:cNvSpPr>
          <p:nvPr>
            <p:ph type="ctrTitle"/>
          </p:nvPr>
        </p:nvSpPr>
        <p:spPr/>
        <p:txBody>
          <a:bodyPr/>
          <a:lstStyle/>
          <a:p>
            <a:r>
              <a:rPr lang="en-GB"/>
              <a:t>BTK inhibitors</a:t>
            </a:r>
          </a:p>
        </p:txBody>
      </p:sp>
      <p:graphicFrame>
        <p:nvGraphicFramePr>
          <p:cNvPr id="15" name="Tableau 15">
            <a:extLst>
              <a:ext uri="{FF2B5EF4-FFF2-40B4-BE49-F238E27FC236}">
                <a16:creationId xmlns:a16="http://schemas.microsoft.com/office/drawing/2014/main" id="{37C40A97-F857-1C3E-8D7F-A3BDFD88335C}"/>
              </a:ext>
            </a:extLst>
          </p:cNvPr>
          <p:cNvGraphicFramePr>
            <a:graphicFrameLocks noGrp="1"/>
          </p:cNvGraphicFramePr>
          <p:nvPr/>
        </p:nvGraphicFramePr>
        <p:xfrm>
          <a:off x="739449" y="1121885"/>
          <a:ext cx="11204195" cy="4545584"/>
        </p:xfrm>
        <a:graphic>
          <a:graphicData uri="http://schemas.openxmlformats.org/drawingml/2006/table">
            <a:tbl>
              <a:tblPr firstRow="1" bandRow="1">
                <a:tableStyleId>{5C22544A-7EE6-4342-B048-85BDC9FD1C3A}</a:tableStyleId>
              </a:tblPr>
              <a:tblGrid>
                <a:gridCol w="1571692">
                  <a:extLst>
                    <a:ext uri="{9D8B030D-6E8A-4147-A177-3AD203B41FA5}">
                      <a16:colId xmlns:a16="http://schemas.microsoft.com/office/drawing/2014/main" val="4193789004"/>
                    </a:ext>
                  </a:extLst>
                </a:gridCol>
                <a:gridCol w="2765356">
                  <a:extLst>
                    <a:ext uri="{9D8B030D-6E8A-4147-A177-3AD203B41FA5}">
                      <a16:colId xmlns:a16="http://schemas.microsoft.com/office/drawing/2014/main" val="3246752780"/>
                    </a:ext>
                  </a:extLst>
                </a:gridCol>
                <a:gridCol w="6867147">
                  <a:extLst>
                    <a:ext uri="{9D8B030D-6E8A-4147-A177-3AD203B41FA5}">
                      <a16:colId xmlns:a16="http://schemas.microsoft.com/office/drawing/2014/main" val="2667643665"/>
                    </a:ext>
                  </a:extLst>
                </a:gridCol>
              </a:tblGrid>
              <a:tr h="370840">
                <a:tc>
                  <a:txBody>
                    <a:bodyPr/>
                    <a:lstStyle/>
                    <a:p>
                      <a:r>
                        <a:rPr lang="fr-FR" sz="1600" err="1">
                          <a:solidFill>
                            <a:srgbClr val="FFFFFF"/>
                          </a:solidFill>
                        </a:rPr>
                        <a:t>BTKi</a:t>
                      </a:r>
                      <a:endParaRPr lang="fr-FR" sz="1600">
                        <a:solidFill>
                          <a:srgbClr val="FFFFFF"/>
                        </a:solidFill>
                      </a:endParaRPr>
                    </a:p>
                  </a:txBody>
                  <a:tcPr anchor="ctr"/>
                </a:tc>
                <a:tc>
                  <a:txBody>
                    <a:bodyPr/>
                    <a:lstStyle/>
                    <a:p>
                      <a:pPr algn="ctr"/>
                      <a:r>
                        <a:rPr lang="fr-FR" sz="1600" err="1">
                          <a:solidFill>
                            <a:srgbClr val="FFFFFF"/>
                          </a:solidFill>
                        </a:rPr>
                        <a:t>Mechanism</a:t>
                      </a:r>
                      <a:endParaRPr lang="fr-FR" sz="1600">
                        <a:solidFill>
                          <a:srgbClr val="FFFFFF"/>
                        </a:solidFill>
                      </a:endParaRPr>
                    </a:p>
                  </a:txBody>
                  <a:tcPr anchor="ctr"/>
                </a:tc>
                <a:tc>
                  <a:txBody>
                    <a:bodyPr/>
                    <a:lstStyle/>
                    <a:p>
                      <a:pPr algn="ctr"/>
                      <a:r>
                        <a:rPr lang="fr-FR" sz="1600">
                          <a:solidFill>
                            <a:srgbClr val="FFFFFF"/>
                          </a:solidFill>
                        </a:rPr>
                        <a:t>Target</a:t>
                      </a:r>
                    </a:p>
                  </a:txBody>
                  <a:tcPr anchor="ctr"/>
                </a:tc>
                <a:extLst>
                  <a:ext uri="{0D108BD9-81ED-4DB2-BD59-A6C34878D82A}">
                    <a16:rowId xmlns:a16="http://schemas.microsoft.com/office/drawing/2014/main" val="3429857022"/>
                  </a:ext>
                </a:extLst>
              </a:tr>
              <a:tr h="370840">
                <a:tc gridSpan="2">
                  <a:txBody>
                    <a:bodyPr/>
                    <a:lstStyle/>
                    <a:p>
                      <a:r>
                        <a:rPr lang="fr-FR" sz="1600" b="1">
                          <a:solidFill>
                            <a:schemeClr val="bg1"/>
                          </a:solidFill>
                        </a:rPr>
                        <a:t>Covalent</a:t>
                      </a:r>
                    </a:p>
                  </a:txBody>
                  <a:tcPr>
                    <a:solidFill>
                      <a:schemeClr val="accent4">
                        <a:lumMod val="20000"/>
                        <a:lumOff val="80000"/>
                      </a:schemeClr>
                    </a:solidFill>
                  </a:tcPr>
                </a:tc>
                <a:tc hMerge="1">
                  <a:txBody>
                    <a:bodyPr/>
                    <a:lstStyle/>
                    <a:p>
                      <a:endParaRPr lang="en-GB"/>
                    </a:p>
                  </a:txBody>
                  <a:tcPr/>
                </a:tc>
                <a:tc rowSpan="9">
                  <a:txBody>
                    <a:bodyPr/>
                    <a:lstStyle/>
                    <a:p>
                      <a:endParaRPr lang="fr-FR" sz="1600" b="1">
                        <a:solidFill>
                          <a:schemeClr val="bg1"/>
                        </a:solidFill>
                      </a:endParaRPr>
                    </a:p>
                  </a:txBody>
                  <a:tcPr>
                    <a:solidFill>
                      <a:srgbClr val="FFFFFF"/>
                    </a:solidFill>
                  </a:tcPr>
                </a:tc>
                <a:extLst>
                  <a:ext uri="{0D108BD9-81ED-4DB2-BD59-A6C34878D82A}">
                    <a16:rowId xmlns:a16="http://schemas.microsoft.com/office/drawing/2014/main" val="1917863813"/>
                  </a:ext>
                </a:extLst>
              </a:tr>
              <a:tr h="370840">
                <a:tc gridSpan="2">
                  <a:txBody>
                    <a:bodyPr/>
                    <a:lstStyle/>
                    <a:p>
                      <a:r>
                        <a:rPr lang="fr-FR" sz="1600" b="1">
                          <a:solidFill>
                            <a:schemeClr val="bg1"/>
                          </a:solidFill>
                        </a:rPr>
                        <a:t>First </a:t>
                      </a:r>
                      <a:r>
                        <a:rPr lang="fr-FR" sz="1600" b="1" err="1">
                          <a:solidFill>
                            <a:schemeClr val="bg1"/>
                          </a:solidFill>
                        </a:rPr>
                        <a:t>Generation</a:t>
                      </a:r>
                      <a:r>
                        <a:rPr lang="fr-FR" sz="1600" b="1">
                          <a:solidFill>
                            <a:schemeClr val="bg1"/>
                          </a:solidFill>
                        </a:rPr>
                        <a:t> </a:t>
                      </a:r>
                    </a:p>
                  </a:txBody>
                  <a:tcPr>
                    <a:solidFill>
                      <a:schemeClr val="accent6">
                        <a:lumMod val="20000"/>
                        <a:lumOff val="80000"/>
                      </a:schemeClr>
                    </a:solidFill>
                  </a:tcPr>
                </a:tc>
                <a:tc hMerge="1">
                  <a:txBody>
                    <a:bodyPr/>
                    <a:lstStyle/>
                    <a:p>
                      <a:endParaRPr lang="fr-FR" sz="1600" b="1">
                        <a:solidFill>
                          <a:schemeClr val="bg1"/>
                        </a:solidFill>
                      </a:endParaRPr>
                    </a:p>
                  </a:txBody>
                  <a:tcPr>
                    <a:solidFill>
                      <a:srgbClr val="FFFFFF"/>
                    </a:solidFill>
                  </a:tcPr>
                </a:tc>
                <a:tc vMerge="1">
                  <a:txBody>
                    <a:bodyPr/>
                    <a:lstStyle/>
                    <a:p>
                      <a:endParaRPr lang="fr-FR" sz="1600" b="1">
                        <a:solidFill>
                          <a:schemeClr val="bg1"/>
                        </a:solidFill>
                      </a:endParaRPr>
                    </a:p>
                  </a:txBody>
                  <a:tcPr>
                    <a:solidFill>
                      <a:srgbClr val="FFFFFF"/>
                    </a:solidFill>
                  </a:tcPr>
                </a:tc>
                <a:extLst>
                  <a:ext uri="{0D108BD9-81ED-4DB2-BD59-A6C34878D82A}">
                    <a16:rowId xmlns:a16="http://schemas.microsoft.com/office/drawing/2014/main" val="3502722120"/>
                  </a:ext>
                </a:extLst>
              </a:tr>
              <a:tr h="370840">
                <a:tc>
                  <a:txBody>
                    <a:bodyPr/>
                    <a:lstStyle/>
                    <a:p>
                      <a:r>
                        <a:rPr lang="fr-FR" sz="1600" b="1">
                          <a:solidFill>
                            <a:schemeClr val="bg1"/>
                          </a:solidFill>
                        </a:rPr>
                        <a:t>Ibrutinib</a:t>
                      </a:r>
                      <a:r>
                        <a:rPr lang="fr-FR" sz="1600" b="1" baseline="30000">
                          <a:solidFill>
                            <a:schemeClr val="bg1"/>
                          </a:solidFill>
                        </a:rPr>
                        <a:t>1</a:t>
                      </a:r>
                    </a:p>
                  </a:txBody>
                  <a:tcPr/>
                </a:tc>
                <a:tc>
                  <a:txBody>
                    <a:bodyPr/>
                    <a:lstStyle/>
                    <a:p>
                      <a:r>
                        <a:rPr lang="fr-FR" sz="1600" err="1">
                          <a:solidFill>
                            <a:schemeClr val="bg1"/>
                          </a:solidFill>
                        </a:rPr>
                        <a:t>Irreversible</a:t>
                      </a:r>
                      <a:endParaRPr lang="fr-FR" sz="1600">
                        <a:solidFill>
                          <a:schemeClr val="bg1"/>
                        </a:solidFill>
                      </a:endParaRPr>
                    </a:p>
                    <a:p>
                      <a:r>
                        <a:rPr lang="fr-FR" sz="1600">
                          <a:solidFill>
                            <a:schemeClr val="bg1"/>
                          </a:solidFill>
                        </a:rPr>
                        <a:t>Binding to Cysteine-481</a:t>
                      </a:r>
                    </a:p>
                  </a:txBody>
                  <a:tcPr/>
                </a:tc>
                <a:tc vMerge="1">
                  <a:txBody>
                    <a:bodyPr/>
                    <a:lstStyle/>
                    <a:p>
                      <a:endParaRPr lang="fr-FR" sz="1600">
                        <a:solidFill>
                          <a:schemeClr val="bg1"/>
                        </a:solidFill>
                      </a:endParaRPr>
                    </a:p>
                  </a:txBody>
                  <a:tcPr/>
                </a:tc>
                <a:extLst>
                  <a:ext uri="{0D108BD9-81ED-4DB2-BD59-A6C34878D82A}">
                    <a16:rowId xmlns:a16="http://schemas.microsoft.com/office/drawing/2014/main" val="3842139224"/>
                  </a:ext>
                </a:extLst>
              </a:tr>
              <a:tr h="370840">
                <a:tc gridSpan="2">
                  <a:txBody>
                    <a:bodyPr/>
                    <a:lstStyle/>
                    <a:p>
                      <a:r>
                        <a:rPr lang="fr-FR" sz="1600" b="1">
                          <a:solidFill>
                            <a:schemeClr val="bg1"/>
                          </a:solidFill>
                        </a:rPr>
                        <a:t>Second </a:t>
                      </a:r>
                      <a:r>
                        <a:rPr lang="fr-FR" sz="1600" b="1" err="1">
                          <a:solidFill>
                            <a:schemeClr val="bg1"/>
                          </a:solidFill>
                        </a:rPr>
                        <a:t>Generation</a:t>
                      </a:r>
                      <a:r>
                        <a:rPr lang="fr-FR" sz="1600" b="1">
                          <a:solidFill>
                            <a:schemeClr val="bg1"/>
                          </a:solidFill>
                        </a:rPr>
                        <a:t> </a:t>
                      </a:r>
                    </a:p>
                  </a:txBody>
                  <a:tcPr>
                    <a:solidFill>
                      <a:schemeClr val="accent6">
                        <a:lumMod val="20000"/>
                        <a:lumOff val="80000"/>
                      </a:schemeClr>
                    </a:solidFill>
                  </a:tcPr>
                </a:tc>
                <a:tc hMerge="1">
                  <a:txBody>
                    <a:bodyPr/>
                    <a:lstStyle/>
                    <a:p>
                      <a:endParaRPr lang="fr-FR" sz="1600" b="1">
                        <a:solidFill>
                          <a:schemeClr val="bg1"/>
                        </a:solidFill>
                      </a:endParaRPr>
                    </a:p>
                  </a:txBody>
                  <a:tcPr>
                    <a:solidFill>
                      <a:srgbClr val="FFFFFF"/>
                    </a:solidFill>
                  </a:tcPr>
                </a:tc>
                <a:tc vMerge="1">
                  <a:txBody>
                    <a:bodyPr/>
                    <a:lstStyle/>
                    <a:p>
                      <a:endParaRPr lang="fr-FR" sz="1600" b="1">
                        <a:solidFill>
                          <a:schemeClr val="bg1"/>
                        </a:solidFill>
                      </a:endParaRPr>
                    </a:p>
                  </a:txBody>
                  <a:tcPr>
                    <a:solidFill>
                      <a:srgbClr val="FFFFFF"/>
                    </a:solidFill>
                  </a:tcPr>
                </a:tc>
                <a:extLst>
                  <a:ext uri="{0D108BD9-81ED-4DB2-BD59-A6C34878D82A}">
                    <a16:rowId xmlns:a16="http://schemas.microsoft.com/office/drawing/2014/main" val="1230356871"/>
                  </a:ext>
                </a:extLst>
              </a:tr>
              <a:tr h="370840">
                <a:tc>
                  <a:txBody>
                    <a:bodyPr/>
                    <a:lstStyle/>
                    <a:p>
                      <a:r>
                        <a:rPr lang="fr-FR" sz="1600" b="1">
                          <a:solidFill>
                            <a:schemeClr val="bg1"/>
                          </a:solidFill>
                        </a:rPr>
                        <a:t>Acalabrutinib</a:t>
                      </a:r>
                      <a:r>
                        <a:rPr lang="fr-FR" sz="1600" b="1" baseline="30000">
                          <a:solidFill>
                            <a:schemeClr val="bg1"/>
                          </a:solidFill>
                        </a:rPr>
                        <a:t>2</a:t>
                      </a:r>
                      <a:endParaRPr lang="fr-FR" sz="1600" b="1">
                        <a:solidFill>
                          <a:schemeClr val="bg1"/>
                        </a:solidFill>
                      </a:endParaRPr>
                    </a:p>
                  </a:txBody>
                  <a:tcPr/>
                </a:tc>
                <a:tc>
                  <a:txBody>
                    <a:bodyPr/>
                    <a:lstStyle/>
                    <a:p>
                      <a:r>
                        <a:rPr lang="fr-FR" sz="1600" err="1">
                          <a:solidFill>
                            <a:schemeClr val="bg1"/>
                          </a:solidFill>
                        </a:rPr>
                        <a:t>Irreversible</a:t>
                      </a:r>
                      <a:endParaRPr lang="fr-FR" sz="1600">
                        <a:solidFill>
                          <a:schemeClr val="bg1"/>
                        </a:solidFill>
                      </a:endParaRPr>
                    </a:p>
                    <a:p>
                      <a:r>
                        <a:rPr lang="fr-FR" sz="1600">
                          <a:solidFill>
                            <a:schemeClr val="bg1"/>
                          </a:solidFill>
                        </a:rPr>
                        <a:t>Binding to Cysteine-481</a:t>
                      </a:r>
                    </a:p>
                  </a:txBody>
                  <a:tcPr/>
                </a:tc>
                <a:tc vMerge="1">
                  <a:txBody>
                    <a:bodyPr/>
                    <a:lstStyle/>
                    <a:p>
                      <a:endParaRPr lang="fr-FR" sz="1600">
                        <a:solidFill>
                          <a:schemeClr val="bg1"/>
                        </a:solidFill>
                      </a:endParaRPr>
                    </a:p>
                  </a:txBody>
                  <a:tcPr/>
                </a:tc>
                <a:extLst>
                  <a:ext uri="{0D108BD9-81ED-4DB2-BD59-A6C34878D82A}">
                    <a16:rowId xmlns:a16="http://schemas.microsoft.com/office/drawing/2014/main" val="4119164113"/>
                  </a:ext>
                </a:extLst>
              </a:tr>
              <a:tr h="374904">
                <a:tc gridSpan="2">
                  <a:txBody>
                    <a:bodyPr/>
                    <a:lstStyle/>
                    <a:p>
                      <a:r>
                        <a:rPr lang="fr-FR" sz="1600" b="1" kern="1200">
                          <a:solidFill>
                            <a:schemeClr val="bg1"/>
                          </a:solidFill>
                          <a:latin typeface="+mn-lt"/>
                          <a:ea typeface="+mn-ea"/>
                          <a:cs typeface="+mn-cs"/>
                        </a:rPr>
                        <a:t>Next Generation</a:t>
                      </a:r>
                    </a:p>
                  </a:txBody>
                  <a:tcPr>
                    <a:solidFill>
                      <a:srgbClr val="B2F1FF"/>
                    </a:solidFill>
                  </a:tcPr>
                </a:tc>
                <a:tc hMerge="1">
                  <a:txBody>
                    <a:bodyPr/>
                    <a:lstStyle/>
                    <a:p>
                      <a:endParaRPr lang="fr-FR" sz="1600">
                        <a:solidFill>
                          <a:schemeClr val="bg1"/>
                        </a:solidFill>
                      </a:endParaRPr>
                    </a:p>
                  </a:txBody>
                  <a:tcPr/>
                </a:tc>
                <a:tc vMerge="1">
                  <a:txBody>
                    <a:bodyPr/>
                    <a:lstStyle/>
                    <a:p>
                      <a:endParaRPr lang="en-GB"/>
                    </a:p>
                  </a:txBody>
                  <a:tcPr/>
                </a:tc>
                <a:extLst>
                  <a:ext uri="{0D108BD9-81ED-4DB2-BD59-A6C34878D82A}">
                    <a16:rowId xmlns:a16="http://schemas.microsoft.com/office/drawing/2014/main" val="1531576563"/>
                  </a:ext>
                </a:extLst>
              </a:tr>
              <a:tr h="437974">
                <a:tc>
                  <a:txBody>
                    <a:bodyPr/>
                    <a:lstStyle/>
                    <a:p>
                      <a:r>
                        <a:rPr lang="fr-FR" sz="1600" b="1">
                          <a:solidFill>
                            <a:schemeClr val="bg1"/>
                          </a:solidFill>
                        </a:rPr>
                        <a:t>Zanubrutinib</a:t>
                      </a:r>
                      <a:r>
                        <a:rPr lang="fr-FR" sz="1600" b="1" baseline="30000">
                          <a:solidFill>
                            <a:schemeClr val="bg1"/>
                          </a:solidFill>
                        </a:rPr>
                        <a:t>3</a:t>
                      </a:r>
                      <a:endParaRPr lang="fr-FR" sz="1600" b="1">
                        <a:solidFill>
                          <a:schemeClr val="bg1"/>
                        </a:solidFill>
                      </a:endParaRPr>
                    </a:p>
                  </a:txBody>
                  <a:tcPr/>
                </a:tc>
                <a:tc>
                  <a:txBody>
                    <a:bodyPr/>
                    <a:lstStyle/>
                    <a:p>
                      <a:r>
                        <a:rPr lang="fr-FR" sz="1600" err="1">
                          <a:solidFill>
                            <a:schemeClr val="bg1"/>
                          </a:solidFill>
                        </a:rPr>
                        <a:t>Irreversible</a:t>
                      </a:r>
                      <a:endParaRPr lang="fr-FR" sz="1600">
                        <a:solidFill>
                          <a:schemeClr val="bg1"/>
                        </a:solidFill>
                      </a:endParaRPr>
                    </a:p>
                    <a:p>
                      <a:r>
                        <a:rPr lang="fr-FR" sz="1600">
                          <a:solidFill>
                            <a:schemeClr val="bg1"/>
                          </a:solidFill>
                        </a:rPr>
                        <a:t>Binding to Cysteine-481</a:t>
                      </a:r>
                    </a:p>
                  </a:txBody>
                  <a:tcPr/>
                </a:tc>
                <a:tc vMerge="1">
                  <a:txBody>
                    <a:bodyPr/>
                    <a:lstStyle/>
                    <a:p>
                      <a:endParaRPr lang="fr-FR" sz="1600">
                        <a:solidFill>
                          <a:schemeClr val="bg1"/>
                        </a:solidFill>
                      </a:endParaRPr>
                    </a:p>
                  </a:txBody>
                  <a:tcPr/>
                </a:tc>
                <a:extLst>
                  <a:ext uri="{0D108BD9-81ED-4DB2-BD59-A6C34878D82A}">
                    <a16:rowId xmlns:a16="http://schemas.microsoft.com/office/drawing/2014/main" val="3378259429"/>
                  </a:ext>
                </a:extLst>
              </a:tr>
              <a:tr h="370840">
                <a:tc gridSpan="2">
                  <a:txBody>
                    <a:bodyPr/>
                    <a:lstStyle/>
                    <a:p>
                      <a:r>
                        <a:rPr lang="fr-FR" sz="1600" b="1">
                          <a:solidFill>
                            <a:schemeClr val="bg1"/>
                          </a:solidFill>
                        </a:rPr>
                        <a:t>Non-Covalent</a:t>
                      </a:r>
                    </a:p>
                  </a:txBody>
                  <a:tcPr>
                    <a:solidFill>
                      <a:schemeClr val="accent4">
                        <a:lumMod val="20000"/>
                        <a:lumOff val="80000"/>
                      </a:schemeClr>
                    </a:solidFill>
                  </a:tcPr>
                </a:tc>
                <a:tc hMerge="1">
                  <a:txBody>
                    <a:bodyPr/>
                    <a:lstStyle/>
                    <a:p>
                      <a:endParaRPr lang="fr-FR" sz="1600" b="1">
                        <a:solidFill>
                          <a:schemeClr val="bg1"/>
                        </a:solidFill>
                      </a:endParaRPr>
                    </a:p>
                  </a:txBody>
                  <a:tcPr>
                    <a:solidFill>
                      <a:srgbClr val="FFFFFF"/>
                    </a:solidFill>
                  </a:tcPr>
                </a:tc>
                <a:tc vMerge="1">
                  <a:txBody>
                    <a:bodyPr/>
                    <a:lstStyle/>
                    <a:p>
                      <a:endParaRPr lang="fr-FR" sz="1600" b="1">
                        <a:solidFill>
                          <a:schemeClr val="bg1"/>
                        </a:solidFill>
                      </a:endParaRPr>
                    </a:p>
                  </a:txBody>
                  <a:tcPr>
                    <a:solidFill>
                      <a:srgbClr val="FFFFFF"/>
                    </a:solidFill>
                  </a:tcPr>
                </a:tc>
                <a:extLst>
                  <a:ext uri="{0D108BD9-81ED-4DB2-BD59-A6C34878D82A}">
                    <a16:rowId xmlns:a16="http://schemas.microsoft.com/office/drawing/2014/main" val="1757327562"/>
                  </a:ext>
                </a:extLst>
              </a:tr>
              <a:tr h="370840">
                <a:tc>
                  <a:txBody>
                    <a:bodyPr/>
                    <a:lstStyle/>
                    <a:p>
                      <a:r>
                        <a:rPr lang="fr-FR" sz="1600" b="1">
                          <a:solidFill>
                            <a:schemeClr val="bg1"/>
                          </a:solidFill>
                        </a:rPr>
                        <a:t>Pirtobrutinib</a:t>
                      </a:r>
                      <a:r>
                        <a:rPr lang="fr-FR" sz="1600" b="1" baseline="30000">
                          <a:solidFill>
                            <a:schemeClr val="bg1"/>
                          </a:solidFill>
                        </a:rPr>
                        <a:t>4</a:t>
                      </a:r>
                      <a:endParaRPr lang="fr-FR" sz="1600" b="1">
                        <a:solidFill>
                          <a:schemeClr val="bg1"/>
                        </a:solidFill>
                      </a:endParaRPr>
                    </a:p>
                  </a:txBody>
                  <a:tcPr/>
                </a:tc>
                <a:tc>
                  <a:txBody>
                    <a:bodyPr/>
                    <a:lstStyle/>
                    <a:p>
                      <a:r>
                        <a:rPr lang="fr-FR" sz="1600" err="1">
                          <a:solidFill>
                            <a:schemeClr val="bg1"/>
                          </a:solidFill>
                        </a:rPr>
                        <a:t>Reversible</a:t>
                      </a:r>
                      <a:endParaRPr lang="fr-FR" sz="1600">
                        <a:solidFill>
                          <a:schemeClr val="bg1"/>
                        </a:solidFill>
                      </a:endParaRPr>
                    </a:p>
                    <a:p>
                      <a:r>
                        <a:rPr lang="fr-FR" sz="1600">
                          <a:solidFill>
                            <a:schemeClr val="bg1"/>
                          </a:solidFill>
                        </a:rPr>
                        <a:t>Binding to ATP-</a:t>
                      </a:r>
                      <a:r>
                        <a:rPr lang="fr-FR" sz="1600" err="1">
                          <a:solidFill>
                            <a:schemeClr val="bg1"/>
                          </a:solidFill>
                        </a:rPr>
                        <a:t>pocket</a:t>
                      </a:r>
                      <a:endParaRPr lang="fr-FR" sz="1600">
                        <a:solidFill>
                          <a:schemeClr val="bg1"/>
                        </a:solidFill>
                      </a:endParaRPr>
                    </a:p>
                  </a:txBody>
                  <a:tcPr/>
                </a:tc>
                <a:tc vMerge="1">
                  <a:txBody>
                    <a:bodyPr/>
                    <a:lstStyle/>
                    <a:p>
                      <a:endParaRPr lang="fr-FR" sz="1600">
                        <a:solidFill>
                          <a:schemeClr val="bg1"/>
                        </a:solidFill>
                      </a:endParaRPr>
                    </a:p>
                  </a:txBody>
                  <a:tcPr/>
                </a:tc>
                <a:extLst>
                  <a:ext uri="{0D108BD9-81ED-4DB2-BD59-A6C34878D82A}">
                    <a16:rowId xmlns:a16="http://schemas.microsoft.com/office/drawing/2014/main" val="575061599"/>
                  </a:ext>
                </a:extLst>
              </a:tr>
            </a:tbl>
          </a:graphicData>
        </a:graphic>
      </p:graphicFrame>
      <p:sp>
        <p:nvSpPr>
          <p:cNvPr id="2" name="Slide Number Placeholder 2">
            <a:extLst>
              <a:ext uri="{FF2B5EF4-FFF2-40B4-BE49-F238E27FC236}">
                <a16:creationId xmlns:a16="http://schemas.microsoft.com/office/drawing/2014/main" id="{2D22F13D-BDE1-258D-D8EF-AB0D6DFF6C21}"/>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867B7886-B617-78C8-0F7E-48BC54ED36B7}"/>
              </a:ext>
            </a:extLst>
          </p:cNvPr>
          <p:cNvSpPr txBox="1"/>
          <p:nvPr/>
        </p:nvSpPr>
        <p:spPr>
          <a:xfrm>
            <a:off x="739448" y="5759598"/>
            <a:ext cx="10962695" cy="1061829"/>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83349"/>
                </a:solidFill>
                <a:effectLst/>
                <a:uLnTx/>
                <a:uFillTx/>
                <a:latin typeface="Arial" panose="020B0604020202020204"/>
                <a:ea typeface="+mn-ea"/>
                <a:cs typeface="+mn-cs"/>
              </a:rPr>
              <a:t>Please note, the use of different assays used for the Shadman analyses on zanubrutinib, ibrutinib, and acalabrutinib vs the Mato analysis for pirtobrutinib may result in different selectivity outcomes.</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BTK, Bruton tyrosine kinase; IC</a:t>
            </a:r>
            <a:r>
              <a:rPr kumimoji="0" lang="en-US" sz="900" b="0" i="0" u="none" strike="noStrike" kern="1200" cap="none" spc="0" normalizeH="0" baseline="-25000" noProof="0">
                <a:ln>
                  <a:noFill/>
                </a:ln>
                <a:solidFill>
                  <a:srgbClr val="283349"/>
                </a:solidFill>
                <a:effectLst/>
                <a:uLnTx/>
                <a:uFillTx/>
                <a:latin typeface="Arial" panose="020B0604020202020204"/>
                <a:ea typeface="+mn-ea"/>
                <a:cs typeface="+mn-cs"/>
              </a:rPr>
              <a:t>50</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half-maximal inhibitory concentration.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1) Imbruvica SmPC. Available at: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2"/>
              </a:rPr>
              <a:t>https://www.ema.europa.eu/en/medicines/human/EPAR/imbruvica</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 2) Calquence SmPC. Available at: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3"/>
              </a:rPr>
              <a:t>https://www.ema.europa.eu/en/medicines/human/EPAR/calquence</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a:t>
            </a:r>
            <a:b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b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3) Brukinsa SmPC. Available at: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4"/>
              </a:rPr>
              <a:t>https://www.ema.europa.eu/en/medicines/human/EPAR/brukinsa</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 </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4) Jaypirca SmPC. Available at: </a:t>
            </a:r>
            <a:r>
              <a:rPr kumimoji="0" lang="en-US" sz="900" b="0" i="0" u="none" strike="noStrike" kern="1200" cap="none" spc="0" normalizeH="0" baseline="0" noProof="0">
                <a:ln>
                  <a:noFill/>
                </a:ln>
                <a:solidFill>
                  <a:srgbClr val="D9D8D6"/>
                </a:solidFill>
                <a:effectLst/>
                <a:uLnTx/>
                <a:uFillTx/>
                <a:latin typeface="Arial" panose="020B0604020202020204"/>
                <a:ea typeface="+mn-ea"/>
                <a:cs typeface="+mn-cs"/>
                <a:hlinkClick r:id="rId5"/>
              </a:rPr>
              <a:t>https://www.ema.europa.eu/en/medicines/human/EPAR/jaypirca.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Adapted from </a:t>
            </a:r>
            <a:r>
              <a:rPr kumimoji="0" lang="da-DK" sz="900" b="0" i="0" u="none" strike="noStrike" kern="1200" cap="none" spc="0" normalizeH="0" baseline="0" noProof="0">
                <a:ln>
                  <a:noFill/>
                </a:ln>
                <a:solidFill>
                  <a:srgbClr val="283349"/>
                </a:solidFill>
                <a:effectLst/>
                <a:uLnTx/>
                <a:uFillTx/>
                <a:latin typeface="Arial" panose="020B0604020202020204"/>
                <a:ea typeface="+mn-ea"/>
                <a:cs typeface="+mn-cs"/>
              </a:rPr>
              <a:t>5) Shadman M et al. Lancet </a:t>
            </a:r>
            <a:r>
              <a:rPr kumimoji="0" lang="da-DK" sz="900" b="0" i="0" u="none" strike="noStrike" kern="1200" cap="none" spc="0" normalizeH="0" baseline="0" noProof="0" err="1">
                <a:ln>
                  <a:noFill/>
                </a:ln>
                <a:solidFill>
                  <a:srgbClr val="283349"/>
                </a:solidFill>
                <a:effectLst/>
                <a:uLnTx/>
                <a:uFillTx/>
                <a:latin typeface="Arial" panose="020B0604020202020204"/>
                <a:ea typeface="+mn-ea"/>
                <a:cs typeface="+mn-cs"/>
              </a:rPr>
              <a:t>Haematol</a:t>
            </a:r>
            <a:r>
              <a:rPr kumimoji="0" lang="da-DK" sz="900" b="0" i="0" u="none" strike="noStrike" kern="1200" cap="none" spc="0" normalizeH="0" baseline="0" noProof="0">
                <a:ln>
                  <a:noFill/>
                </a:ln>
                <a:solidFill>
                  <a:srgbClr val="283349"/>
                </a:solidFill>
                <a:effectLst/>
                <a:uLnTx/>
                <a:uFillTx/>
                <a:latin typeface="Arial" panose="020B0604020202020204"/>
                <a:ea typeface="+mn-ea"/>
                <a:cs typeface="+mn-cs"/>
              </a:rPr>
              <a:t>. 2023;10(1):e35-e45; 6) </a:t>
            </a:r>
            <a:r>
              <a:rPr kumimoji="0" lang="da-DK" sz="900" b="0" i="0" u="none" strike="noStrike" kern="1200" cap="none" spc="0" normalizeH="0" baseline="0" noProof="0" err="1">
                <a:ln>
                  <a:noFill/>
                </a:ln>
                <a:solidFill>
                  <a:srgbClr val="283349"/>
                </a:solidFill>
                <a:effectLst/>
                <a:uLnTx/>
                <a:uFillTx/>
                <a:latin typeface="Arial" panose="020B0604020202020204"/>
                <a:ea typeface="+mn-ea"/>
                <a:cs typeface="+mn-cs"/>
              </a:rPr>
              <a:t>Mato</a:t>
            </a:r>
            <a:r>
              <a:rPr kumimoji="0" lang="da-DK" sz="900" b="0" i="0" u="none" strike="noStrike" kern="1200" cap="none" spc="0" normalizeH="0" baseline="0" noProof="0">
                <a:ln>
                  <a:noFill/>
                </a:ln>
                <a:solidFill>
                  <a:srgbClr val="283349"/>
                </a:solidFill>
                <a:effectLst/>
                <a:uLnTx/>
                <a:uFillTx/>
                <a:latin typeface="Arial" panose="020B0604020202020204"/>
                <a:ea typeface="+mn-ea"/>
                <a:cs typeface="+mn-cs"/>
              </a:rPr>
              <a:t> AR et al. Lancet. 2021;397(10277):892-901; 7) Munir T et al. Presented at the BSH; 3-5 April 2022; Manchester, UK (Poster PO55). Available at: </a:t>
            </a:r>
            <a:r>
              <a:rPr kumimoji="0" lang="da-DK" sz="900" b="0" i="0" u="none" strike="noStrike" kern="1200" cap="none" spc="0" normalizeH="0" baseline="0" noProof="0">
                <a:ln>
                  <a:noFill/>
                </a:ln>
                <a:solidFill>
                  <a:srgbClr val="283349"/>
                </a:solidFill>
                <a:effectLst/>
                <a:uLnTx/>
                <a:uFillTx/>
                <a:latin typeface="Arial" panose="020B0604020202020204"/>
                <a:ea typeface="+mn-ea"/>
                <a:cs typeface="+mn-cs"/>
                <a:hlinkClick r:id="rId6"/>
              </a:rPr>
              <a:t>https://www.postersessiononline.eu/173580348_eu/congresos/BSH2022/aula/-PO_55_BSH2022.pdf</a:t>
            </a:r>
            <a:r>
              <a:rPr kumimoji="0" lang="da-DK" sz="900" b="0" i="0" u="none" strike="noStrike" kern="1200" cap="none" spc="0" normalizeH="0" baseline="0" noProof="0">
                <a:ln>
                  <a:noFill/>
                </a:ln>
                <a:solidFill>
                  <a:srgbClr val="283349"/>
                </a:solidFill>
                <a:effectLst/>
                <a:uLnTx/>
                <a:uFillTx/>
                <a:latin typeface="Arial" panose="020B0604020202020204"/>
                <a:ea typeface="+mn-ea"/>
                <a:cs typeface="+mn-cs"/>
              </a:rPr>
              <a:t>; 8) Brandhuber BJGE and Smith S. Clin Lymphoma Myeloma Leuk. 2018;18:S216; </a:t>
            </a:r>
            <a:br>
              <a:rPr kumimoji="0" lang="da-DK"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da-DK" sz="900" b="0" i="0" u="none" strike="noStrike" kern="1200" cap="none" spc="0" normalizeH="0" baseline="0" noProof="0">
                <a:ln>
                  <a:noFill/>
                </a:ln>
                <a:solidFill>
                  <a:srgbClr val="283349"/>
                </a:solidFill>
                <a:effectLst/>
                <a:uLnTx/>
                <a:uFillTx/>
                <a:latin typeface="Arial" panose="020B0604020202020204"/>
                <a:ea typeface="+mn-ea"/>
                <a:cs typeface="+mn-cs"/>
              </a:rPr>
              <a:t>9) Gomez EB at al.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Blood. 2023;142(1):62–72.</a:t>
            </a:r>
          </a:p>
        </p:txBody>
      </p:sp>
      <p:grpSp>
        <p:nvGrpSpPr>
          <p:cNvPr id="27" name="Group 26">
            <a:extLst>
              <a:ext uri="{FF2B5EF4-FFF2-40B4-BE49-F238E27FC236}">
                <a16:creationId xmlns:a16="http://schemas.microsoft.com/office/drawing/2014/main" id="{0B576AE8-7DBB-8DE4-09C9-DBB97A2D8CF0}"/>
              </a:ext>
            </a:extLst>
          </p:cNvPr>
          <p:cNvGrpSpPr/>
          <p:nvPr/>
        </p:nvGrpSpPr>
        <p:grpSpPr>
          <a:xfrm>
            <a:off x="5157722" y="1716333"/>
            <a:ext cx="6774633" cy="3770513"/>
            <a:chOff x="4847791" y="1985851"/>
            <a:chExt cx="6490432" cy="2996051"/>
          </a:xfrm>
        </p:grpSpPr>
        <p:sp>
          <p:nvSpPr>
            <p:cNvPr id="3" name="Rectangle 2">
              <a:extLst>
                <a:ext uri="{FF2B5EF4-FFF2-40B4-BE49-F238E27FC236}">
                  <a16:creationId xmlns:a16="http://schemas.microsoft.com/office/drawing/2014/main" id="{46789A00-3C02-7CE8-6B3E-12C3612F9856}"/>
                </a:ext>
              </a:extLst>
            </p:cNvPr>
            <p:cNvSpPr/>
            <p:nvPr/>
          </p:nvSpPr>
          <p:spPr>
            <a:xfrm>
              <a:off x="4847791" y="1985851"/>
              <a:ext cx="6479012" cy="299605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nvGrpSpPr>
            <p:cNvPr id="26" name="Group 25">
              <a:extLst>
                <a:ext uri="{FF2B5EF4-FFF2-40B4-BE49-F238E27FC236}">
                  <a16:creationId xmlns:a16="http://schemas.microsoft.com/office/drawing/2014/main" id="{D1932D9A-B479-58DB-85D7-2C0F01E593BC}"/>
                </a:ext>
              </a:extLst>
            </p:cNvPr>
            <p:cNvGrpSpPr/>
            <p:nvPr/>
          </p:nvGrpSpPr>
          <p:grpSpPr>
            <a:xfrm>
              <a:off x="4897821" y="2093167"/>
              <a:ext cx="6440402" cy="2569158"/>
              <a:chOff x="4897821" y="2061637"/>
              <a:chExt cx="6440402" cy="2569158"/>
            </a:xfrm>
          </p:grpSpPr>
          <p:pic>
            <p:nvPicPr>
              <p:cNvPr id="19" name="Picture 11">
                <a:extLst>
                  <a:ext uri="{FF2B5EF4-FFF2-40B4-BE49-F238E27FC236}">
                    <a16:creationId xmlns:a16="http://schemas.microsoft.com/office/drawing/2014/main" id="{1ED06309-59C7-5CA3-310E-EEF1CF4800FF}"/>
                  </a:ext>
                </a:extLst>
              </p:cNvPr>
              <p:cNvPicPr>
                <a:picLocks noChangeAspect="1"/>
              </p:cNvPicPr>
              <p:nvPr/>
            </p:nvPicPr>
            <p:blipFill rotWithShape="1">
              <a:blip r:embed="rId7"/>
              <a:srcRect t="7779"/>
              <a:stretch/>
            </p:blipFill>
            <p:spPr>
              <a:xfrm>
                <a:off x="4982196" y="2364828"/>
                <a:ext cx="4519156" cy="2265967"/>
              </a:xfrm>
              <a:prstGeom prst="rect">
                <a:avLst/>
              </a:prstGeom>
              <a:solidFill>
                <a:srgbClr val="1E2637"/>
              </a:solidFill>
            </p:spPr>
          </p:pic>
          <p:pic>
            <p:nvPicPr>
              <p:cNvPr id="20" name="Image 31">
                <a:extLst>
                  <a:ext uri="{FF2B5EF4-FFF2-40B4-BE49-F238E27FC236}">
                    <a16:creationId xmlns:a16="http://schemas.microsoft.com/office/drawing/2014/main" id="{3BC1CD34-6702-4F41-CF9B-FA27AC960CF9}"/>
                  </a:ext>
                </a:extLst>
              </p:cNvPr>
              <p:cNvPicPr>
                <a:picLocks noChangeAspect="1"/>
              </p:cNvPicPr>
              <p:nvPr/>
            </p:nvPicPr>
            <p:blipFill rotWithShape="1">
              <a:blip r:embed="rId8"/>
              <a:srcRect t="8992"/>
              <a:stretch/>
            </p:blipFill>
            <p:spPr>
              <a:xfrm>
                <a:off x="9679811" y="2376724"/>
                <a:ext cx="1658412" cy="1851868"/>
              </a:xfrm>
              <a:prstGeom prst="rect">
                <a:avLst/>
              </a:prstGeom>
            </p:spPr>
          </p:pic>
          <p:sp>
            <p:nvSpPr>
              <p:cNvPr id="21" name="TextBox 20">
                <a:extLst>
                  <a:ext uri="{FF2B5EF4-FFF2-40B4-BE49-F238E27FC236}">
                    <a16:creationId xmlns:a16="http://schemas.microsoft.com/office/drawing/2014/main" id="{9BDEEC88-305B-164A-E517-702B28316520}"/>
                  </a:ext>
                </a:extLst>
              </p:cNvPr>
              <p:cNvSpPr txBox="1"/>
              <p:nvPr/>
            </p:nvSpPr>
            <p:spPr>
              <a:xfrm>
                <a:off x="9838433" y="2061637"/>
                <a:ext cx="1366052" cy="2445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Pirtobrutinib</a:t>
                </a:r>
                <a:r>
                  <a:rPr kumimoji="0" lang="en-US" sz="1400" b="1" i="0" u="none" strike="noStrike" kern="1200" cap="none" spc="0" normalizeH="0" baseline="30000" noProof="0">
                    <a:ln>
                      <a:noFill/>
                    </a:ln>
                    <a:solidFill>
                      <a:srgbClr val="283349"/>
                    </a:solidFill>
                    <a:effectLst/>
                    <a:uLnTx/>
                    <a:uFillTx/>
                    <a:latin typeface="Arial" panose="020B0604020202020204"/>
                    <a:ea typeface="+mn-ea"/>
                    <a:cs typeface="+mn-cs"/>
                  </a:rPr>
                  <a:t>6-9</a:t>
                </a:r>
                <a:endParaRPr kumimoji="0" lang="en-GB" sz="14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F0A412E6-E771-3EAE-9CAB-5B9F830E2479}"/>
                  </a:ext>
                </a:extLst>
              </p:cNvPr>
              <p:cNvSpPr txBox="1"/>
              <p:nvPr/>
            </p:nvSpPr>
            <p:spPr>
              <a:xfrm>
                <a:off x="4897821" y="2075130"/>
                <a:ext cx="1366052" cy="2445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Zanubrutinib</a:t>
                </a:r>
                <a:r>
                  <a:rPr kumimoji="0" lang="en-US" sz="1400" b="1" i="0" u="none" strike="noStrike" kern="1200" cap="none" spc="0" normalizeH="0" baseline="30000" noProof="0">
                    <a:ln>
                      <a:noFill/>
                    </a:ln>
                    <a:solidFill>
                      <a:srgbClr val="283349"/>
                    </a:solidFill>
                    <a:effectLst/>
                    <a:uLnTx/>
                    <a:uFillTx/>
                    <a:latin typeface="Arial" panose="020B0604020202020204"/>
                    <a:ea typeface="+mn-ea"/>
                    <a:cs typeface="+mn-cs"/>
                  </a:rPr>
                  <a:t>5</a:t>
                </a:r>
                <a:endParaRPr kumimoji="0" lang="en-GB" sz="1400" b="1" i="0" u="none" strike="noStrike" kern="1200" cap="none" spc="0" normalizeH="0" baseline="30000" noProof="0" err="1">
                  <a:ln>
                    <a:noFill/>
                  </a:ln>
                  <a:solidFill>
                    <a:srgbClr val="283349"/>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FCC8CB14-40A4-480F-2D7C-093A3E0AE091}"/>
                  </a:ext>
                </a:extLst>
              </p:cNvPr>
              <p:cNvSpPr txBox="1"/>
              <p:nvPr/>
            </p:nvSpPr>
            <p:spPr>
              <a:xfrm>
                <a:off x="6419946" y="2063234"/>
                <a:ext cx="1366052" cy="2445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Ibrutinib</a:t>
                </a:r>
                <a:r>
                  <a:rPr kumimoji="0" lang="en-US" sz="1400" b="1" i="0" u="none" strike="noStrike" kern="1200" cap="none" spc="0" normalizeH="0" baseline="30000" noProof="0">
                    <a:ln>
                      <a:noFill/>
                    </a:ln>
                    <a:solidFill>
                      <a:srgbClr val="283349"/>
                    </a:solidFill>
                    <a:effectLst/>
                    <a:uLnTx/>
                    <a:uFillTx/>
                    <a:latin typeface="Arial" panose="020B0604020202020204"/>
                    <a:ea typeface="+mn-ea"/>
                    <a:cs typeface="+mn-cs"/>
                  </a:rPr>
                  <a:t>5</a:t>
                </a:r>
                <a:endParaRPr kumimoji="0" lang="en-GB" sz="14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7AC0F86E-D343-E6D4-9ED9-0A1B7A61FED6}"/>
                  </a:ext>
                </a:extLst>
              </p:cNvPr>
              <p:cNvSpPr txBox="1"/>
              <p:nvPr/>
            </p:nvSpPr>
            <p:spPr>
              <a:xfrm>
                <a:off x="8102057" y="2075129"/>
                <a:ext cx="1456270" cy="2445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Acalabrutinib</a:t>
                </a:r>
                <a:r>
                  <a:rPr kumimoji="0" lang="en-US" sz="1400" b="1" i="0" u="none" strike="noStrike" kern="1200" cap="none" spc="0" normalizeH="0" baseline="30000" noProof="0">
                    <a:ln>
                      <a:noFill/>
                    </a:ln>
                    <a:solidFill>
                      <a:srgbClr val="283349"/>
                    </a:solidFill>
                    <a:effectLst/>
                    <a:uLnTx/>
                    <a:uFillTx/>
                    <a:latin typeface="Arial" panose="020B0604020202020204"/>
                    <a:ea typeface="+mn-ea"/>
                    <a:cs typeface="+mn-cs"/>
                  </a:rPr>
                  <a:t>5</a:t>
                </a:r>
                <a:endParaRPr kumimoji="0" lang="en-GB" sz="14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grpSp>
      <p:cxnSp>
        <p:nvCxnSpPr>
          <p:cNvPr id="7" name="Straight Connector 6">
            <a:extLst>
              <a:ext uri="{FF2B5EF4-FFF2-40B4-BE49-F238E27FC236}">
                <a16:creationId xmlns:a16="http://schemas.microsoft.com/office/drawing/2014/main" id="{8A7092E1-A054-769E-DEA6-7F68FACF71D7}"/>
              </a:ext>
            </a:extLst>
          </p:cNvPr>
          <p:cNvCxnSpPr>
            <a:cxnSpLocks/>
          </p:cNvCxnSpPr>
          <p:nvPr/>
        </p:nvCxnSpPr>
        <p:spPr>
          <a:xfrm>
            <a:off x="10117554" y="1526432"/>
            <a:ext cx="0" cy="4141037"/>
          </a:xfrm>
          <a:prstGeom prst="line">
            <a:avLst/>
          </a:prstGeom>
          <a:ln w="12700" cap="rnd">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8D487AB-F585-34C7-47D6-B074D16647D0}"/>
              </a:ext>
            </a:extLst>
          </p:cNvPr>
          <p:cNvSpPr txBox="1"/>
          <p:nvPr/>
        </p:nvSpPr>
        <p:spPr>
          <a:xfrm>
            <a:off x="5160194" y="5116489"/>
            <a:ext cx="4916619" cy="507831"/>
          </a:xfrm>
          <a:prstGeom prst="rect">
            <a:avLst/>
          </a:prstGeom>
          <a:noFill/>
        </p:spPr>
        <p:txBody>
          <a:bodyPr wrap="square" rtlCol="0" anchor="b">
            <a:spAutoFit/>
          </a:bodyPr>
          <a:lstStyle/>
          <a:p>
            <a:pPr marL="0" marR="0" lvl="0" indent="0" algn="l" defTabSz="914377" rtl="0" eaLnBrk="1" fontAlgn="auto" latinLnBrk="0" hangingPunct="1">
              <a:lnSpc>
                <a:spcPct val="100000"/>
              </a:lnSpc>
              <a:spcBef>
                <a:spcPts val="0"/>
              </a:spcBef>
              <a:spcAft>
                <a:spcPts val="0"/>
              </a:spcAft>
              <a:buClr>
                <a:prstClr val="white"/>
              </a:buClr>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Assayed by Reaction Biology Corp. at </a:t>
            </a:r>
            <a:r>
              <a:rPr kumimoji="0" lang="en-US" sz="900" b="1" i="0" u="none" strike="noStrike" kern="1200" cap="none" spc="0" normalizeH="0" baseline="0" noProof="0">
                <a:ln>
                  <a:noFill/>
                </a:ln>
                <a:solidFill>
                  <a:srgbClr val="C00000"/>
                </a:solidFill>
                <a:effectLst/>
                <a:uLnTx/>
                <a:uFillTx/>
                <a:latin typeface="Arial" panose="020B0604020202020204"/>
                <a:ea typeface="+mn-ea"/>
                <a:cs typeface="+mn-cs"/>
              </a:rPr>
              <a:t>100X of IC50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(against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BTK</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concentration with IC50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BTK</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)s of 0.71±0.09, 0.32±0.09, and 24±9.2, for zanubrutinib, ibrutinib, and acalabrutinib, respectively.</a:t>
            </a:r>
          </a:p>
        </p:txBody>
      </p:sp>
    </p:spTree>
    <p:extLst>
      <p:ext uri="{BB962C8B-B14F-4D97-AF65-F5344CB8AC3E}">
        <p14:creationId xmlns:p14="http://schemas.microsoft.com/office/powerpoint/2010/main" val="765930677"/>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Slide Subtitle"/>
          <p:cNvSpPr txBox="1">
            <a:spLocks noGrp="1"/>
          </p:cNvSpPr>
          <p:nvPr>
            <p:ph type="body" idx="21"/>
          </p:nvPr>
        </p:nvSpPr>
        <p:spPr>
          <a:prstGeom prst="rect">
            <a:avLst/>
          </a:prstGeom>
        </p:spPr>
        <p:txBody>
          <a:bodyPr/>
          <a:lstStyle/>
          <a:p>
            <a:endParaRPr/>
          </a:p>
        </p:txBody>
      </p:sp>
      <p:pic>
        <p:nvPicPr>
          <p:cNvPr id="681" name="Screenshot 2024-01-21 at 16.24.02.png" descr="Screenshot 2024-01-21 at 16.24.02.png"/>
          <p:cNvPicPr>
            <a:picLocks noChangeAspect="1"/>
          </p:cNvPicPr>
          <p:nvPr/>
        </p:nvPicPr>
        <p:blipFill rotWithShape="1">
          <a:blip r:embed="rId2"/>
          <a:srcRect r="933" b="16506"/>
          <a:stretch/>
        </p:blipFill>
        <p:spPr>
          <a:xfrm>
            <a:off x="425772" y="327989"/>
            <a:ext cx="11251221" cy="5333960"/>
          </a:xfrm>
          <a:prstGeom prst="rect">
            <a:avLst/>
          </a:prstGeom>
          <a:ln w="12700">
            <a:miter lim="400000"/>
          </a:ln>
        </p:spPr>
      </p:pic>
      <p:sp>
        <p:nvSpPr>
          <p:cNvPr id="2" name="Slide Number Placeholder 3">
            <a:extLst>
              <a:ext uri="{FF2B5EF4-FFF2-40B4-BE49-F238E27FC236}">
                <a16:creationId xmlns:a16="http://schemas.microsoft.com/office/drawing/2014/main" id="{1035E19B-1217-7369-99F7-2C28C13088C0}"/>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110</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4CCB517E-88D4-0992-7F00-9ACD46518F26}"/>
              </a:ext>
            </a:extLst>
          </p:cNvPr>
          <p:cNvSpPr txBox="1"/>
          <p:nvPr/>
        </p:nvSpPr>
        <p:spPr>
          <a:xfrm>
            <a:off x="563209" y="6065787"/>
            <a:ext cx="105946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283349"/>
                </a:solidFill>
                <a:effectLst/>
                <a:uLnTx/>
                <a:uFillTx/>
                <a:latin typeface="Arial"/>
                <a:ea typeface="+mn-ea"/>
                <a:cs typeface="Arial"/>
                <a:sym typeface="Arial"/>
              </a:rPr>
              <a:t>a</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a:t>
            </a:r>
            <a:r>
              <a:rPr kumimoji="0" lang="en-US" sz="900" b="0" i="1" u="none" strike="noStrike" kern="1200" cap="none" spc="0" normalizeH="0" baseline="0" noProof="0">
                <a:ln>
                  <a:noFill/>
                </a:ln>
                <a:solidFill>
                  <a:srgbClr val="283349"/>
                </a:solidFill>
                <a:effectLst/>
                <a:uLnTx/>
                <a:uFillTx/>
                <a:latin typeface="Arial"/>
                <a:ea typeface="+mn-ea"/>
                <a:cs typeface="Arial"/>
                <a:sym typeface="Arial"/>
              </a:rPr>
              <a:t>P</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values were determined by stratified Cochran-Mantel-Haenszel test (stratification factors: prior lines of therapy [1-2 vs ≥3] and TLS risk category [low vs increased risk]). </a:t>
            </a:r>
            <a:r>
              <a:rPr kumimoji="0" lang="en-US" sz="900" b="0" i="0" u="none" strike="noStrike" kern="1200" cap="none" spc="0" normalizeH="0" baseline="30000" noProof="0">
                <a:ln>
                  <a:noFill/>
                </a:ln>
                <a:solidFill>
                  <a:srgbClr val="283349"/>
                </a:solidFill>
                <a:effectLst/>
                <a:uLnTx/>
                <a:uFillTx/>
                <a:latin typeface="Arial"/>
                <a:ea typeface="+mn-ea"/>
                <a:cs typeface="Arial"/>
                <a:sym typeface="Arial"/>
              </a:rPr>
              <a:t>b</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Global censoring (censoring at last non-PD assessment for patients without PD or death.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CR, complete response; DOR, duration of response; Ibr, ibrutinib; ORR, overall response rate; Pbo, placebo; Ven, venetoclax.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Wang M et al. Blood. 2023;142(Supplement 2):LBA-2.</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endParaRPr>
          </a:p>
        </p:txBody>
      </p:sp>
      <p:grpSp>
        <p:nvGrpSpPr>
          <p:cNvPr id="8" name="Group 7">
            <a:extLst>
              <a:ext uri="{FF2B5EF4-FFF2-40B4-BE49-F238E27FC236}">
                <a16:creationId xmlns:a16="http://schemas.microsoft.com/office/drawing/2014/main" id="{A478CACE-F071-C0AF-C646-20C3F8F89A0E}"/>
              </a:ext>
            </a:extLst>
          </p:cNvPr>
          <p:cNvGrpSpPr/>
          <p:nvPr/>
        </p:nvGrpSpPr>
        <p:grpSpPr>
          <a:xfrm>
            <a:off x="1910357" y="5010896"/>
            <a:ext cx="2901823" cy="261608"/>
            <a:chOff x="1918855" y="5677646"/>
            <a:chExt cx="2901823" cy="261608"/>
          </a:xfrm>
        </p:grpSpPr>
        <p:sp>
          <p:nvSpPr>
            <p:cNvPr id="5" name="TextBox 4">
              <a:extLst>
                <a:ext uri="{FF2B5EF4-FFF2-40B4-BE49-F238E27FC236}">
                  <a16:creationId xmlns:a16="http://schemas.microsoft.com/office/drawing/2014/main" id="{08549C47-EB77-A95F-69B9-BF33A8CC7FAE}"/>
                </a:ext>
              </a:extLst>
            </p:cNvPr>
            <p:cNvSpPr txBox="1"/>
            <p:nvPr/>
          </p:nvSpPr>
          <p:spPr>
            <a:xfrm>
              <a:off x="2015132" y="5677646"/>
              <a:ext cx="1468582" cy="26160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D9D8D6">
                      <a:lumMod val="10000"/>
                    </a:srgbClr>
                  </a:solidFill>
                  <a:effectLst/>
                  <a:uLnTx/>
                  <a:uFillTx/>
                  <a:latin typeface="Arial"/>
                  <a:ea typeface="Arial"/>
                  <a:cs typeface="Arial"/>
                  <a:sym typeface="Arial"/>
                </a:rPr>
                <a:t>Ibr+Ven (n=134)</a:t>
              </a:r>
              <a:endParaRPr kumimoji="0" lang="en-GB" sz="1100" b="1" i="0" u="none" strike="noStrike" kern="0" cap="none" spc="0" normalizeH="0" baseline="0" noProof="0">
                <a:ln>
                  <a:noFill/>
                </a:ln>
                <a:solidFill>
                  <a:srgbClr val="D9D8D6">
                    <a:lumMod val="10000"/>
                  </a:srgbClr>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17632346-CEAF-0EF0-3867-B443C8AE69EF}"/>
                </a:ext>
              </a:extLst>
            </p:cNvPr>
            <p:cNvSpPr txBox="1"/>
            <p:nvPr/>
          </p:nvSpPr>
          <p:spPr>
            <a:xfrm>
              <a:off x="3352096" y="5677646"/>
              <a:ext cx="1468582" cy="26160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D9D8D6">
                      <a:lumMod val="10000"/>
                    </a:srgbClr>
                  </a:solidFill>
                  <a:effectLst/>
                  <a:uLnTx/>
                  <a:uFillTx/>
                  <a:latin typeface="Arial"/>
                  <a:ea typeface="Arial"/>
                  <a:cs typeface="Arial"/>
                  <a:sym typeface="Arial"/>
                </a:rPr>
                <a:t>Ibr+Pbo (n=133)</a:t>
              </a:r>
              <a:endParaRPr kumimoji="0" lang="en-GB" sz="1100" b="1" i="0" u="none" strike="noStrike" kern="0" cap="none" spc="0" normalizeH="0" baseline="0" noProof="0">
                <a:ln>
                  <a:noFill/>
                </a:ln>
                <a:solidFill>
                  <a:srgbClr val="D9D8D6">
                    <a:lumMod val="10000"/>
                  </a:srgbClr>
                </a:solidFill>
                <a:effectLst/>
                <a:uLnTx/>
                <a:uFillTx/>
                <a:latin typeface="Arial"/>
                <a:ea typeface="Arial"/>
                <a:cs typeface="Arial"/>
                <a:sym typeface="Arial"/>
              </a:endParaRPr>
            </a:p>
          </p:txBody>
        </p:sp>
        <p:sp>
          <p:nvSpPr>
            <p:cNvPr id="4" name="Rectangle 3">
              <a:extLst>
                <a:ext uri="{FF2B5EF4-FFF2-40B4-BE49-F238E27FC236}">
                  <a16:creationId xmlns:a16="http://schemas.microsoft.com/office/drawing/2014/main" id="{173DDBF9-F0CA-70C1-495F-BFCE39E90408}"/>
                </a:ext>
              </a:extLst>
            </p:cNvPr>
            <p:cNvSpPr/>
            <p:nvPr/>
          </p:nvSpPr>
          <p:spPr>
            <a:xfrm>
              <a:off x="1918855" y="5753032"/>
              <a:ext cx="96277" cy="110836"/>
            </a:xfrm>
            <a:prstGeom prst="rect">
              <a:avLst/>
            </a:prstGeom>
            <a:solidFill>
              <a:srgbClr val="0678C0"/>
            </a:solidFill>
            <a:ln w="12700" cap="flat">
              <a:solidFill>
                <a:srgbClr val="0678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D9D8D6"/>
                </a:solidFill>
                <a:effectLst/>
                <a:uLnTx/>
                <a:uFillTx/>
                <a:latin typeface="Arial"/>
                <a:ea typeface="Arial"/>
                <a:cs typeface="Arial"/>
                <a:sym typeface="Arial"/>
              </a:endParaRPr>
            </a:p>
          </p:txBody>
        </p:sp>
        <p:sp>
          <p:nvSpPr>
            <p:cNvPr id="6" name="Rectangle 5">
              <a:extLst>
                <a:ext uri="{FF2B5EF4-FFF2-40B4-BE49-F238E27FC236}">
                  <a16:creationId xmlns:a16="http://schemas.microsoft.com/office/drawing/2014/main" id="{4BB2E3C4-D622-2840-5DBB-5DA00DA98089}"/>
                </a:ext>
              </a:extLst>
            </p:cNvPr>
            <p:cNvSpPr/>
            <p:nvPr/>
          </p:nvSpPr>
          <p:spPr>
            <a:xfrm>
              <a:off x="3255819" y="5753032"/>
              <a:ext cx="96277" cy="110836"/>
            </a:xfrm>
            <a:prstGeom prst="rect">
              <a:avLst/>
            </a:prstGeom>
            <a:solidFill>
              <a:srgbClr val="FF610F"/>
            </a:solidFill>
            <a:ln w="12700" cap="flat">
              <a:solidFill>
                <a:srgbClr val="FF610F"/>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D9D8D6"/>
                </a:solidFill>
                <a:effectLst/>
                <a:uLnTx/>
                <a:uFillTx/>
                <a:latin typeface="Arial"/>
                <a:ea typeface="Arial"/>
                <a:cs typeface="Arial"/>
                <a:sym typeface="Arial"/>
              </a:endParaRPr>
            </a:p>
          </p:txBody>
        </p:sp>
      </p:grpSp>
      <p:sp>
        <p:nvSpPr>
          <p:cNvPr id="9" name="TextBox 8">
            <a:extLst>
              <a:ext uri="{FF2B5EF4-FFF2-40B4-BE49-F238E27FC236}">
                <a16:creationId xmlns:a16="http://schemas.microsoft.com/office/drawing/2014/main" id="{BCDF669B-7333-5A0D-5D11-65D7350CDD1A}"/>
              </a:ext>
            </a:extLst>
          </p:cNvPr>
          <p:cNvSpPr txBox="1"/>
          <p:nvPr/>
        </p:nvSpPr>
        <p:spPr>
          <a:xfrm rot="16200000">
            <a:off x="45983" y="2984938"/>
            <a:ext cx="1533525" cy="307775"/>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D9D8D6">
                    <a:lumMod val="10000"/>
                  </a:srgbClr>
                </a:solidFill>
                <a:effectLst/>
                <a:uLnTx/>
                <a:uFillTx/>
                <a:latin typeface="Arial"/>
                <a:cs typeface="Arial"/>
                <a:sym typeface="Arial"/>
              </a:rPr>
              <a:t>Patients, %</a:t>
            </a:r>
            <a:endParaRPr kumimoji="0" lang="en-GB" sz="1400" b="1" i="0" u="none" strike="noStrike" kern="0" cap="none" spc="0" normalizeH="0" baseline="0" noProof="0">
              <a:ln>
                <a:noFill/>
              </a:ln>
              <a:solidFill>
                <a:srgbClr val="D9D8D6">
                  <a:lumMod val="10000"/>
                </a:srgbClr>
              </a:solidFill>
              <a:effectLst/>
              <a:uLnTx/>
              <a:uFillTx/>
              <a:latin typeface="Arial"/>
              <a:ea typeface="Arial"/>
              <a:cs typeface="Arial"/>
              <a:sym typeface="Arial"/>
            </a:endParaRPr>
          </a:p>
        </p:txBody>
      </p:sp>
      <p:sp>
        <p:nvSpPr>
          <p:cNvPr id="10" name="TextBox 9">
            <a:extLst>
              <a:ext uri="{FF2B5EF4-FFF2-40B4-BE49-F238E27FC236}">
                <a16:creationId xmlns:a16="http://schemas.microsoft.com/office/drawing/2014/main" id="{26119153-C100-F166-5B9E-214DF2049F9B}"/>
              </a:ext>
            </a:extLst>
          </p:cNvPr>
          <p:cNvSpPr txBox="1"/>
          <p:nvPr/>
        </p:nvSpPr>
        <p:spPr>
          <a:xfrm rot="16200000">
            <a:off x="4714767" y="3084491"/>
            <a:ext cx="2471489" cy="307775"/>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D9D8D6">
                    <a:lumMod val="10000"/>
                  </a:srgbClr>
                </a:solidFill>
                <a:effectLst/>
                <a:uLnTx/>
                <a:uFillTx/>
                <a:latin typeface="Arial"/>
                <a:cs typeface="Arial"/>
                <a:sym typeface="Arial"/>
              </a:rPr>
              <a:t>Remaining in Response, %</a:t>
            </a:r>
            <a:endParaRPr kumimoji="0" lang="en-GB" sz="1400" b="1" i="0" u="none" strike="noStrike" kern="0" cap="none" spc="0" normalizeH="0" baseline="0" noProof="0">
              <a:ln>
                <a:noFill/>
              </a:ln>
              <a:solidFill>
                <a:srgbClr val="D9D8D6">
                  <a:lumMod val="10000"/>
                </a:srgbClr>
              </a:solidFill>
              <a:effectLst/>
              <a:uLnTx/>
              <a:uFillTx/>
              <a:latin typeface="Arial"/>
              <a:ea typeface="Arial"/>
              <a:cs typeface="Arial"/>
              <a:sym typeface="Arial"/>
            </a:endParaRPr>
          </a:p>
        </p:txBody>
      </p:sp>
      <p:sp>
        <p:nvSpPr>
          <p:cNvPr id="11" name="TextBox 10">
            <a:extLst>
              <a:ext uri="{FF2B5EF4-FFF2-40B4-BE49-F238E27FC236}">
                <a16:creationId xmlns:a16="http://schemas.microsoft.com/office/drawing/2014/main" id="{2FE31440-594F-2896-B20A-27111BFCC6DB}"/>
              </a:ext>
            </a:extLst>
          </p:cNvPr>
          <p:cNvSpPr txBox="1"/>
          <p:nvPr/>
        </p:nvSpPr>
        <p:spPr>
          <a:xfrm>
            <a:off x="7137469" y="4833925"/>
            <a:ext cx="3542693" cy="307775"/>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D9D8D6">
                    <a:lumMod val="10000"/>
                  </a:srgbClr>
                </a:solidFill>
                <a:effectLst/>
                <a:uLnTx/>
                <a:uFillTx/>
                <a:latin typeface="Arial"/>
                <a:cs typeface="Arial"/>
                <a:sym typeface="Arial"/>
              </a:rPr>
              <a:t>Time Since Initial Response, Months</a:t>
            </a:r>
            <a:endParaRPr kumimoji="0" lang="en-GB" sz="1400" b="1" i="0" u="none" strike="noStrike" kern="0" cap="none" spc="0" normalizeH="0" baseline="0" noProof="0">
              <a:ln>
                <a:noFill/>
              </a:ln>
              <a:solidFill>
                <a:srgbClr val="D9D8D6">
                  <a:lumMod val="10000"/>
                </a:srgbClr>
              </a:solidFill>
              <a:effectLst/>
              <a:uLnTx/>
              <a:uFillTx/>
              <a:latin typeface="Arial"/>
              <a:ea typeface="Arial"/>
              <a:cs typeface="Arial"/>
              <a:sym typeface="Arial"/>
            </a:endParaRPr>
          </a:p>
        </p:txBody>
      </p:sp>
      <p:sp>
        <p:nvSpPr>
          <p:cNvPr id="12" name="TextBox 11">
            <a:extLst>
              <a:ext uri="{FF2B5EF4-FFF2-40B4-BE49-F238E27FC236}">
                <a16:creationId xmlns:a16="http://schemas.microsoft.com/office/drawing/2014/main" id="{E5B28B6C-7159-BA7A-89E0-70E7989415A9}"/>
              </a:ext>
            </a:extLst>
          </p:cNvPr>
          <p:cNvSpPr txBox="1"/>
          <p:nvPr/>
        </p:nvSpPr>
        <p:spPr>
          <a:xfrm>
            <a:off x="7460363" y="1777801"/>
            <a:ext cx="2716505" cy="33855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F1945"/>
                </a:solidFill>
                <a:effectLst/>
                <a:uLnTx/>
                <a:uFillTx/>
                <a:latin typeface="Arial"/>
                <a:cs typeface="Arial"/>
                <a:sym typeface="Arial"/>
              </a:rPr>
              <a:t>Duration of Response</a:t>
            </a:r>
            <a:r>
              <a:rPr kumimoji="0" lang="en-US" sz="1600" b="1" i="0" u="none" strike="noStrike" kern="0" cap="none" spc="0" normalizeH="0" baseline="30000" noProof="0">
                <a:ln>
                  <a:noFill/>
                </a:ln>
                <a:solidFill>
                  <a:srgbClr val="0F1945"/>
                </a:solidFill>
                <a:effectLst/>
                <a:uLnTx/>
                <a:uFillTx/>
                <a:latin typeface="Arial"/>
                <a:cs typeface="Arial"/>
                <a:sym typeface="Arial"/>
              </a:rPr>
              <a:t>b</a:t>
            </a:r>
            <a:endParaRPr kumimoji="0" lang="en-GB" sz="1600" b="1" i="0" u="none" strike="noStrike" kern="0" cap="none" spc="0" normalizeH="0" baseline="30000" noProof="0">
              <a:ln>
                <a:noFill/>
              </a:ln>
              <a:solidFill>
                <a:srgbClr val="0F1945"/>
              </a:solidFill>
              <a:effectLst/>
              <a:uLnTx/>
              <a:uFillTx/>
              <a:latin typeface="Arial"/>
              <a:ea typeface="Arial"/>
              <a:cs typeface="Arial"/>
              <a:sym typeface="Arial"/>
            </a:endParaRPr>
          </a:p>
        </p:txBody>
      </p:sp>
      <p:sp>
        <p:nvSpPr>
          <p:cNvPr id="13" name="TextBox 12">
            <a:extLst>
              <a:ext uri="{FF2B5EF4-FFF2-40B4-BE49-F238E27FC236}">
                <a16:creationId xmlns:a16="http://schemas.microsoft.com/office/drawing/2014/main" id="{2206354F-9ABB-83C8-2B20-52DFAA16B8F9}"/>
              </a:ext>
            </a:extLst>
          </p:cNvPr>
          <p:cNvSpPr txBox="1"/>
          <p:nvPr/>
        </p:nvSpPr>
        <p:spPr>
          <a:xfrm>
            <a:off x="2116963" y="1777801"/>
            <a:ext cx="2716505" cy="33855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F1945"/>
                </a:solidFill>
                <a:effectLst/>
                <a:uLnTx/>
                <a:uFillTx/>
                <a:latin typeface="Arial"/>
                <a:cs typeface="Arial"/>
                <a:sym typeface="Arial"/>
              </a:rPr>
              <a:t>Response Rates</a:t>
            </a:r>
            <a:endParaRPr kumimoji="0" lang="en-GB" sz="1600" b="1" i="0" u="none" strike="noStrike" kern="0" cap="none" spc="0" normalizeH="0" baseline="30000" noProof="0">
              <a:ln>
                <a:noFill/>
              </a:ln>
              <a:solidFill>
                <a:srgbClr val="0F1945"/>
              </a:solidFill>
              <a:effectLst/>
              <a:uLnTx/>
              <a:uFillTx/>
              <a:latin typeface="Arial"/>
              <a:ea typeface="Arial"/>
              <a:cs typeface="Arial"/>
              <a:sym typeface="Arial"/>
            </a:endParaRPr>
          </a:p>
        </p:txBody>
      </p:sp>
      <p:sp>
        <p:nvSpPr>
          <p:cNvPr id="14" name="TextBox 13">
            <a:extLst>
              <a:ext uri="{FF2B5EF4-FFF2-40B4-BE49-F238E27FC236}">
                <a16:creationId xmlns:a16="http://schemas.microsoft.com/office/drawing/2014/main" id="{7B8AD1D9-744E-6133-0722-843067BFA1EC}"/>
              </a:ext>
            </a:extLst>
          </p:cNvPr>
          <p:cNvSpPr txBox="1"/>
          <p:nvPr/>
        </p:nvSpPr>
        <p:spPr>
          <a:xfrm>
            <a:off x="8619692" y="2639435"/>
            <a:ext cx="615043" cy="26160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3E8BAE"/>
                </a:solidFill>
                <a:effectLst/>
                <a:uLnTx/>
                <a:uFillTx/>
                <a:latin typeface="Arial"/>
                <a:ea typeface="Arial"/>
                <a:cs typeface="Arial"/>
                <a:sym typeface="Arial"/>
              </a:rPr>
              <a:t>Ibr+Ven</a:t>
            </a:r>
            <a:endParaRPr kumimoji="0" lang="en-GB" sz="1100" b="1" i="0" u="none" strike="noStrike" kern="0" cap="none" spc="0" normalizeH="0" baseline="0" noProof="0">
              <a:ln>
                <a:noFill/>
              </a:ln>
              <a:solidFill>
                <a:srgbClr val="3E8BAE"/>
              </a:solidFill>
              <a:effectLst/>
              <a:uLnTx/>
              <a:uFillTx/>
              <a:latin typeface="Arial"/>
              <a:ea typeface="Arial"/>
              <a:cs typeface="Arial"/>
              <a:sym typeface="Arial"/>
            </a:endParaRPr>
          </a:p>
        </p:txBody>
      </p:sp>
      <p:sp>
        <p:nvSpPr>
          <p:cNvPr id="15" name="TextBox 14">
            <a:extLst>
              <a:ext uri="{FF2B5EF4-FFF2-40B4-BE49-F238E27FC236}">
                <a16:creationId xmlns:a16="http://schemas.microsoft.com/office/drawing/2014/main" id="{4B6FDE0A-72CA-5409-3854-5C345A099DEE}"/>
              </a:ext>
            </a:extLst>
          </p:cNvPr>
          <p:cNvSpPr txBox="1"/>
          <p:nvPr/>
        </p:nvSpPr>
        <p:spPr>
          <a:xfrm>
            <a:off x="7904762" y="3344335"/>
            <a:ext cx="657289" cy="26160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C48443"/>
                </a:solidFill>
                <a:effectLst/>
                <a:uLnTx/>
                <a:uFillTx/>
                <a:latin typeface="Arial"/>
                <a:ea typeface="Arial"/>
                <a:cs typeface="Arial"/>
                <a:sym typeface="Arial"/>
              </a:rPr>
              <a:t>Ibr+Pbo</a:t>
            </a:r>
            <a:endParaRPr kumimoji="0" lang="en-GB" sz="1100" b="1" i="0" u="none" strike="noStrike" kern="0" cap="none" spc="0" normalizeH="0" baseline="0" noProof="0">
              <a:ln>
                <a:noFill/>
              </a:ln>
              <a:solidFill>
                <a:srgbClr val="C48443"/>
              </a:solidFill>
              <a:effectLst/>
              <a:uLnTx/>
              <a:uFillTx/>
              <a:latin typeface="Arial"/>
              <a:ea typeface="Arial"/>
              <a:cs typeface="Arial"/>
              <a:sym typeface="Arial"/>
            </a:endParaRPr>
          </a:p>
        </p:txBody>
      </p:sp>
    </p:spTree>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lide Subtitle"/>
          <p:cNvSpPr txBox="1">
            <a:spLocks noGrp="1"/>
          </p:cNvSpPr>
          <p:nvPr>
            <p:ph type="body" idx="21"/>
          </p:nvPr>
        </p:nvSpPr>
        <p:spPr>
          <a:prstGeom prst="rect">
            <a:avLst/>
          </a:prstGeom>
        </p:spPr>
        <p:txBody>
          <a:bodyPr/>
          <a:lstStyle/>
          <a:p>
            <a:endParaRPr/>
          </a:p>
        </p:txBody>
      </p:sp>
      <p:sp>
        <p:nvSpPr>
          <p:cNvPr id="2" name="Slide Number Placeholder 3">
            <a:extLst>
              <a:ext uri="{FF2B5EF4-FFF2-40B4-BE49-F238E27FC236}">
                <a16:creationId xmlns:a16="http://schemas.microsoft.com/office/drawing/2014/main" id="{74214C6D-4527-BB76-0FA4-5A24B0F439E6}"/>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111</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8938F647-FE49-A813-C012-244342AE938D}"/>
              </a:ext>
            </a:extLst>
          </p:cNvPr>
          <p:cNvSpPr txBox="1"/>
          <p:nvPr/>
        </p:nvSpPr>
        <p:spPr>
          <a:xfrm>
            <a:off x="563209" y="6065787"/>
            <a:ext cx="1059464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283349"/>
                </a:solidFill>
                <a:effectLst/>
                <a:uLnTx/>
                <a:uFillTx/>
                <a:latin typeface="Arial"/>
                <a:ea typeface="+mn-ea"/>
                <a:cs typeface="Arial"/>
                <a:sym typeface="Arial"/>
              </a:rPr>
              <a:t>a</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a:t>
            </a:r>
            <a:r>
              <a:rPr kumimoji="0" lang="en-US" sz="900" b="0" i="1" u="none" strike="noStrike" kern="1200" cap="none" spc="0" normalizeH="0" baseline="0" noProof="0">
                <a:ln>
                  <a:noFill/>
                </a:ln>
                <a:solidFill>
                  <a:srgbClr val="283349"/>
                </a:solidFill>
                <a:effectLst/>
                <a:uLnTx/>
                <a:uFillTx/>
                <a:latin typeface="Arial"/>
                <a:ea typeface="+mn-ea"/>
                <a:cs typeface="Arial"/>
                <a:sym typeface="Arial"/>
              </a:rPr>
              <a:t>P</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values were determined by stratified log-rank test (stratification factors: prior lines of therapy [1-2 vs ≥3] and TLS risk category [low vs increased risk]).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CI, confidence interval; HR, hazard ratio; </a:t>
            </a:r>
            <a:r>
              <a:rPr kumimoji="0" lang="en-US" sz="900" b="0" i="0" u="none" strike="noStrike" kern="1200" cap="none" spc="0" normalizeH="0" baseline="0" noProof="0" err="1">
                <a:ln>
                  <a:noFill/>
                </a:ln>
                <a:solidFill>
                  <a:srgbClr val="283349"/>
                </a:solidFill>
                <a:effectLst/>
                <a:uLnTx/>
                <a:uFillTx/>
                <a:latin typeface="Arial"/>
                <a:ea typeface="+mn-ea"/>
                <a:cs typeface="Arial"/>
                <a:sym typeface="Arial"/>
              </a:rPr>
              <a:t>Ibr</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ibrutinib; OS, overall survival; </a:t>
            </a:r>
            <a:r>
              <a:rPr kumimoji="0" lang="en-US" sz="900" b="0" i="0" u="none" strike="noStrike" kern="1200" cap="none" spc="0" normalizeH="0" baseline="0" noProof="0" err="1">
                <a:ln>
                  <a:noFill/>
                </a:ln>
                <a:solidFill>
                  <a:srgbClr val="283349"/>
                </a:solidFill>
                <a:effectLst/>
                <a:uLnTx/>
                <a:uFillTx/>
                <a:latin typeface="Arial"/>
                <a:ea typeface="+mn-ea"/>
                <a:cs typeface="Arial"/>
                <a:sym typeface="Arial"/>
              </a:rPr>
              <a:t>Pbo</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placebo; Ven, venetoclax.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Wang M et al. Blood. 2023;142(Supplement 2):LBA-2.</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endParaRPr>
          </a:p>
        </p:txBody>
      </p:sp>
      <p:grpSp>
        <p:nvGrpSpPr>
          <p:cNvPr id="5" name="Group 4">
            <a:extLst>
              <a:ext uri="{FF2B5EF4-FFF2-40B4-BE49-F238E27FC236}">
                <a16:creationId xmlns:a16="http://schemas.microsoft.com/office/drawing/2014/main" id="{EC84F836-B0E4-062D-9BAB-DC44C4687F39}"/>
              </a:ext>
            </a:extLst>
          </p:cNvPr>
          <p:cNvGrpSpPr/>
          <p:nvPr/>
        </p:nvGrpSpPr>
        <p:grpSpPr>
          <a:xfrm>
            <a:off x="665393" y="309562"/>
            <a:ext cx="10861215" cy="5627689"/>
            <a:chOff x="665393" y="309562"/>
            <a:chExt cx="10861215" cy="5627689"/>
          </a:xfrm>
        </p:grpSpPr>
        <p:pic>
          <p:nvPicPr>
            <p:cNvPr id="686" name="Screenshot 2024-01-21 at 16.24.43.png" descr="Screenshot 2024-01-21 at 16.24.43.png"/>
            <p:cNvPicPr>
              <a:picLocks noChangeAspect="1"/>
            </p:cNvPicPr>
            <p:nvPr/>
          </p:nvPicPr>
          <p:blipFill rotWithShape="1">
            <a:blip r:embed="rId2"/>
            <a:srcRect r="883" b="8699"/>
            <a:stretch/>
          </p:blipFill>
          <p:spPr>
            <a:xfrm>
              <a:off x="665393" y="309562"/>
              <a:ext cx="10861215" cy="5627689"/>
            </a:xfrm>
            <a:prstGeom prst="rect">
              <a:avLst/>
            </a:prstGeom>
            <a:ln w="12700">
              <a:miter lim="400000"/>
            </a:ln>
          </p:spPr>
        </p:pic>
        <p:sp>
          <p:nvSpPr>
            <p:cNvPr id="4" name="Oval 3">
              <a:extLst>
                <a:ext uri="{FF2B5EF4-FFF2-40B4-BE49-F238E27FC236}">
                  <a16:creationId xmlns:a16="http://schemas.microsoft.com/office/drawing/2014/main" id="{5E0DF9CE-91BD-193B-E0C7-3D03EFDEF8DC}"/>
                </a:ext>
              </a:extLst>
            </p:cNvPr>
            <p:cNvSpPr/>
            <p:nvPr/>
          </p:nvSpPr>
          <p:spPr>
            <a:xfrm>
              <a:off x="8621486" y="5170715"/>
              <a:ext cx="446314" cy="272143"/>
            </a:xfrm>
            <a:prstGeom prst="ellipse">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D9D8D6"/>
                </a:solidFill>
                <a:effectLst/>
                <a:uLnTx/>
                <a:uFillTx/>
                <a:latin typeface="Arial"/>
                <a:ea typeface="Arial"/>
                <a:cs typeface="Arial"/>
                <a:sym typeface="Arial"/>
              </a:endParaRPr>
            </a:p>
          </p:txBody>
        </p:sp>
      </p:grpSp>
    </p:spTree>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5F77D9-A0B6-7434-ECBA-9FE153E8DC3F}"/>
              </a:ext>
            </a:extLst>
          </p:cNvPr>
          <p:cNvSpPr>
            <a:spLocks noGrp="1"/>
          </p:cNvSpPr>
          <p:nvPr>
            <p:ph sz="quarter" idx="13"/>
          </p:nvPr>
        </p:nvSpPr>
        <p:spPr>
          <a:xfrm>
            <a:off x="739449" y="1400506"/>
            <a:ext cx="10875608" cy="4276530"/>
          </a:xfrm>
        </p:spPr>
        <p:txBody>
          <a:bodyPr/>
          <a:lstStyle/>
          <a:p>
            <a:pPr>
              <a:spcBef>
                <a:spcPts val="1200"/>
              </a:spcBef>
            </a:pPr>
            <a:r>
              <a:rPr lang="en-US" sz="2000"/>
              <a:t>BTKi have defined standard of care in R/R MCL</a:t>
            </a:r>
            <a:r>
              <a:rPr lang="en-US" sz="2000" baseline="30000"/>
              <a:t>1</a:t>
            </a:r>
          </a:p>
          <a:p>
            <a:pPr>
              <a:spcBef>
                <a:spcPts val="1200"/>
              </a:spcBef>
            </a:pPr>
            <a:r>
              <a:rPr lang="en-US" sz="2000"/>
              <a:t>More beneficial in earlier lines of treatment</a:t>
            </a:r>
            <a:r>
              <a:rPr lang="en-US" sz="2000" baseline="30000"/>
              <a:t>1</a:t>
            </a:r>
            <a:endParaRPr lang="en-US" sz="2000"/>
          </a:p>
          <a:p>
            <a:pPr>
              <a:spcBef>
                <a:spcPts val="1200"/>
              </a:spcBef>
            </a:pPr>
            <a:r>
              <a:rPr lang="en-US" sz="2000"/>
              <a:t>No clear “best” BTKi in terms of efficacy</a:t>
            </a:r>
            <a:r>
              <a:rPr lang="en-US" sz="1800" baseline="30000"/>
              <a:t>2</a:t>
            </a:r>
          </a:p>
          <a:p>
            <a:pPr>
              <a:spcBef>
                <a:spcPts val="1200"/>
              </a:spcBef>
            </a:pPr>
            <a:r>
              <a:rPr lang="en-US" sz="2000"/>
              <a:t>Difference between them: side-effect profile</a:t>
            </a:r>
            <a:r>
              <a:rPr lang="en-US" sz="1800" baseline="30000"/>
              <a:t>2</a:t>
            </a:r>
          </a:p>
          <a:p>
            <a:pPr lvl="1">
              <a:spcBef>
                <a:spcPts val="1200"/>
              </a:spcBef>
            </a:pPr>
            <a:r>
              <a:rPr lang="en-US" sz="1800"/>
              <a:t>Ibrutinib - AF/cardiovascular side-effects</a:t>
            </a:r>
            <a:r>
              <a:rPr lang="en-US" sz="1800" baseline="30000"/>
              <a:t>3</a:t>
            </a:r>
          </a:p>
          <a:p>
            <a:pPr lvl="1">
              <a:spcBef>
                <a:spcPts val="1200"/>
              </a:spcBef>
            </a:pPr>
            <a:r>
              <a:rPr lang="en-US" sz="1800"/>
              <a:t>Zanubrutinib appears to have less cardiotoxicity </a:t>
            </a:r>
          </a:p>
          <a:p>
            <a:pPr>
              <a:spcBef>
                <a:spcPts val="1200"/>
              </a:spcBef>
            </a:pPr>
            <a:r>
              <a:rPr lang="en-US" sz="2000"/>
              <a:t>Comparing ORR and DOR across trials is difficult due to heterogeneous patient populations</a:t>
            </a:r>
            <a:r>
              <a:rPr lang="en-US" sz="2000" baseline="30000"/>
              <a:t>2</a:t>
            </a:r>
          </a:p>
          <a:p>
            <a:pPr>
              <a:spcBef>
                <a:spcPts val="1200"/>
              </a:spcBef>
            </a:pPr>
            <a:r>
              <a:rPr lang="en-US" sz="2000"/>
              <a:t>Real-world data suggest patients with early POD24 may have short second PFS on 2L BTKi</a:t>
            </a:r>
            <a:r>
              <a:rPr lang="en-US" sz="2000" baseline="30000"/>
              <a:t>4</a:t>
            </a:r>
          </a:p>
          <a:p>
            <a:pPr>
              <a:spcBef>
                <a:spcPts val="1200"/>
              </a:spcBef>
            </a:pPr>
            <a:r>
              <a:rPr lang="en-US" sz="2000"/>
              <a:t>Addition of BCL2 inhibitor venetoclax to ibrutinib prolongs </a:t>
            </a:r>
            <a:r>
              <a:rPr lang="en-US" sz="2000" err="1"/>
              <a:t>PFS</a:t>
            </a:r>
            <a:r>
              <a:rPr lang="en-US" sz="2000"/>
              <a:t> in 2L</a:t>
            </a:r>
            <a:r>
              <a:rPr lang="en-US" sz="2000" baseline="30000"/>
              <a:t>5</a:t>
            </a:r>
            <a:endParaRPr lang="en-US" sz="2000"/>
          </a:p>
          <a:p>
            <a:pPr marL="0" indent="0">
              <a:spcBef>
                <a:spcPts val="1200"/>
              </a:spcBef>
              <a:buNone/>
            </a:pPr>
            <a:endParaRPr lang="en-GB" sz="2000"/>
          </a:p>
        </p:txBody>
      </p:sp>
      <p:sp>
        <p:nvSpPr>
          <p:cNvPr id="3" name="Slide Number Placeholder 2">
            <a:extLst>
              <a:ext uri="{FF2B5EF4-FFF2-40B4-BE49-F238E27FC236}">
                <a16:creationId xmlns:a16="http://schemas.microsoft.com/office/drawing/2014/main" id="{0B30210A-05D2-2CC8-79CD-1E5FFABDF28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112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Arial"/>
              <a:sym typeface="Arial"/>
            </a:endParaRPr>
          </a:p>
        </p:txBody>
      </p:sp>
      <p:sp>
        <p:nvSpPr>
          <p:cNvPr id="4" name="Title 3">
            <a:extLst>
              <a:ext uri="{FF2B5EF4-FFF2-40B4-BE49-F238E27FC236}">
                <a16:creationId xmlns:a16="http://schemas.microsoft.com/office/drawing/2014/main" id="{28DC0610-CF5C-2A1B-907D-F0F8E0A1C83E}"/>
              </a:ext>
            </a:extLst>
          </p:cNvPr>
          <p:cNvSpPr>
            <a:spLocks noGrp="1"/>
          </p:cNvSpPr>
          <p:nvPr>
            <p:ph type="ctrTitle"/>
          </p:nvPr>
        </p:nvSpPr>
        <p:spPr/>
        <p:txBody>
          <a:bodyPr/>
          <a:lstStyle/>
          <a:p>
            <a:r>
              <a:rPr lang="en-US"/>
              <a:t>BTKi in relapsed MCL – Summary*</a:t>
            </a:r>
            <a:endParaRPr lang="en-GB"/>
          </a:p>
        </p:txBody>
      </p:sp>
      <p:sp>
        <p:nvSpPr>
          <p:cNvPr id="6" name="TextBox 5">
            <a:extLst>
              <a:ext uri="{FF2B5EF4-FFF2-40B4-BE49-F238E27FC236}">
                <a16:creationId xmlns:a16="http://schemas.microsoft.com/office/drawing/2014/main" id="{A2540A0F-6F1D-48E4-FE66-2484F6C3F65E}"/>
              </a:ext>
            </a:extLst>
          </p:cNvPr>
          <p:cNvSpPr txBox="1"/>
          <p:nvPr/>
        </p:nvSpPr>
        <p:spPr>
          <a:xfrm>
            <a:off x="857903" y="5877392"/>
            <a:ext cx="10594648" cy="923330"/>
          </a:xfrm>
          <a:prstGeom prst="rect">
            <a:avLst/>
          </a:prstGeom>
          <a:solidFill>
            <a:srgbClr val="FFFFFF"/>
          </a:solidFill>
        </p:spPr>
        <p:txBody>
          <a:bodyPr wrap="square" rtlCol="0">
            <a:spAutoFit/>
          </a:bodyPr>
          <a:lstStyle>
            <a:defPPr>
              <a:defRPr lang="it-IT"/>
            </a:defPPr>
            <a:lvl1pPr lvl="0" eaLnBrk="1" hangingPunct="1">
              <a:defRPr sz="900" kern="1200">
                <a:solidFill>
                  <a:srgbClr val="283349"/>
                </a:solidFill>
                <a:uLnTx/>
                <a:ea typeface="+mn-ea"/>
                <a:cs typeface="+mn-cs"/>
              </a:defRPr>
            </a:lvl1pPr>
            <a:lvl2pPr marL="457200" eaLnBrk="1" hangingPunct="1">
              <a:defRPr kern="1200">
                <a:solidFill>
                  <a:schemeClr val="tx1"/>
                </a:solidFill>
                <a:latin typeface="+mn-lt"/>
                <a:ea typeface="+mn-ea"/>
                <a:cs typeface="+mn-cs"/>
              </a:defRPr>
            </a:lvl2pPr>
            <a:lvl3pPr marL="914400" eaLnBrk="1" hangingPunct="1">
              <a:defRPr kern="1200">
                <a:solidFill>
                  <a:schemeClr val="tx1"/>
                </a:solidFill>
                <a:latin typeface="+mn-lt"/>
                <a:ea typeface="+mn-ea"/>
                <a:cs typeface="+mn-cs"/>
              </a:defRPr>
            </a:lvl3pPr>
            <a:lvl4pPr marL="1371600" eaLnBrk="1" hangingPunct="1">
              <a:defRPr kern="1200">
                <a:solidFill>
                  <a:schemeClr val="tx1"/>
                </a:solidFill>
                <a:latin typeface="+mn-lt"/>
                <a:ea typeface="+mn-ea"/>
                <a:cs typeface="+mn-cs"/>
              </a:defRPr>
            </a:lvl4pPr>
            <a:lvl5pPr marL="1828800" eaLnBrk="1" hangingPunct="1">
              <a:defRPr kern="1200">
                <a:solidFill>
                  <a:schemeClr val="tx1"/>
                </a:solidFill>
                <a:latin typeface="+mn-lt"/>
                <a:ea typeface="+mn-ea"/>
                <a:cs typeface="+mn-cs"/>
              </a:defRPr>
            </a:lvl5pPr>
            <a:lvl6pPr marL="2286000" eaLnBrk="1" hangingPunct="1">
              <a:defRPr kern="1200">
                <a:solidFill>
                  <a:schemeClr val="tx1"/>
                </a:solidFill>
                <a:latin typeface="+mn-lt"/>
                <a:ea typeface="+mn-ea"/>
                <a:cs typeface="+mn-cs"/>
              </a:defRPr>
            </a:lvl6pPr>
            <a:lvl7pPr marL="2743200" eaLnBrk="1" hangingPunct="1">
              <a:defRPr kern="1200">
                <a:solidFill>
                  <a:schemeClr val="tx1"/>
                </a:solidFill>
                <a:latin typeface="+mn-lt"/>
                <a:ea typeface="+mn-ea"/>
                <a:cs typeface="+mn-cs"/>
              </a:defRPr>
            </a:lvl7pPr>
            <a:lvl8pPr marL="3200400" eaLnBrk="1" hangingPunct="1">
              <a:defRPr kern="1200">
                <a:solidFill>
                  <a:schemeClr val="tx1"/>
                </a:solidFill>
                <a:latin typeface="+mn-lt"/>
                <a:ea typeface="+mn-ea"/>
                <a:cs typeface="+mn-cs"/>
              </a:defRPr>
            </a:lvl8pPr>
            <a:lvl9pPr marL="3657600" eaLnBrk="1" hangingPunct="1">
              <a:defRPr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mn-cs"/>
                <a:sym typeface="Arial"/>
              </a:rPr>
              <a:t>2L, second-line; AF, atrial fibrillation; BCL2, B-cell lymphoma-2; BTKi, Bruton’s tyrosine kinase inhibitor; DOR, duration of response; MCL, mantle cell lymphoma; ORR, overall response rate; POD24, progression of disease within 24 months of 1L therapy; PFS2, second progression-free survival; R/R, relapsed/refractory.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a:ea typeface="+mn-ea"/>
                <a:cs typeface="+mn-cs"/>
                <a:sym typeface="Arial"/>
              </a:rPr>
              <a:t>*For further information on dose reductions and minimising risk of cardiac events with ibrutinib, please see the November 2022 </a:t>
            </a:r>
            <a:r>
              <a:rPr kumimoji="0" lang="en-GB" sz="900" b="0" i="0" u="none" strike="noStrike" kern="1200" cap="none" spc="0" normalizeH="0" baseline="0" noProof="0" err="1">
                <a:ln>
                  <a:noFill/>
                </a:ln>
                <a:solidFill>
                  <a:srgbClr val="283349"/>
                </a:solidFill>
                <a:effectLst/>
                <a:uLnTx/>
                <a:uFillTx/>
                <a:latin typeface="Arial"/>
                <a:ea typeface="+mn-ea"/>
                <a:cs typeface="+mn-cs"/>
                <a:sym typeface="Arial"/>
              </a:rPr>
              <a:t>DHPC</a:t>
            </a:r>
            <a:r>
              <a:rPr kumimoji="0" lang="en-GB" sz="900" b="0" i="0" u="none" strike="noStrike" kern="1200" cap="none" spc="0" normalizeH="0" baseline="0" noProof="0">
                <a:ln>
                  <a:noFill/>
                </a:ln>
                <a:solidFill>
                  <a:srgbClr val="283349"/>
                </a:solidFill>
                <a:effectLst/>
                <a:uLnTx/>
                <a:uFillTx/>
                <a:latin typeface="Arial"/>
                <a:ea typeface="+mn-ea"/>
                <a:cs typeface="+mn-cs"/>
                <a:sym typeface="Arial"/>
              </a:rPr>
              <a:t> letter, available at </a:t>
            </a:r>
            <a:r>
              <a:rPr kumimoji="0" lang="en-GB" sz="900" b="0" i="0" u="none" strike="noStrike" kern="1200" cap="none" spc="0" normalizeH="0" baseline="0" noProof="0">
                <a:ln>
                  <a:noFill/>
                </a:ln>
                <a:solidFill>
                  <a:srgbClr val="283349"/>
                </a:solidFill>
                <a:effectLst/>
                <a:uLnTx/>
                <a:uFillTx/>
                <a:latin typeface="Arial"/>
                <a:ea typeface="+mn-ea"/>
                <a:cs typeface="+mn-cs"/>
                <a:sym typeface="Arial"/>
                <a:hlinkClick r:id="rId2"/>
              </a:rPr>
              <a:t>https://www.medicines.org.uk/emc/dhpc/2566/Document</a:t>
            </a:r>
            <a:r>
              <a:rPr kumimoji="0" lang="en-GB" sz="900" b="0" i="0" u="none" strike="noStrike" kern="1200" cap="none" spc="0" normalizeH="0" baseline="0" noProof="0">
                <a:ln>
                  <a:noFill/>
                </a:ln>
                <a:solidFill>
                  <a:srgbClr val="283349"/>
                </a:solidFill>
                <a:effectLst/>
                <a:uLnTx/>
                <a:uFillTx/>
                <a:latin typeface="Arial"/>
                <a:ea typeface="+mn-ea"/>
                <a:cs typeface="+mn-cs"/>
                <a:sym typeface="Arial"/>
              </a:rPr>
              <a:t> (Accessed March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a:ea typeface="+mn-ea"/>
                <a:cs typeface="+mn-cs"/>
                <a:sym typeface="Arial"/>
              </a:rPr>
              <a:t>1) </a:t>
            </a:r>
            <a:r>
              <a:rPr kumimoji="0" lang="en-GB" sz="900" b="0" i="0" u="none" strike="noStrike" kern="1200" cap="none" spc="0" normalizeH="0" baseline="0" noProof="0" err="1">
                <a:ln>
                  <a:noFill/>
                </a:ln>
                <a:solidFill>
                  <a:srgbClr val="283349"/>
                </a:solidFill>
                <a:effectLst/>
                <a:uLnTx/>
                <a:uFillTx/>
                <a:latin typeface="Arial"/>
                <a:ea typeface="+mn-ea"/>
                <a:cs typeface="+mn-cs"/>
                <a:sym typeface="Arial"/>
              </a:rPr>
              <a:t>Dreyling</a:t>
            </a:r>
            <a:r>
              <a:rPr kumimoji="0" lang="en-GB" sz="900" b="0" i="0" u="none" strike="noStrike" kern="1200" cap="none" spc="0" normalizeH="0" baseline="0" noProof="0">
                <a:ln>
                  <a:noFill/>
                </a:ln>
                <a:solidFill>
                  <a:srgbClr val="283349"/>
                </a:solidFill>
                <a:effectLst/>
                <a:uLnTx/>
                <a:uFillTx/>
                <a:latin typeface="Arial"/>
                <a:ea typeface="+mn-ea"/>
                <a:cs typeface="+mn-cs"/>
                <a:sym typeface="Arial"/>
              </a:rPr>
              <a:t> M et al. </a:t>
            </a:r>
            <a:r>
              <a:rPr kumimoji="0" lang="en-GB" sz="900" b="0" i="0" u="none" strike="noStrike" kern="1200" cap="none" spc="0" normalizeH="0" baseline="0" noProof="0" err="1">
                <a:ln>
                  <a:noFill/>
                </a:ln>
                <a:solidFill>
                  <a:srgbClr val="283349"/>
                </a:solidFill>
                <a:effectLst/>
                <a:uLnTx/>
                <a:uFillTx/>
                <a:latin typeface="Arial"/>
                <a:ea typeface="+mn-ea"/>
                <a:cs typeface="+mn-cs"/>
                <a:sym typeface="Arial"/>
              </a:rPr>
              <a:t>Hemasphere</a:t>
            </a:r>
            <a:r>
              <a:rPr kumimoji="0" lang="en-GB" sz="900" b="0" i="0" u="none" strike="noStrike" kern="1200" cap="none" spc="0" normalizeH="0" baseline="0" noProof="0">
                <a:ln>
                  <a:noFill/>
                </a:ln>
                <a:solidFill>
                  <a:srgbClr val="283349"/>
                </a:solidFill>
                <a:effectLst/>
                <a:uLnTx/>
                <a:uFillTx/>
                <a:latin typeface="Arial"/>
                <a:ea typeface="+mn-ea"/>
                <a:cs typeface="+mn-cs"/>
                <a:sym typeface="Arial"/>
              </a:rPr>
              <a:t>. 2022;6(5):e712; 2) Dr Lewis, personal communication; 3) Ibrutinib Summary of Product Characteristics, available at </a:t>
            </a:r>
            <a:r>
              <a:rPr kumimoji="0" lang="en-GB" sz="900" b="0" i="0" u="none" strike="noStrike" kern="1200" cap="none" spc="0" normalizeH="0" baseline="0" noProof="0">
                <a:ln>
                  <a:noFill/>
                </a:ln>
                <a:solidFill>
                  <a:srgbClr val="283349"/>
                </a:solidFill>
                <a:effectLst/>
                <a:uLnTx/>
                <a:uFillTx/>
                <a:latin typeface="Arial"/>
                <a:ea typeface="+mn-ea"/>
                <a:cs typeface="+mn-cs"/>
                <a:sym typeface="Arial"/>
                <a:hlinkClick r:id="rId3"/>
              </a:rPr>
              <a:t>https://www.medicines.org.uk/emc/product/10025/smpc</a:t>
            </a:r>
            <a:r>
              <a:rPr kumimoji="0" lang="en-GB" sz="900" b="0" i="0" u="none" strike="noStrike" kern="1200" cap="none" spc="0" normalizeH="0" baseline="0" noProof="0">
                <a:ln>
                  <a:noFill/>
                </a:ln>
                <a:solidFill>
                  <a:srgbClr val="283349"/>
                </a:solidFill>
                <a:effectLst/>
                <a:uLnTx/>
                <a:uFillTx/>
                <a:latin typeface="Arial"/>
                <a:ea typeface="+mn-ea"/>
                <a:cs typeface="+mn-cs"/>
                <a:sym typeface="Arial"/>
              </a:rPr>
              <a:t>; 4) Villa D et al. Blood Adv. 2023;7(16):4576–4585; 5) </a:t>
            </a:r>
            <a:r>
              <a:rPr kumimoji="0" lang="da-DK" sz="900" b="0" i="0" u="none" strike="noStrike" kern="1200" cap="none" spc="0" normalizeH="0" baseline="0" noProof="0">
                <a:ln>
                  <a:noFill/>
                </a:ln>
                <a:solidFill>
                  <a:srgbClr val="283349"/>
                </a:solidFill>
                <a:effectLst/>
                <a:uLnTx/>
                <a:uFillTx/>
                <a:latin typeface="Arial"/>
                <a:ea typeface="+mn-ea"/>
                <a:cs typeface="+mn-cs"/>
                <a:sym typeface="Arial"/>
              </a:rPr>
              <a:t>Wang M et al. Blood. 2023;142(Supplement 2):LBA-2.</a:t>
            </a:r>
          </a:p>
        </p:txBody>
      </p:sp>
    </p:spTree>
    <p:extLst>
      <p:ext uri="{BB962C8B-B14F-4D97-AF65-F5344CB8AC3E}">
        <p14:creationId xmlns:p14="http://schemas.microsoft.com/office/powerpoint/2010/main" val="2710873533"/>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807424C-DF69-92E2-6DB4-6BCC7F2AAC41}"/>
              </a:ext>
            </a:extLst>
          </p:cNvPr>
          <p:cNvSpPr>
            <a:spLocks noGrp="1"/>
          </p:cNvSpPr>
          <p:nvPr>
            <p:ph sz="quarter" idx="13"/>
          </p:nvPr>
        </p:nvSpPr>
        <p:spPr>
          <a:xfrm>
            <a:off x="739448" y="1400506"/>
            <a:ext cx="10637379" cy="3704894"/>
          </a:xfrm>
        </p:spPr>
        <p:txBody>
          <a:bodyPr/>
          <a:lstStyle/>
          <a:p>
            <a:pPr marL="0" indent="0">
              <a:buNone/>
            </a:pPr>
            <a:r>
              <a:rPr lang="en-GB" sz="2400" b="1"/>
              <a:t>BTKi as 1L?</a:t>
            </a:r>
            <a:endParaRPr lang="en-GB" sz="2400" strike="sngStrike" baseline="27769"/>
          </a:p>
          <a:p>
            <a:r>
              <a:rPr lang="en-US" sz="2400">
                <a:solidFill>
                  <a:schemeClr val="bg1"/>
                </a:solidFill>
              </a:rPr>
              <a:t>Several clinical trials are investigating 1L BTKi:</a:t>
            </a:r>
          </a:p>
          <a:p>
            <a:pPr marL="914400" lvl="1" indent="-304800" defTabSz="1219168">
              <a:lnSpc>
                <a:spcPct val="90000"/>
              </a:lnSpc>
              <a:spcBef>
                <a:spcPts val="2200"/>
              </a:spcBef>
              <a:buClrTx/>
              <a:buSzPct val="123000"/>
              <a:buFontTx/>
              <a:buChar char="•"/>
              <a:defRPr sz="2400">
                <a:solidFill>
                  <a:srgbClr val="000000"/>
                </a:solidFill>
                <a:latin typeface="Helvetica Neue"/>
                <a:ea typeface="Helvetica Neue"/>
                <a:cs typeface="Helvetica Neue"/>
                <a:sym typeface="Helvetica Neue"/>
              </a:defRPr>
            </a:pPr>
            <a:r>
              <a:rPr lang="en-US" sz="2200">
                <a:solidFill>
                  <a:schemeClr val="bg1"/>
                </a:solidFill>
              </a:rPr>
              <a:t>With chemo</a:t>
            </a:r>
          </a:p>
          <a:p>
            <a:pPr marL="914400" lvl="1" indent="-304800" defTabSz="1219168">
              <a:lnSpc>
                <a:spcPct val="90000"/>
              </a:lnSpc>
              <a:spcBef>
                <a:spcPts val="2200"/>
              </a:spcBef>
              <a:buClrTx/>
              <a:buSzPct val="123000"/>
              <a:buFontTx/>
              <a:buChar char="•"/>
              <a:defRPr sz="2400">
                <a:solidFill>
                  <a:srgbClr val="000000"/>
                </a:solidFill>
                <a:latin typeface="Helvetica Neue"/>
                <a:ea typeface="Helvetica Neue"/>
                <a:cs typeface="Helvetica Neue"/>
                <a:sym typeface="Helvetica Neue"/>
              </a:defRPr>
            </a:pPr>
            <a:r>
              <a:rPr lang="en-US" sz="2200">
                <a:solidFill>
                  <a:schemeClr val="bg1"/>
                </a:solidFill>
              </a:rPr>
              <a:t>Vs chemo</a:t>
            </a:r>
            <a:endParaRPr lang="en-US" sz="2200" baseline="30000">
              <a:solidFill>
                <a:schemeClr val="bg1"/>
              </a:solidFill>
            </a:endParaRPr>
          </a:p>
          <a:p>
            <a:pPr marL="914400" lvl="1" indent="-304800" defTabSz="1219168">
              <a:lnSpc>
                <a:spcPct val="90000"/>
              </a:lnSpc>
              <a:spcBef>
                <a:spcPts val="2200"/>
              </a:spcBef>
              <a:spcAft>
                <a:spcPts val="1200"/>
              </a:spcAft>
              <a:buClrTx/>
              <a:buSzPct val="123000"/>
              <a:buFontTx/>
              <a:buChar char="•"/>
              <a:defRPr sz="2400">
                <a:solidFill>
                  <a:srgbClr val="000000"/>
                </a:solidFill>
                <a:latin typeface="Helvetica Neue"/>
                <a:ea typeface="Helvetica Neue"/>
                <a:cs typeface="Helvetica Neue"/>
                <a:sym typeface="Helvetica Neue"/>
              </a:defRPr>
            </a:pPr>
            <a:r>
              <a:rPr lang="en-US" sz="2200">
                <a:solidFill>
                  <a:schemeClr val="bg1"/>
                </a:solidFill>
              </a:rPr>
              <a:t>In combination (e.g., BCL2 + anti-CD20)</a:t>
            </a:r>
          </a:p>
          <a:p>
            <a:r>
              <a:rPr lang="en-US" sz="2400">
                <a:solidFill>
                  <a:schemeClr val="bg1"/>
                </a:solidFill>
              </a:rPr>
              <a:t>Three major randomized trials have reported so far (SHINE, ECHO, TRIANGLE)</a:t>
            </a:r>
            <a:r>
              <a:rPr lang="en-US" sz="2400" baseline="30000">
                <a:solidFill>
                  <a:schemeClr val="bg1"/>
                </a:solidFill>
              </a:rPr>
              <a:t>1–3</a:t>
            </a:r>
          </a:p>
        </p:txBody>
      </p:sp>
      <p:sp>
        <p:nvSpPr>
          <p:cNvPr id="3" name="Slide Number Placeholder 2">
            <a:extLst>
              <a:ext uri="{FF2B5EF4-FFF2-40B4-BE49-F238E27FC236}">
                <a16:creationId xmlns:a16="http://schemas.microsoft.com/office/drawing/2014/main" id="{B34A884B-C973-6D31-85E4-0139618656C0}"/>
              </a:ext>
            </a:extLst>
          </p:cNvPr>
          <p:cNvSpPr>
            <a:spLocks noGrp="1"/>
          </p:cNvSpPr>
          <p:nvPr>
            <p:ph type="sldNum" sz="quarter" idx="12"/>
          </p:nvPr>
        </p:nvSpPr>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113</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5" name="Title 4">
            <a:extLst>
              <a:ext uri="{FF2B5EF4-FFF2-40B4-BE49-F238E27FC236}">
                <a16:creationId xmlns:a16="http://schemas.microsoft.com/office/drawing/2014/main" id="{61DA115E-DEF7-9BD7-8CEE-F52507BE0720}"/>
              </a:ext>
            </a:extLst>
          </p:cNvPr>
          <p:cNvSpPr>
            <a:spLocks noGrp="1"/>
          </p:cNvSpPr>
          <p:nvPr>
            <p:ph type="ctrTitle"/>
          </p:nvPr>
        </p:nvSpPr>
        <p:spPr/>
        <p:txBody>
          <a:bodyPr/>
          <a:lstStyle/>
          <a:p>
            <a:r>
              <a:rPr lang="en-US"/>
              <a:t>Can we improve on 1L therapy using BTKi?</a:t>
            </a:r>
            <a:endParaRPr lang="en-GB"/>
          </a:p>
        </p:txBody>
      </p:sp>
      <p:sp>
        <p:nvSpPr>
          <p:cNvPr id="2" name="TextBox 6">
            <a:extLst>
              <a:ext uri="{FF2B5EF4-FFF2-40B4-BE49-F238E27FC236}">
                <a16:creationId xmlns:a16="http://schemas.microsoft.com/office/drawing/2014/main" id="{3312D0DB-E63E-5D25-4EB6-D3A9BD862EC9}"/>
              </a:ext>
            </a:extLst>
          </p:cNvPr>
          <p:cNvSpPr txBox="1"/>
          <p:nvPr/>
        </p:nvSpPr>
        <p:spPr>
          <a:xfrm>
            <a:off x="869005" y="6094884"/>
            <a:ext cx="10678563"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1L, first-line; BCL2, B-cell lymphoma-2; BTKi, Bruton’s tyrosine kinase inhibitor.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1) Wang M et al. N Engl J Med. 2022;386(26):2482-2494; 2) Wang M et al. EHA 2024; Abstract LB3439; 3) </a:t>
            </a:r>
            <a:r>
              <a:rPr kumimoji="0" lang="en-US" sz="900" b="0" i="0" u="none" strike="noStrike" kern="1200" cap="none" spc="0" normalizeH="0" baseline="0" noProof="0" err="1">
                <a:ln>
                  <a:noFill/>
                </a:ln>
                <a:solidFill>
                  <a:srgbClr val="283349"/>
                </a:solidFill>
                <a:effectLst/>
                <a:uLnTx/>
                <a:uFillTx/>
                <a:latin typeface="Arial"/>
                <a:ea typeface="+mn-ea"/>
                <a:cs typeface="Arial"/>
                <a:sym typeface="Arial"/>
              </a:rPr>
              <a:t>Dreyling</a:t>
            </a:r>
            <a:r>
              <a:rPr kumimoji="0" lang="en-US" sz="900" b="0" i="0" u="none" strike="noStrike" kern="1200" cap="none" spc="0" normalizeH="0" baseline="0" noProof="0">
                <a:ln>
                  <a:noFill/>
                </a:ln>
                <a:solidFill>
                  <a:srgbClr val="283349"/>
                </a:solidFill>
                <a:effectLst/>
                <a:uLnTx/>
                <a:uFillTx/>
                <a:latin typeface="Arial"/>
                <a:ea typeface="+mn-ea"/>
                <a:cs typeface="Arial"/>
                <a:sym typeface="Arial"/>
              </a:rPr>
              <a:t> M et al. Blood. 2022;140 (Supplement 1):1–3.</a:t>
            </a:r>
            <a:r>
              <a:rPr kumimoji="0" lang="da-DK" sz="900" b="0" i="0" u="none" strike="noStrike" kern="1200" cap="none" spc="0" normalizeH="0" baseline="0" noProof="0">
                <a:ln>
                  <a:noFill/>
                </a:ln>
                <a:solidFill>
                  <a:srgbClr val="283349"/>
                </a:solidFill>
                <a:effectLst/>
                <a:uLnTx/>
                <a:uFillTx/>
                <a:latin typeface="Arial"/>
                <a:ea typeface="+mn-ea"/>
                <a:cs typeface="Arial"/>
                <a:sym typeface="Arial"/>
              </a:rPr>
              <a:t> </a:t>
            </a:r>
            <a:endParaRPr kumimoji="0" lang="da-DK" sz="1800" b="0" i="0" u="none" strike="sngStrike" kern="0" cap="none" spc="0" normalizeH="0" baseline="0" noProof="0">
              <a:ln>
                <a:noFill/>
              </a:ln>
              <a:solidFill>
                <a:srgbClr val="D9D8D6"/>
              </a:solidFill>
              <a:effectLst/>
              <a:uLnTx/>
              <a:uFillTx/>
              <a:latin typeface="Arial"/>
              <a:cs typeface="Arial"/>
              <a:sym typeface="Arial"/>
            </a:endParaRPr>
          </a:p>
        </p:txBody>
      </p:sp>
    </p:spTree>
    <p:extLst>
      <p:ext uri="{BB962C8B-B14F-4D97-AF65-F5344CB8AC3E}">
        <p14:creationId xmlns:p14="http://schemas.microsoft.com/office/powerpoint/2010/main" val="2724043920"/>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Title 6"/>
          <p:cNvSpPr txBox="1">
            <a:spLocks noGrp="1"/>
          </p:cNvSpPr>
          <p:nvPr>
            <p:ph type="title"/>
          </p:nvPr>
        </p:nvSpPr>
        <p:spPr>
          <a:prstGeom prst="rect">
            <a:avLst/>
          </a:prstGeom>
          <a:ln w="12700">
            <a:miter lim="400000"/>
          </a:ln>
        </p:spPr>
        <p:txBody>
          <a:bodyPr lIns="35718" tIns="35718" rIns="35718" bIns="35718" anchor="t">
            <a:noAutofit/>
          </a:bodyPr>
          <a:lstStyle>
            <a:lvl1pPr defTabSz="768076">
              <a:defRPr sz="2646" spc="-52"/>
            </a:lvl1pPr>
          </a:lstStyle>
          <a:p>
            <a:pPr>
              <a:lnSpc>
                <a:spcPct val="100000"/>
              </a:lnSpc>
            </a:pPr>
            <a:r>
              <a:rPr lang="en-US" sz="2800">
                <a:latin typeface="Arial" panose="020B0604020202020204" pitchFamily="34" charset="0"/>
                <a:cs typeface="Arial" panose="020B0604020202020204" pitchFamily="34" charset="0"/>
              </a:rPr>
              <a:t>SHINE: a r</a:t>
            </a:r>
            <a:r>
              <a:rPr lang="en-US" sz="2800" err="1">
                <a:latin typeface="Arial" panose="020B0604020202020204" pitchFamily="34" charset="0"/>
                <a:cs typeface="Arial" panose="020B0604020202020204" pitchFamily="34" charset="0"/>
              </a:rPr>
              <a:t>andomized</a:t>
            </a:r>
            <a:r>
              <a:rPr lang="en-US" sz="2800">
                <a:latin typeface="Arial" panose="020B0604020202020204" pitchFamily="34" charset="0"/>
                <a:cs typeface="Arial" panose="020B0604020202020204" pitchFamily="34" charset="0"/>
              </a:rPr>
              <a:t>, d</a:t>
            </a:r>
            <a:r>
              <a:rPr lang="en-US" sz="2800" err="1">
                <a:latin typeface="Arial" panose="020B0604020202020204" pitchFamily="34" charset="0"/>
                <a:cs typeface="Arial" panose="020B0604020202020204" pitchFamily="34" charset="0"/>
              </a:rPr>
              <a:t>ouble</a:t>
            </a:r>
            <a:r>
              <a:rPr lang="en-US" sz="2800">
                <a:latin typeface="Arial" panose="020B0604020202020204" pitchFamily="34" charset="0"/>
                <a:cs typeface="Arial" panose="020B0604020202020204" pitchFamily="34" charset="0"/>
              </a:rPr>
              <a:t>-b</a:t>
            </a:r>
            <a:r>
              <a:rPr lang="en-US" sz="2800" err="1">
                <a:latin typeface="Arial" panose="020B0604020202020204" pitchFamily="34" charset="0"/>
                <a:cs typeface="Arial" panose="020B0604020202020204" pitchFamily="34" charset="0"/>
              </a:rPr>
              <a:t>lind</a:t>
            </a:r>
            <a:r>
              <a:rPr lang="en-US" sz="2800">
                <a:latin typeface="Arial" panose="020B0604020202020204" pitchFamily="34" charset="0"/>
                <a:cs typeface="Arial" panose="020B0604020202020204" pitchFamily="34" charset="0"/>
              </a:rPr>
              <a:t>, Phase 3 s</a:t>
            </a:r>
            <a:r>
              <a:rPr lang="en-US" sz="2800" err="1">
                <a:latin typeface="Arial" panose="020B0604020202020204" pitchFamily="34" charset="0"/>
                <a:cs typeface="Arial" panose="020B0604020202020204" pitchFamily="34" charset="0"/>
              </a:rPr>
              <a:t>tudy</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of</a:t>
            </a:r>
            <a:r>
              <a:rPr lang="en-US" sz="2800">
                <a:latin typeface="Arial" panose="020B0604020202020204" pitchFamily="34" charset="0"/>
                <a:cs typeface="Arial" panose="020B0604020202020204" pitchFamily="34" charset="0"/>
              </a:rPr>
              <a:t> </a:t>
            </a:r>
            <a:br>
              <a:rPr lang="en-US" sz="2800">
                <a:latin typeface="Arial" panose="020B0604020202020204" pitchFamily="34" charset="0"/>
                <a:cs typeface="Arial" panose="020B0604020202020204" pitchFamily="34" charset="0"/>
              </a:rPr>
            </a:br>
            <a:r>
              <a:rPr lang="en-US" sz="2800" spc="-52">
                <a:latin typeface="Arial" panose="020B0604020202020204" pitchFamily="34" charset="0"/>
                <a:cs typeface="Arial" panose="020B0604020202020204" pitchFamily="34" charset="0"/>
              </a:rPr>
              <a:t>BR + </a:t>
            </a:r>
            <a:r>
              <a:rPr lang="en-US" sz="2800" spc="-52" err="1">
                <a:solidFill>
                  <a:srgbClr val="C00000"/>
                </a:solidFill>
                <a:latin typeface="Arial" panose="020B0604020202020204" pitchFamily="34" charset="0"/>
                <a:cs typeface="Arial" panose="020B0604020202020204" pitchFamily="34" charset="0"/>
              </a:rPr>
              <a:t>ibrutinib</a:t>
            </a:r>
            <a:r>
              <a:rPr lang="en-US" sz="2800" spc="-52">
                <a:latin typeface="Arial" panose="020B0604020202020204" pitchFamily="34" charset="0"/>
                <a:cs typeface="Arial" panose="020B0604020202020204" pitchFamily="34" charset="0"/>
              </a:rPr>
              <a:t> </a:t>
            </a:r>
            <a:r>
              <a:rPr lang="en-US" sz="2800" spc="-52" err="1">
                <a:latin typeface="Arial" panose="020B0604020202020204" pitchFamily="34" charset="0"/>
                <a:cs typeface="Arial" panose="020B0604020202020204" pitchFamily="34" charset="0"/>
              </a:rPr>
              <a:t>vs</a:t>
            </a:r>
            <a:r>
              <a:rPr lang="en-US" sz="2800" spc="-52">
                <a:latin typeface="Arial" panose="020B0604020202020204" pitchFamily="34" charset="0"/>
                <a:cs typeface="Arial" panose="020B0604020202020204" pitchFamily="34" charset="0"/>
              </a:rPr>
              <a:t> BR</a:t>
            </a:r>
            <a:endParaRPr lang="en-US" sz="2800">
              <a:latin typeface="Arial" panose="020B0604020202020204" pitchFamily="34" charset="0"/>
              <a:cs typeface="Arial" panose="020B0604020202020204" pitchFamily="34" charset="0"/>
            </a:endParaRPr>
          </a:p>
        </p:txBody>
      </p:sp>
      <p:sp>
        <p:nvSpPr>
          <p:cNvPr id="703" name="TextBox 28"/>
          <p:cNvSpPr txBox="1"/>
          <p:nvPr/>
        </p:nvSpPr>
        <p:spPr>
          <a:xfrm>
            <a:off x="5307357" y="4431092"/>
            <a:ext cx="5143501" cy="9702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4290" tIns="34290" rIns="34290" bIns="34290">
            <a:spAutoFit/>
          </a:bodyPr>
          <a:lstStyle/>
          <a:p>
            <a:pPr marL="0" marR="0" lvl="0" indent="0" algn="l" defTabSz="457200" rtl="0" eaLnBrk="1" fontAlgn="auto" latinLnBrk="0" hangingPunct="0">
              <a:lnSpc>
                <a:spcPct val="100000"/>
              </a:lnSpc>
              <a:spcBef>
                <a:spcPts val="300"/>
              </a:spcBef>
              <a:spcAft>
                <a:spcPts val="0"/>
              </a:spcAft>
              <a:buClrTx/>
              <a:buSzTx/>
              <a:buFontTx/>
              <a:buNone/>
              <a:tabLst/>
              <a:defRPr sz="1400" b="1">
                <a:solidFill>
                  <a:srgbClr val="333333"/>
                </a:solidFill>
                <a:latin typeface="Open Sans"/>
                <a:ea typeface="Open Sans"/>
                <a:cs typeface="Open Sans"/>
                <a:sym typeface="Open Sans"/>
              </a:defRPr>
            </a:pPr>
            <a:r>
              <a:rPr kumimoji="0" sz="1400" b="1"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Primary end point: </a:t>
            </a:r>
            <a:r>
              <a:rPr kumimoji="0" sz="14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PFS (investigator-assessed) in the ITT population</a:t>
            </a:r>
          </a:p>
          <a:p>
            <a:pPr marL="0" marR="0" lvl="0" indent="0" algn="l" defTabSz="457200" rtl="0" eaLnBrk="1" fontAlgn="auto" latinLnBrk="0" hangingPunct="0">
              <a:lnSpc>
                <a:spcPct val="100000"/>
              </a:lnSpc>
              <a:spcBef>
                <a:spcPts val="300"/>
              </a:spcBef>
              <a:spcAft>
                <a:spcPts val="0"/>
              </a:spcAft>
              <a:buClrTx/>
              <a:buSzTx/>
              <a:buFontTx/>
              <a:buNone/>
              <a:tabLst/>
              <a:defRPr sz="1400" b="1">
                <a:solidFill>
                  <a:srgbClr val="333333"/>
                </a:solidFill>
                <a:latin typeface="Open Sans"/>
                <a:ea typeface="Open Sans"/>
                <a:cs typeface="Open Sans"/>
                <a:sym typeface="Open Sans"/>
              </a:defRPr>
            </a:pPr>
            <a:r>
              <a:rPr kumimoji="0" sz="1400" b="1"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Key secondary end points:</a:t>
            </a:r>
            <a:r>
              <a:rPr kumimoji="0" sz="14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 response rate, time to next treatment, overall survival, safety </a:t>
            </a:r>
          </a:p>
        </p:txBody>
      </p:sp>
      <p:sp>
        <p:nvSpPr>
          <p:cNvPr id="704" name="TextBox 84"/>
          <p:cNvSpPr txBox="1"/>
          <p:nvPr/>
        </p:nvSpPr>
        <p:spPr>
          <a:xfrm>
            <a:off x="1345368" y="4691572"/>
            <a:ext cx="2753383" cy="500137"/>
          </a:xfrm>
          <a:prstGeom prst="rect">
            <a:avLst/>
          </a:prstGeom>
          <a:solidFill>
            <a:srgbClr val="FFFFFF"/>
          </a:solidFill>
          <a:ln w="12700">
            <a:solidFill>
              <a:srgbClr val="333333"/>
            </a:solid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4290" tIns="34290" rIns="34290" bIns="34290">
            <a:spAutoFit/>
          </a:bodyPr>
          <a:lstStyle>
            <a:lvl1pPr algn="ctr" defTabSz="457200">
              <a:defRPr sz="1200" b="1">
                <a:solidFill>
                  <a:srgbClr val="333333"/>
                </a:solidFill>
                <a:latin typeface="Open Sans"/>
                <a:ea typeface="Open Sans"/>
                <a:cs typeface="Open Sans"/>
                <a:sym typeface="Open Sans"/>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Enrolled between May 2013 and November 2014 at 183 sites</a:t>
            </a:r>
          </a:p>
        </p:txBody>
      </p:sp>
      <p:sp>
        <p:nvSpPr>
          <p:cNvPr id="705" name="TextBox 15"/>
          <p:cNvSpPr txBox="1"/>
          <p:nvPr/>
        </p:nvSpPr>
        <p:spPr>
          <a:xfrm>
            <a:off x="4158553" y="2775463"/>
            <a:ext cx="770206" cy="2846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4290" tIns="34290" rIns="34290" bIns="34290">
            <a:spAutoFit/>
          </a:bodyPr>
          <a:lstStyle>
            <a:lvl1pPr algn="ctr" defTabSz="457200">
              <a:defRPr sz="1400" b="1">
                <a:solidFill>
                  <a:srgbClr val="333333"/>
                </a:solidFill>
                <a:latin typeface="Open Sans"/>
                <a:ea typeface="Open Sans"/>
                <a:cs typeface="Open Sans"/>
                <a:sym typeface="Open Sans"/>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N = 523</a:t>
            </a:r>
          </a:p>
        </p:txBody>
      </p:sp>
      <p:sp>
        <p:nvSpPr>
          <p:cNvPr id="739" name="Straight Arrow Connector 102"/>
          <p:cNvSpPr/>
          <p:nvPr/>
        </p:nvSpPr>
        <p:spPr>
          <a:xfrm>
            <a:off x="4109240" y="3276411"/>
            <a:ext cx="199374" cy="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12700">
            <a:solidFill>
              <a:srgbClr val="333333"/>
            </a:solidFill>
            <a:tailEnd type="triangle"/>
          </a:ln>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D9D8D6"/>
              </a:solidFill>
              <a:effectLst/>
              <a:uLnTx/>
              <a:uFillTx/>
              <a:latin typeface="Arial" panose="020B0604020202020204" pitchFamily="34" charset="0"/>
              <a:cs typeface="Arial" panose="020B0604020202020204" pitchFamily="34" charset="0"/>
              <a:sym typeface="Arial"/>
            </a:endParaRPr>
          </a:p>
        </p:txBody>
      </p:sp>
      <p:grpSp>
        <p:nvGrpSpPr>
          <p:cNvPr id="709" name="Group 103"/>
          <p:cNvGrpSpPr/>
          <p:nvPr/>
        </p:nvGrpSpPr>
        <p:grpSpPr>
          <a:xfrm>
            <a:off x="4778700" y="2673387"/>
            <a:ext cx="480062" cy="1207009"/>
            <a:chOff x="0" y="0"/>
            <a:chExt cx="480060" cy="1207007"/>
          </a:xfrm>
        </p:grpSpPr>
        <p:sp>
          <p:nvSpPr>
            <p:cNvPr id="707" name="Elbow Connector 32"/>
            <p:cNvSpPr/>
            <p:nvPr/>
          </p:nvSpPr>
          <p:spPr>
            <a:xfrm>
              <a:off x="-1" y="604648"/>
              <a:ext cx="480062" cy="6023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12700" cap="flat">
              <a:solidFill>
                <a:srgbClr val="333333"/>
              </a:solidFill>
              <a:prstDash val="solid"/>
              <a:miter lim="800000"/>
              <a:tailEnd type="triangle" w="med" len="med"/>
            </a:ln>
            <a:effectLst/>
          </p:spPr>
          <p:txBody>
            <a:bodyPr wrap="square" lIns="34290" tIns="34290" rIns="34290" bIns="3429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endParaRPr>
            </a:p>
          </p:txBody>
        </p:sp>
        <p:sp>
          <p:nvSpPr>
            <p:cNvPr id="708" name="Elbow Connector 42"/>
            <p:cNvSpPr/>
            <p:nvPr/>
          </p:nvSpPr>
          <p:spPr>
            <a:xfrm rot="10800000" flipH="1">
              <a:off x="-1" y="0"/>
              <a:ext cx="480062" cy="6023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12700" cap="flat">
              <a:solidFill>
                <a:srgbClr val="333333"/>
              </a:solidFill>
              <a:prstDash val="solid"/>
              <a:miter lim="800000"/>
              <a:tailEnd type="triangle" w="med" len="med"/>
            </a:ln>
            <a:effectLst/>
          </p:spPr>
          <p:txBody>
            <a:bodyPr wrap="square" lIns="34290" tIns="34290" rIns="34290" bIns="3429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endParaRPr>
            </a:p>
          </p:txBody>
        </p:sp>
      </p:grpSp>
      <p:grpSp>
        <p:nvGrpSpPr>
          <p:cNvPr id="712" name="Rounded Rectangle 24"/>
          <p:cNvGrpSpPr/>
          <p:nvPr/>
        </p:nvGrpSpPr>
        <p:grpSpPr>
          <a:xfrm>
            <a:off x="4308612" y="3057120"/>
            <a:ext cx="480063" cy="438582"/>
            <a:chOff x="-1" y="-4029"/>
            <a:chExt cx="480062" cy="438581"/>
          </a:xfrm>
        </p:grpSpPr>
        <p:sp>
          <p:nvSpPr>
            <p:cNvPr id="710" name="Rectangle"/>
            <p:cNvSpPr/>
            <p:nvPr/>
          </p:nvSpPr>
          <p:spPr>
            <a:xfrm>
              <a:off x="-1" y="0"/>
              <a:ext cx="480062" cy="430524"/>
            </a:xfrm>
            <a:prstGeom prst="rect">
              <a:avLst/>
            </a:prstGeom>
            <a:solidFill>
              <a:srgbClr val="7E2E7A"/>
            </a:solidFill>
            <a:ln w="3175" cap="flat">
              <a:noFill/>
              <a:miter lim="400000"/>
            </a:ln>
            <a:effectLst/>
          </p:spPr>
          <p:txBody>
            <a:bodyPr wrap="square" lIns="34290" tIns="34290" rIns="34290" bIns="34290" numCol="1" anchor="ctr">
              <a:noAutofit/>
            </a:bodyPr>
            <a:lstStyle/>
            <a:p>
              <a:pPr marL="0" marR="0" lvl="0" indent="0" algn="ctr" defTabSz="6858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endParaRPr>
            </a:p>
          </p:txBody>
        </p:sp>
        <p:sp>
          <p:nvSpPr>
            <p:cNvPr id="711" name="R…"/>
            <p:cNvSpPr txBox="1"/>
            <p:nvPr/>
          </p:nvSpPr>
          <p:spPr>
            <a:xfrm>
              <a:off x="34289" y="-4029"/>
              <a:ext cx="411482" cy="43858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4290" tIns="34290" rIns="34290" bIns="34290" numCol="1" anchor="ctr">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sz="1200" b="1">
                  <a:solidFill>
                    <a:srgbClr val="FFFFFF"/>
                  </a:solidFill>
                  <a:latin typeface="Open Sans"/>
                  <a:ea typeface="Open Sans"/>
                  <a:cs typeface="Open Sans"/>
                  <a:sym typeface="Open Sans"/>
                </a:defRPr>
              </a:pPr>
              <a:r>
                <a:rPr kumimoji="0" sz="1200" b="1"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R</a:t>
              </a:r>
            </a:p>
            <a:p>
              <a:pPr marL="0" marR="0" lvl="0" indent="0" algn="ctr" defTabSz="685800" rtl="0" eaLnBrk="1" fontAlgn="auto" latinLnBrk="0" hangingPunct="0">
                <a:lnSpc>
                  <a:spcPct val="100000"/>
                </a:lnSpc>
                <a:spcBef>
                  <a:spcPts val="0"/>
                </a:spcBef>
                <a:spcAft>
                  <a:spcPts val="0"/>
                </a:spcAft>
                <a:buClrTx/>
                <a:buSzTx/>
                <a:buFontTx/>
                <a:buNone/>
                <a:tabLst/>
                <a:defRPr sz="1200" b="1">
                  <a:solidFill>
                    <a:srgbClr val="FFFFFF"/>
                  </a:solidFill>
                  <a:latin typeface="Open Sans"/>
                  <a:ea typeface="Open Sans"/>
                  <a:cs typeface="Open Sans"/>
                  <a:sym typeface="Open Sans"/>
                </a:defRPr>
              </a:pPr>
              <a:r>
                <a:rPr kumimoji="0" sz="1200" b="1"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1:1</a:t>
              </a:r>
            </a:p>
          </p:txBody>
        </p:sp>
      </p:grpSp>
      <p:sp>
        <p:nvSpPr>
          <p:cNvPr id="740" name="Straight Arrow Connector 38"/>
          <p:cNvSpPr/>
          <p:nvPr/>
        </p:nvSpPr>
        <p:spPr>
          <a:xfrm>
            <a:off x="7467786" y="2417931"/>
            <a:ext cx="754223" cy="1"/>
          </a:xfrm>
          <a:custGeom>
            <a:avLst/>
            <a:gdLst/>
            <a:ahLst/>
            <a:cxnLst>
              <a:cxn ang="0">
                <a:pos x="wd2" y="hd2"/>
              </a:cxn>
              <a:cxn ang="5400000">
                <a:pos x="wd2" y="hd2"/>
              </a:cxn>
              <a:cxn ang="10800000">
                <a:pos x="wd2" y="hd2"/>
              </a:cxn>
              <a:cxn ang="16200000">
                <a:pos x="wd2" y="hd2"/>
              </a:cxn>
            </a:cxnLst>
            <a:rect l="0" t="0" r="r" b="b"/>
            <a:pathLst>
              <a:path w="21600" extrusionOk="0">
                <a:moveTo>
                  <a:pt x="0" y="0"/>
                </a:moveTo>
                <a:cubicBezTo>
                  <a:pt x="7200" y="0"/>
                  <a:pt x="14400" y="0"/>
                  <a:pt x="21600" y="0"/>
                </a:cubicBezTo>
              </a:path>
            </a:pathLst>
          </a:custGeom>
          <a:ln w="12700">
            <a:solidFill>
              <a:srgbClr val="333333"/>
            </a:solidFill>
            <a:tailEnd type="triangle"/>
          </a:ln>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D9D8D6"/>
              </a:solidFill>
              <a:effectLst/>
              <a:uLnTx/>
              <a:uFillTx/>
              <a:latin typeface="Arial" panose="020B0604020202020204" pitchFamily="34" charset="0"/>
              <a:cs typeface="Arial" panose="020B0604020202020204" pitchFamily="34" charset="0"/>
              <a:sym typeface="Arial"/>
            </a:endParaRPr>
          </a:p>
        </p:txBody>
      </p:sp>
      <p:grpSp>
        <p:nvGrpSpPr>
          <p:cNvPr id="716" name="Rectangle 39"/>
          <p:cNvGrpSpPr/>
          <p:nvPr/>
        </p:nvGrpSpPr>
        <p:grpSpPr>
          <a:xfrm>
            <a:off x="5273066" y="2177900"/>
            <a:ext cx="2194563" cy="480063"/>
            <a:chOff x="-1" y="-1"/>
            <a:chExt cx="2194562" cy="480062"/>
          </a:xfrm>
        </p:grpSpPr>
        <p:sp>
          <p:nvSpPr>
            <p:cNvPr id="714" name="Rectangle"/>
            <p:cNvSpPr/>
            <p:nvPr/>
          </p:nvSpPr>
          <p:spPr>
            <a:xfrm>
              <a:off x="-1" y="-1"/>
              <a:ext cx="2194562" cy="480062"/>
            </a:xfrm>
            <a:prstGeom prst="rect">
              <a:avLst/>
            </a:prstGeom>
            <a:solidFill>
              <a:srgbClr val="003479"/>
            </a:solidFill>
            <a:ln w="3175" cap="flat">
              <a:noFill/>
              <a:miter lim="400000"/>
            </a:ln>
            <a:effectLst/>
          </p:spPr>
          <p:txBody>
            <a:bodyPr wrap="square" lIns="34290" tIns="34290" rIns="34290" bIns="34290"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1600">
                  <a:solidFill>
                    <a:srgbClr val="FFFFFF"/>
                  </a:solidFill>
                  <a:latin typeface="Open Sans"/>
                  <a:ea typeface="Open Sans"/>
                  <a:cs typeface="Open Sans"/>
                  <a:sym typeface="Open Sans"/>
                </a:defRPr>
              </a:pPr>
              <a:endParaRPr kumimoji="0" sz="16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715" name="BR induction for 6 cycles"/>
            <p:cNvSpPr txBox="1"/>
            <p:nvPr/>
          </p:nvSpPr>
          <p:spPr>
            <a:xfrm>
              <a:off x="34289" y="97790"/>
              <a:ext cx="2125982" cy="28448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4290" tIns="34290" rIns="34290" bIns="34290" numCol="1"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FFFF"/>
                  </a:solidFill>
                  <a:latin typeface="Open Sans"/>
                  <a:ea typeface="Open Sans"/>
                  <a:cs typeface="Open Sans"/>
                  <a:sym typeface="Open Sans"/>
                </a:defRPr>
              </a:pPr>
              <a:r>
                <a:rPr kumimoji="0" sz="1400" b="1"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BR </a:t>
              </a:r>
              <a:r>
                <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induction for 6 cycles</a:t>
              </a:r>
            </a:p>
          </p:txBody>
        </p:sp>
      </p:grpSp>
      <p:grpSp>
        <p:nvGrpSpPr>
          <p:cNvPr id="719" name="Rectangle 40"/>
          <p:cNvGrpSpPr/>
          <p:nvPr/>
        </p:nvGrpSpPr>
        <p:grpSpPr>
          <a:xfrm>
            <a:off x="8222007" y="2177900"/>
            <a:ext cx="2194563" cy="480063"/>
            <a:chOff x="-1" y="-1"/>
            <a:chExt cx="2194562" cy="480062"/>
          </a:xfrm>
        </p:grpSpPr>
        <p:sp>
          <p:nvSpPr>
            <p:cNvPr id="717" name="Rectangle"/>
            <p:cNvSpPr/>
            <p:nvPr/>
          </p:nvSpPr>
          <p:spPr>
            <a:xfrm>
              <a:off x="-1" y="-1"/>
              <a:ext cx="2194562" cy="480062"/>
            </a:xfrm>
            <a:prstGeom prst="rect">
              <a:avLst/>
            </a:prstGeom>
            <a:solidFill>
              <a:srgbClr val="003479"/>
            </a:solidFill>
            <a:ln w="3175" cap="flat">
              <a:noFill/>
              <a:miter lim="400000"/>
            </a:ln>
            <a:effectLst/>
          </p:spPr>
          <p:txBody>
            <a:bodyPr wrap="square" lIns="34290" tIns="34290" rIns="34290" bIns="34290"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a:solidFill>
                    <a:srgbClr val="FFFFFF"/>
                  </a:solidFill>
                  <a:latin typeface="Open Sans"/>
                  <a:ea typeface="Open Sans"/>
                  <a:cs typeface="Open Sans"/>
                  <a:sym typeface="Open Sans"/>
                </a:defRPr>
              </a:pPr>
              <a:endPar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718" name="Rituximab maintenance…"/>
            <p:cNvSpPr txBox="1"/>
            <p:nvPr/>
          </p:nvSpPr>
          <p:spPr>
            <a:xfrm>
              <a:off x="34289" y="20740"/>
              <a:ext cx="2125982" cy="43858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4290" tIns="34290" rIns="34290" bIns="34290" numCol="1"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200" b="1">
                  <a:solidFill>
                    <a:srgbClr val="FFFFFF"/>
                  </a:solidFill>
                  <a:latin typeface="Open Sans"/>
                  <a:ea typeface="Open Sans"/>
                  <a:cs typeface="Open Sans"/>
                  <a:sym typeface="Open Sans"/>
                </a:defRPr>
              </a:pPr>
              <a:r>
                <a:rPr kumimoji="0" sz="1200" b="1"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R</a:t>
              </a:r>
              <a:r>
                <a:rPr kumimoji="0" sz="12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ituximab maintenance </a:t>
              </a:r>
            </a:p>
            <a:p>
              <a:pPr marL="0" marR="0" lvl="0" indent="0" algn="ctr" defTabSz="457200" rtl="0" eaLnBrk="1" fontAlgn="auto" latinLnBrk="0" hangingPunct="0">
                <a:lnSpc>
                  <a:spcPct val="100000"/>
                </a:lnSpc>
                <a:spcBef>
                  <a:spcPts val="0"/>
                </a:spcBef>
                <a:spcAft>
                  <a:spcPts val="0"/>
                </a:spcAft>
                <a:buClrTx/>
                <a:buSzTx/>
                <a:buFontTx/>
                <a:buNone/>
                <a:tabLst/>
                <a:defRPr sz="1200">
                  <a:solidFill>
                    <a:srgbClr val="FFFFFF"/>
                  </a:solidFill>
                  <a:latin typeface="Open Sans"/>
                  <a:ea typeface="Open Sans"/>
                  <a:cs typeface="Open Sans"/>
                  <a:sym typeface="Open Sans"/>
                </a:defRPr>
              </a:pPr>
              <a:r>
                <a:rPr kumimoji="0" sz="12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every 8 weeks for 12 cycles</a:t>
              </a:r>
            </a:p>
          </p:txBody>
        </p:sp>
      </p:grpSp>
      <p:grpSp>
        <p:nvGrpSpPr>
          <p:cNvPr id="722" name="Rectangle 41"/>
          <p:cNvGrpSpPr/>
          <p:nvPr/>
        </p:nvGrpSpPr>
        <p:grpSpPr>
          <a:xfrm>
            <a:off x="5273067" y="2672607"/>
            <a:ext cx="5143501" cy="500382"/>
            <a:chOff x="0" y="-10160"/>
            <a:chExt cx="5143500" cy="500381"/>
          </a:xfrm>
        </p:grpSpPr>
        <p:sp>
          <p:nvSpPr>
            <p:cNvPr id="720" name="Rectangle"/>
            <p:cNvSpPr/>
            <p:nvPr/>
          </p:nvSpPr>
          <p:spPr>
            <a:xfrm>
              <a:off x="0" y="-1"/>
              <a:ext cx="5143500" cy="480062"/>
            </a:xfrm>
            <a:prstGeom prst="rect">
              <a:avLst/>
            </a:prstGeom>
            <a:solidFill>
              <a:srgbClr val="003479"/>
            </a:solidFill>
            <a:ln w="3175" cap="flat">
              <a:noFill/>
              <a:miter lim="400000"/>
            </a:ln>
            <a:effectLst/>
          </p:spPr>
          <p:txBody>
            <a:bodyPr wrap="square" lIns="34290" tIns="34290" rIns="34290" bIns="34290"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a:solidFill>
                    <a:srgbClr val="FFFFFF"/>
                  </a:solidFill>
                  <a:latin typeface="Open Sans"/>
                  <a:ea typeface="Open Sans"/>
                  <a:cs typeface="Open Sans"/>
                  <a:sym typeface="Open Sans"/>
                </a:defRPr>
              </a:pPr>
              <a:endPar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721" name="Ibrutinib 560 mg (4 capsules daily) until PD or unacceptable toxicity"/>
            <p:cNvSpPr txBox="1"/>
            <p:nvPr/>
          </p:nvSpPr>
          <p:spPr>
            <a:xfrm>
              <a:off x="34290" y="-10160"/>
              <a:ext cx="5074921" cy="50038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4290" tIns="34290" rIns="34290" bIns="34290" numCol="1"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FFFF"/>
                  </a:solidFill>
                  <a:latin typeface="Open Sans"/>
                  <a:ea typeface="Open Sans"/>
                  <a:cs typeface="Open Sans"/>
                  <a:sym typeface="Open Sans"/>
                </a:defRPr>
              </a:pPr>
              <a:r>
                <a:rPr kumimoji="0" sz="1400" b="1"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Ibrutinib 560 mg </a:t>
              </a:r>
              <a:r>
                <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(4 capsules daily) until PD or unacceptable toxicity</a:t>
              </a:r>
            </a:p>
          </p:txBody>
        </p:sp>
      </p:grpSp>
      <p:sp>
        <p:nvSpPr>
          <p:cNvPr id="723" name="Rectangle"/>
          <p:cNvSpPr/>
          <p:nvPr/>
        </p:nvSpPr>
        <p:spPr>
          <a:xfrm>
            <a:off x="1345368" y="1978670"/>
            <a:ext cx="2757656" cy="2595864"/>
          </a:xfrm>
          <a:prstGeom prst="rect">
            <a:avLst/>
          </a:prstGeom>
          <a:solidFill>
            <a:srgbClr val="FFFFFF"/>
          </a:solidFill>
          <a:ln w="12700" cap="flat">
            <a:solidFill>
              <a:srgbClr val="333333"/>
            </a:solidFill>
            <a:prstDash val="solid"/>
            <a:miter lim="800000"/>
          </a:ln>
          <a:effectLst/>
        </p:spPr>
        <p:txBody>
          <a:bodyPr wrap="square" lIns="34290" tIns="34290" rIns="34290" bIns="34290" numCol="1" anchor="ctr">
            <a:noAutofit/>
          </a:bodyPr>
          <a:lstStyle/>
          <a:p>
            <a:pPr marL="0" marR="0" lvl="0" indent="0" algn="l" defTabSz="457200" rtl="0" eaLnBrk="1" fontAlgn="auto" latinLnBrk="0" hangingPunct="0">
              <a:lnSpc>
                <a:spcPct val="100000"/>
              </a:lnSpc>
              <a:spcBef>
                <a:spcPts val="600"/>
              </a:spcBef>
              <a:spcAft>
                <a:spcPts val="0"/>
              </a:spcAft>
              <a:buClrTx/>
              <a:buSzTx/>
              <a:buFontTx/>
              <a:buNone/>
              <a:tabLst/>
              <a:defRPr sz="1200">
                <a:solidFill>
                  <a:srgbClr val="333333"/>
                </a:solidFill>
                <a:latin typeface="Open Sans"/>
                <a:ea typeface="Open Sans"/>
                <a:cs typeface="Open Sans"/>
                <a:sym typeface="Open Sans"/>
              </a:defRPr>
            </a:pPr>
            <a:endParaRPr kumimoji="0" sz="14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endParaRPr>
          </a:p>
        </p:txBody>
      </p:sp>
      <p:sp>
        <p:nvSpPr>
          <p:cNvPr id="724" name="Patients…"/>
          <p:cNvSpPr txBox="1"/>
          <p:nvPr/>
        </p:nvSpPr>
        <p:spPr>
          <a:xfrm>
            <a:off x="1463713" y="1997827"/>
            <a:ext cx="2599913" cy="2593682"/>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6999" tIns="26999" rIns="26999" bIns="26999" numCol="1" anchor="ctr">
            <a:spAutoFit/>
          </a:bodyPr>
          <a:lstStyle/>
          <a:p>
            <a:pPr marL="0" marR="0" lvl="0" indent="0" algn="l" defTabSz="457200" rtl="0" eaLnBrk="1" fontAlgn="auto" latinLnBrk="0" hangingPunct="0">
              <a:lnSpc>
                <a:spcPct val="100000"/>
              </a:lnSpc>
              <a:spcBef>
                <a:spcPts val="600"/>
              </a:spcBef>
              <a:spcAft>
                <a:spcPts val="0"/>
              </a:spcAft>
              <a:buClrTx/>
              <a:buSzTx/>
              <a:buFontTx/>
              <a:buNone/>
              <a:tabLst/>
              <a:defRPr sz="1400" b="1">
                <a:solidFill>
                  <a:srgbClr val="333333"/>
                </a:solidFill>
                <a:latin typeface="Open Sans"/>
                <a:ea typeface="Open Sans"/>
                <a:cs typeface="Open Sans"/>
                <a:sym typeface="Open Sans"/>
              </a:defRPr>
            </a:pPr>
            <a:r>
              <a:rPr kumimoji="0" sz="1400" b="1"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Patients</a:t>
            </a:r>
            <a:endParaRPr kumimoji="0" sz="1400" b="1"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a:p>
            <a:pPr marL="198998" marR="0" lvl="0" indent="-138673" algn="l" defTabSz="914400" rtl="0" eaLnBrk="1" fontAlgn="auto" latinLnBrk="0" hangingPunct="0">
              <a:lnSpc>
                <a:spcPct val="100000"/>
              </a:lnSpc>
              <a:spcBef>
                <a:spcPts val="300"/>
              </a:spcBef>
              <a:spcAft>
                <a:spcPts val="0"/>
              </a:spcAft>
              <a:buClrTx/>
              <a:buSzPct val="100000"/>
              <a:buFont typeface="Arial"/>
              <a:buChar char="•"/>
              <a:tabLst/>
              <a:defRPr sz="1100">
                <a:solidFill>
                  <a:srgbClr val="333333"/>
                </a:solidFill>
                <a:latin typeface="Open Sans"/>
                <a:ea typeface="Open Sans"/>
                <a:cs typeface="Open Sans"/>
                <a:sym typeface="Open Sans"/>
              </a:defRPr>
            </a:pPr>
            <a:r>
              <a:rPr kumimoji="0" sz="14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Previously untreated MCL </a:t>
            </a:r>
            <a:endPar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a:p>
            <a:pPr marL="198998" marR="0" lvl="0" indent="-138673" algn="l" defTabSz="914400" rtl="0" eaLnBrk="1" fontAlgn="auto" latinLnBrk="0" hangingPunct="0">
              <a:lnSpc>
                <a:spcPct val="100000"/>
              </a:lnSpc>
              <a:spcBef>
                <a:spcPts val="300"/>
              </a:spcBef>
              <a:spcAft>
                <a:spcPts val="0"/>
              </a:spcAft>
              <a:buClrTx/>
              <a:buSzPct val="100000"/>
              <a:buFont typeface="Arial"/>
              <a:buChar char="•"/>
              <a:tabLst/>
              <a:defRPr sz="1100">
                <a:solidFill>
                  <a:srgbClr val="333333"/>
                </a:solidFill>
                <a:latin typeface="Open Sans"/>
                <a:ea typeface="Open Sans"/>
                <a:cs typeface="Open Sans"/>
                <a:sym typeface="Open Sans"/>
              </a:defRPr>
            </a:pPr>
            <a:r>
              <a:rPr kumimoji="0" sz="14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 65 years of age</a:t>
            </a:r>
            <a:endPar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a:p>
            <a:pPr marL="198998" marR="0" lvl="0" indent="-138673" algn="l" defTabSz="914400" rtl="0" eaLnBrk="1" fontAlgn="auto" latinLnBrk="0" hangingPunct="0">
              <a:lnSpc>
                <a:spcPct val="100000"/>
              </a:lnSpc>
              <a:spcBef>
                <a:spcPts val="300"/>
              </a:spcBef>
              <a:spcAft>
                <a:spcPts val="0"/>
              </a:spcAft>
              <a:buClrTx/>
              <a:buSzPct val="100000"/>
              <a:buFont typeface="Arial"/>
              <a:buChar char="•"/>
              <a:tabLst/>
              <a:defRPr sz="1100">
                <a:solidFill>
                  <a:srgbClr val="333333"/>
                </a:solidFill>
                <a:latin typeface="Open Sans"/>
                <a:ea typeface="Open Sans"/>
                <a:cs typeface="Open Sans"/>
                <a:sym typeface="Open Sans"/>
              </a:defRPr>
            </a:pPr>
            <a:r>
              <a:rPr kumimoji="0" sz="14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Stage II-IV disease</a:t>
            </a:r>
            <a:endPar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a:p>
            <a:pPr marL="198998" marR="0" lvl="0" indent="-138673" algn="l" defTabSz="457200" rtl="0" eaLnBrk="1" fontAlgn="auto" latinLnBrk="0" hangingPunct="0">
              <a:lnSpc>
                <a:spcPct val="100000"/>
              </a:lnSpc>
              <a:spcBef>
                <a:spcPts val="300"/>
              </a:spcBef>
              <a:spcAft>
                <a:spcPts val="0"/>
              </a:spcAft>
              <a:buClrTx/>
              <a:buSzPct val="100000"/>
              <a:buFont typeface="Arial"/>
              <a:buChar char="•"/>
              <a:tabLst/>
              <a:defRPr sz="1100">
                <a:solidFill>
                  <a:srgbClr val="333333"/>
                </a:solidFill>
                <a:latin typeface="Open Sans"/>
                <a:ea typeface="Open Sans"/>
                <a:cs typeface="Open Sans"/>
                <a:sym typeface="Open Sans"/>
              </a:defRPr>
            </a:pPr>
            <a:r>
              <a:rPr kumimoji="0" sz="14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No planned stem cell transplant</a:t>
            </a:r>
            <a:endPar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a:p>
            <a:pPr marL="155313" marR="0" lvl="0" indent="-155313" algn="l" defTabSz="457200" rtl="0" eaLnBrk="1" fontAlgn="auto" latinLnBrk="0" hangingPunct="0">
              <a:lnSpc>
                <a:spcPct val="100000"/>
              </a:lnSpc>
              <a:spcBef>
                <a:spcPts val="600"/>
              </a:spcBef>
              <a:spcAft>
                <a:spcPts val="0"/>
              </a:spcAft>
              <a:buClrTx/>
              <a:buSzPct val="100000"/>
              <a:buFont typeface="Arial"/>
              <a:buChar char="•"/>
              <a:tabLst/>
              <a:defRPr sz="1100">
                <a:solidFill>
                  <a:srgbClr val="333333"/>
                </a:solidFill>
                <a:latin typeface="Open Sans"/>
                <a:ea typeface="Open Sans"/>
                <a:cs typeface="Open Sans"/>
                <a:sym typeface="Open Sans"/>
              </a:defRPr>
            </a:pPr>
            <a:endPar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a:p>
            <a:pPr marL="0" marR="0" lvl="0" indent="0" algn="l" defTabSz="457200" rtl="0" eaLnBrk="1" fontAlgn="auto" latinLnBrk="0" hangingPunct="0">
              <a:lnSpc>
                <a:spcPct val="100000"/>
              </a:lnSpc>
              <a:spcBef>
                <a:spcPts val="600"/>
              </a:spcBef>
              <a:spcAft>
                <a:spcPts val="0"/>
              </a:spcAft>
              <a:buClrTx/>
              <a:buSzTx/>
              <a:buFontTx/>
              <a:buNone/>
              <a:tabLst/>
              <a:defRPr sz="1100" b="1">
                <a:solidFill>
                  <a:srgbClr val="333333"/>
                </a:solidFill>
                <a:latin typeface="Open Sans"/>
                <a:ea typeface="Open Sans"/>
                <a:cs typeface="Open Sans"/>
                <a:sym typeface="Open Sans"/>
              </a:defRPr>
            </a:pPr>
            <a:r>
              <a:rPr kumimoji="0" sz="1400" b="1"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Stratification factor</a:t>
            </a:r>
            <a:endParaRPr kumimoji="0" sz="1400" b="1"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a:p>
            <a:pPr marL="198998" marR="0" lvl="0" indent="-138673" algn="l" defTabSz="457200" rtl="0" eaLnBrk="1" fontAlgn="auto" latinLnBrk="0" hangingPunct="0">
              <a:lnSpc>
                <a:spcPct val="100000"/>
              </a:lnSpc>
              <a:spcBef>
                <a:spcPts val="600"/>
              </a:spcBef>
              <a:spcAft>
                <a:spcPts val="0"/>
              </a:spcAft>
              <a:buClrTx/>
              <a:buSzPct val="100000"/>
              <a:buFont typeface="Arial"/>
              <a:buChar char="•"/>
              <a:tabLst/>
              <a:defRPr sz="1100">
                <a:solidFill>
                  <a:srgbClr val="333333"/>
                </a:solidFill>
                <a:latin typeface="Open Sans"/>
                <a:ea typeface="Open Sans"/>
                <a:cs typeface="Open Sans"/>
                <a:sym typeface="Open Sans"/>
              </a:defRPr>
            </a:pPr>
            <a:r>
              <a:rPr kumimoji="0" sz="14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Simplified MIPI score </a:t>
            </a:r>
            <a:br>
              <a:rPr kumimoji="0" sz="14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br>
            <a:r>
              <a:rPr kumimoji="0" sz="1400" b="0"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(low vs intermediate vs high)</a:t>
            </a:r>
          </a:p>
        </p:txBody>
      </p:sp>
      <p:sp>
        <p:nvSpPr>
          <p:cNvPr id="726" name="TextBox 19"/>
          <p:cNvSpPr txBox="1"/>
          <p:nvPr/>
        </p:nvSpPr>
        <p:spPr>
          <a:xfrm>
            <a:off x="7487541" y="2254509"/>
            <a:ext cx="734387"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gn="ctr" defTabSz="457200">
              <a:defRPr sz="1200" b="1">
                <a:solidFill>
                  <a:srgbClr val="333333"/>
                </a:solidFill>
                <a:latin typeface="Open Sans"/>
                <a:ea typeface="Open Sans"/>
                <a:cs typeface="Open Sans"/>
                <a:sym typeface="Open Sans"/>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if CR or PR </a:t>
            </a:r>
          </a:p>
        </p:txBody>
      </p:sp>
      <p:sp>
        <p:nvSpPr>
          <p:cNvPr id="727" name="TextBox 19"/>
          <p:cNvSpPr txBox="1"/>
          <p:nvPr/>
        </p:nvSpPr>
        <p:spPr>
          <a:xfrm>
            <a:off x="7477624" y="3442514"/>
            <a:ext cx="734387"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gn="ctr" defTabSz="457200">
              <a:defRPr sz="1200" b="1">
                <a:solidFill>
                  <a:srgbClr val="333333"/>
                </a:solidFill>
                <a:latin typeface="Open Sans"/>
                <a:ea typeface="Open Sans"/>
                <a:cs typeface="Open Sans"/>
                <a:sym typeface="Open Sans"/>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33333"/>
                </a:solidFill>
                <a:effectLst/>
                <a:uLnTx/>
                <a:uFillTx/>
                <a:latin typeface="Arial" panose="020B0604020202020204" pitchFamily="34" charset="0"/>
                <a:ea typeface="Open Sans"/>
                <a:cs typeface="Arial" panose="020B0604020202020204" pitchFamily="34" charset="0"/>
                <a:sym typeface="Open Sans"/>
              </a:rPr>
              <a:t>if CR or PR </a:t>
            </a:r>
          </a:p>
        </p:txBody>
      </p:sp>
      <p:sp>
        <p:nvSpPr>
          <p:cNvPr id="741" name="Straight Arrow Connector 24"/>
          <p:cNvSpPr/>
          <p:nvPr/>
        </p:nvSpPr>
        <p:spPr>
          <a:xfrm>
            <a:off x="7467786" y="3627369"/>
            <a:ext cx="754223" cy="1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12700">
            <a:solidFill>
              <a:srgbClr val="333333"/>
            </a:solidFill>
            <a:tailEnd type="triangle"/>
          </a:ln>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D9D8D6"/>
              </a:solidFill>
              <a:effectLst/>
              <a:uLnTx/>
              <a:uFillTx/>
              <a:latin typeface="Arial" panose="020B0604020202020204" pitchFamily="34" charset="0"/>
              <a:cs typeface="Arial" panose="020B0604020202020204" pitchFamily="34" charset="0"/>
              <a:sym typeface="Arial"/>
            </a:endParaRPr>
          </a:p>
        </p:txBody>
      </p:sp>
      <p:grpSp>
        <p:nvGrpSpPr>
          <p:cNvPr id="731" name="Rectangle 25"/>
          <p:cNvGrpSpPr/>
          <p:nvPr/>
        </p:nvGrpSpPr>
        <p:grpSpPr>
          <a:xfrm>
            <a:off x="8222007" y="3387786"/>
            <a:ext cx="2194563" cy="480063"/>
            <a:chOff x="-1" y="-1"/>
            <a:chExt cx="2194562" cy="480062"/>
          </a:xfrm>
        </p:grpSpPr>
        <p:sp>
          <p:nvSpPr>
            <p:cNvPr id="729" name="Rectangle"/>
            <p:cNvSpPr/>
            <p:nvPr/>
          </p:nvSpPr>
          <p:spPr>
            <a:xfrm>
              <a:off x="-1" y="-1"/>
              <a:ext cx="2194562" cy="480062"/>
            </a:xfrm>
            <a:prstGeom prst="rect">
              <a:avLst/>
            </a:prstGeom>
            <a:solidFill>
              <a:srgbClr val="6EBD44"/>
            </a:solidFill>
            <a:ln w="3175" cap="flat">
              <a:noFill/>
              <a:miter lim="400000"/>
            </a:ln>
            <a:effectLst/>
          </p:spPr>
          <p:txBody>
            <a:bodyPr wrap="square" lIns="34290" tIns="34290" rIns="34290" bIns="34290"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a:solidFill>
                    <a:srgbClr val="FFFFFF"/>
                  </a:solidFill>
                  <a:latin typeface="Open Sans"/>
                  <a:ea typeface="Open Sans"/>
                  <a:cs typeface="Open Sans"/>
                  <a:sym typeface="Open Sans"/>
                </a:defRPr>
              </a:pPr>
              <a:endPar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730" name="Rituximab maintenance…"/>
            <p:cNvSpPr txBox="1"/>
            <p:nvPr/>
          </p:nvSpPr>
          <p:spPr>
            <a:xfrm>
              <a:off x="34289" y="20740"/>
              <a:ext cx="2125982" cy="43858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4290" tIns="34290" rIns="34290" bIns="34290" numCol="1"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200" b="1">
                  <a:solidFill>
                    <a:srgbClr val="FFFFFF"/>
                  </a:solidFill>
                  <a:latin typeface="Open Sans"/>
                  <a:ea typeface="Open Sans"/>
                  <a:cs typeface="Open Sans"/>
                  <a:sym typeface="Open Sans"/>
                </a:defRPr>
              </a:pPr>
              <a:r>
                <a:rPr kumimoji="0" sz="1200" b="1"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R</a:t>
              </a:r>
              <a:r>
                <a:rPr kumimoji="0" sz="12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ituximab maintenance </a:t>
              </a:r>
            </a:p>
            <a:p>
              <a:pPr marL="0" marR="0" lvl="0" indent="0" algn="ctr" defTabSz="457200" rtl="0" eaLnBrk="1" fontAlgn="auto" latinLnBrk="0" hangingPunct="0">
                <a:lnSpc>
                  <a:spcPct val="100000"/>
                </a:lnSpc>
                <a:spcBef>
                  <a:spcPts val="0"/>
                </a:spcBef>
                <a:spcAft>
                  <a:spcPts val="0"/>
                </a:spcAft>
                <a:buClrTx/>
                <a:buSzTx/>
                <a:buFontTx/>
                <a:buNone/>
                <a:tabLst/>
                <a:defRPr sz="1200">
                  <a:solidFill>
                    <a:srgbClr val="FFFFFF"/>
                  </a:solidFill>
                  <a:latin typeface="Open Sans"/>
                  <a:ea typeface="Open Sans"/>
                  <a:cs typeface="Open Sans"/>
                  <a:sym typeface="Open Sans"/>
                </a:defRPr>
              </a:pPr>
              <a:r>
                <a:rPr kumimoji="0" sz="12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every 8 weeks for 12 cycles</a:t>
              </a:r>
            </a:p>
          </p:txBody>
        </p:sp>
      </p:grpSp>
      <p:grpSp>
        <p:nvGrpSpPr>
          <p:cNvPr id="734" name="Rectangle 26"/>
          <p:cNvGrpSpPr/>
          <p:nvPr/>
        </p:nvGrpSpPr>
        <p:grpSpPr>
          <a:xfrm>
            <a:off x="5273067" y="3901058"/>
            <a:ext cx="5143501" cy="480063"/>
            <a:chOff x="0" y="-1"/>
            <a:chExt cx="5143500" cy="480062"/>
          </a:xfrm>
        </p:grpSpPr>
        <p:sp>
          <p:nvSpPr>
            <p:cNvPr id="732" name="Rectangle"/>
            <p:cNvSpPr/>
            <p:nvPr/>
          </p:nvSpPr>
          <p:spPr>
            <a:xfrm>
              <a:off x="0" y="-1"/>
              <a:ext cx="5143500" cy="480062"/>
            </a:xfrm>
            <a:prstGeom prst="rect">
              <a:avLst/>
            </a:prstGeom>
            <a:solidFill>
              <a:srgbClr val="6EBD44"/>
            </a:solidFill>
            <a:ln w="3175" cap="flat">
              <a:noFill/>
              <a:miter lim="400000"/>
            </a:ln>
            <a:effectLst/>
          </p:spPr>
          <p:txBody>
            <a:bodyPr wrap="square" lIns="34290" tIns="34290" rIns="34290" bIns="34290"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a:solidFill>
                    <a:srgbClr val="FFFFFF"/>
                  </a:solidFill>
                  <a:latin typeface="Open Sans"/>
                  <a:ea typeface="Open Sans"/>
                  <a:cs typeface="Open Sans"/>
                  <a:sym typeface="Open Sans"/>
                </a:defRPr>
              </a:pPr>
              <a:endPar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733" name="Placebo (4 capsules daily) until PD or unacceptable toxicity"/>
            <p:cNvSpPr txBox="1"/>
            <p:nvPr/>
          </p:nvSpPr>
          <p:spPr>
            <a:xfrm>
              <a:off x="34290" y="97790"/>
              <a:ext cx="5074921" cy="28448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4290" tIns="34290" rIns="34290" bIns="34290" numCol="1"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FFFF"/>
                  </a:solidFill>
                  <a:latin typeface="Open Sans"/>
                  <a:ea typeface="Open Sans"/>
                  <a:cs typeface="Open Sans"/>
                  <a:sym typeface="Open Sans"/>
                </a:defRPr>
              </a:pPr>
              <a:r>
                <a:rPr kumimoji="0" sz="1400" b="1"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Placebo </a:t>
              </a:r>
              <a:r>
                <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(4 capsules daily) until PD or unacceptable toxicity</a:t>
              </a:r>
            </a:p>
          </p:txBody>
        </p:sp>
      </p:grpSp>
      <p:grpSp>
        <p:nvGrpSpPr>
          <p:cNvPr id="737" name="Rectangle 27"/>
          <p:cNvGrpSpPr/>
          <p:nvPr/>
        </p:nvGrpSpPr>
        <p:grpSpPr>
          <a:xfrm>
            <a:off x="5273066" y="3387073"/>
            <a:ext cx="2194563" cy="480063"/>
            <a:chOff x="-1" y="-1"/>
            <a:chExt cx="2194562" cy="480062"/>
          </a:xfrm>
        </p:grpSpPr>
        <p:sp>
          <p:nvSpPr>
            <p:cNvPr id="735" name="Rectangle"/>
            <p:cNvSpPr/>
            <p:nvPr/>
          </p:nvSpPr>
          <p:spPr>
            <a:xfrm>
              <a:off x="-1" y="-1"/>
              <a:ext cx="2194562" cy="480062"/>
            </a:xfrm>
            <a:prstGeom prst="rect">
              <a:avLst/>
            </a:prstGeom>
            <a:solidFill>
              <a:srgbClr val="6EBD44"/>
            </a:solidFill>
            <a:ln w="3175" cap="flat">
              <a:noFill/>
              <a:miter lim="400000"/>
            </a:ln>
            <a:effectLst/>
          </p:spPr>
          <p:txBody>
            <a:bodyPr wrap="square" lIns="34290" tIns="34290" rIns="34290" bIns="34290"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sz="1600">
                  <a:solidFill>
                    <a:srgbClr val="FFFFFF"/>
                  </a:solidFill>
                  <a:latin typeface="Open Sans"/>
                  <a:ea typeface="Open Sans"/>
                  <a:cs typeface="Open Sans"/>
                  <a:sym typeface="Open Sans"/>
                </a:defRPr>
              </a:pPr>
              <a:endParaRPr kumimoji="0" sz="16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endParaRPr>
            </a:p>
          </p:txBody>
        </p:sp>
        <p:sp>
          <p:nvSpPr>
            <p:cNvPr id="736" name="BR induction for 6 cycles"/>
            <p:cNvSpPr txBox="1"/>
            <p:nvPr/>
          </p:nvSpPr>
          <p:spPr>
            <a:xfrm>
              <a:off x="34289" y="97790"/>
              <a:ext cx="2125982" cy="28448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4290" tIns="34290" rIns="34290" bIns="34290" numCol="1"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FFFF"/>
                  </a:solidFill>
                  <a:latin typeface="Open Sans"/>
                  <a:ea typeface="Open Sans"/>
                  <a:cs typeface="Open Sans"/>
                  <a:sym typeface="Open Sans"/>
                </a:defRPr>
              </a:pPr>
              <a:r>
                <a:rPr kumimoji="0" sz="1400" b="1"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BR </a:t>
              </a:r>
              <a:r>
                <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induction</a:t>
              </a:r>
              <a:r>
                <a:rPr kumimoji="0" sz="1400" b="1"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 </a:t>
              </a:r>
              <a:r>
                <a:rPr kumimoji="0" sz="1400" b="0" i="0" u="none" strike="noStrike" kern="0" cap="none" spc="0" normalizeH="0" baseline="0" noProof="0">
                  <a:ln>
                    <a:noFill/>
                  </a:ln>
                  <a:solidFill>
                    <a:srgbClr val="FFFFFF"/>
                  </a:solidFill>
                  <a:effectLst/>
                  <a:uLnTx/>
                  <a:uFillTx/>
                  <a:latin typeface="Arial" panose="020B0604020202020204" pitchFamily="34" charset="0"/>
                  <a:ea typeface="Open Sans"/>
                  <a:cs typeface="Arial" panose="020B0604020202020204" pitchFamily="34" charset="0"/>
                  <a:sym typeface="Open Sans"/>
                </a:rPr>
                <a:t>for 6 cycles</a:t>
              </a:r>
            </a:p>
          </p:txBody>
        </p:sp>
      </p:grpSp>
      <p:sp>
        <p:nvSpPr>
          <p:cNvPr id="2" name="Slide Number Placeholder 2">
            <a:extLst>
              <a:ext uri="{FF2B5EF4-FFF2-40B4-BE49-F238E27FC236}">
                <a16:creationId xmlns:a16="http://schemas.microsoft.com/office/drawing/2014/main" id="{5FEB29B2-9324-B520-8D48-1B221B954DFF}"/>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114</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6" name="TextBox 6">
            <a:extLst>
              <a:ext uri="{FF2B5EF4-FFF2-40B4-BE49-F238E27FC236}">
                <a16:creationId xmlns:a16="http://schemas.microsoft.com/office/drawing/2014/main" id="{606D3D53-F095-301E-1EE6-445913F30DCD}"/>
              </a:ext>
            </a:extLst>
          </p:cNvPr>
          <p:cNvSpPr txBox="1"/>
          <p:nvPr/>
        </p:nvSpPr>
        <p:spPr>
          <a:xfrm>
            <a:off x="869005" y="5817885"/>
            <a:ext cx="10678563"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Induction: </a:t>
            </a:r>
            <a:r>
              <a:rPr kumimoji="0" lang="en-US" sz="900" b="1" i="0" u="sng" strike="noStrike" kern="1200" cap="none" spc="0" normalizeH="0" baseline="0" noProof="0" err="1">
                <a:ln>
                  <a:noFill/>
                </a:ln>
                <a:solidFill>
                  <a:srgbClr val="283349"/>
                </a:solidFill>
                <a:effectLst/>
                <a:uLnTx/>
                <a:uFillTx/>
                <a:latin typeface="Arial" panose="020B0604020202020204"/>
                <a:ea typeface="+mn-ea"/>
                <a:cs typeface="Calibri"/>
                <a:sym typeface="Arial"/>
              </a:rPr>
              <a:t>B</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endamustine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90 mg/m2 Days 1 and 2, </a:t>
            </a:r>
            <a:r>
              <a:rPr kumimoji="0" lang="en-US" sz="900" b="1" i="0" u="sng" strike="noStrike" kern="1200" cap="none" spc="0" normalizeH="0" baseline="0" noProof="0">
                <a:ln>
                  <a:noFill/>
                </a:ln>
                <a:solidFill>
                  <a:srgbClr val="283349"/>
                </a:solidFill>
                <a:effectLst/>
                <a:uLnTx/>
                <a:uFillTx/>
                <a:latin typeface="Arial" panose="020B0604020202020204"/>
                <a:ea typeface="+mn-ea"/>
                <a:cs typeface="Calibri"/>
                <a:sym typeface="Arial"/>
              </a:rPr>
              <a:t>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ituximab 375 mg/m2 Day 1, Q4W. A cycle is defined as 28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BR,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bendamustine+rituximab</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CR, complete response; ITT, intent-to-treat;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MIPI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Mantle Cell Lymphoma International Prognostic Index; PD, progressive disease;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PFS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progression-free survival; </a:t>
            </a:r>
            <a:b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b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PR, partial response; R, randomization.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Wang M et al. N Engl J Med. 2022;386(26):2482-2494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Tree>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746" name="Title 6"/>
          <p:cNvSpPr txBox="1">
            <a:spLocks noGrp="1"/>
          </p:cNvSpPr>
          <p:nvPr>
            <p:ph type="ctrTitle"/>
          </p:nvPr>
        </p:nvSpPr>
        <p:spPr>
          <a:prstGeom prst="rect">
            <a:avLst/>
          </a:prstGeom>
        </p:spPr>
        <p:txBody>
          <a:bodyPr>
            <a:normAutofit/>
          </a:bodyPr>
          <a:lstStyle>
            <a:lvl1pPr defTabSz="902185">
              <a:defRPr sz="3108" spc="-62"/>
            </a:lvl1pPr>
          </a:lstStyle>
          <a:p>
            <a:r>
              <a:rPr lang="en-US" sz="2800">
                <a:latin typeface="Arial" panose="020B0604020202020204" pitchFamily="34" charset="0"/>
                <a:cs typeface="Arial" panose="020B0604020202020204" pitchFamily="34" charset="0"/>
              </a:rPr>
              <a:t>SHINE: P</a:t>
            </a:r>
            <a:r>
              <a:rPr lang="en-US" sz="2800" err="1">
                <a:latin typeface="Arial" panose="020B0604020202020204" pitchFamily="34" charset="0"/>
                <a:cs typeface="Arial" panose="020B0604020202020204" pitchFamily="34" charset="0"/>
              </a:rPr>
              <a:t>rimary</a:t>
            </a:r>
            <a:r>
              <a:rPr lang="en-US" sz="2800">
                <a:latin typeface="Arial" panose="020B0604020202020204" pitchFamily="34" charset="0"/>
                <a:cs typeface="Arial" panose="020B0604020202020204" pitchFamily="34" charset="0"/>
              </a:rPr>
              <a:t> e</a:t>
            </a:r>
            <a:r>
              <a:rPr lang="en-US" sz="2800" err="1">
                <a:latin typeface="Arial" panose="020B0604020202020204" pitchFamily="34" charset="0"/>
                <a:cs typeface="Arial" panose="020B0604020202020204" pitchFamily="34" charset="0"/>
              </a:rPr>
              <a:t>nd</a:t>
            </a:r>
            <a:r>
              <a:rPr lang="en-US" sz="2800">
                <a:latin typeface="Arial" panose="020B0604020202020204" pitchFamily="34" charset="0"/>
                <a:cs typeface="Arial" panose="020B0604020202020204" pitchFamily="34" charset="0"/>
              </a:rPr>
              <a:t> p</a:t>
            </a:r>
            <a:r>
              <a:rPr lang="en-US" sz="2800" err="1">
                <a:latin typeface="Arial" panose="020B0604020202020204" pitchFamily="34" charset="0"/>
                <a:cs typeface="Arial" panose="020B0604020202020204" pitchFamily="34" charset="0"/>
              </a:rPr>
              <a:t>oint</a:t>
            </a:r>
            <a:r>
              <a:rPr lang="en-US" sz="2800">
                <a:latin typeface="Arial" panose="020B0604020202020204" pitchFamily="34" charset="0"/>
                <a:cs typeface="Arial" panose="020B0604020202020204" pitchFamily="34" charset="0"/>
              </a:rPr>
              <a:t> of i</a:t>
            </a:r>
            <a:r>
              <a:rPr lang="en-US" sz="2800" err="1">
                <a:latin typeface="Arial" panose="020B0604020202020204" pitchFamily="34" charset="0"/>
                <a:cs typeface="Arial" panose="020B0604020202020204" pitchFamily="34" charset="0"/>
              </a:rPr>
              <a:t>mproved</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PFS</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met</a:t>
            </a:r>
            <a:endParaRPr lang="en-US" sz="280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F842F2D7-CE30-4142-F286-DC9365FFD34E}"/>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115</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3" name="TextBox 6">
            <a:extLst>
              <a:ext uri="{FF2B5EF4-FFF2-40B4-BE49-F238E27FC236}">
                <a16:creationId xmlns:a16="http://schemas.microsoft.com/office/drawing/2014/main" id="{97A64394-5875-2175-D227-EFC2747B7608}"/>
              </a:ext>
            </a:extLst>
          </p:cNvPr>
          <p:cNvSpPr txBox="1"/>
          <p:nvPr/>
        </p:nvSpPr>
        <p:spPr>
          <a:xfrm>
            <a:off x="869005" y="6094884"/>
            <a:ext cx="10678563"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BR, bendamustine+rituximab; CI, confidence interval; HR, hazard ratio; Ibru, ibrutinib; NE, not evaluable; Pbo, placebo; PD, progressive disease; PFS, progression-free survival; R. rituximab.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1) Adapted from Wang M et al. N Engl J Med. 2022;386(26):2482-2494; 2) Wang M et al.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J Clin Oncol. 2022;40:17_suppl, LBA7502-LBA7502.</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grpSp>
        <p:nvGrpSpPr>
          <p:cNvPr id="12" name="Group 11">
            <a:extLst>
              <a:ext uri="{FF2B5EF4-FFF2-40B4-BE49-F238E27FC236}">
                <a16:creationId xmlns:a16="http://schemas.microsoft.com/office/drawing/2014/main" id="{03A94F8A-6201-02C1-4AA0-297D3BD86F37}"/>
              </a:ext>
            </a:extLst>
          </p:cNvPr>
          <p:cNvGrpSpPr/>
          <p:nvPr/>
        </p:nvGrpSpPr>
        <p:grpSpPr>
          <a:xfrm>
            <a:off x="787173" y="2386794"/>
            <a:ext cx="6064776" cy="3207227"/>
            <a:chOff x="1826418" y="2254146"/>
            <a:chExt cx="6064776" cy="3207227"/>
          </a:xfrm>
        </p:grpSpPr>
        <p:grpSp>
          <p:nvGrpSpPr>
            <p:cNvPr id="1022" name="Group 8"/>
            <p:cNvGrpSpPr/>
            <p:nvPr/>
          </p:nvGrpSpPr>
          <p:grpSpPr>
            <a:xfrm>
              <a:off x="1826418" y="2254146"/>
              <a:ext cx="6064776" cy="3207227"/>
              <a:chOff x="0" y="0"/>
              <a:chExt cx="6064775" cy="3207225"/>
            </a:xfrm>
          </p:grpSpPr>
          <p:sp>
            <p:nvSpPr>
              <p:cNvPr id="747" name="Freeform 70"/>
              <p:cNvSpPr/>
              <p:nvPr/>
            </p:nvSpPr>
            <p:spPr>
              <a:xfrm>
                <a:off x="1120680" y="84018"/>
                <a:ext cx="4616574" cy="1162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3" y="0"/>
                    </a:lnTo>
                    <a:lnTo>
                      <a:pt x="153" y="188"/>
                    </a:lnTo>
                    <a:lnTo>
                      <a:pt x="440" y="188"/>
                    </a:lnTo>
                    <a:lnTo>
                      <a:pt x="440" y="470"/>
                    </a:lnTo>
                    <a:lnTo>
                      <a:pt x="506" y="470"/>
                    </a:lnTo>
                    <a:lnTo>
                      <a:pt x="506" y="822"/>
                    </a:lnTo>
                    <a:lnTo>
                      <a:pt x="586" y="822"/>
                    </a:lnTo>
                    <a:lnTo>
                      <a:pt x="586" y="963"/>
                    </a:lnTo>
                    <a:lnTo>
                      <a:pt x="646" y="963"/>
                    </a:lnTo>
                    <a:lnTo>
                      <a:pt x="646" y="1338"/>
                    </a:lnTo>
                    <a:lnTo>
                      <a:pt x="833" y="1338"/>
                    </a:lnTo>
                    <a:lnTo>
                      <a:pt x="833" y="1690"/>
                    </a:lnTo>
                    <a:lnTo>
                      <a:pt x="1079" y="1690"/>
                    </a:lnTo>
                    <a:lnTo>
                      <a:pt x="1079" y="1996"/>
                    </a:lnTo>
                    <a:lnTo>
                      <a:pt x="1273" y="1996"/>
                    </a:lnTo>
                    <a:lnTo>
                      <a:pt x="1273" y="2324"/>
                    </a:lnTo>
                    <a:lnTo>
                      <a:pt x="1313" y="2324"/>
                    </a:lnTo>
                    <a:lnTo>
                      <a:pt x="1313" y="2371"/>
                    </a:lnTo>
                    <a:lnTo>
                      <a:pt x="1333" y="2371"/>
                    </a:lnTo>
                    <a:lnTo>
                      <a:pt x="1333" y="2559"/>
                    </a:lnTo>
                    <a:lnTo>
                      <a:pt x="1439" y="2559"/>
                    </a:lnTo>
                    <a:lnTo>
                      <a:pt x="1439" y="2841"/>
                    </a:lnTo>
                    <a:lnTo>
                      <a:pt x="1599" y="2841"/>
                    </a:lnTo>
                    <a:lnTo>
                      <a:pt x="1599" y="3005"/>
                    </a:lnTo>
                    <a:lnTo>
                      <a:pt x="1639" y="3005"/>
                    </a:lnTo>
                    <a:lnTo>
                      <a:pt x="1639" y="3193"/>
                    </a:lnTo>
                    <a:lnTo>
                      <a:pt x="1679" y="3193"/>
                    </a:lnTo>
                    <a:lnTo>
                      <a:pt x="1679" y="3357"/>
                    </a:lnTo>
                    <a:lnTo>
                      <a:pt x="1692" y="3357"/>
                    </a:lnTo>
                    <a:lnTo>
                      <a:pt x="1692" y="3569"/>
                    </a:lnTo>
                    <a:lnTo>
                      <a:pt x="1766" y="3569"/>
                    </a:lnTo>
                    <a:lnTo>
                      <a:pt x="1766" y="3780"/>
                    </a:lnTo>
                    <a:lnTo>
                      <a:pt x="1886" y="3780"/>
                    </a:lnTo>
                    <a:lnTo>
                      <a:pt x="1886" y="3850"/>
                    </a:lnTo>
                    <a:lnTo>
                      <a:pt x="1985" y="3850"/>
                    </a:lnTo>
                    <a:lnTo>
                      <a:pt x="1985" y="4203"/>
                    </a:lnTo>
                    <a:lnTo>
                      <a:pt x="2319" y="4203"/>
                    </a:lnTo>
                    <a:lnTo>
                      <a:pt x="2319" y="4297"/>
                    </a:lnTo>
                    <a:lnTo>
                      <a:pt x="2339" y="4297"/>
                    </a:lnTo>
                    <a:lnTo>
                      <a:pt x="2339" y="4437"/>
                    </a:lnTo>
                    <a:lnTo>
                      <a:pt x="2445" y="4437"/>
                    </a:lnTo>
                    <a:lnTo>
                      <a:pt x="2445" y="4649"/>
                    </a:lnTo>
                    <a:lnTo>
                      <a:pt x="2478" y="4649"/>
                    </a:lnTo>
                    <a:lnTo>
                      <a:pt x="2478" y="4790"/>
                    </a:lnTo>
                    <a:lnTo>
                      <a:pt x="2485" y="4790"/>
                    </a:lnTo>
                    <a:lnTo>
                      <a:pt x="2485" y="4930"/>
                    </a:lnTo>
                    <a:lnTo>
                      <a:pt x="2558" y="4930"/>
                    </a:lnTo>
                    <a:lnTo>
                      <a:pt x="2558" y="5142"/>
                    </a:lnTo>
                    <a:lnTo>
                      <a:pt x="2678" y="5142"/>
                    </a:lnTo>
                    <a:lnTo>
                      <a:pt x="2678" y="5236"/>
                    </a:lnTo>
                    <a:lnTo>
                      <a:pt x="2712" y="5236"/>
                    </a:lnTo>
                    <a:lnTo>
                      <a:pt x="2712" y="5494"/>
                    </a:lnTo>
                    <a:lnTo>
                      <a:pt x="2752" y="5494"/>
                    </a:lnTo>
                    <a:lnTo>
                      <a:pt x="2752" y="5635"/>
                    </a:lnTo>
                    <a:lnTo>
                      <a:pt x="2845" y="5635"/>
                    </a:lnTo>
                    <a:lnTo>
                      <a:pt x="2845" y="5799"/>
                    </a:lnTo>
                    <a:lnTo>
                      <a:pt x="3091" y="5799"/>
                    </a:lnTo>
                    <a:lnTo>
                      <a:pt x="3091" y="5893"/>
                    </a:lnTo>
                    <a:lnTo>
                      <a:pt x="3391" y="5893"/>
                    </a:lnTo>
                    <a:lnTo>
                      <a:pt x="3391" y="5963"/>
                    </a:lnTo>
                    <a:lnTo>
                      <a:pt x="3445" y="5963"/>
                    </a:lnTo>
                    <a:lnTo>
                      <a:pt x="3445" y="6081"/>
                    </a:lnTo>
                    <a:lnTo>
                      <a:pt x="3564" y="6081"/>
                    </a:lnTo>
                    <a:lnTo>
                      <a:pt x="3564" y="6245"/>
                    </a:lnTo>
                    <a:lnTo>
                      <a:pt x="3944" y="6245"/>
                    </a:lnTo>
                    <a:lnTo>
                      <a:pt x="3944" y="6433"/>
                    </a:lnTo>
                    <a:lnTo>
                      <a:pt x="3964" y="6433"/>
                    </a:lnTo>
                    <a:lnTo>
                      <a:pt x="3964" y="6574"/>
                    </a:lnTo>
                    <a:lnTo>
                      <a:pt x="3971" y="6574"/>
                    </a:lnTo>
                    <a:lnTo>
                      <a:pt x="3971" y="6644"/>
                    </a:lnTo>
                    <a:lnTo>
                      <a:pt x="3991" y="6644"/>
                    </a:lnTo>
                    <a:lnTo>
                      <a:pt x="3991" y="6715"/>
                    </a:lnTo>
                    <a:lnTo>
                      <a:pt x="4051" y="6715"/>
                    </a:lnTo>
                    <a:lnTo>
                      <a:pt x="4051" y="6785"/>
                    </a:lnTo>
                    <a:lnTo>
                      <a:pt x="4064" y="6785"/>
                    </a:lnTo>
                    <a:lnTo>
                      <a:pt x="4064" y="6879"/>
                    </a:lnTo>
                    <a:lnTo>
                      <a:pt x="4251" y="6879"/>
                    </a:lnTo>
                    <a:lnTo>
                      <a:pt x="4251" y="7067"/>
                    </a:lnTo>
                    <a:lnTo>
                      <a:pt x="4704" y="7067"/>
                    </a:lnTo>
                    <a:lnTo>
                      <a:pt x="4704" y="7255"/>
                    </a:lnTo>
                    <a:lnTo>
                      <a:pt x="4777" y="7255"/>
                    </a:lnTo>
                    <a:lnTo>
                      <a:pt x="4777" y="7443"/>
                    </a:lnTo>
                    <a:lnTo>
                      <a:pt x="4950" y="7443"/>
                    </a:lnTo>
                    <a:lnTo>
                      <a:pt x="4950" y="7583"/>
                    </a:lnTo>
                    <a:lnTo>
                      <a:pt x="5130" y="7583"/>
                    </a:lnTo>
                    <a:lnTo>
                      <a:pt x="5130" y="7748"/>
                    </a:lnTo>
                    <a:lnTo>
                      <a:pt x="5437" y="7748"/>
                    </a:lnTo>
                    <a:lnTo>
                      <a:pt x="5437" y="7936"/>
                    </a:lnTo>
                    <a:lnTo>
                      <a:pt x="5623" y="7936"/>
                    </a:lnTo>
                    <a:lnTo>
                      <a:pt x="5623" y="8100"/>
                    </a:lnTo>
                    <a:lnTo>
                      <a:pt x="5683" y="8100"/>
                    </a:lnTo>
                    <a:lnTo>
                      <a:pt x="5683" y="8217"/>
                    </a:lnTo>
                    <a:lnTo>
                      <a:pt x="5743" y="8217"/>
                    </a:lnTo>
                    <a:lnTo>
                      <a:pt x="5743" y="8264"/>
                    </a:lnTo>
                    <a:lnTo>
                      <a:pt x="5816" y="8264"/>
                    </a:lnTo>
                    <a:lnTo>
                      <a:pt x="5816" y="8405"/>
                    </a:lnTo>
                    <a:lnTo>
                      <a:pt x="6196" y="8405"/>
                    </a:lnTo>
                    <a:lnTo>
                      <a:pt x="6196" y="8593"/>
                    </a:lnTo>
                    <a:lnTo>
                      <a:pt x="6269" y="8593"/>
                    </a:lnTo>
                    <a:lnTo>
                      <a:pt x="6269" y="8757"/>
                    </a:lnTo>
                    <a:lnTo>
                      <a:pt x="6436" y="8757"/>
                    </a:lnTo>
                    <a:lnTo>
                      <a:pt x="6436" y="8969"/>
                    </a:lnTo>
                    <a:lnTo>
                      <a:pt x="6536" y="8969"/>
                    </a:lnTo>
                    <a:lnTo>
                      <a:pt x="6536" y="9086"/>
                    </a:lnTo>
                    <a:lnTo>
                      <a:pt x="6543" y="9086"/>
                    </a:lnTo>
                    <a:lnTo>
                      <a:pt x="6543" y="9462"/>
                    </a:lnTo>
                    <a:lnTo>
                      <a:pt x="6716" y="9462"/>
                    </a:lnTo>
                    <a:lnTo>
                      <a:pt x="6716" y="9626"/>
                    </a:lnTo>
                    <a:lnTo>
                      <a:pt x="6856" y="9626"/>
                    </a:lnTo>
                    <a:lnTo>
                      <a:pt x="6856" y="9767"/>
                    </a:lnTo>
                    <a:lnTo>
                      <a:pt x="6969" y="9767"/>
                    </a:lnTo>
                    <a:lnTo>
                      <a:pt x="6969" y="9978"/>
                    </a:lnTo>
                    <a:lnTo>
                      <a:pt x="7089" y="9978"/>
                    </a:lnTo>
                    <a:lnTo>
                      <a:pt x="7089" y="10166"/>
                    </a:lnTo>
                    <a:lnTo>
                      <a:pt x="7229" y="10166"/>
                    </a:lnTo>
                    <a:lnTo>
                      <a:pt x="7229" y="10307"/>
                    </a:lnTo>
                    <a:lnTo>
                      <a:pt x="7369" y="10307"/>
                    </a:lnTo>
                    <a:lnTo>
                      <a:pt x="7369" y="10518"/>
                    </a:lnTo>
                    <a:lnTo>
                      <a:pt x="7395" y="10518"/>
                    </a:lnTo>
                    <a:lnTo>
                      <a:pt x="7395" y="10683"/>
                    </a:lnTo>
                    <a:lnTo>
                      <a:pt x="7549" y="10683"/>
                    </a:lnTo>
                    <a:lnTo>
                      <a:pt x="7549" y="10847"/>
                    </a:lnTo>
                    <a:lnTo>
                      <a:pt x="7602" y="10847"/>
                    </a:lnTo>
                    <a:lnTo>
                      <a:pt x="7602" y="11035"/>
                    </a:lnTo>
                    <a:lnTo>
                      <a:pt x="7795" y="11035"/>
                    </a:lnTo>
                    <a:lnTo>
                      <a:pt x="7795" y="11246"/>
                    </a:lnTo>
                    <a:lnTo>
                      <a:pt x="7895" y="11246"/>
                    </a:lnTo>
                    <a:lnTo>
                      <a:pt x="7895" y="11387"/>
                    </a:lnTo>
                    <a:lnTo>
                      <a:pt x="7928" y="11387"/>
                    </a:lnTo>
                    <a:lnTo>
                      <a:pt x="7928" y="11551"/>
                    </a:lnTo>
                    <a:lnTo>
                      <a:pt x="8068" y="11551"/>
                    </a:lnTo>
                    <a:lnTo>
                      <a:pt x="8068" y="11903"/>
                    </a:lnTo>
                    <a:lnTo>
                      <a:pt x="8102" y="11903"/>
                    </a:lnTo>
                    <a:lnTo>
                      <a:pt x="8102" y="12115"/>
                    </a:lnTo>
                    <a:lnTo>
                      <a:pt x="8122" y="12115"/>
                    </a:lnTo>
                    <a:lnTo>
                      <a:pt x="8122" y="12209"/>
                    </a:lnTo>
                    <a:lnTo>
                      <a:pt x="8182" y="12209"/>
                    </a:lnTo>
                    <a:lnTo>
                      <a:pt x="8182" y="12420"/>
                    </a:lnTo>
                    <a:lnTo>
                      <a:pt x="8495" y="12420"/>
                    </a:lnTo>
                    <a:lnTo>
                      <a:pt x="8495" y="12561"/>
                    </a:lnTo>
                    <a:lnTo>
                      <a:pt x="8615" y="12561"/>
                    </a:lnTo>
                    <a:lnTo>
                      <a:pt x="8615" y="12772"/>
                    </a:lnTo>
                    <a:lnTo>
                      <a:pt x="8761" y="12772"/>
                    </a:lnTo>
                    <a:lnTo>
                      <a:pt x="8761" y="12960"/>
                    </a:lnTo>
                    <a:lnTo>
                      <a:pt x="8914" y="12960"/>
                    </a:lnTo>
                    <a:lnTo>
                      <a:pt x="8914" y="13477"/>
                    </a:lnTo>
                    <a:lnTo>
                      <a:pt x="9494" y="13477"/>
                    </a:lnTo>
                    <a:lnTo>
                      <a:pt x="9494" y="13641"/>
                    </a:lnTo>
                    <a:lnTo>
                      <a:pt x="9547" y="13641"/>
                    </a:lnTo>
                    <a:lnTo>
                      <a:pt x="9547" y="13852"/>
                    </a:lnTo>
                    <a:lnTo>
                      <a:pt x="9881" y="13852"/>
                    </a:lnTo>
                    <a:lnTo>
                      <a:pt x="9881" y="13993"/>
                    </a:lnTo>
                    <a:lnTo>
                      <a:pt x="10633" y="13993"/>
                    </a:lnTo>
                    <a:lnTo>
                      <a:pt x="10633" y="14204"/>
                    </a:lnTo>
                    <a:lnTo>
                      <a:pt x="10680" y="14204"/>
                    </a:lnTo>
                    <a:lnTo>
                      <a:pt x="10680" y="14557"/>
                    </a:lnTo>
                    <a:lnTo>
                      <a:pt x="10700" y="14557"/>
                    </a:lnTo>
                    <a:lnTo>
                      <a:pt x="10700" y="14697"/>
                    </a:lnTo>
                    <a:lnTo>
                      <a:pt x="10733" y="14697"/>
                    </a:lnTo>
                    <a:lnTo>
                      <a:pt x="10733" y="14932"/>
                    </a:lnTo>
                    <a:lnTo>
                      <a:pt x="10973" y="14932"/>
                    </a:lnTo>
                    <a:lnTo>
                      <a:pt x="10973" y="15120"/>
                    </a:lnTo>
                    <a:lnTo>
                      <a:pt x="11100" y="15120"/>
                    </a:lnTo>
                    <a:lnTo>
                      <a:pt x="11100" y="15284"/>
                    </a:lnTo>
                    <a:lnTo>
                      <a:pt x="11393" y="15284"/>
                    </a:lnTo>
                    <a:lnTo>
                      <a:pt x="11393" y="15449"/>
                    </a:lnTo>
                    <a:lnTo>
                      <a:pt x="11706" y="15449"/>
                    </a:lnTo>
                    <a:lnTo>
                      <a:pt x="11706" y="15707"/>
                    </a:lnTo>
                    <a:lnTo>
                      <a:pt x="11979" y="15707"/>
                    </a:lnTo>
                    <a:lnTo>
                      <a:pt x="11979" y="15848"/>
                    </a:lnTo>
                    <a:lnTo>
                      <a:pt x="12646" y="15848"/>
                    </a:lnTo>
                    <a:lnTo>
                      <a:pt x="12646" y="16012"/>
                    </a:lnTo>
                    <a:lnTo>
                      <a:pt x="13039" y="16012"/>
                    </a:lnTo>
                    <a:lnTo>
                      <a:pt x="13039" y="16223"/>
                    </a:lnTo>
                    <a:lnTo>
                      <a:pt x="13125" y="16223"/>
                    </a:lnTo>
                    <a:lnTo>
                      <a:pt x="13125" y="16435"/>
                    </a:lnTo>
                    <a:lnTo>
                      <a:pt x="13632" y="16435"/>
                    </a:lnTo>
                    <a:lnTo>
                      <a:pt x="13632" y="16646"/>
                    </a:lnTo>
                    <a:lnTo>
                      <a:pt x="14098" y="16646"/>
                    </a:lnTo>
                    <a:lnTo>
                      <a:pt x="14098" y="16810"/>
                    </a:lnTo>
                    <a:lnTo>
                      <a:pt x="14378" y="16810"/>
                    </a:lnTo>
                    <a:lnTo>
                      <a:pt x="14378" y="16998"/>
                    </a:lnTo>
                    <a:lnTo>
                      <a:pt x="14524" y="16998"/>
                    </a:lnTo>
                    <a:lnTo>
                      <a:pt x="14524" y="17210"/>
                    </a:lnTo>
                    <a:lnTo>
                      <a:pt x="14931" y="17210"/>
                    </a:lnTo>
                    <a:lnTo>
                      <a:pt x="14931" y="17421"/>
                    </a:lnTo>
                    <a:lnTo>
                      <a:pt x="15111" y="17421"/>
                    </a:lnTo>
                    <a:lnTo>
                      <a:pt x="15111" y="17632"/>
                    </a:lnTo>
                    <a:lnTo>
                      <a:pt x="15224" y="17632"/>
                    </a:lnTo>
                    <a:lnTo>
                      <a:pt x="15224" y="18008"/>
                    </a:lnTo>
                    <a:lnTo>
                      <a:pt x="15504" y="18008"/>
                    </a:lnTo>
                    <a:lnTo>
                      <a:pt x="15504" y="18219"/>
                    </a:lnTo>
                    <a:lnTo>
                      <a:pt x="15770" y="18219"/>
                    </a:lnTo>
                    <a:lnTo>
                      <a:pt x="15770" y="18595"/>
                    </a:lnTo>
                    <a:lnTo>
                      <a:pt x="17383" y="18595"/>
                    </a:lnTo>
                    <a:lnTo>
                      <a:pt x="17383" y="18877"/>
                    </a:lnTo>
                    <a:lnTo>
                      <a:pt x="17443" y="18877"/>
                    </a:lnTo>
                    <a:lnTo>
                      <a:pt x="17443" y="19111"/>
                    </a:lnTo>
                    <a:lnTo>
                      <a:pt x="17609" y="19111"/>
                    </a:lnTo>
                    <a:lnTo>
                      <a:pt x="17609" y="19299"/>
                    </a:lnTo>
                    <a:lnTo>
                      <a:pt x="18355" y="19299"/>
                    </a:lnTo>
                    <a:lnTo>
                      <a:pt x="18355" y="19722"/>
                    </a:lnTo>
                    <a:lnTo>
                      <a:pt x="18475" y="19722"/>
                    </a:lnTo>
                    <a:lnTo>
                      <a:pt x="18475" y="20403"/>
                    </a:lnTo>
                    <a:lnTo>
                      <a:pt x="19068" y="20403"/>
                    </a:lnTo>
                    <a:lnTo>
                      <a:pt x="19068" y="20755"/>
                    </a:lnTo>
                    <a:lnTo>
                      <a:pt x="19195" y="20755"/>
                    </a:lnTo>
                    <a:lnTo>
                      <a:pt x="19195" y="20872"/>
                    </a:lnTo>
                    <a:lnTo>
                      <a:pt x="19861" y="20872"/>
                    </a:lnTo>
                    <a:lnTo>
                      <a:pt x="19861" y="21483"/>
                    </a:lnTo>
                    <a:lnTo>
                      <a:pt x="19921" y="21483"/>
                    </a:lnTo>
                    <a:lnTo>
                      <a:pt x="19921" y="21600"/>
                    </a:lnTo>
                    <a:lnTo>
                      <a:pt x="21600" y="21600"/>
                    </a:lnTo>
                  </a:path>
                </a:pathLst>
              </a:custGeom>
              <a:noFill/>
              <a:ln w="3175" cap="flat">
                <a:solidFill>
                  <a:srgbClr val="003479"/>
                </a:solidFill>
                <a:prstDash val="solid"/>
                <a:miter lim="8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48" name="Freeform 71"/>
              <p:cNvSpPr/>
              <p:nvPr/>
            </p:nvSpPr>
            <p:spPr>
              <a:xfrm>
                <a:off x="1119254" y="84018"/>
                <a:ext cx="4653599" cy="15062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72"/>
                    </a:lnTo>
                    <a:lnTo>
                      <a:pt x="159" y="272"/>
                    </a:lnTo>
                    <a:lnTo>
                      <a:pt x="159" y="362"/>
                    </a:lnTo>
                    <a:lnTo>
                      <a:pt x="245" y="362"/>
                    </a:lnTo>
                    <a:lnTo>
                      <a:pt x="245" y="489"/>
                    </a:lnTo>
                    <a:lnTo>
                      <a:pt x="383" y="489"/>
                    </a:lnTo>
                    <a:lnTo>
                      <a:pt x="383" y="598"/>
                    </a:lnTo>
                    <a:lnTo>
                      <a:pt x="403" y="598"/>
                    </a:lnTo>
                    <a:lnTo>
                      <a:pt x="403" y="652"/>
                    </a:lnTo>
                    <a:lnTo>
                      <a:pt x="430" y="652"/>
                    </a:lnTo>
                    <a:lnTo>
                      <a:pt x="430" y="743"/>
                    </a:lnTo>
                    <a:lnTo>
                      <a:pt x="469" y="743"/>
                    </a:lnTo>
                    <a:lnTo>
                      <a:pt x="469" y="815"/>
                    </a:lnTo>
                    <a:lnTo>
                      <a:pt x="502" y="815"/>
                    </a:lnTo>
                    <a:lnTo>
                      <a:pt x="502" y="942"/>
                    </a:lnTo>
                    <a:lnTo>
                      <a:pt x="522" y="942"/>
                    </a:lnTo>
                    <a:lnTo>
                      <a:pt x="522" y="979"/>
                    </a:lnTo>
                    <a:lnTo>
                      <a:pt x="542" y="979"/>
                    </a:lnTo>
                    <a:lnTo>
                      <a:pt x="542" y="1033"/>
                    </a:lnTo>
                    <a:lnTo>
                      <a:pt x="601" y="1033"/>
                    </a:lnTo>
                    <a:lnTo>
                      <a:pt x="601" y="1323"/>
                    </a:lnTo>
                    <a:lnTo>
                      <a:pt x="687" y="1323"/>
                    </a:lnTo>
                    <a:lnTo>
                      <a:pt x="687" y="1468"/>
                    </a:lnTo>
                    <a:lnTo>
                      <a:pt x="753" y="1468"/>
                    </a:lnTo>
                    <a:lnTo>
                      <a:pt x="753" y="1758"/>
                    </a:lnTo>
                    <a:lnTo>
                      <a:pt x="846" y="1758"/>
                    </a:lnTo>
                    <a:lnTo>
                      <a:pt x="846" y="1975"/>
                    </a:lnTo>
                    <a:lnTo>
                      <a:pt x="1031" y="1975"/>
                    </a:lnTo>
                    <a:lnTo>
                      <a:pt x="1031" y="2374"/>
                    </a:lnTo>
                    <a:lnTo>
                      <a:pt x="1190" y="2374"/>
                    </a:lnTo>
                    <a:lnTo>
                      <a:pt x="1190" y="2573"/>
                    </a:lnTo>
                    <a:lnTo>
                      <a:pt x="1249" y="2573"/>
                    </a:lnTo>
                    <a:lnTo>
                      <a:pt x="1249" y="3298"/>
                    </a:lnTo>
                    <a:lnTo>
                      <a:pt x="1401" y="3298"/>
                    </a:lnTo>
                    <a:lnTo>
                      <a:pt x="1401" y="3515"/>
                    </a:lnTo>
                    <a:lnTo>
                      <a:pt x="1600" y="3515"/>
                    </a:lnTo>
                    <a:lnTo>
                      <a:pt x="1600" y="3860"/>
                    </a:lnTo>
                    <a:lnTo>
                      <a:pt x="1864" y="3860"/>
                    </a:lnTo>
                    <a:lnTo>
                      <a:pt x="1864" y="4548"/>
                    </a:lnTo>
                    <a:lnTo>
                      <a:pt x="2003" y="4548"/>
                    </a:lnTo>
                    <a:lnTo>
                      <a:pt x="2003" y="4802"/>
                    </a:lnTo>
                    <a:lnTo>
                      <a:pt x="2168" y="4802"/>
                    </a:lnTo>
                    <a:lnTo>
                      <a:pt x="2168" y="4965"/>
                    </a:lnTo>
                    <a:lnTo>
                      <a:pt x="2241" y="4965"/>
                    </a:lnTo>
                    <a:lnTo>
                      <a:pt x="2241" y="5146"/>
                    </a:lnTo>
                    <a:lnTo>
                      <a:pt x="2353" y="5146"/>
                    </a:lnTo>
                    <a:lnTo>
                      <a:pt x="2353" y="5291"/>
                    </a:lnTo>
                    <a:lnTo>
                      <a:pt x="2406" y="5291"/>
                    </a:lnTo>
                    <a:lnTo>
                      <a:pt x="2406" y="5636"/>
                    </a:lnTo>
                    <a:lnTo>
                      <a:pt x="2505" y="5636"/>
                    </a:lnTo>
                    <a:lnTo>
                      <a:pt x="2505" y="6016"/>
                    </a:lnTo>
                    <a:lnTo>
                      <a:pt x="2888" y="6016"/>
                    </a:lnTo>
                    <a:lnTo>
                      <a:pt x="2888" y="6125"/>
                    </a:lnTo>
                    <a:lnTo>
                      <a:pt x="3034" y="6125"/>
                    </a:lnTo>
                    <a:lnTo>
                      <a:pt x="3034" y="6252"/>
                    </a:lnTo>
                    <a:lnTo>
                      <a:pt x="3133" y="6252"/>
                    </a:lnTo>
                    <a:lnTo>
                      <a:pt x="3133" y="6795"/>
                    </a:lnTo>
                    <a:lnTo>
                      <a:pt x="3159" y="6795"/>
                    </a:lnTo>
                    <a:lnTo>
                      <a:pt x="3159" y="7067"/>
                    </a:lnTo>
                    <a:lnTo>
                      <a:pt x="3477" y="7067"/>
                    </a:lnTo>
                    <a:lnTo>
                      <a:pt x="3477" y="7230"/>
                    </a:lnTo>
                    <a:lnTo>
                      <a:pt x="3635" y="7230"/>
                    </a:lnTo>
                    <a:lnTo>
                      <a:pt x="3635" y="7321"/>
                    </a:lnTo>
                    <a:lnTo>
                      <a:pt x="3781" y="7321"/>
                    </a:lnTo>
                    <a:lnTo>
                      <a:pt x="3781" y="7792"/>
                    </a:lnTo>
                    <a:lnTo>
                      <a:pt x="3926" y="7792"/>
                    </a:lnTo>
                    <a:lnTo>
                      <a:pt x="3926" y="8009"/>
                    </a:lnTo>
                    <a:lnTo>
                      <a:pt x="3966" y="8009"/>
                    </a:lnTo>
                    <a:lnTo>
                      <a:pt x="3966" y="8317"/>
                    </a:lnTo>
                    <a:lnTo>
                      <a:pt x="4151" y="8317"/>
                    </a:lnTo>
                    <a:lnTo>
                      <a:pt x="4151" y="8426"/>
                    </a:lnTo>
                    <a:lnTo>
                      <a:pt x="4409" y="8426"/>
                    </a:lnTo>
                    <a:lnTo>
                      <a:pt x="4409" y="8680"/>
                    </a:lnTo>
                    <a:lnTo>
                      <a:pt x="4752" y="8680"/>
                    </a:lnTo>
                    <a:lnTo>
                      <a:pt x="4752" y="8789"/>
                    </a:lnTo>
                    <a:lnTo>
                      <a:pt x="4799" y="8789"/>
                    </a:lnTo>
                    <a:lnTo>
                      <a:pt x="4799" y="9060"/>
                    </a:lnTo>
                    <a:lnTo>
                      <a:pt x="4858" y="9060"/>
                    </a:lnTo>
                    <a:lnTo>
                      <a:pt x="4858" y="9260"/>
                    </a:lnTo>
                    <a:lnTo>
                      <a:pt x="5017" y="9260"/>
                    </a:lnTo>
                    <a:lnTo>
                      <a:pt x="5017" y="9405"/>
                    </a:lnTo>
                    <a:lnTo>
                      <a:pt x="5413" y="9405"/>
                    </a:lnTo>
                    <a:lnTo>
                      <a:pt x="5413" y="9532"/>
                    </a:lnTo>
                    <a:lnTo>
                      <a:pt x="5618" y="9532"/>
                    </a:lnTo>
                    <a:lnTo>
                      <a:pt x="5618" y="9640"/>
                    </a:lnTo>
                    <a:lnTo>
                      <a:pt x="5962" y="9640"/>
                    </a:lnTo>
                    <a:lnTo>
                      <a:pt x="5962" y="9912"/>
                    </a:lnTo>
                    <a:lnTo>
                      <a:pt x="6312" y="9912"/>
                    </a:lnTo>
                    <a:lnTo>
                      <a:pt x="6312" y="10003"/>
                    </a:lnTo>
                    <a:lnTo>
                      <a:pt x="6471" y="10003"/>
                    </a:lnTo>
                    <a:lnTo>
                      <a:pt x="6471" y="10130"/>
                    </a:lnTo>
                    <a:lnTo>
                      <a:pt x="6596" y="10130"/>
                    </a:lnTo>
                    <a:lnTo>
                      <a:pt x="6596" y="10256"/>
                    </a:lnTo>
                    <a:lnTo>
                      <a:pt x="7039" y="10256"/>
                    </a:lnTo>
                    <a:lnTo>
                      <a:pt x="7039" y="10401"/>
                    </a:lnTo>
                    <a:lnTo>
                      <a:pt x="7581" y="10401"/>
                    </a:lnTo>
                    <a:lnTo>
                      <a:pt x="7581" y="10637"/>
                    </a:lnTo>
                    <a:lnTo>
                      <a:pt x="7925" y="10637"/>
                    </a:lnTo>
                    <a:lnTo>
                      <a:pt x="7925" y="10836"/>
                    </a:lnTo>
                    <a:lnTo>
                      <a:pt x="8196" y="10836"/>
                    </a:lnTo>
                    <a:lnTo>
                      <a:pt x="8196" y="11181"/>
                    </a:lnTo>
                    <a:lnTo>
                      <a:pt x="8255" y="11181"/>
                    </a:lnTo>
                    <a:lnTo>
                      <a:pt x="8255" y="11289"/>
                    </a:lnTo>
                    <a:lnTo>
                      <a:pt x="8374" y="11289"/>
                    </a:lnTo>
                    <a:lnTo>
                      <a:pt x="8374" y="11398"/>
                    </a:lnTo>
                    <a:lnTo>
                      <a:pt x="8758" y="11398"/>
                    </a:lnTo>
                    <a:lnTo>
                      <a:pt x="8758" y="11507"/>
                    </a:lnTo>
                    <a:lnTo>
                      <a:pt x="8837" y="11507"/>
                    </a:lnTo>
                    <a:lnTo>
                      <a:pt x="8837" y="11525"/>
                    </a:lnTo>
                    <a:lnTo>
                      <a:pt x="8896" y="11525"/>
                    </a:lnTo>
                    <a:lnTo>
                      <a:pt x="8896" y="11923"/>
                    </a:lnTo>
                    <a:lnTo>
                      <a:pt x="9194" y="11923"/>
                    </a:lnTo>
                    <a:lnTo>
                      <a:pt x="9194" y="12177"/>
                    </a:lnTo>
                    <a:lnTo>
                      <a:pt x="9306" y="12177"/>
                    </a:lnTo>
                    <a:lnTo>
                      <a:pt x="9306" y="12449"/>
                    </a:lnTo>
                    <a:lnTo>
                      <a:pt x="9604" y="12449"/>
                    </a:lnTo>
                    <a:lnTo>
                      <a:pt x="9604" y="12721"/>
                    </a:lnTo>
                    <a:lnTo>
                      <a:pt x="9762" y="12721"/>
                    </a:lnTo>
                    <a:lnTo>
                      <a:pt x="9762" y="13119"/>
                    </a:lnTo>
                    <a:lnTo>
                      <a:pt x="10172" y="13119"/>
                    </a:lnTo>
                    <a:lnTo>
                      <a:pt x="10172" y="13228"/>
                    </a:lnTo>
                    <a:lnTo>
                      <a:pt x="10595" y="13228"/>
                    </a:lnTo>
                    <a:lnTo>
                      <a:pt x="10595" y="13627"/>
                    </a:lnTo>
                    <a:lnTo>
                      <a:pt x="10655" y="13627"/>
                    </a:lnTo>
                    <a:lnTo>
                      <a:pt x="10655" y="14007"/>
                    </a:lnTo>
                    <a:lnTo>
                      <a:pt x="10840" y="14007"/>
                    </a:lnTo>
                    <a:lnTo>
                      <a:pt x="10840" y="14243"/>
                    </a:lnTo>
                    <a:lnTo>
                      <a:pt x="11441" y="14243"/>
                    </a:lnTo>
                    <a:lnTo>
                      <a:pt x="11441" y="14551"/>
                    </a:lnTo>
                    <a:lnTo>
                      <a:pt x="11633" y="14551"/>
                    </a:lnTo>
                    <a:lnTo>
                      <a:pt x="11633" y="14678"/>
                    </a:lnTo>
                    <a:lnTo>
                      <a:pt x="11871" y="14678"/>
                    </a:lnTo>
                    <a:lnTo>
                      <a:pt x="11871" y="14805"/>
                    </a:lnTo>
                    <a:lnTo>
                      <a:pt x="11976" y="14805"/>
                    </a:lnTo>
                    <a:lnTo>
                      <a:pt x="11976" y="14968"/>
                    </a:lnTo>
                    <a:lnTo>
                      <a:pt x="12419" y="14968"/>
                    </a:lnTo>
                    <a:lnTo>
                      <a:pt x="12419" y="15403"/>
                    </a:lnTo>
                    <a:lnTo>
                      <a:pt x="12704" y="15403"/>
                    </a:lnTo>
                    <a:lnTo>
                      <a:pt x="12704" y="15493"/>
                    </a:lnTo>
                    <a:lnTo>
                      <a:pt x="13107" y="15493"/>
                    </a:lnTo>
                    <a:lnTo>
                      <a:pt x="13107" y="15674"/>
                    </a:lnTo>
                    <a:lnTo>
                      <a:pt x="13906" y="15674"/>
                    </a:lnTo>
                    <a:lnTo>
                      <a:pt x="13906" y="15946"/>
                    </a:lnTo>
                    <a:lnTo>
                      <a:pt x="14052" y="15946"/>
                    </a:lnTo>
                    <a:lnTo>
                      <a:pt x="14052" y="16055"/>
                    </a:lnTo>
                    <a:lnTo>
                      <a:pt x="14918" y="16055"/>
                    </a:lnTo>
                    <a:lnTo>
                      <a:pt x="14918" y="16327"/>
                    </a:lnTo>
                    <a:lnTo>
                      <a:pt x="15017" y="16327"/>
                    </a:lnTo>
                    <a:lnTo>
                      <a:pt x="15017" y="16454"/>
                    </a:lnTo>
                    <a:lnTo>
                      <a:pt x="15308" y="16454"/>
                    </a:lnTo>
                    <a:lnTo>
                      <a:pt x="15308" y="16581"/>
                    </a:lnTo>
                    <a:lnTo>
                      <a:pt x="15552" y="16581"/>
                    </a:lnTo>
                    <a:lnTo>
                      <a:pt x="15552" y="16726"/>
                    </a:lnTo>
                    <a:lnTo>
                      <a:pt x="15724" y="16726"/>
                    </a:lnTo>
                    <a:lnTo>
                      <a:pt x="15724" y="16907"/>
                    </a:lnTo>
                    <a:lnTo>
                      <a:pt x="16359" y="16907"/>
                    </a:lnTo>
                    <a:lnTo>
                      <a:pt x="16359" y="17052"/>
                    </a:lnTo>
                    <a:lnTo>
                      <a:pt x="16616" y="17052"/>
                    </a:lnTo>
                    <a:lnTo>
                      <a:pt x="16616" y="17323"/>
                    </a:lnTo>
                    <a:lnTo>
                      <a:pt x="16947" y="17323"/>
                    </a:lnTo>
                    <a:lnTo>
                      <a:pt x="16947" y="17468"/>
                    </a:lnTo>
                    <a:lnTo>
                      <a:pt x="17231" y="17468"/>
                    </a:lnTo>
                    <a:lnTo>
                      <a:pt x="17231" y="17613"/>
                    </a:lnTo>
                    <a:lnTo>
                      <a:pt x="17330" y="17613"/>
                    </a:lnTo>
                    <a:lnTo>
                      <a:pt x="17330" y="17885"/>
                    </a:lnTo>
                    <a:lnTo>
                      <a:pt x="17978" y="17885"/>
                    </a:lnTo>
                    <a:lnTo>
                      <a:pt x="17978" y="18048"/>
                    </a:lnTo>
                    <a:lnTo>
                      <a:pt x="18143" y="18048"/>
                    </a:lnTo>
                    <a:lnTo>
                      <a:pt x="18143" y="18211"/>
                    </a:lnTo>
                    <a:lnTo>
                      <a:pt x="18262" y="18211"/>
                    </a:lnTo>
                    <a:lnTo>
                      <a:pt x="18262" y="18284"/>
                    </a:lnTo>
                    <a:lnTo>
                      <a:pt x="18665" y="18284"/>
                    </a:lnTo>
                    <a:lnTo>
                      <a:pt x="18665" y="18574"/>
                    </a:lnTo>
                    <a:lnTo>
                      <a:pt x="18778" y="18574"/>
                    </a:lnTo>
                    <a:lnTo>
                      <a:pt x="18778" y="18954"/>
                    </a:lnTo>
                    <a:lnTo>
                      <a:pt x="19432" y="18954"/>
                    </a:lnTo>
                    <a:lnTo>
                      <a:pt x="19432" y="19281"/>
                    </a:lnTo>
                    <a:lnTo>
                      <a:pt x="20053" y="19281"/>
                    </a:lnTo>
                    <a:lnTo>
                      <a:pt x="20053" y="19897"/>
                    </a:lnTo>
                    <a:lnTo>
                      <a:pt x="20139" y="19897"/>
                    </a:lnTo>
                    <a:lnTo>
                      <a:pt x="20139" y="20386"/>
                    </a:lnTo>
                    <a:lnTo>
                      <a:pt x="20582" y="20386"/>
                    </a:lnTo>
                    <a:lnTo>
                      <a:pt x="20582" y="21600"/>
                    </a:lnTo>
                    <a:lnTo>
                      <a:pt x="21600" y="21600"/>
                    </a:lnTo>
                  </a:path>
                </a:pathLst>
              </a:custGeom>
              <a:noFill/>
              <a:ln w="3175" cap="flat">
                <a:solidFill>
                  <a:srgbClr val="6EBD44"/>
                </a:solidFill>
                <a:prstDash val="solid"/>
                <a:miter lim="8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nvGrpSpPr>
              <p:cNvPr id="828" name="Group 369"/>
              <p:cNvGrpSpPr/>
              <p:nvPr/>
            </p:nvGrpSpPr>
            <p:grpSpPr>
              <a:xfrm>
                <a:off x="1076534" y="56217"/>
                <a:ext cx="4672233" cy="1553142"/>
                <a:chOff x="-1" y="0"/>
                <a:chExt cx="4672233" cy="1553142"/>
              </a:xfrm>
            </p:grpSpPr>
            <p:sp>
              <p:nvSpPr>
                <p:cNvPr id="749" name="Freeform 87"/>
                <p:cNvSpPr/>
                <p:nvPr/>
              </p:nvSpPr>
              <p:spPr>
                <a:xfrm>
                  <a:off x="1516549" y="713969"/>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50" name="Freeform 72"/>
                <p:cNvSpPr/>
                <p:nvPr/>
              </p:nvSpPr>
              <p:spPr>
                <a:xfrm>
                  <a:off x="-1" y="0"/>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51" name="Freeform 73"/>
                <p:cNvSpPr/>
                <p:nvPr/>
              </p:nvSpPr>
              <p:spPr>
                <a:xfrm>
                  <a:off x="131006" y="87193"/>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52" name="Freeform 74"/>
                <p:cNvSpPr/>
                <p:nvPr/>
              </p:nvSpPr>
              <p:spPr>
                <a:xfrm>
                  <a:off x="252046" y="157958"/>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53" name="Freeform 75"/>
                <p:cNvSpPr/>
                <p:nvPr/>
              </p:nvSpPr>
              <p:spPr>
                <a:xfrm>
                  <a:off x="266286" y="208505"/>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54" name="Freeform 76"/>
                <p:cNvSpPr/>
                <p:nvPr/>
              </p:nvSpPr>
              <p:spPr>
                <a:xfrm>
                  <a:off x="273405" y="216086"/>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55" name="Freeform 77"/>
                <p:cNvSpPr/>
                <p:nvPr/>
              </p:nvSpPr>
              <p:spPr>
                <a:xfrm>
                  <a:off x="340333" y="238833"/>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56" name="Freeform 78"/>
                <p:cNvSpPr/>
                <p:nvPr/>
              </p:nvSpPr>
              <p:spPr>
                <a:xfrm>
                  <a:off x="434317" y="323498"/>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57" name="Freeform 79"/>
                <p:cNvSpPr/>
                <p:nvPr/>
              </p:nvSpPr>
              <p:spPr>
                <a:xfrm>
                  <a:off x="539692" y="382889"/>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58" name="Freeform 80"/>
                <p:cNvSpPr/>
                <p:nvPr/>
              </p:nvSpPr>
              <p:spPr>
                <a:xfrm>
                  <a:off x="542540" y="408164"/>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59" name="Freeform 81"/>
                <p:cNvSpPr/>
                <p:nvPr/>
              </p:nvSpPr>
              <p:spPr>
                <a:xfrm>
                  <a:off x="673547" y="458709"/>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60" name="Freeform 82"/>
                <p:cNvSpPr/>
                <p:nvPr/>
              </p:nvSpPr>
              <p:spPr>
                <a:xfrm>
                  <a:off x="694907" y="472610"/>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61" name="Freeform 83"/>
                <p:cNvSpPr/>
                <p:nvPr/>
              </p:nvSpPr>
              <p:spPr>
                <a:xfrm>
                  <a:off x="817369" y="521893"/>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62" name="Freeform 84"/>
                <p:cNvSpPr/>
                <p:nvPr/>
              </p:nvSpPr>
              <p:spPr>
                <a:xfrm>
                  <a:off x="949801" y="593921"/>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63" name="Freeform 85"/>
                <p:cNvSpPr/>
                <p:nvPr/>
              </p:nvSpPr>
              <p:spPr>
                <a:xfrm>
                  <a:off x="1105015" y="653313"/>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64" name="Freeform 86"/>
                <p:cNvSpPr/>
                <p:nvPr/>
              </p:nvSpPr>
              <p:spPr>
                <a:xfrm>
                  <a:off x="1284438" y="677322"/>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65" name="Freeform 88"/>
                <p:cNvSpPr/>
                <p:nvPr/>
              </p:nvSpPr>
              <p:spPr>
                <a:xfrm>
                  <a:off x="1572084" y="721551"/>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66" name="Freeform 90"/>
                <p:cNvSpPr/>
                <p:nvPr/>
              </p:nvSpPr>
              <p:spPr>
                <a:xfrm>
                  <a:off x="1707364" y="745561"/>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67" name="Freeform 91"/>
                <p:cNvSpPr/>
                <p:nvPr/>
              </p:nvSpPr>
              <p:spPr>
                <a:xfrm>
                  <a:off x="1738691" y="745561"/>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68" name="Freeform 92"/>
                <p:cNvSpPr/>
                <p:nvPr/>
              </p:nvSpPr>
              <p:spPr>
                <a:xfrm>
                  <a:off x="1936625" y="827698"/>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69" name="Freeform 93"/>
                <p:cNvSpPr/>
                <p:nvPr/>
              </p:nvSpPr>
              <p:spPr>
                <a:xfrm>
                  <a:off x="2097536" y="892145"/>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70" name="Freeform 94"/>
                <p:cNvSpPr/>
                <p:nvPr/>
              </p:nvSpPr>
              <p:spPr>
                <a:xfrm>
                  <a:off x="2107504" y="892145"/>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71" name="Freeform 95"/>
                <p:cNvSpPr/>
                <p:nvPr/>
              </p:nvSpPr>
              <p:spPr>
                <a:xfrm>
                  <a:off x="2298319" y="961647"/>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72" name="Freeform 96"/>
                <p:cNvSpPr/>
                <p:nvPr/>
              </p:nvSpPr>
              <p:spPr>
                <a:xfrm>
                  <a:off x="2373791" y="980601"/>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73" name="Freeform 97"/>
                <p:cNvSpPr/>
                <p:nvPr/>
              </p:nvSpPr>
              <p:spPr>
                <a:xfrm>
                  <a:off x="2464926" y="1002085"/>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74" name="Freeform 98"/>
                <p:cNvSpPr/>
                <p:nvPr/>
              </p:nvSpPr>
              <p:spPr>
                <a:xfrm>
                  <a:off x="2581693" y="1036202"/>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75" name="Freeform 99"/>
                <p:cNvSpPr/>
                <p:nvPr/>
              </p:nvSpPr>
              <p:spPr>
                <a:xfrm>
                  <a:off x="2681372" y="1056422"/>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76" name="Freeform 100"/>
                <p:cNvSpPr/>
                <p:nvPr/>
              </p:nvSpPr>
              <p:spPr>
                <a:xfrm>
                  <a:off x="2953353" y="1086750"/>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77" name="Freeform 101"/>
                <p:cNvSpPr/>
                <p:nvPr/>
              </p:nvSpPr>
              <p:spPr>
                <a:xfrm>
                  <a:off x="3027402" y="1105705"/>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78" name="Freeform 102"/>
                <p:cNvSpPr/>
                <p:nvPr/>
              </p:nvSpPr>
              <p:spPr>
                <a:xfrm>
                  <a:off x="3352070" y="1154986"/>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79" name="Freeform 103"/>
                <p:cNvSpPr/>
                <p:nvPr/>
              </p:nvSpPr>
              <p:spPr>
                <a:xfrm>
                  <a:off x="3444631" y="1166360"/>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80" name="Freeform 104"/>
                <p:cNvSpPr/>
                <p:nvPr/>
              </p:nvSpPr>
              <p:spPr>
                <a:xfrm>
                  <a:off x="3579909" y="1195424"/>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81" name="Freeform 105"/>
                <p:cNvSpPr/>
                <p:nvPr/>
              </p:nvSpPr>
              <p:spPr>
                <a:xfrm>
                  <a:off x="3733700" y="1244708"/>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82" name="Freeform 106"/>
                <p:cNvSpPr/>
                <p:nvPr/>
              </p:nvSpPr>
              <p:spPr>
                <a:xfrm>
                  <a:off x="3766452" y="1244708"/>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83" name="Freeform 107"/>
                <p:cNvSpPr/>
                <p:nvPr/>
              </p:nvSpPr>
              <p:spPr>
                <a:xfrm>
                  <a:off x="3784963" y="1244708"/>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84" name="Freeform 108"/>
                <p:cNvSpPr/>
                <p:nvPr/>
              </p:nvSpPr>
              <p:spPr>
                <a:xfrm>
                  <a:off x="3796356" y="1244708"/>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85" name="Freeform 109"/>
                <p:cNvSpPr/>
                <p:nvPr/>
              </p:nvSpPr>
              <p:spPr>
                <a:xfrm>
                  <a:off x="3806324" y="1244708"/>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86" name="Freeform 110"/>
                <p:cNvSpPr/>
                <p:nvPr/>
              </p:nvSpPr>
              <p:spPr>
                <a:xfrm>
                  <a:off x="3837652" y="1244708"/>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87" name="Freeform 111"/>
                <p:cNvSpPr/>
                <p:nvPr/>
              </p:nvSpPr>
              <p:spPr>
                <a:xfrm>
                  <a:off x="3861860" y="1244708"/>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88" name="Freeform 112"/>
                <p:cNvSpPr/>
                <p:nvPr/>
              </p:nvSpPr>
              <p:spPr>
                <a:xfrm>
                  <a:off x="3866131" y="1244708"/>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89" name="Freeform 113"/>
                <p:cNvSpPr/>
                <p:nvPr/>
              </p:nvSpPr>
              <p:spPr>
                <a:xfrm>
                  <a:off x="3886067" y="1256080"/>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90" name="Freeform 114"/>
                <p:cNvSpPr/>
                <p:nvPr/>
              </p:nvSpPr>
              <p:spPr>
                <a:xfrm>
                  <a:off x="3898883" y="1256080"/>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91" name="Freeform 115"/>
                <p:cNvSpPr/>
                <p:nvPr/>
              </p:nvSpPr>
              <p:spPr>
                <a:xfrm>
                  <a:off x="3903155" y="1256080"/>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92" name="Freeform 116"/>
                <p:cNvSpPr/>
                <p:nvPr/>
              </p:nvSpPr>
              <p:spPr>
                <a:xfrm>
                  <a:off x="3918818" y="1256080"/>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93" name="Freeform 117"/>
                <p:cNvSpPr/>
                <p:nvPr/>
              </p:nvSpPr>
              <p:spPr>
                <a:xfrm>
                  <a:off x="3920243" y="1256080"/>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94" name="Freeform 118"/>
                <p:cNvSpPr/>
                <p:nvPr/>
              </p:nvSpPr>
              <p:spPr>
                <a:xfrm>
                  <a:off x="3920243" y="1268717"/>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95" name="Freeform 119"/>
                <p:cNvSpPr/>
                <p:nvPr/>
              </p:nvSpPr>
              <p:spPr>
                <a:xfrm>
                  <a:off x="3937331" y="1268717"/>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96" name="Freeform 120"/>
                <p:cNvSpPr/>
                <p:nvPr/>
              </p:nvSpPr>
              <p:spPr>
                <a:xfrm>
                  <a:off x="3971507" y="1268717"/>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97" name="Freeform 121"/>
                <p:cNvSpPr/>
                <p:nvPr/>
              </p:nvSpPr>
              <p:spPr>
                <a:xfrm>
                  <a:off x="3994291" y="1268717"/>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98" name="Freeform 122"/>
                <p:cNvSpPr/>
                <p:nvPr/>
              </p:nvSpPr>
              <p:spPr>
                <a:xfrm>
                  <a:off x="4014227" y="1268717"/>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799" name="Freeform 123"/>
                <p:cNvSpPr/>
                <p:nvPr/>
              </p:nvSpPr>
              <p:spPr>
                <a:xfrm>
                  <a:off x="4032738" y="1286407"/>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00" name="Freeform 124"/>
                <p:cNvSpPr/>
                <p:nvPr/>
              </p:nvSpPr>
              <p:spPr>
                <a:xfrm>
                  <a:off x="4046978" y="1315472"/>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01" name="Freeform 125"/>
                <p:cNvSpPr/>
                <p:nvPr/>
              </p:nvSpPr>
              <p:spPr>
                <a:xfrm>
                  <a:off x="4075458" y="1315472"/>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02" name="Freeform 126"/>
                <p:cNvSpPr/>
                <p:nvPr/>
              </p:nvSpPr>
              <p:spPr>
                <a:xfrm>
                  <a:off x="4079730" y="1315472"/>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03" name="Freeform 127"/>
                <p:cNvSpPr/>
                <p:nvPr/>
              </p:nvSpPr>
              <p:spPr>
                <a:xfrm>
                  <a:off x="4111058" y="1315472"/>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04" name="Freeform 128"/>
                <p:cNvSpPr/>
                <p:nvPr/>
              </p:nvSpPr>
              <p:spPr>
                <a:xfrm>
                  <a:off x="4119602" y="1315472"/>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05" name="Freeform 129"/>
                <p:cNvSpPr/>
                <p:nvPr/>
              </p:nvSpPr>
              <p:spPr>
                <a:xfrm>
                  <a:off x="4145234" y="1315472"/>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06" name="Freeform 130"/>
                <p:cNvSpPr/>
                <p:nvPr/>
              </p:nvSpPr>
              <p:spPr>
                <a:xfrm>
                  <a:off x="4153778" y="1315472"/>
                  <a:ext cx="57081" cy="582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07" name="Freeform 131"/>
                <p:cNvSpPr/>
                <p:nvPr/>
              </p:nvSpPr>
              <p:spPr>
                <a:xfrm>
                  <a:off x="4163745" y="1315472"/>
                  <a:ext cx="57082" cy="58231"/>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08" name="Freeform 132"/>
                <p:cNvSpPr/>
                <p:nvPr/>
              </p:nvSpPr>
              <p:spPr>
                <a:xfrm>
                  <a:off x="4193649" y="1336954"/>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09" name="Freeform 133"/>
                <p:cNvSpPr/>
                <p:nvPr/>
              </p:nvSpPr>
              <p:spPr>
                <a:xfrm>
                  <a:off x="4206465" y="1336954"/>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10" name="Freeform 134"/>
                <p:cNvSpPr/>
                <p:nvPr/>
              </p:nvSpPr>
              <p:spPr>
                <a:xfrm>
                  <a:off x="4216433" y="1336954"/>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11" name="Freeform 135"/>
                <p:cNvSpPr/>
                <p:nvPr/>
              </p:nvSpPr>
              <p:spPr>
                <a:xfrm>
                  <a:off x="4236369" y="1336954"/>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12" name="Freeform 136"/>
                <p:cNvSpPr/>
                <p:nvPr/>
              </p:nvSpPr>
              <p:spPr>
                <a:xfrm>
                  <a:off x="4250609" y="1336954"/>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13" name="Freeform 137"/>
                <p:cNvSpPr/>
                <p:nvPr/>
              </p:nvSpPr>
              <p:spPr>
                <a:xfrm>
                  <a:off x="4260577" y="1336954"/>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14" name="Freeform 138"/>
                <p:cNvSpPr/>
                <p:nvPr/>
              </p:nvSpPr>
              <p:spPr>
                <a:xfrm>
                  <a:off x="4273393" y="1336954"/>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15" name="Freeform 139"/>
                <p:cNvSpPr/>
                <p:nvPr/>
              </p:nvSpPr>
              <p:spPr>
                <a:xfrm>
                  <a:off x="4290480" y="1336954"/>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16" name="Freeform 140"/>
                <p:cNvSpPr/>
                <p:nvPr/>
              </p:nvSpPr>
              <p:spPr>
                <a:xfrm>
                  <a:off x="4303296" y="1336954"/>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17" name="Freeform 141"/>
                <p:cNvSpPr/>
                <p:nvPr/>
              </p:nvSpPr>
              <p:spPr>
                <a:xfrm>
                  <a:off x="4343168" y="1422884"/>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18" name="Freeform 142"/>
                <p:cNvSpPr/>
                <p:nvPr/>
              </p:nvSpPr>
              <p:spPr>
                <a:xfrm>
                  <a:off x="4373072" y="1422884"/>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19" name="Freeform 143"/>
                <p:cNvSpPr/>
                <p:nvPr/>
              </p:nvSpPr>
              <p:spPr>
                <a:xfrm>
                  <a:off x="4385887" y="1422884"/>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20" name="Freeform 144"/>
                <p:cNvSpPr/>
                <p:nvPr/>
              </p:nvSpPr>
              <p:spPr>
                <a:xfrm>
                  <a:off x="4407248" y="1422884"/>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21" name="Freeform 145"/>
                <p:cNvSpPr/>
                <p:nvPr/>
              </p:nvSpPr>
              <p:spPr>
                <a:xfrm>
                  <a:off x="4428607" y="1422884"/>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22" name="Freeform 146"/>
                <p:cNvSpPr/>
                <p:nvPr/>
              </p:nvSpPr>
              <p:spPr>
                <a:xfrm>
                  <a:off x="4434303" y="1494912"/>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23" name="Freeform 147"/>
                <p:cNvSpPr/>
                <p:nvPr/>
              </p:nvSpPr>
              <p:spPr>
                <a:xfrm>
                  <a:off x="4458511" y="1494912"/>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24" name="Freeform 148"/>
                <p:cNvSpPr/>
                <p:nvPr/>
              </p:nvSpPr>
              <p:spPr>
                <a:xfrm>
                  <a:off x="4506928" y="1494912"/>
                  <a:ext cx="57081"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25" name="Freeform 149"/>
                <p:cNvSpPr/>
                <p:nvPr/>
              </p:nvSpPr>
              <p:spPr>
                <a:xfrm>
                  <a:off x="4532558" y="1494912"/>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26" name="Freeform 150"/>
                <p:cNvSpPr/>
                <p:nvPr/>
              </p:nvSpPr>
              <p:spPr>
                <a:xfrm>
                  <a:off x="4582397" y="1494912"/>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27" name="Freeform 151"/>
                <p:cNvSpPr/>
                <p:nvPr/>
              </p:nvSpPr>
              <p:spPr>
                <a:xfrm>
                  <a:off x="4615150" y="1494912"/>
                  <a:ext cx="57082" cy="58230"/>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grpSp>
            <p:nvGrpSpPr>
              <p:cNvPr id="916" name="Group 368"/>
              <p:cNvGrpSpPr/>
              <p:nvPr/>
            </p:nvGrpSpPr>
            <p:grpSpPr>
              <a:xfrm>
                <a:off x="1085078" y="66325"/>
                <a:ext cx="4668737" cy="1200884"/>
                <a:chOff x="-1" y="-1"/>
                <a:chExt cx="4668737" cy="1200884"/>
              </a:xfrm>
            </p:grpSpPr>
            <p:sp>
              <p:nvSpPr>
                <p:cNvPr id="829" name="Freeform 152"/>
                <p:cNvSpPr/>
                <p:nvPr/>
              </p:nvSpPr>
              <p:spPr>
                <a:xfrm>
                  <a:off x="-1" y="-1"/>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30" name="Freeform 153"/>
                <p:cNvSpPr/>
                <p:nvPr/>
              </p:nvSpPr>
              <p:spPr>
                <a:xfrm>
                  <a:off x="129583" y="36646"/>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31" name="Freeform 154"/>
                <p:cNvSpPr/>
                <p:nvPr/>
              </p:nvSpPr>
              <p:spPr>
                <a:xfrm>
                  <a:off x="152367" y="55601"/>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32" name="Freeform 155"/>
                <p:cNvSpPr/>
                <p:nvPr/>
              </p:nvSpPr>
              <p:spPr>
                <a:xfrm>
                  <a:off x="212174" y="85928"/>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33" name="Freeform 156"/>
                <p:cNvSpPr/>
                <p:nvPr/>
              </p:nvSpPr>
              <p:spPr>
                <a:xfrm>
                  <a:off x="334638" y="145322"/>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34" name="Freeform 157"/>
                <p:cNvSpPr/>
                <p:nvPr/>
              </p:nvSpPr>
              <p:spPr>
                <a:xfrm>
                  <a:off x="417229" y="202185"/>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35" name="Freeform 158"/>
                <p:cNvSpPr/>
                <p:nvPr/>
              </p:nvSpPr>
              <p:spPr>
                <a:xfrm>
                  <a:off x="451405" y="217349"/>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36" name="Freeform 159"/>
                <p:cNvSpPr/>
                <p:nvPr/>
              </p:nvSpPr>
              <p:spPr>
                <a:xfrm>
                  <a:off x="592379" y="288114"/>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37" name="Freeform 160"/>
                <p:cNvSpPr/>
                <p:nvPr/>
              </p:nvSpPr>
              <p:spPr>
                <a:xfrm>
                  <a:off x="615163" y="288114"/>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38" name="Freeform 161"/>
                <p:cNvSpPr/>
                <p:nvPr/>
              </p:nvSpPr>
              <p:spPr>
                <a:xfrm>
                  <a:off x="723386" y="310860"/>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39" name="Freeform 162"/>
                <p:cNvSpPr/>
                <p:nvPr/>
              </p:nvSpPr>
              <p:spPr>
                <a:xfrm>
                  <a:off x="756138" y="318442"/>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40" name="Freeform 163"/>
                <p:cNvSpPr/>
                <p:nvPr/>
              </p:nvSpPr>
              <p:spPr>
                <a:xfrm>
                  <a:off x="774650" y="324761"/>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41" name="Freeform 164"/>
                <p:cNvSpPr/>
                <p:nvPr/>
              </p:nvSpPr>
              <p:spPr>
                <a:xfrm>
                  <a:off x="1035240" y="390471"/>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42" name="Freeform 165"/>
                <p:cNvSpPr/>
                <p:nvPr/>
              </p:nvSpPr>
              <p:spPr>
                <a:xfrm>
                  <a:off x="1067992" y="398053"/>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43" name="Freeform 166"/>
                <p:cNvSpPr/>
                <p:nvPr/>
              </p:nvSpPr>
              <p:spPr>
                <a:xfrm>
                  <a:off x="1200423" y="418272"/>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44" name="Freeform 167"/>
                <p:cNvSpPr/>
                <p:nvPr/>
              </p:nvSpPr>
              <p:spPr>
                <a:xfrm>
                  <a:off x="1214663" y="423326"/>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45" name="Freeform 168"/>
                <p:cNvSpPr/>
                <p:nvPr/>
              </p:nvSpPr>
              <p:spPr>
                <a:xfrm>
                  <a:off x="1220359" y="434699"/>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46" name="Freeform 169"/>
                <p:cNvSpPr/>
                <p:nvPr/>
              </p:nvSpPr>
              <p:spPr>
                <a:xfrm>
                  <a:off x="1405478" y="496619"/>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47" name="Freeform 171"/>
                <p:cNvSpPr/>
                <p:nvPr/>
              </p:nvSpPr>
              <p:spPr>
                <a:xfrm>
                  <a:off x="1758627" y="658368"/>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48" name="Freeform 172"/>
                <p:cNvSpPr/>
                <p:nvPr/>
              </p:nvSpPr>
              <p:spPr>
                <a:xfrm>
                  <a:off x="1789955" y="658368"/>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49" name="Freeform 173"/>
                <p:cNvSpPr/>
                <p:nvPr/>
              </p:nvSpPr>
              <p:spPr>
                <a:xfrm>
                  <a:off x="1920962" y="715232"/>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50" name="Freeform 174"/>
                <p:cNvSpPr/>
                <p:nvPr/>
              </p:nvSpPr>
              <p:spPr>
                <a:xfrm>
                  <a:off x="2108928" y="735450"/>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51" name="Freeform 175"/>
                <p:cNvSpPr/>
                <p:nvPr/>
              </p:nvSpPr>
              <p:spPr>
                <a:xfrm>
                  <a:off x="2155919" y="744297"/>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52" name="Freeform 176"/>
                <p:cNvSpPr/>
                <p:nvPr/>
              </p:nvSpPr>
              <p:spPr>
                <a:xfrm>
                  <a:off x="2382335" y="813798"/>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53" name="Freeform 177"/>
                <p:cNvSpPr/>
                <p:nvPr/>
              </p:nvSpPr>
              <p:spPr>
                <a:xfrm>
                  <a:off x="2416510" y="813798"/>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54" name="Freeform 178"/>
                <p:cNvSpPr/>
                <p:nvPr/>
              </p:nvSpPr>
              <p:spPr>
                <a:xfrm>
                  <a:off x="2474893" y="823907"/>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55" name="Freeform 179"/>
                <p:cNvSpPr/>
                <p:nvPr/>
              </p:nvSpPr>
              <p:spPr>
                <a:xfrm>
                  <a:off x="2530429" y="832753"/>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56" name="Freeform 180"/>
                <p:cNvSpPr/>
                <p:nvPr/>
              </p:nvSpPr>
              <p:spPr>
                <a:xfrm>
                  <a:off x="2560332" y="832753"/>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57" name="Freeform 181"/>
                <p:cNvSpPr/>
                <p:nvPr/>
              </p:nvSpPr>
              <p:spPr>
                <a:xfrm>
                  <a:off x="2647197" y="844125"/>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58" name="Freeform 182"/>
                <p:cNvSpPr/>
                <p:nvPr/>
              </p:nvSpPr>
              <p:spPr>
                <a:xfrm>
                  <a:off x="2939114" y="885827"/>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59" name="Freeform 183"/>
                <p:cNvSpPr/>
                <p:nvPr/>
              </p:nvSpPr>
              <p:spPr>
                <a:xfrm>
                  <a:off x="3104296" y="906045"/>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60" name="Freeform 184"/>
                <p:cNvSpPr/>
                <p:nvPr/>
              </p:nvSpPr>
              <p:spPr>
                <a:xfrm>
                  <a:off x="3184040" y="914891"/>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61" name="Freeform 185"/>
                <p:cNvSpPr/>
                <p:nvPr/>
              </p:nvSpPr>
              <p:spPr>
                <a:xfrm>
                  <a:off x="3243847" y="936373"/>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62" name="Freeform 186"/>
                <p:cNvSpPr/>
                <p:nvPr/>
              </p:nvSpPr>
              <p:spPr>
                <a:xfrm>
                  <a:off x="3374855" y="974283"/>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63" name="Freeform 187"/>
                <p:cNvSpPr/>
                <p:nvPr/>
              </p:nvSpPr>
              <p:spPr>
                <a:xfrm>
                  <a:off x="3406182" y="988183"/>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64" name="Freeform 188"/>
                <p:cNvSpPr/>
                <p:nvPr/>
              </p:nvSpPr>
              <p:spPr>
                <a:xfrm>
                  <a:off x="3446054" y="990710"/>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65" name="Freeform 189"/>
                <p:cNvSpPr/>
                <p:nvPr/>
              </p:nvSpPr>
              <p:spPr>
                <a:xfrm>
                  <a:off x="3639716" y="990710"/>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66" name="Freeform 190"/>
                <p:cNvSpPr/>
                <p:nvPr/>
              </p:nvSpPr>
              <p:spPr>
                <a:xfrm>
                  <a:off x="3649684" y="990710"/>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67" name="Freeform 191"/>
                <p:cNvSpPr/>
                <p:nvPr/>
              </p:nvSpPr>
              <p:spPr>
                <a:xfrm>
                  <a:off x="3681012" y="990710"/>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68" name="Freeform 192"/>
                <p:cNvSpPr/>
                <p:nvPr/>
              </p:nvSpPr>
              <p:spPr>
                <a:xfrm>
                  <a:off x="3710916" y="990710"/>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69" name="Freeform 193"/>
                <p:cNvSpPr/>
                <p:nvPr/>
              </p:nvSpPr>
              <p:spPr>
                <a:xfrm>
                  <a:off x="3723733" y="1002083"/>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70" name="Freeform 194"/>
                <p:cNvSpPr/>
                <p:nvPr/>
              </p:nvSpPr>
              <p:spPr>
                <a:xfrm>
                  <a:off x="3757908" y="1018511"/>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71" name="Freeform 195"/>
                <p:cNvSpPr/>
                <p:nvPr/>
              </p:nvSpPr>
              <p:spPr>
                <a:xfrm>
                  <a:off x="3774996" y="1029884"/>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72" name="Freeform 196"/>
                <p:cNvSpPr/>
                <p:nvPr/>
              </p:nvSpPr>
              <p:spPr>
                <a:xfrm>
                  <a:off x="3787811" y="1029884"/>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73" name="Freeform 197"/>
                <p:cNvSpPr/>
                <p:nvPr/>
              </p:nvSpPr>
              <p:spPr>
                <a:xfrm>
                  <a:off x="3802051" y="1029884"/>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74" name="Freeform 198"/>
                <p:cNvSpPr/>
                <p:nvPr/>
              </p:nvSpPr>
              <p:spPr>
                <a:xfrm>
                  <a:off x="3814867" y="1029884"/>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75" name="Freeform 199"/>
                <p:cNvSpPr/>
                <p:nvPr/>
              </p:nvSpPr>
              <p:spPr>
                <a:xfrm>
                  <a:off x="3829108" y="1029884"/>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76" name="Freeform 200"/>
                <p:cNvSpPr/>
                <p:nvPr/>
              </p:nvSpPr>
              <p:spPr>
                <a:xfrm>
                  <a:off x="3841923" y="1029884"/>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77" name="Freeform 201"/>
                <p:cNvSpPr/>
                <p:nvPr/>
              </p:nvSpPr>
              <p:spPr>
                <a:xfrm>
                  <a:off x="3857587" y="1029884"/>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78" name="Freeform 202"/>
                <p:cNvSpPr/>
                <p:nvPr/>
              </p:nvSpPr>
              <p:spPr>
                <a:xfrm>
                  <a:off x="3868979" y="1029884"/>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79" name="Freeform 203"/>
                <p:cNvSpPr/>
                <p:nvPr/>
              </p:nvSpPr>
              <p:spPr>
                <a:xfrm>
                  <a:off x="3884643" y="1029884"/>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80" name="Freeform 204"/>
                <p:cNvSpPr/>
                <p:nvPr/>
              </p:nvSpPr>
              <p:spPr>
                <a:xfrm>
                  <a:off x="3897459" y="1029884"/>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81" name="Freeform 206"/>
                <p:cNvSpPr/>
                <p:nvPr/>
              </p:nvSpPr>
              <p:spPr>
                <a:xfrm>
                  <a:off x="3911699" y="1029884"/>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82" name="Freeform 207"/>
                <p:cNvSpPr/>
                <p:nvPr/>
              </p:nvSpPr>
              <p:spPr>
                <a:xfrm>
                  <a:off x="3924515" y="1029884"/>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83" name="Freeform 208"/>
                <p:cNvSpPr/>
                <p:nvPr/>
              </p:nvSpPr>
              <p:spPr>
                <a:xfrm>
                  <a:off x="3931635" y="1041257"/>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84" name="Freeform 209"/>
                <p:cNvSpPr/>
                <p:nvPr/>
              </p:nvSpPr>
              <p:spPr>
                <a:xfrm>
                  <a:off x="3937331" y="1048838"/>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85" name="Freeform 210"/>
                <p:cNvSpPr/>
                <p:nvPr/>
              </p:nvSpPr>
              <p:spPr>
                <a:xfrm>
                  <a:off x="3947298" y="1060212"/>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86" name="Freeform 211"/>
                <p:cNvSpPr/>
                <p:nvPr/>
              </p:nvSpPr>
              <p:spPr>
                <a:xfrm>
                  <a:off x="3951570" y="1065266"/>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87" name="Freeform 212"/>
                <p:cNvSpPr/>
                <p:nvPr/>
              </p:nvSpPr>
              <p:spPr>
                <a:xfrm>
                  <a:off x="3977202" y="1086748"/>
                  <a:ext cx="50739"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88" name="Freeform 213"/>
                <p:cNvSpPr/>
                <p:nvPr/>
              </p:nvSpPr>
              <p:spPr>
                <a:xfrm>
                  <a:off x="3992866" y="1086748"/>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89" name="Freeform 214"/>
                <p:cNvSpPr/>
                <p:nvPr/>
              </p:nvSpPr>
              <p:spPr>
                <a:xfrm>
                  <a:off x="4058370" y="1086748"/>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90" name="Freeform 215"/>
                <p:cNvSpPr/>
                <p:nvPr/>
              </p:nvSpPr>
              <p:spPr>
                <a:xfrm>
                  <a:off x="4068338" y="1086748"/>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91" name="Freeform 216"/>
                <p:cNvSpPr/>
                <p:nvPr/>
              </p:nvSpPr>
              <p:spPr>
                <a:xfrm>
                  <a:off x="4079730" y="1086748"/>
                  <a:ext cx="50738" cy="50952"/>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92" name="Freeform 217"/>
                <p:cNvSpPr/>
                <p:nvPr/>
              </p:nvSpPr>
              <p:spPr>
                <a:xfrm>
                  <a:off x="4075457" y="1106967"/>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93" name="Freeform 218"/>
                <p:cNvSpPr/>
                <p:nvPr/>
              </p:nvSpPr>
              <p:spPr>
                <a:xfrm>
                  <a:off x="4091122" y="1106967"/>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94" name="Freeform 219"/>
                <p:cNvSpPr/>
                <p:nvPr/>
              </p:nvSpPr>
              <p:spPr>
                <a:xfrm>
                  <a:off x="4111057" y="1106967"/>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95" name="Freeform 220"/>
                <p:cNvSpPr/>
                <p:nvPr/>
              </p:nvSpPr>
              <p:spPr>
                <a:xfrm>
                  <a:off x="4125298" y="1106967"/>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96" name="Freeform 221"/>
                <p:cNvSpPr/>
                <p:nvPr/>
              </p:nvSpPr>
              <p:spPr>
                <a:xfrm>
                  <a:off x="4132417" y="1106967"/>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97" name="Freeform 222"/>
                <p:cNvSpPr/>
                <p:nvPr/>
              </p:nvSpPr>
              <p:spPr>
                <a:xfrm>
                  <a:off x="4162321" y="1106967"/>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98" name="Freeform 223"/>
                <p:cNvSpPr/>
                <p:nvPr/>
              </p:nvSpPr>
              <p:spPr>
                <a:xfrm>
                  <a:off x="4169440" y="1106967"/>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899" name="Freeform 224"/>
                <p:cNvSpPr/>
                <p:nvPr/>
              </p:nvSpPr>
              <p:spPr>
                <a:xfrm>
                  <a:off x="4177984" y="1106967"/>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00" name="Freeform 225"/>
                <p:cNvSpPr/>
                <p:nvPr/>
              </p:nvSpPr>
              <p:spPr>
                <a:xfrm>
                  <a:off x="4206464" y="1106967"/>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01" name="Freeform 226"/>
                <p:cNvSpPr/>
                <p:nvPr/>
              </p:nvSpPr>
              <p:spPr>
                <a:xfrm>
                  <a:off x="4216432" y="1106967"/>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02" name="Freeform 227"/>
                <p:cNvSpPr/>
                <p:nvPr/>
              </p:nvSpPr>
              <p:spPr>
                <a:xfrm>
                  <a:off x="4232096" y="1106967"/>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03" name="Freeform 228"/>
                <p:cNvSpPr/>
                <p:nvPr/>
              </p:nvSpPr>
              <p:spPr>
                <a:xfrm>
                  <a:off x="4250608" y="1149932"/>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04" name="Freeform 229"/>
                <p:cNvSpPr/>
                <p:nvPr/>
              </p:nvSpPr>
              <p:spPr>
                <a:xfrm>
                  <a:off x="4259152" y="1149932"/>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05" name="Freeform 230"/>
                <p:cNvSpPr/>
                <p:nvPr/>
              </p:nvSpPr>
              <p:spPr>
                <a:xfrm>
                  <a:off x="4264848" y="1149932"/>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06" name="Freeform 231"/>
                <p:cNvSpPr/>
                <p:nvPr/>
              </p:nvSpPr>
              <p:spPr>
                <a:xfrm>
                  <a:off x="4280512" y="1149932"/>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07" name="Freeform 232"/>
                <p:cNvSpPr/>
                <p:nvPr/>
              </p:nvSpPr>
              <p:spPr>
                <a:xfrm>
                  <a:off x="4303295" y="1149932"/>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08" name="Freeform 233"/>
                <p:cNvSpPr/>
                <p:nvPr/>
              </p:nvSpPr>
              <p:spPr>
                <a:xfrm>
                  <a:off x="4316112" y="1149932"/>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09" name="Freeform 234"/>
                <p:cNvSpPr/>
                <p:nvPr/>
              </p:nvSpPr>
              <p:spPr>
                <a:xfrm>
                  <a:off x="4371647" y="1149932"/>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10" name="Freeform 235"/>
                <p:cNvSpPr/>
                <p:nvPr/>
              </p:nvSpPr>
              <p:spPr>
                <a:xfrm>
                  <a:off x="4390159" y="1149932"/>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11" name="Freeform 236"/>
                <p:cNvSpPr/>
                <p:nvPr/>
              </p:nvSpPr>
              <p:spPr>
                <a:xfrm>
                  <a:off x="4425759" y="1149932"/>
                  <a:ext cx="50738"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12" name="Freeform 237"/>
                <p:cNvSpPr/>
                <p:nvPr/>
              </p:nvSpPr>
              <p:spPr>
                <a:xfrm>
                  <a:off x="4445694" y="1149932"/>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13" name="Freeform 238"/>
                <p:cNvSpPr/>
                <p:nvPr/>
              </p:nvSpPr>
              <p:spPr>
                <a:xfrm>
                  <a:off x="4465630" y="1149932"/>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14" name="Freeform 239"/>
                <p:cNvSpPr/>
                <p:nvPr/>
              </p:nvSpPr>
              <p:spPr>
                <a:xfrm>
                  <a:off x="4486990" y="1149932"/>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15" name="Freeform 240"/>
                <p:cNvSpPr/>
                <p:nvPr/>
              </p:nvSpPr>
              <p:spPr>
                <a:xfrm>
                  <a:off x="4617997" y="1149932"/>
                  <a:ext cx="50739" cy="50951"/>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grpSp>
            <p:nvGrpSpPr>
              <p:cNvPr id="954" name="Group 287"/>
              <p:cNvGrpSpPr/>
              <p:nvPr/>
            </p:nvGrpSpPr>
            <p:grpSpPr>
              <a:xfrm>
                <a:off x="0" y="2735182"/>
                <a:ext cx="5892733" cy="472043"/>
                <a:chOff x="0" y="0"/>
                <a:chExt cx="5892733" cy="472043"/>
              </a:xfrm>
            </p:grpSpPr>
            <p:sp>
              <p:nvSpPr>
                <p:cNvPr id="917" name="Rectangle 65"/>
                <p:cNvSpPr txBox="1"/>
                <p:nvPr/>
              </p:nvSpPr>
              <p:spPr>
                <a:xfrm>
                  <a:off x="5695" y="150375"/>
                  <a:ext cx="708380"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Ibrutinib + BR</a:t>
                  </a:r>
                </a:p>
              </p:txBody>
            </p:sp>
            <p:sp>
              <p:nvSpPr>
                <p:cNvPr id="918" name="Rectangle 66"/>
                <p:cNvSpPr txBox="1"/>
                <p:nvPr/>
              </p:nvSpPr>
              <p:spPr>
                <a:xfrm>
                  <a:off x="0" y="0"/>
                  <a:ext cx="863923" cy="13970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b="1">
                      <a:solidFill>
                        <a:srgbClr val="333333"/>
                      </a:solidFill>
                      <a:latin typeface="Open Sans Bold"/>
                      <a:ea typeface="Open Sans Bold"/>
                      <a:cs typeface="Open Sans Bold"/>
                      <a:sym typeface="Open Sans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a:ln>
                        <a:noFill/>
                      </a:ln>
                      <a:solidFill>
                        <a:srgbClr val="333333"/>
                      </a:solidFill>
                      <a:effectLst/>
                      <a:uLnTx/>
                      <a:uFillTx/>
                      <a:latin typeface="Open Sans Bold"/>
                      <a:ea typeface="Open Sans Bold"/>
                      <a:cs typeface="Open Sans Bold"/>
                      <a:sym typeface="Open Sans Bold"/>
                    </a:rPr>
                    <a:t>Patients at Risk</a:t>
                  </a:r>
                </a:p>
              </p:txBody>
            </p:sp>
            <p:sp>
              <p:nvSpPr>
                <p:cNvPr id="919" name="Rectangle 67"/>
                <p:cNvSpPr txBox="1"/>
                <p:nvPr/>
              </p:nvSpPr>
              <p:spPr>
                <a:xfrm>
                  <a:off x="4272" y="332342"/>
                  <a:ext cx="714798"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Placebo + BR</a:t>
                  </a:r>
                </a:p>
              </p:txBody>
            </p:sp>
            <p:sp>
              <p:nvSpPr>
                <p:cNvPr id="920" name="Rectangle 243"/>
                <p:cNvSpPr txBox="1"/>
                <p:nvPr/>
              </p:nvSpPr>
              <p:spPr>
                <a:xfrm>
                  <a:off x="1009608" y="146583"/>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261</a:t>
                  </a:r>
                </a:p>
              </p:txBody>
            </p:sp>
            <p:sp>
              <p:nvSpPr>
                <p:cNvPr id="921" name="Rectangle 244"/>
                <p:cNvSpPr txBox="1"/>
                <p:nvPr/>
              </p:nvSpPr>
              <p:spPr>
                <a:xfrm>
                  <a:off x="1301526" y="146583"/>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228</a:t>
                  </a:r>
                </a:p>
              </p:txBody>
            </p:sp>
            <p:sp>
              <p:nvSpPr>
                <p:cNvPr id="922" name="Rectangle 245"/>
                <p:cNvSpPr txBox="1"/>
                <p:nvPr/>
              </p:nvSpPr>
              <p:spPr>
                <a:xfrm>
                  <a:off x="1599140" y="146583"/>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207</a:t>
                  </a:r>
                </a:p>
              </p:txBody>
            </p:sp>
            <p:sp>
              <p:nvSpPr>
                <p:cNvPr id="923" name="Rectangle 246"/>
                <p:cNvSpPr txBox="1"/>
                <p:nvPr/>
              </p:nvSpPr>
              <p:spPr>
                <a:xfrm>
                  <a:off x="1898178" y="146583"/>
                  <a:ext cx="203405"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191</a:t>
                  </a:r>
                </a:p>
              </p:txBody>
            </p:sp>
            <p:sp>
              <p:nvSpPr>
                <p:cNvPr id="924" name="Rectangle 247"/>
                <p:cNvSpPr txBox="1"/>
                <p:nvPr/>
              </p:nvSpPr>
              <p:spPr>
                <a:xfrm>
                  <a:off x="2177280" y="146583"/>
                  <a:ext cx="203405"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182</a:t>
                  </a:r>
                </a:p>
              </p:txBody>
            </p:sp>
            <p:sp>
              <p:nvSpPr>
                <p:cNvPr id="925" name="Rectangle 248"/>
                <p:cNvSpPr txBox="1"/>
                <p:nvPr/>
              </p:nvSpPr>
              <p:spPr>
                <a:xfrm>
                  <a:off x="2473469" y="146583"/>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167</a:t>
                  </a:r>
                </a:p>
              </p:txBody>
            </p:sp>
            <p:sp>
              <p:nvSpPr>
                <p:cNvPr id="926" name="Rectangle 249"/>
                <p:cNvSpPr txBox="1"/>
                <p:nvPr/>
              </p:nvSpPr>
              <p:spPr>
                <a:xfrm>
                  <a:off x="2753995" y="146583"/>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152</a:t>
                  </a:r>
                </a:p>
              </p:txBody>
            </p:sp>
            <p:sp>
              <p:nvSpPr>
                <p:cNvPr id="927" name="Rectangle 250"/>
                <p:cNvSpPr txBox="1"/>
                <p:nvPr/>
              </p:nvSpPr>
              <p:spPr>
                <a:xfrm>
                  <a:off x="3050185" y="146583"/>
                  <a:ext cx="203405"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139</a:t>
                  </a:r>
                </a:p>
              </p:txBody>
            </p:sp>
            <p:sp>
              <p:nvSpPr>
                <p:cNvPr id="928" name="Rectangle 251"/>
                <p:cNvSpPr txBox="1"/>
                <p:nvPr/>
              </p:nvSpPr>
              <p:spPr>
                <a:xfrm>
                  <a:off x="3349223" y="146583"/>
                  <a:ext cx="203405"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130</a:t>
                  </a:r>
                </a:p>
              </p:txBody>
            </p:sp>
            <p:sp>
              <p:nvSpPr>
                <p:cNvPr id="929" name="Rectangle 252"/>
                <p:cNvSpPr txBox="1"/>
                <p:nvPr/>
              </p:nvSpPr>
              <p:spPr>
                <a:xfrm>
                  <a:off x="3645412" y="146583"/>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120</a:t>
                  </a:r>
                </a:p>
              </p:txBody>
            </p:sp>
            <p:sp>
              <p:nvSpPr>
                <p:cNvPr id="930" name="Rectangle 253"/>
                <p:cNvSpPr txBox="1"/>
                <p:nvPr/>
              </p:nvSpPr>
              <p:spPr>
                <a:xfrm>
                  <a:off x="3925939" y="146583"/>
                  <a:ext cx="194978"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115</a:t>
                  </a:r>
                </a:p>
              </p:txBody>
            </p:sp>
            <p:sp>
              <p:nvSpPr>
                <p:cNvPr id="931" name="Rectangle 254"/>
                <p:cNvSpPr txBox="1"/>
                <p:nvPr/>
              </p:nvSpPr>
              <p:spPr>
                <a:xfrm>
                  <a:off x="4222129" y="146583"/>
                  <a:ext cx="203405"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106</a:t>
                  </a:r>
                </a:p>
              </p:txBody>
            </p:sp>
            <p:sp>
              <p:nvSpPr>
                <p:cNvPr id="932" name="Rectangle 255"/>
                <p:cNvSpPr txBox="1"/>
                <p:nvPr/>
              </p:nvSpPr>
              <p:spPr>
                <a:xfrm>
                  <a:off x="4556766" y="146583"/>
                  <a:ext cx="139837"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95</a:t>
                  </a:r>
                </a:p>
              </p:txBody>
            </p:sp>
            <p:sp>
              <p:nvSpPr>
                <p:cNvPr id="933" name="Rectangle 256"/>
                <p:cNvSpPr txBox="1"/>
                <p:nvPr/>
              </p:nvSpPr>
              <p:spPr>
                <a:xfrm>
                  <a:off x="4852956" y="146583"/>
                  <a:ext cx="139837"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78</a:t>
                  </a:r>
                </a:p>
              </p:txBody>
            </p:sp>
            <p:sp>
              <p:nvSpPr>
                <p:cNvPr id="934" name="Rectangle 257"/>
                <p:cNvSpPr txBox="1"/>
                <p:nvPr/>
              </p:nvSpPr>
              <p:spPr>
                <a:xfrm>
                  <a:off x="5134905" y="146583"/>
                  <a:ext cx="139837"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39</a:t>
                  </a:r>
                </a:p>
              </p:txBody>
            </p:sp>
            <p:sp>
              <p:nvSpPr>
                <p:cNvPr id="935" name="Rectangle 258"/>
                <p:cNvSpPr txBox="1"/>
                <p:nvPr/>
              </p:nvSpPr>
              <p:spPr>
                <a:xfrm>
                  <a:off x="5431095" y="146583"/>
                  <a:ext cx="131410"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11</a:t>
                  </a:r>
                </a:p>
              </p:txBody>
            </p:sp>
            <p:sp>
              <p:nvSpPr>
                <p:cNvPr id="936" name="Rectangle 259"/>
                <p:cNvSpPr txBox="1"/>
                <p:nvPr/>
              </p:nvSpPr>
              <p:spPr>
                <a:xfrm>
                  <a:off x="5765732" y="146583"/>
                  <a:ext cx="127001"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0</a:t>
                  </a:r>
                </a:p>
              </p:txBody>
            </p:sp>
            <p:sp>
              <p:nvSpPr>
                <p:cNvPr id="937" name="Rectangle 260"/>
                <p:cNvSpPr txBox="1"/>
                <p:nvPr/>
              </p:nvSpPr>
              <p:spPr>
                <a:xfrm>
                  <a:off x="1009608" y="332342"/>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262</a:t>
                  </a:r>
                </a:p>
              </p:txBody>
            </p:sp>
            <p:sp>
              <p:nvSpPr>
                <p:cNvPr id="938" name="Rectangle 261"/>
                <p:cNvSpPr txBox="1"/>
                <p:nvPr/>
              </p:nvSpPr>
              <p:spPr>
                <a:xfrm>
                  <a:off x="1301526" y="332342"/>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226</a:t>
                  </a:r>
                </a:p>
              </p:txBody>
            </p:sp>
            <p:sp>
              <p:nvSpPr>
                <p:cNvPr id="939" name="Rectangle 262"/>
                <p:cNvSpPr txBox="1"/>
                <p:nvPr/>
              </p:nvSpPr>
              <p:spPr>
                <a:xfrm>
                  <a:off x="1599140" y="332342"/>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199</a:t>
                  </a:r>
                </a:p>
              </p:txBody>
            </p:sp>
            <p:sp>
              <p:nvSpPr>
                <p:cNvPr id="940" name="Rectangle 263"/>
                <p:cNvSpPr txBox="1"/>
                <p:nvPr/>
              </p:nvSpPr>
              <p:spPr>
                <a:xfrm>
                  <a:off x="1898178" y="332342"/>
                  <a:ext cx="203405"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177</a:t>
                  </a:r>
                </a:p>
              </p:txBody>
            </p:sp>
            <p:sp>
              <p:nvSpPr>
                <p:cNvPr id="941" name="Rectangle 264"/>
                <p:cNvSpPr txBox="1"/>
                <p:nvPr/>
              </p:nvSpPr>
              <p:spPr>
                <a:xfrm>
                  <a:off x="2177280" y="332342"/>
                  <a:ext cx="203405"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166</a:t>
                  </a:r>
                </a:p>
              </p:txBody>
            </p:sp>
            <p:sp>
              <p:nvSpPr>
                <p:cNvPr id="942" name="Rectangle 265"/>
                <p:cNvSpPr txBox="1"/>
                <p:nvPr/>
              </p:nvSpPr>
              <p:spPr>
                <a:xfrm>
                  <a:off x="2473469" y="332342"/>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158</a:t>
                  </a:r>
                </a:p>
              </p:txBody>
            </p:sp>
            <p:sp>
              <p:nvSpPr>
                <p:cNvPr id="943" name="Rectangle 266"/>
                <p:cNvSpPr txBox="1"/>
                <p:nvPr/>
              </p:nvSpPr>
              <p:spPr>
                <a:xfrm>
                  <a:off x="2753995" y="332342"/>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148</a:t>
                  </a:r>
                </a:p>
              </p:txBody>
            </p:sp>
            <p:sp>
              <p:nvSpPr>
                <p:cNvPr id="944" name="Rectangle 267"/>
                <p:cNvSpPr txBox="1"/>
                <p:nvPr/>
              </p:nvSpPr>
              <p:spPr>
                <a:xfrm>
                  <a:off x="3050185" y="332342"/>
                  <a:ext cx="203405"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135</a:t>
                  </a:r>
                </a:p>
              </p:txBody>
            </p:sp>
            <p:sp>
              <p:nvSpPr>
                <p:cNvPr id="945" name="Rectangle 268"/>
                <p:cNvSpPr txBox="1"/>
                <p:nvPr/>
              </p:nvSpPr>
              <p:spPr>
                <a:xfrm>
                  <a:off x="3349223" y="332342"/>
                  <a:ext cx="194978"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119</a:t>
                  </a:r>
                </a:p>
              </p:txBody>
            </p:sp>
            <p:sp>
              <p:nvSpPr>
                <p:cNvPr id="946" name="Rectangle 269"/>
                <p:cNvSpPr txBox="1"/>
                <p:nvPr/>
              </p:nvSpPr>
              <p:spPr>
                <a:xfrm>
                  <a:off x="3645412" y="332342"/>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109</a:t>
                  </a:r>
                </a:p>
              </p:txBody>
            </p:sp>
            <p:sp>
              <p:nvSpPr>
                <p:cNvPr id="947" name="Rectangle 270"/>
                <p:cNvSpPr txBox="1"/>
                <p:nvPr/>
              </p:nvSpPr>
              <p:spPr>
                <a:xfrm>
                  <a:off x="3925939" y="332342"/>
                  <a:ext cx="203405"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103</a:t>
                  </a:r>
                </a:p>
              </p:txBody>
            </p:sp>
            <p:sp>
              <p:nvSpPr>
                <p:cNvPr id="948" name="Rectangle 271"/>
                <p:cNvSpPr txBox="1"/>
                <p:nvPr/>
              </p:nvSpPr>
              <p:spPr>
                <a:xfrm>
                  <a:off x="4259152" y="332342"/>
                  <a:ext cx="139837"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98</a:t>
                  </a:r>
                </a:p>
              </p:txBody>
            </p:sp>
            <p:sp>
              <p:nvSpPr>
                <p:cNvPr id="949" name="Rectangle 272"/>
                <p:cNvSpPr txBox="1"/>
                <p:nvPr/>
              </p:nvSpPr>
              <p:spPr>
                <a:xfrm>
                  <a:off x="4556766" y="332342"/>
                  <a:ext cx="139837"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90</a:t>
                  </a:r>
                </a:p>
              </p:txBody>
            </p:sp>
            <p:sp>
              <p:nvSpPr>
                <p:cNvPr id="950" name="Rectangle 273"/>
                <p:cNvSpPr txBox="1"/>
                <p:nvPr/>
              </p:nvSpPr>
              <p:spPr>
                <a:xfrm>
                  <a:off x="4852956" y="332342"/>
                  <a:ext cx="139837"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78</a:t>
                  </a:r>
                </a:p>
              </p:txBody>
            </p:sp>
            <p:sp>
              <p:nvSpPr>
                <p:cNvPr id="951" name="Rectangle 274"/>
                <p:cNvSpPr txBox="1"/>
                <p:nvPr/>
              </p:nvSpPr>
              <p:spPr>
                <a:xfrm>
                  <a:off x="5134905" y="332342"/>
                  <a:ext cx="139837"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41</a:t>
                  </a:r>
                </a:p>
              </p:txBody>
            </p:sp>
            <p:sp>
              <p:nvSpPr>
                <p:cNvPr id="952" name="Rectangle 275"/>
                <p:cNvSpPr txBox="1"/>
                <p:nvPr/>
              </p:nvSpPr>
              <p:spPr>
                <a:xfrm>
                  <a:off x="5431095" y="332342"/>
                  <a:ext cx="131410"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11</a:t>
                  </a:r>
                </a:p>
              </p:txBody>
            </p:sp>
            <p:sp>
              <p:nvSpPr>
                <p:cNvPr id="953" name="Rectangle 276"/>
                <p:cNvSpPr txBox="1"/>
                <p:nvPr/>
              </p:nvSpPr>
              <p:spPr>
                <a:xfrm>
                  <a:off x="5765732" y="332342"/>
                  <a:ext cx="127001"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0</a:t>
                  </a:r>
                </a:p>
              </p:txBody>
            </p:sp>
          </p:grpSp>
          <p:grpSp>
            <p:nvGrpSpPr>
              <p:cNvPr id="1014" name="Group 4"/>
              <p:cNvGrpSpPr/>
              <p:nvPr/>
            </p:nvGrpSpPr>
            <p:grpSpPr>
              <a:xfrm>
                <a:off x="466232" y="0"/>
                <a:ext cx="5598543" cy="2744427"/>
                <a:chOff x="108178" y="0"/>
                <a:chExt cx="5598542" cy="2744426"/>
              </a:xfrm>
            </p:grpSpPr>
            <p:sp>
              <p:nvSpPr>
                <p:cNvPr id="955" name="Freeform 5"/>
                <p:cNvSpPr/>
                <p:nvPr/>
              </p:nvSpPr>
              <p:spPr>
                <a:xfrm>
                  <a:off x="658673" y="29681"/>
                  <a:ext cx="5048047" cy="22025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56" name="Line 6"/>
                <p:cNvSpPr/>
                <p:nvPr/>
              </p:nvSpPr>
              <p:spPr>
                <a:xfrm>
                  <a:off x="588175" y="77701"/>
                  <a:ext cx="68581"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57" name="Line 7"/>
                <p:cNvSpPr/>
                <p:nvPr/>
              </p:nvSpPr>
              <p:spPr>
                <a:xfrm>
                  <a:off x="588175" y="286206"/>
                  <a:ext cx="68581"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58" name="Line 8"/>
                <p:cNvSpPr/>
                <p:nvPr/>
              </p:nvSpPr>
              <p:spPr>
                <a:xfrm>
                  <a:off x="588175" y="494709"/>
                  <a:ext cx="68581"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59" name="Line 9"/>
                <p:cNvSpPr/>
                <p:nvPr/>
              </p:nvSpPr>
              <p:spPr>
                <a:xfrm>
                  <a:off x="588175" y="704477"/>
                  <a:ext cx="68581"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60" name="Line 10"/>
                <p:cNvSpPr/>
                <p:nvPr/>
              </p:nvSpPr>
              <p:spPr>
                <a:xfrm>
                  <a:off x="588175" y="911717"/>
                  <a:ext cx="68581"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61" name="Line 11"/>
                <p:cNvSpPr/>
                <p:nvPr/>
              </p:nvSpPr>
              <p:spPr>
                <a:xfrm>
                  <a:off x="588175" y="1120222"/>
                  <a:ext cx="68581"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62" name="Line 12"/>
                <p:cNvSpPr/>
                <p:nvPr/>
              </p:nvSpPr>
              <p:spPr>
                <a:xfrm>
                  <a:off x="588175" y="1328726"/>
                  <a:ext cx="68581"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63" name="Line 13"/>
                <p:cNvSpPr/>
                <p:nvPr/>
              </p:nvSpPr>
              <p:spPr>
                <a:xfrm>
                  <a:off x="588175" y="1538494"/>
                  <a:ext cx="68581"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64" name="Line 14"/>
                <p:cNvSpPr/>
                <p:nvPr/>
              </p:nvSpPr>
              <p:spPr>
                <a:xfrm>
                  <a:off x="588175" y="1745734"/>
                  <a:ext cx="68581"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65" name="Line 15"/>
                <p:cNvSpPr/>
                <p:nvPr/>
              </p:nvSpPr>
              <p:spPr>
                <a:xfrm>
                  <a:off x="588175" y="1954239"/>
                  <a:ext cx="68581"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66" name="Line 16"/>
                <p:cNvSpPr/>
                <p:nvPr/>
              </p:nvSpPr>
              <p:spPr>
                <a:xfrm>
                  <a:off x="588175" y="2162742"/>
                  <a:ext cx="68581"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67" name="Line 17"/>
                <p:cNvSpPr/>
                <p:nvPr/>
              </p:nvSpPr>
              <p:spPr>
                <a:xfrm>
                  <a:off x="752656"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68" name="Line 18"/>
                <p:cNvSpPr/>
                <p:nvPr/>
              </p:nvSpPr>
              <p:spPr>
                <a:xfrm>
                  <a:off x="1044575"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69" name="Line 19"/>
                <p:cNvSpPr/>
                <p:nvPr/>
              </p:nvSpPr>
              <p:spPr>
                <a:xfrm>
                  <a:off x="1337917"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70" name="Line 20"/>
                <p:cNvSpPr/>
                <p:nvPr/>
              </p:nvSpPr>
              <p:spPr>
                <a:xfrm>
                  <a:off x="1631258"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71" name="Line 21"/>
                <p:cNvSpPr/>
                <p:nvPr/>
              </p:nvSpPr>
              <p:spPr>
                <a:xfrm>
                  <a:off x="1923177"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72" name="Line 22"/>
                <p:cNvSpPr/>
                <p:nvPr/>
              </p:nvSpPr>
              <p:spPr>
                <a:xfrm>
                  <a:off x="2216519"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73" name="Line 23"/>
                <p:cNvSpPr/>
                <p:nvPr/>
              </p:nvSpPr>
              <p:spPr>
                <a:xfrm>
                  <a:off x="2509860"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74" name="Line 24"/>
                <p:cNvSpPr/>
                <p:nvPr/>
              </p:nvSpPr>
              <p:spPr>
                <a:xfrm>
                  <a:off x="2801779"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75" name="Line 25"/>
                <p:cNvSpPr/>
                <p:nvPr/>
              </p:nvSpPr>
              <p:spPr>
                <a:xfrm>
                  <a:off x="3095120"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76" name="Line 26"/>
                <p:cNvSpPr/>
                <p:nvPr/>
              </p:nvSpPr>
              <p:spPr>
                <a:xfrm>
                  <a:off x="3387039"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77" name="Line 27"/>
                <p:cNvSpPr/>
                <p:nvPr/>
              </p:nvSpPr>
              <p:spPr>
                <a:xfrm>
                  <a:off x="3681805"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78" name="Line 28"/>
                <p:cNvSpPr/>
                <p:nvPr/>
              </p:nvSpPr>
              <p:spPr>
                <a:xfrm>
                  <a:off x="3975147"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79" name="Line 29"/>
                <p:cNvSpPr/>
                <p:nvPr/>
              </p:nvSpPr>
              <p:spPr>
                <a:xfrm>
                  <a:off x="4268489"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80" name="Line 30"/>
                <p:cNvSpPr/>
                <p:nvPr/>
              </p:nvSpPr>
              <p:spPr>
                <a:xfrm>
                  <a:off x="4560407"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81" name="Line 31"/>
                <p:cNvSpPr/>
                <p:nvPr/>
              </p:nvSpPr>
              <p:spPr>
                <a:xfrm>
                  <a:off x="4853749"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82" name="Line 32"/>
                <p:cNvSpPr/>
                <p:nvPr/>
              </p:nvSpPr>
              <p:spPr>
                <a:xfrm>
                  <a:off x="5147090"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83" name="Line 33"/>
                <p:cNvSpPr/>
                <p:nvPr/>
              </p:nvSpPr>
              <p:spPr>
                <a:xfrm>
                  <a:off x="5439009" y="2230980"/>
                  <a:ext cx="1" cy="66975"/>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984" name="Rectangle 34"/>
                <p:cNvSpPr txBox="1"/>
                <p:nvPr/>
              </p:nvSpPr>
              <p:spPr>
                <a:xfrm>
                  <a:off x="715652" y="2306254"/>
                  <a:ext cx="127001"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0</a:t>
                  </a:r>
                </a:p>
              </p:txBody>
            </p:sp>
            <p:sp>
              <p:nvSpPr>
                <p:cNvPr id="985" name="Rectangle 35"/>
                <p:cNvSpPr txBox="1"/>
                <p:nvPr/>
              </p:nvSpPr>
              <p:spPr>
                <a:xfrm>
                  <a:off x="485203" y="2086130"/>
                  <a:ext cx="127001"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0</a:t>
                  </a:r>
                </a:p>
              </p:txBody>
            </p:sp>
            <p:sp>
              <p:nvSpPr>
                <p:cNvPr id="986" name="Rectangle 36"/>
                <p:cNvSpPr txBox="1"/>
                <p:nvPr/>
              </p:nvSpPr>
              <p:spPr>
                <a:xfrm>
                  <a:off x="414271" y="1877519"/>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10</a:t>
                  </a:r>
                </a:p>
              </p:txBody>
            </p:sp>
            <p:sp>
              <p:nvSpPr>
                <p:cNvPr id="987" name="Rectangle 37"/>
                <p:cNvSpPr txBox="1"/>
                <p:nvPr/>
              </p:nvSpPr>
              <p:spPr>
                <a:xfrm>
                  <a:off x="414271" y="1668905"/>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20</a:t>
                  </a:r>
                </a:p>
              </p:txBody>
            </p:sp>
            <p:sp>
              <p:nvSpPr>
                <p:cNvPr id="988" name="Rectangle 38"/>
                <p:cNvSpPr txBox="1"/>
                <p:nvPr/>
              </p:nvSpPr>
              <p:spPr>
                <a:xfrm>
                  <a:off x="414271" y="1460292"/>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30</a:t>
                  </a:r>
                </a:p>
              </p:txBody>
            </p:sp>
            <p:sp>
              <p:nvSpPr>
                <p:cNvPr id="989" name="Rectangle 39"/>
                <p:cNvSpPr txBox="1"/>
                <p:nvPr/>
              </p:nvSpPr>
              <p:spPr>
                <a:xfrm>
                  <a:off x="414271" y="1251679"/>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40</a:t>
                  </a:r>
                </a:p>
              </p:txBody>
            </p:sp>
            <p:sp>
              <p:nvSpPr>
                <p:cNvPr id="990" name="Rectangle 40"/>
                <p:cNvSpPr txBox="1"/>
                <p:nvPr/>
              </p:nvSpPr>
              <p:spPr>
                <a:xfrm>
                  <a:off x="414271" y="1043066"/>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50</a:t>
                  </a:r>
                </a:p>
              </p:txBody>
            </p:sp>
            <p:sp>
              <p:nvSpPr>
                <p:cNvPr id="991" name="Rectangle 41"/>
                <p:cNvSpPr txBox="1"/>
                <p:nvPr/>
              </p:nvSpPr>
              <p:spPr>
                <a:xfrm>
                  <a:off x="414271" y="834452"/>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60</a:t>
                  </a:r>
                </a:p>
              </p:txBody>
            </p:sp>
            <p:sp>
              <p:nvSpPr>
                <p:cNvPr id="992" name="Rectangle 42"/>
                <p:cNvSpPr txBox="1"/>
                <p:nvPr/>
              </p:nvSpPr>
              <p:spPr>
                <a:xfrm>
                  <a:off x="414271" y="625839"/>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70</a:t>
                  </a:r>
                </a:p>
              </p:txBody>
            </p:sp>
            <p:sp>
              <p:nvSpPr>
                <p:cNvPr id="993" name="Rectangle 43"/>
                <p:cNvSpPr txBox="1"/>
                <p:nvPr/>
              </p:nvSpPr>
              <p:spPr>
                <a:xfrm>
                  <a:off x="414271" y="417226"/>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80</a:t>
                  </a:r>
                </a:p>
              </p:txBody>
            </p:sp>
            <p:sp>
              <p:nvSpPr>
                <p:cNvPr id="994" name="Rectangle 44"/>
                <p:cNvSpPr txBox="1"/>
                <p:nvPr/>
              </p:nvSpPr>
              <p:spPr>
                <a:xfrm>
                  <a:off x="414271" y="208613"/>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90</a:t>
                  </a:r>
                </a:p>
              </p:txBody>
            </p:sp>
            <p:sp>
              <p:nvSpPr>
                <p:cNvPr id="995" name="Rectangle 45"/>
                <p:cNvSpPr txBox="1"/>
                <p:nvPr/>
              </p:nvSpPr>
              <p:spPr>
                <a:xfrm>
                  <a:off x="343337" y="0"/>
                  <a:ext cx="266974" cy="17780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100</a:t>
                  </a:r>
                </a:p>
              </p:txBody>
            </p:sp>
            <p:sp>
              <p:nvSpPr>
                <p:cNvPr id="996" name="Rectangle 46"/>
                <p:cNvSpPr txBox="1"/>
                <p:nvPr/>
              </p:nvSpPr>
              <p:spPr>
                <a:xfrm rot="16200000">
                  <a:off x="-103899" y="929099"/>
                  <a:ext cx="639598" cy="21544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400" b="1">
                      <a:solidFill>
                        <a:srgbClr val="333333"/>
                      </a:solidFill>
                      <a:latin typeface="Open Sans Bold"/>
                      <a:ea typeface="Open Sans Bold"/>
                      <a:cs typeface="Open Sans Bold"/>
                      <a:sym typeface="Open Sans Bold"/>
                    </a:defRPr>
                  </a:pPr>
                  <a:r>
                    <a:rPr kumimoji="0" sz="1400" b="1" i="0" u="none" strike="noStrike" kern="0" cap="none" spc="0" normalizeH="0" baseline="0" noProof="0">
                      <a:ln>
                        <a:noFill/>
                      </a:ln>
                      <a:solidFill>
                        <a:srgbClr val="333333"/>
                      </a:solidFill>
                      <a:effectLst/>
                      <a:uLnTx/>
                      <a:uFillTx/>
                      <a:latin typeface="Open Sans Bold"/>
                      <a:ea typeface="Open Sans Bold"/>
                      <a:cs typeface="Open Sans Bold"/>
                      <a:sym typeface="Open Sans Bold"/>
                    </a:rPr>
                    <a:t>PFS (%)</a:t>
                  </a:r>
                </a:p>
              </p:txBody>
            </p:sp>
            <p:sp>
              <p:nvSpPr>
                <p:cNvPr id="997" name="Rectangle 47"/>
                <p:cNvSpPr txBox="1"/>
                <p:nvPr/>
              </p:nvSpPr>
              <p:spPr>
                <a:xfrm>
                  <a:off x="1008994" y="2306254"/>
                  <a:ext cx="127001"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6</a:t>
                  </a:r>
                </a:p>
              </p:txBody>
            </p:sp>
            <p:sp>
              <p:nvSpPr>
                <p:cNvPr id="998" name="Rectangle 48"/>
                <p:cNvSpPr txBox="1"/>
                <p:nvPr/>
              </p:nvSpPr>
              <p:spPr>
                <a:xfrm>
                  <a:off x="1262464" y="2306254"/>
                  <a:ext cx="182217"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12</a:t>
                  </a:r>
                </a:p>
              </p:txBody>
            </p:sp>
            <p:sp>
              <p:nvSpPr>
                <p:cNvPr id="999" name="Rectangle 49"/>
                <p:cNvSpPr txBox="1"/>
                <p:nvPr/>
              </p:nvSpPr>
              <p:spPr>
                <a:xfrm>
                  <a:off x="1555807" y="2306254"/>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18</a:t>
                  </a:r>
                </a:p>
              </p:txBody>
            </p:sp>
            <p:sp>
              <p:nvSpPr>
                <p:cNvPr id="1000" name="Rectangle 50"/>
                <p:cNvSpPr txBox="1"/>
                <p:nvPr/>
              </p:nvSpPr>
              <p:spPr>
                <a:xfrm>
                  <a:off x="1849148" y="2306254"/>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24</a:t>
                  </a:r>
                </a:p>
              </p:txBody>
            </p:sp>
            <p:sp>
              <p:nvSpPr>
                <p:cNvPr id="1001" name="Rectangle 51"/>
                <p:cNvSpPr txBox="1"/>
                <p:nvPr/>
              </p:nvSpPr>
              <p:spPr>
                <a:xfrm>
                  <a:off x="2141067" y="2306254"/>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30</a:t>
                  </a:r>
                </a:p>
              </p:txBody>
            </p:sp>
            <p:sp>
              <p:nvSpPr>
                <p:cNvPr id="1002" name="Rectangle 52"/>
                <p:cNvSpPr txBox="1"/>
                <p:nvPr/>
              </p:nvSpPr>
              <p:spPr>
                <a:xfrm>
                  <a:off x="2434409" y="2306254"/>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36</a:t>
                  </a:r>
                </a:p>
              </p:txBody>
            </p:sp>
            <p:sp>
              <p:nvSpPr>
                <p:cNvPr id="1003" name="Rectangle 53"/>
                <p:cNvSpPr txBox="1"/>
                <p:nvPr/>
              </p:nvSpPr>
              <p:spPr>
                <a:xfrm>
                  <a:off x="2727750" y="2306254"/>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42</a:t>
                  </a:r>
                </a:p>
              </p:txBody>
            </p:sp>
            <p:sp>
              <p:nvSpPr>
                <p:cNvPr id="1004" name="Rectangle 54"/>
                <p:cNvSpPr txBox="1"/>
                <p:nvPr/>
              </p:nvSpPr>
              <p:spPr>
                <a:xfrm>
                  <a:off x="3019669" y="2306254"/>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48</a:t>
                  </a:r>
                </a:p>
              </p:txBody>
            </p:sp>
            <p:sp>
              <p:nvSpPr>
                <p:cNvPr id="1005" name="Rectangle 55"/>
                <p:cNvSpPr txBox="1"/>
                <p:nvPr/>
              </p:nvSpPr>
              <p:spPr>
                <a:xfrm>
                  <a:off x="2798450" y="2528525"/>
                  <a:ext cx="644724" cy="2159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400" b="1">
                      <a:solidFill>
                        <a:srgbClr val="333333"/>
                      </a:solidFill>
                      <a:latin typeface="Open Sans Bold"/>
                      <a:ea typeface="Open Sans Bold"/>
                      <a:cs typeface="Open Sans Bold"/>
                      <a:sym typeface="Open Sans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333333"/>
                      </a:solidFill>
                      <a:effectLst/>
                      <a:uLnTx/>
                      <a:uFillTx/>
                      <a:latin typeface="Open Sans Bold"/>
                      <a:ea typeface="Open Sans Bold"/>
                      <a:cs typeface="Open Sans Bold"/>
                      <a:sym typeface="Open Sans Bold"/>
                    </a:rPr>
                    <a:t>Months</a:t>
                  </a:r>
                </a:p>
              </p:txBody>
            </p:sp>
            <p:sp>
              <p:nvSpPr>
                <p:cNvPr id="1006" name="Rectangle 56"/>
                <p:cNvSpPr txBox="1"/>
                <p:nvPr/>
              </p:nvSpPr>
              <p:spPr>
                <a:xfrm>
                  <a:off x="3313010" y="2306254"/>
                  <a:ext cx="182217"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54</a:t>
                  </a:r>
                </a:p>
              </p:txBody>
            </p:sp>
            <p:sp>
              <p:nvSpPr>
                <p:cNvPr id="1007" name="Rectangle 57"/>
                <p:cNvSpPr txBox="1"/>
                <p:nvPr/>
              </p:nvSpPr>
              <p:spPr>
                <a:xfrm>
                  <a:off x="3607777" y="2306254"/>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60</a:t>
                  </a:r>
                </a:p>
              </p:txBody>
            </p:sp>
            <p:sp>
              <p:nvSpPr>
                <p:cNvPr id="1008" name="Rectangle 58"/>
                <p:cNvSpPr txBox="1"/>
                <p:nvPr/>
              </p:nvSpPr>
              <p:spPr>
                <a:xfrm>
                  <a:off x="3901118" y="2306254"/>
                  <a:ext cx="182217"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66</a:t>
                  </a:r>
                </a:p>
              </p:txBody>
            </p:sp>
            <p:sp>
              <p:nvSpPr>
                <p:cNvPr id="1009" name="Rectangle 59"/>
                <p:cNvSpPr txBox="1"/>
                <p:nvPr/>
              </p:nvSpPr>
              <p:spPr>
                <a:xfrm>
                  <a:off x="4193035" y="2306254"/>
                  <a:ext cx="182217"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72</a:t>
                  </a:r>
                </a:p>
              </p:txBody>
            </p:sp>
            <p:sp>
              <p:nvSpPr>
                <p:cNvPr id="1010" name="Rectangle 60"/>
                <p:cNvSpPr txBox="1"/>
                <p:nvPr/>
              </p:nvSpPr>
              <p:spPr>
                <a:xfrm>
                  <a:off x="4486379" y="2306254"/>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78</a:t>
                  </a:r>
                </a:p>
              </p:txBody>
            </p:sp>
            <p:sp>
              <p:nvSpPr>
                <p:cNvPr id="1011" name="Rectangle 61"/>
                <p:cNvSpPr txBox="1"/>
                <p:nvPr/>
              </p:nvSpPr>
              <p:spPr>
                <a:xfrm>
                  <a:off x="4778296" y="2306254"/>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84</a:t>
                  </a:r>
                </a:p>
              </p:txBody>
            </p:sp>
            <p:sp>
              <p:nvSpPr>
                <p:cNvPr id="1012" name="Rectangle 62"/>
                <p:cNvSpPr txBox="1"/>
                <p:nvPr/>
              </p:nvSpPr>
              <p:spPr>
                <a:xfrm>
                  <a:off x="5071638" y="2306254"/>
                  <a:ext cx="182217"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90</a:t>
                  </a:r>
                </a:p>
              </p:txBody>
            </p:sp>
            <p:sp>
              <p:nvSpPr>
                <p:cNvPr id="1013" name="Rectangle 63"/>
                <p:cNvSpPr txBox="1"/>
                <p:nvPr/>
              </p:nvSpPr>
              <p:spPr>
                <a:xfrm>
                  <a:off x="5364981" y="2306254"/>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96</a:t>
                  </a:r>
                </a:p>
              </p:txBody>
            </p:sp>
          </p:grpSp>
          <p:grpSp>
            <p:nvGrpSpPr>
              <p:cNvPr id="1021" name="Group 361"/>
              <p:cNvGrpSpPr/>
              <p:nvPr/>
            </p:nvGrpSpPr>
            <p:grpSpPr>
              <a:xfrm>
                <a:off x="1103961" y="1834822"/>
                <a:ext cx="1389162" cy="342078"/>
                <a:chOff x="0" y="0"/>
                <a:chExt cx="1389161" cy="342076"/>
              </a:xfrm>
            </p:grpSpPr>
            <p:sp>
              <p:nvSpPr>
                <p:cNvPr id="1015" name="Rectangle 68"/>
                <p:cNvSpPr txBox="1"/>
                <p:nvPr/>
              </p:nvSpPr>
              <p:spPr>
                <a:xfrm>
                  <a:off x="440330" y="0"/>
                  <a:ext cx="940272" cy="17780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Ibrutinib + BR</a:t>
                  </a:r>
                </a:p>
              </p:txBody>
            </p:sp>
            <p:sp>
              <p:nvSpPr>
                <p:cNvPr id="1016" name="Rectangle 69"/>
                <p:cNvSpPr txBox="1"/>
                <p:nvPr/>
              </p:nvSpPr>
              <p:spPr>
                <a:xfrm>
                  <a:off x="440331" y="164275"/>
                  <a:ext cx="948830"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Placebo + BR</a:t>
                  </a:r>
                </a:p>
              </p:txBody>
            </p:sp>
            <p:sp>
              <p:nvSpPr>
                <p:cNvPr id="1017" name="Freeform 89"/>
                <p:cNvSpPr/>
                <p:nvPr/>
              </p:nvSpPr>
              <p:spPr>
                <a:xfrm>
                  <a:off x="163101" y="209134"/>
                  <a:ext cx="54865" cy="60657"/>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18" name="Freeform 170"/>
                <p:cNvSpPr/>
                <p:nvPr/>
              </p:nvSpPr>
              <p:spPr>
                <a:xfrm>
                  <a:off x="163101" y="49913"/>
                  <a:ext cx="54865" cy="5433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19" name="Line 241"/>
                <p:cNvSpPr/>
                <p:nvPr/>
              </p:nvSpPr>
              <p:spPr>
                <a:xfrm>
                  <a:off x="0" y="76450"/>
                  <a:ext cx="381067" cy="1"/>
                </a:xfrm>
                <a:prstGeom prst="lin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20" name="Line 242"/>
                <p:cNvSpPr/>
                <p:nvPr/>
              </p:nvSpPr>
              <p:spPr>
                <a:xfrm>
                  <a:off x="0" y="239462"/>
                  <a:ext cx="381067" cy="1"/>
                </a:xfrm>
                <a:prstGeom prst="line">
                  <a:avLst/>
                </a:prstGeom>
                <a:noFill/>
                <a:ln w="3175" cap="flat">
                  <a:solidFill>
                    <a:srgbClr val="6EBD44"/>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grpSp>
        <p:sp>
          <p:nvSpPr>
            <p:cNvPr id="6" name="TextBox 5">
              <a:extLst>
                <a:ext uri="{FF2B5EF4-FFF2-40B4-BE49-F238E27FC236}">
                  <a16:creationId xmlns:a16="http://schemas.microsoft.com/office/drawing/2014/main" id="{812ED13D-614C-78FC-0EE9-2235CB6D8304}"/>
                </a:ext>
              </a:extLst>
            </p:cNvPr>
            <p:cNvSpPr txBox="1"/>
            <p:nvPr/>
          </p:nvSpPr>
          <p:spPr>
            <a:xfrm>
              <a:off x="6038136" y="2914642"/>
              <a:ext cx="88429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64584"/>
                  </a:solidFill>
                  <a:effectLst/>
                  <a:uLnTx/>
                  <a:uFillTx/>
                  <a:latin typeface="Arial"/>
                  <a:ea typeface="Arial"/>
                  <a:cs typeface="Arial"/>
                  <a:sym typeface="Arial"/>
                </a:rPr>
                <a:t>Ibru+BR</a:t>
              </a:r>
              <a:endParaRPr kumimoji="0" lang="en-GB" sz="1200" b="1" i="0" u="none" strike="noStrike" kern="0" cap="none" spc="0" normalizeH="0" baseline="0" noProof="0">
                <a:ln>
                  <a:noFill/>
                </a:ln>
                <a:solidFill>
                  <a:srgbClr val="164584"/>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9A0E80EB-024D-2EDE-DDB7-2D6C5EB573D0}"/>
                </a:ext>
              </a:extLst>
            </p:cNvPr>
            <p:cNvSpPr txBox="1"/>
            <p:nvPr/>
          </p:nvSpPr>
          <p:spPr>
            <a:xfrm>
              <a:off x="5353637" y="3524232"/>
              <a:ext cx="884299"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6EBD44"/>
                  </a:solidFill>
                  <a:effectLst/>
                  <a:uLnTx/>
                  <a:uFillTx/>
                  <a:latin typeface="Arial"/>
                  <a:ea typeface="Arial"/>
                  <a:cs typeface="Arial"/>
                  <a:sym typeface="Arial"/>
                </a:rPr>
                <a:t>Pbo+BR</a:t>
              </a:r>
              <a:endParaRPr kumimoji="0" lang="en-GB" sz="1200" b="1" i="0" u="none" strike="noStrike" kern="0" cap="none" spc="0" normalizeH="0" baseline="0" noProof="0">
                <a:ln>
                  <a:noFill/>
                </a:ln>
                <a:solidFill>
                  <a:srgbClr val="6EBD44"/>
                </a:solidFill>
                <a:effectLst/>
                <a:uLnTx/>
                <a:uFillTx/>
                <a:latin typeface="Arial"/>
                <a:ea typeface="Arial"/>
                <a:cs typeface="Arial"/>
                <a:sym typeface="Arial"/>
              </a:endParaRPr>
            </a:p>
          </p:txBody>
        </p:sp>
      </p:grpSp>
      <p:sp>
        <p:nvSpPr>
          <p:cNvPr id="8" name="Content Placeholder 1">
            <a:extLst>
              <a:ext uri="{FF2B5EF4-FFF2-40B4-BE49-F238E27FC236}">
                <a16:creationId xmlns:a16="http://schemas.microsoft.com/office/drawing/2014/main" id="{64446FE6-DCE9-123A-F1B4-4FE3592CB9EA}"/>
              </a:ext>
            </a:extLst>
          </p:cNvPr>
          <p:cNvSpPr txBox="1">
            <a:spLocks/>
          </p:cNvSpPr>
          <p:nvPr/>
        </p:nvSpPr>
        <p:spPr>
          <a:xfrm>
            <a:off x="739448" y="1400506"/>
            <a:ext cx="7664323" cy="669859"/>
          </a:xfrm>
          <a:prstGeom prst="rect">
            <a:avLst/>
          </a:prstGeom>
        </p:spPr>
        <p:txBody>
          <a:bodyPr/>
          <a:lstStyle>
            <a:lvl1pPr marL="137160" marR="0" indent="-13716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1pPr>
            <a:lvl2pPr marL="62701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2pPr>
            <a:lvl3pPr marL="979714" marR="0" indent="-156754"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3pPr>
            <a:lvl4pPr marL="163285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4pPr>
            <a:lvl5pPr marL="209005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5pPr>
            <a:lvl6pPr marL="24892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6pPr>
            <a:lvl7pPr marL="29464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7pPr>
            <a:lvl8pPr marL="34036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8pPr>
            <a:lvl9pPr marL="38608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9pPr>
          </a:lstStyle>
          <a:p>
            <a:pPr marL="137160" marR="0" lvl="0" indent="-137160" algn="l" defTabSz="914400" rtl="0" eaLnBrk="1" fontAlgn="auto" latinLnBrk="0" hangingPunct="1">
              <a:lnSpc>
                <a:spcPct val="100000"/>
              </a:lnSpc>
              <a:spcBef>
                <a:spcPts val="1200"/>
              </a:spcBef>
              <a:spcAft>
                <a:spcPts val="0"/>
              </a:spcAft>
              <a:buClr>
                <a:srgbClr val="ED1C24"/>
              </a:buClr>
              <a:buSzPct val="100000"/>
              <a:buFont typeface="Arial"/>
              <a:buChar char="•"/>
              <a:tabLst/>
              <a:defRPr/>
            </a:pPr>
            <a:r>
              <a:rPr kumimoji="0" lang="en-US" sz="1600" b="0" i="0" u="none" strike="noStrike" kern="0" cap="none" spc="0" normalizeH="0" baseline="0" noProof="0">
                <a:ln>
                  <a:noFill/>
                </a:ln>
                <a:solidFill>
                  <a:srgbClr val="283349"/>
                </a:solidFill>
                <a:effectLst/>
                <a:uLnTx/>
                <a:uFillTx/>
                <a:latin typeface="Arial"/>
                <a:cs typeface="Arial"/>
                <a:sym typeface="Arial"/>
              </a:rPr>
              <a:t>Ibrutinib + BR and R maintenance showed 25% reduction in risk of PD or death</a:t>
            </a:r>
            <a:r>
              <a:rPr kumimoji="0" lang="en-US" sz="1600" b="0" i="0" u="none" strike="noStrike" kern="0" cap="none" spc="0" normalizeH="0" baseline="30000" noProof="0">
                <a:ln>
                  <a:noFill/>
                </a:ln>
                <a:solidFill>
                  <a:srgbClr val="283349"/>
                </a:solidFill>
                <a:effectLst/>
                <a:uLnTx/>
                <a:uFillTx/>
                <a:latin typeface="Arial"/>
                <a:cs typeface="Arial"/>
                <a:sym typeface="Arial"/>
              </a:rPr>
              <a:t>1</a:t>
            </a:r>
            <a:r>
              <a:rPr kumimoji="0" lang="en-US" sz="1600" b="0" i="0" u="none" strike="noStrike" kern="0" cap="none" spc="0" normalizeH="0" baseline="0" noProof="0">
                <a:ln>
                  <a:noFill/>
                </a:ln>
                <a:solidFill>
                  <a:srgbClr val="283349"/>
                </a:solidFill>
                <a:effectLst/>
                <a:uLnTx/>
                <a:uFillTx/>
                <a:latin typeface="Arial"/>
                <a:cs typeface="Arial"/>
                <a:sym typeface="Arial"/>
              </a:rPr>
              <a:t> </a:t>
            </a:r>
          </a:p>
          <a:p>
            <a:pPr marL="137160" marR="0" lvl="0" indent="-137160" algn="l" defTabSz="914400" rtl="0" eaLnBrk="1" fontAlgn="auto" latinLnBrk="0" hangingPunct="1">
              <a:lnSpc>
                <a:spcPct val="100000"/>
              </a:lnSpc>
              <a:spcBef>
                <a:spcPts val="1200"/>
              </a:spcBef>
              <a:spcAft>
                <a:spcPts val="0"/>
              </a:spcAft>
              <a:buClr>
                <a:srgbClr val="ED1C24"/>
              </a:buClr>
              <a:buSzPct val="100000"/>
              <a:buFont typeface="Arial"/>
              <a:buChar char="•"/>
              <a:tabLst/>
              <a:defRPr/>
            </a:pPr>
            <a:r>
              <a:rPr kumimoji="0" lang="en-US" sz="1600" b="0" i="0" u="none" strike="noStrike" kern="0" cap="none" spc="0" normalizeH="0" baseline="0" noProof="0">
                <a:ln>
                  <a:noFill/>
                </a:ln>
                <a:solidFill>
                  <a:srgbClr val="283349"/>
                </a:solidFill>
                <a:effectLst/>
                <a:uLnTx/>
                <a:uFillTx/>
                <a:latin typeface="Arial"/>
                <a:cs typeface="Arial"/>
                <a:sym typeface="Arial"/>
              </a:rPr>
              <a:t>Significant improvement in median PFS by 2.3 years (6.7 vs 4.4 years)</a:t>
            </a:r>
            <a:r>
              <a:rPr kumimoji="0" lang="en-US" sz="1600" b="0" i="0" u="none" strike="noStrike" kern="0" cap="none" spc="0" normalizeH="0" baseline="30000" noProof="0">
                <a:ln>
                  <a:noFill/>
                </a:ln>
                <a:solidFill>
                  <a:srgbClr val="283349"/>
                </a:solidFill>
                <a:effectLst/>
                <a:uLnTx/>
                <a:uFillTx/>
                <a:latin typeface="Arial"/>
                <a:cs typeface="Arial"/>
                <a:sym typeface="Arial"/>
              </a:rPr>
              <a:t>1</a:t>
            </a:r>
            <a:endParaRPr kumimoji="0" lang="en-US" sz="1600" b="0" i="0" u="none" strike="noStrike" kern="0" cap="none" spc="0" normalizeH="0" baseline="0" noProof="0">
              <a:ln>
                <a:noFill/>
              </a:ln>
              <a:solidFill>
                <a:srgbClr val="283349"/>
              </a:solidFill>
              <a:effectLst/>
              <a:uLnTx/>
              <a:uFillTx/>
              <a:latin typeface="Arial"/>
              <a:cs typeface="Arial"/>
              <a:sym typeface="Arial"/>
            </a:endParaRPr>
          </a:p>
          <a:p>
            <a:pPr marL="0" marR="0" lvl="0" indent="0" algn="l" defTabSz="914400" rtl="0" eaLnBrk="1" fontAlgn="auto" latinLnBrk="0" hangingPunct="1">
              <a:lnSpc>
                <a:spcPct val="100000"/>
              </a:lnSpc>
              <a:spcBef>
                <a:spcPts val="1200"/>
              </a:spcBef>
              <a:spcAft>
                <a:spcPts val="0"/>
              </a:spcAft>
              <a:buClr>
                <a:srgbClr val="ED1C24"/>
              </a:buClr>
              <a:buSzPct val="100000"/>
              <a:buFont typeface="Arial"/>
              <a:buNone/>
              <a:tabLst/>
              <a:defRPr/>
            </a:pPr>
            <a:endParaRPr kumimoji="0" lang="en-GB" sz="1600" b="0" i="0" u="none" strike="noStrike" kern="0" cap="none" spc="0" normalizeH="0" baseline="0" noProof="0">
              <a:ln>
                <a:noFill/>
              </a:ln>
              <a:solidFill>
                <a:srgbClr val="283349"/>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31D83647-EDE5-8F13-25E3-1FD805E9E73D}"/>
              </a:ext>
            </a:extLst>
          </p:cNvPr>
          <p:cNvSpPr txBox="1"/>
          <p:nvPr/>
        </p:nvSpPr>
        <p:spPr>
          <a:xfrm>
            <a:off x="7630568" y="4056603"/>
            <a:ext cx="3437111"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283349"/>
                </a:solidFill>
                <a:effectLst/>
                <a:uLnTx/>
                <a:uFillTx/>
                <a:latin typeface="Arial"/>
                <a:ea typeface="Arial"/>
                <a:cs typeface="Arial"/>
                <a:sym typeface="Arial"/>
              </a:rPr>
              <a:t>*Significance boundary for superiority was p &lt;0.023.</a:t>
            </a:r>
          </a:p>
        </p:txBody>
      </p:sp>
      <p:graphicFrame>
        <p:nvGraphicFramePr>
          <p:cNvPr id="16" name="Table 5">
            <a:extLst>
              <a:ext uri="{FF2B5EF4-FFF2-40B4-BE49-F238E27FC236}">
                <a16:creationId xmlns:a16="http://schemas.microsoft.com/office/drawing/2014/main" id="{9EF1A892-49F1-55A2-682A-3BEDF4C3F0E7}"/>
              </a:ext>
            </a:extLst>
          </p:cNvPr>
          <p:cNvGraphicFramePr/>
          <p:nvPr/>
        </p:nvGraphicFramePr>
        <p:xfrm>
          <a:off x="7630568" y="2555033"/>
          <a:ext cx="3930061" cy="1461071"/>
        </p:xfrm>
        <a:graphic>
          <a:graphicData uri="http://schemas.openxmlformats.org/drawingml/2006/table">
            <a:tbl>
              <a:tblPr/>
              <a:tblGrid>
                <a:gridCol w="1578746">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132115">
                  <a:extLst>
                    <a:ext uri="{9D8B030D-6E8A-4147-A177-3AD203B41FA5}">
                      <a16:colId xmlns:a16="http://schemas.microsoft.com/office/drawing/2014/main" val="20002"/>
                    </a:ext>
                  </a:extLst>
                </a:gridCol>
              </a:tblGrid>
              <a:tr h="463613">
                <a:tc>
                  <a:txBody>
                    <a:bodyPr/>
                    <a:lstStyle/>
                    <a:p>
                      <a:pPr algn="l" defTabSz="914396">
                        <a:defRPr sz="900">
                          <a:solidFill>
                            <a:srgbClr val="333333"/>
                          </a:solidFill>
                          <a:latin typeface="Open Sans"/>
                          <a:ea typeface="Open Sans"/>
                          <a:cs typeface="Open Sans"/>
                          <a:sym typeface="Open Sans"/>
                        </a:defRPr>
                      </a:pPr>
                      <a:endParaRPr sz="1200">
                        <a:latin typeface="+mn-lt"/>
                      </a:endParaRPr>
                    </a:p>
                  </a:txBody>
                  <a:tcPr marL="18288" marR="18288" marT="18288" marB="18288" horzOverflow="overflow">
                    <a:lnL w="3175">
                      <a:miter lim="400000"/>
                    </a:lnL>
                    <a:lnR w="3175">
                      <a:miter lim="400000"/>
                    </a:lnR>
                    <a:lnT w="3175">
                      <a:miter lim="400000"/>
                    </a:lnT>
                    <a:lnB w="3175">
                      <a:solidFill>
                        <a:srgbClr val="333333"/>
                      </a:solidFill>
                    </a:lnB>
                    <a:noFill/>
                  </a:tcPr>
                </a:tc>
                <a:tc>
                  <a:txBody>
                    <a:bodyPr/>
                    <a:lstStyle/>
                    <a:p>
                      <a:pPr algn="ctr" defTabSz="914396">
                        <a:defRPr sz="1800">
                          <a:solidFill>
                            <a:srgbClr val="000000"/>
                          </a:solidFill>
                        </a:defRPr>
                      </a:pPr>
                      <a:r>
                        <a:rPr sz="1200" b="1">
                          <a:solidFill>
                            <a:srgbClr val="333333"/>
                          </a:solidFill>
                          <a:latin typeface="+mn-lt"/>
                          <a:ea typeface="Open Sans"/>
                          <a:cs typeface="Open Sans"/>
                          <a:sym typeface="Open Sans"/>
                        </a:rPr>
                        <a:t>Ibrutinib + BR</a:t>
                      </a:r>
                      <a:br>
                        <a:rPr lang="en-US" sz="1200" b="1">
                          <a:solidFill>
                            <a:srgbClr val="333333"/>
                          </a:solidFill>
                          <a:latin typeface="+mn-lt"/>
                          <a:ea typeface="Open Sans"/>
                          <a:cs typeface="Open Sans"/>
                          <a:sym typeface="Open Sans"/>
                        </a:rPr>
                      </a:br>
                      <a:r>
                        <a:rPr sz="1200" b="1">
                          <a:solidFill>
                            <a:srgbClr val="333333"/>
                          </a:solidFill>
                          <a:latin typeface="+mn-lt"/>
                          <a:ea typeface="Open Sans"/>
                          <a:cs typeface="Open Sans"/>
                          <a:sym typeface="Open Sans"/>
                        </a:rPr>
                        <a:t>(N = 261)</a:t>
                      </a:r>
                    </a:p>
                  </a:txBody>
                  <a:tcPr marL="18288" marR="18288" marT="18288" marB="18288" anchor="ctr" horzOverflow="overflow">
                    <a:lnL w="3175">
                      <a:miter lim="400000"/>
                    </a:lnL>
                    <a:lnR w="3175">
                      <a:miter lim="400000"/>
                    </a:lnR>
                    <a:lnT w="3175">
                      <a:miter lim="400000"/>
                    </a:lnT>
                    <a:lnB w="3175">
                      <a:solidFill>
                        <a:srgbClr val="333333"/>
                      </a:solidFill>
                    </a:lnB>
                    <a:noFill/>
                  </a:tcPr>
                </a:tc>
                <a:tc>
                  <a:txBody>
                    <a:bodyPr/>
                    <a:lstStyle/>
                    <a:p>
                      <a:pPr algn="ctr" defTabSz="914396">
                        <a:defRPr sz="1800">
                          <a:solidFill>
                            <a:srgbClr val="000000"/>
                          </a:solidFill>
                        </a:defRPr>
                      </a:pPr>
                      <a:r>
                        <a:rPr sz="1200" b="1">
                          <a:solidFill>
                            <a:srgbClr val="333333"/>
                          </a:solidFill>
                          <a:latin typeface="+mn-lt"/>
                          <a:ea typeface="Open Sans"/>
                          <a:cs typeface="Open Sans"/>
                          <a:sym typeface="Open Sans"/>
                        </a:rPr>
                        <a:t>Placebo + BR</a:t>
                      </a:r>
                      <a:br>
                        <a:rPr lang="en-US" sz="1200" b="1">
                          <a:solidFill>
                            <a:srgbClr val="333333"/>
                          </a:solidFill>
                          <a:latin typeface="+mn-lt"/>
                          <a:ea typeface="Open Sans"/>
                          <a:cs typeface="Open Sans"/>
                          <a:sym typeface="Open Sans"/>
                        </a:rPr>
                      </a:br>
                      <a:r>
                        <a:rPr sz="1200" b="1">
                          <a:solidFill>
                            <a:srgbClr val="333333"/>
                          </a:solidFill>
                          <a:latin typeface="+mn-lt"/>
                          <a:ea typeface="Open Sans"/>
                          <a:cs typeface="Open Sans"/>
                          <a:sym typeface="Open Sans"/>
                        </a:rPr>
                        <a:t>(N = 262)</a:t>
                      </a:r>
                    </a:p>
                  </a:txBody>
                  <a:tcPr marL="18288" marR="18288" marT="18288" marB="18288" anchor="ctr" horzOverflow="overflow">
                    <a:lnL w="3175">
                      <a:miter lim="400000"/>
                    </a:lnL>
                    <a:lnR w="3175">
                      <a:miter lim="400000"/>
                    </a:lnR>
                    <a:lnT w="3175">
                      <a:miter lim="400000"/>
                    </a:lnT>
                    <a:lnB w="3175">
                      <a:solidFill>
                        <a:srgbClr val="333333"/>
                      </a:solidFill>
                    </a:lnB>
                    <a:noFill/>
                  </a:tcPr>
                </a:tc>
                <a:extLst>
                  <a:ext uri="{0D108BD9-81ED-4DB2-BD59-A6C34878D82A}">
                    <a16:rowId xmlns:a16="http://schemas.microsoft.com/office/drawing/2014/main" val="10000"/>
                  </a:ext>
                </a:extLst>
              </a:tr>
              <a:tr h="458851">
                <a:tc>
                  <a:txBody>
                    <a:bodyPr/>
                    <a:lstStyle/>
                    <a:p>
                      <a:pPr algn="l" defTabSz="914396">
                        <a:defRPr sz="1800">
                          <a:solidFill>
                            <a:srgbClr val="000000"/>
                          </a:solidFill>
                        </a:defRPr>
                      </a:pPr>
                      <a:r>
                        <a:rPr sz="1200">
                          <a:solidFill>
                            <a:srgbClr val="333333"/>
                          </a:solidFill>
                          <a:latin typeface="+mn-lt"/>
                          <a:ea typeface="Open Sans"/>
                          <a:cs typeface="Open Sans"/>
                          <a:sym typeface="Open Sans"/>
                        </a:rPr>
                        <a:t>Median PFS, months (95% CI)</a:t>
                      </a:r>
                    </a:p>
                  </a:txBody>
                  <a:tcPr marL="18288" marR="18288" marT="18288" marB="18288" anchor="ctr" horzOverflow="overflow">
                    <a:lnL w="3175">
                      <a:miter lim="400000"/>
                    </a:lnL>
                    <a:lnR w="3175">
                      <a:miter lim="400000"/>
                    </a:lnR>
                    <a:lnT w="3175">
                      <a:solidFill>
                        <a:srgbClr val="333333"/>
                      </a:solidFill>
                    </a:lnT>
                    <a:lnB w="3175">
                      <a:solidFill>
                        <a:srgbClr val="333333"/>
                      </a:solidFill>
                    </a:lnB>
                    <a:noFill/>
                  </a:tcPr>
                </a:tc>
                <a:tc>
                  <a:txBody>
                    <a:bodyPr/>
                    <a:lstStyle/>
                    <a:p>
                      <a:pPr algn="ctr" defTabSz="914396">
                        <a:defRPr sz="900">
                          <a:solidFill>
                            <a:srgbClr val="333333"/>
                          </a:solidFill>
                          <a:latin typeface="Open Sans"/>
                          <a:ea typeface="Open Sans"/>
                          <a:cs typeface="Open Sans"/>
                          <a:sym typeface="Open Sans"/>
                        </a:defRPr>
                      </a:pPr>
                      <a:r>
                        <a:rPr sz="1200">
                          <a:latin typeface="+mn-lt"/>
                        </a:rPr>
                        <a:t>80.6 </a:t>
                      </a:r>
                      <a:br>
                        <a:rPr sz="1200">
                          <a:latin typeface="+mn-lt"/>
                        </a:rPr>
                      </a:br>
                      <a:r>
                        <a:rPr sz="1200">
                          <a:latin typeface="+mn-lt"/>
                        </a:rPr>
                        <a:t>(61.9</a:t>
                      </a:r>
                      <a:r>
                        <a:rPr sz="1200">
                          <a:solidFill>
                            <a:srgbClr val="4D4D4D"/>
                          </a:solidFill>
                          <a:latin typeface="+mn-lt"/>
                        </a:rPr>
                        <a:t>-</a:t>
                      </a:r>
                      <a:r>
                        <a:rPr sz="1200">
                          <a:latin typeface="+mn-lt"/>
                        </a:rPr>
                        <a:t>NE)</a:t>
                      </a:r>
                    </a:p>
                  </a:txBody>
                  <a:tcPr marL="18288" marR="18288" marT="18288" marB="18288" anchor="ctr" horzOverflow="overflow">
                    <a:lnL w="3175">
                      <a:miter lim="400000"/>
                    </a:lnL>
                    <a:lnR w="3175">
                      <a:miter lim="400000"/>
                    </a:lnR>
                    <a:lnT w="3175">
                      <a:solidFill>
                        <a:srgbClr val="333333"/>
                      </a:solidFill>
                    </a:lnT>
                    <a:lnB w="3175">
                      <a:solidFill>
                        <a:srgbClr val="333333"/>
                      </a:solidFill>
                    </a:lnB>
                    <a:noFill/>
                  </a:tcPr>
                </a:tc>
                <a:tc>
                  <a:txBody>
                    <a:bodyPr/>
                    <a:lstStyle/>
                    <a:p>
                      <a:pPr algn="ctr" defTabSz="914396">
                        <a:defRPr sz="900">
                          <a:solidFill>
                            <a:srgbClr val="333333"/>
                          </a:solidFill>
                          <a:latin typeface="Open Sans"/>
                          <a:ea typeface="Open Sans"/>
                          <a:cs typeface="Open Sans"/>
                          <a:sym typeface="Open Sans"/>
                        </a:defRPr>
                      </a:pPr>
                      <a:r>
                        <a:rPr sz="1200">
                          <a:latin typeface="+mn-lt"/>
                        </a:rPr>
                        <a:t>52.9 </a:t>
                      </a:r>
                      <a:br>
                        <a:rPr sz="1200">
                          <a:latin typeface="+mn-lt"/>
                        </a:rPr>
                      </a:br>
                      <a:r>
                        <a:rPr sz="1200">
                          <a:latin typeface="+mn-lt"/>
                        </a:rPr>
                        <a:t>(43.7</a:t>
                      </a:r>
                      <a:r>
                        <a:rPr sz="1200">
                          <a:solidFill>
                            <a:srgbClr val="4D4D4D"/>
                          </a:solidFill>
                          <a:latin typeface="+mn-lt"/>
                        </a:rPr>
                        <a:t>-71.0</a:t>
                      </a:r>
                      <a:r>
                        <a:rPr sz="1200">
                          <a:latin typeface="+mn-lt"/>
                        </a:rPr>
                        <a:t>)</a:t>
                      </a:r>
                    </a:p>
                  </a:txBody>
                  <a:tcPr marL="18288" marR="18288" marT="18288" marB="18288" anchor="ctr" horzOverflow="overflow">
                    <a:lnL w="3175">
                      <a:miter lim="400000"/>
                    </a:lnL>
                    <a:lnR w="3175">
                      <a:miter lim="400000"/>
                    </a:lnR>
                    <a:lnT w="3175">
                      <a:solidFill>
                        <a:srgbClr val="333333"/>
                      </a:solidFill>
                    </a:lnT>
                    <a:lnB w="3175">
                      <a:solidFill>
                        <a:srgbClr val="333333"/>
                      </a:solidFill>
                    </a:lnB>
                    <a:noFill/>
                  </a:tcPr>
                </a:tc>
                <a:extLst>
                  <a:ext uri="{0D108BD9-81ED-4DB2-BD59-A6C34878D82A}">
                    <a16:rowId xmlns:a16="http://schemas.microsoft.com/office/drawing/2014/main" val="10001"/>
                  </a:ext>
                </a:extLst>
              </a:tr>
              <a:tr h="319151">
                <a:tc>
                  <a:txBody>
                    <a:bodyPr/>
                    <a:lstStyle/>
                    <a:p>
                      <a:pPr algn="l" defTabSz="914396">
                        <a:defRPr sz="1800">
                          <a:solidFill>
                            <a:srgbClr val="000000"/>
                          </a:solidFill>
                        </a:defRPr>
                      </a:pPr>
                      <a:r>
                        <a:rPr sz="1200">
                          <a:solidFill>
                            <a:srgbClr val="333333"/>
                          </a:solidFill>
                          <a:latin typeface="+mn-lt"/>
                          <a:ea typeface="Open Sans"/>
                          <a:cs typeface="Open Sans"/>
                          <a:sym typeface="Open Sans"/>
                        </a:rPr>
                        <a:t>Stratified H</a:t>
                      </a:r>
                      <a:r>
                        <a:rPr lang="en-GB" sz="1200">
                          <a:solidFill>
                            <a:srgbClr val="333333"/>
                          </a:solidFill>
                          <a:latin typeface="+mn-lt"/>
                          <a:ea typeface="Open Sans"/>
                          <a:cs typeface="Open Sans"/>
                          <a:sym typeface="Open Sans"/>
                        </a:rPr>
                        <a:t>R </a:t>
                      </a:r>
                      <a:r>
                        <a:rPr sz="1200">
                          <a:solidFill>
                            <a:srgbClr val="333333"/>
                          </a:solidFill>
                          <a:latin typeface="+mn-lt"/>
                          <a:ea typeface="Open Sans"/>
                          <a:cs typeface="Open Sans"/>
                          <a:sym typeface="Open Sans"/>
                        </a:rPr>
                        <a:t>(95% CI)</a:t>
                      </a:r>
                    </a:p>
                  </a:txBody>
                  <a:tcPr marL="18288" marR="18288" marT="18288" marB="18288" anchor="ctr" horzOverflow="overflow">
                    <a:lnL w="3175">
                      <a:miter lim="400000"/>
                    </a:lnL>
                    <a:lnR w="3175">
                      <a:miter lim="400000"/>
                    </a:lnR>
                    <a:lnT w="3175">
                      <a:solidFill>
                        <a:srgbClr val="333333"/>
                      </a:solidFill>
                    </a:lnT>
                    <a:lnB w="3175">
                      <a:solidFill>
                        <a:srgbClr val="333333"/>
                      </a:solidFill>
                    </a:lnB>
                    <a:noFill/>
                  </a:tcPr>
                </a:tc>
                <a:tc gridSpan="2">
                  <a:txBody>
                    <a:bodyPr/>
                    <a:lstStyle/>
                    <a:p>
                      <a:pPr algn="ctr" defTabSz="914396">
                        <a:defRPr sz="900">
                          <a:solidFill>
                            <a:srgbClr val="333333"/>
                          </a:solidFill>
                          <a:latin typeface="Open Sans"/>
                          <a:ea typeface="Open Sans"/>
                          <a:cs typeface="Open Sans"/>
                          <a:sym typeface="Open Sans"/>
                        </a:defRPr>
                      </a:pPr>
                      <a:r>
                        <a:rPr sz="1200">
                          <a:latin typeface="+mn-lt"/>
                        </a:rPr>
                        <a:t>0.75 (0.59</a:t>
                      </a:r>
                      <a:r>
                        <a:rPr sz="1200">
                          <a:solidFill>
                            <a:srgbClr val="4D4D4D"/>
                          </a:solidFill>
                          <a:latin typeface="+mn-lt"/>
                        </a:rPr>
                        <a:t>-0.96</a:t>
                      </a:r>
                      <a:r>
                        <a:rPr sz="1200">
                          <a:latin typeface="+mn-lt"/>
                        </a:rPr>
                        <a:t>)</a:t>
                      </a:r>
                    </a:p>
                  </a:txBody>
                  <a:tcPr marL="18288" marR="18288" marT="18288" marB="18288" anchor="ctr" horzOverflow="overflow">
                    <a:lnL w="3175">
                      <a:miter lim="400000"/>
                    </a:lnL>
                    <a:lnR w="3175">
                      <a:miter lim="400000"/>
                    </a:lnR>
                    <a:lnT w="3175">
                      <a:solidFill>
                        <a:srgbClr val="333333"/>
                      </a:solidFill>
                    </a:lnT>
                    <a:lnB w="3175">
                      <a:solidFill>
                        <a:srgbClr val="333333"/>
                      </a:solidFill>
                    </a:lnB>
                    <a:noFill/>
                  </a:tcPr>
                </a:tc>
                <a:tc hMerge="1">
                  <a:txBody>
                    <a:bodyPr/>
                    <a:lstStyle/>
                    <a:p>
                      <a:endParaRPr lang="en-US"/>
                    </a:p>
                  </a:txBody>
                  <a:tcPr/>
                </a:tc>
                <a:extLst>
                  <a:ext uri="{0D108BD9-81ED-4DB2-BD59-A6C34878D82A}">
                    <a16:rowId xmlns:a16="http://schemas.microsoft.com/office/drawing/2014/main" val="10002"/>
                  </a:ext>
                </a:extLst>
              </a:tr>
              <a:tr h="184213">
                <a:tc>
                  <a:txBody>
                    <a:bodyPr/>
                    <a:lstStyle/>
                    <a:p>
                      <a:pPr algn="l" defTabSz="914396">
                        <a:defRPr sz="900" i="1">
                          <a:solidFill>
                            <a:srgbClr val="333333"/>
                          </a:solidFill>
                          <a:latin typeface="Open Sans"/>
                          <a:ea typeface="Open Sans"/>
                          <a:cs typeface="Open Sans"/>
                          <a:sym typeface="Open Sans"/>
                        </a:defRPr>
                      </a:pPr>
                      <a:r>
                        <a:rPr sz="1200">
                          <a:latin typeface="+mn-lt"/>
                        </a:rPr>
                        <a:t>p</a:t>
                      </a:r>
                      <a:r>
                        <a:rPr sz="1200" i="0">
                          <a:latin typeface="+mn-lt"/>
                        </a:rPr>
                        <a:t> value </a:t>
                      </a:r>
                    </a:p>
                  </a:txBody>
                  <a:tcPr marL="18288" marR="18288" marT="18288" marB="18288" anchor="ctr" horzOverflow="overflow">
                    <a:lnL w="3175">
                      <a:miter lim="400000"/>
                    </a:lnL>
                    <a:lnR w="3175">
                      <a:miter lim="400000"/>
                    </a:lnR>
                    <a:lnT w="3175">
                      <a:solidFill>
                        <a:srgbClr val="333333"/>
                      </a:solidFill>
                    </a:lnT>
                    <a:lnB w="3175">
                      <a:miter lim="400000"/>
                    </a:lnB>
                    <a:noFill/>
                  </a:tcPr>
                </a:tc>
                <a:tc gridSpan="2">
                  <a:txBody>
                    <a:bodyPr/>
                    <a:lstStyle/>
                    <a:p>
                      <a:pPr algn="ctr" defTabSz="914396">
                        <a:defRPr sz="1800">
                          <a:solidFill>
                            <a:srgbClr val="000000"/>
                          </a:solidFill>
                        </a:defRPr>
                      </a:pPr>
                      <a:r>
                        <a:rPr sz="1200">
                          <a:solidFill>
                            <a:srgbClr val="333333"/>
                          </a:solidFill>
                          <a:latin typeface="+mn-lt"/>
                          <a:ea typeface="Open Sans"/>
                          <a:cs typeface="Open Sans"/>
                          <a:sym typeface="Open Sans"/>
                        </a:rPr>
                        <a:t>0.011*</a:t>
                      </a:r>
                      <a:r>
                        <a:rPr lang="en-US" sz="1200" baseline="30000">
                          <a:solidFill>
                            <a:srgbClr val="333333"/>
                          </a:solidFill>
                          <a:latin typeface="+mn-lt"/>
                          <a:ea typeface="Open Sans"/>
                          <a:cs typeface="Open Sans"/>
                          <a:sym typeface="Open Sans"/>
                        </a:rPr>
                        <a:t>2</a:t>
                      </a:r>
                      <a:endParaRPr sz="1200" baseline="30000">
                        <a:solidFill>
                          <a:srgbClr val="333333"/>
                        </a:solidFill>
                        <a:latin typeface="+mn-lt"/>
                        <a:ea typeface="Open Sans"/>
                        <a:cs typeface="Open Sans"/>
                        <a:sym typeface="Open Sans"/>
                      </a:endParaRPr>
                    </a:p>
                  </a:txBody>
                  <a:tcPr marL="18288" marR="18288" marT="18288" marB="18288" anchor="ctr" horzOverflow="overflow">
                    <a:lnL w="3175">
                      <a:miter lim="400000"/>
                    </a:lnL>
                    <a:lnR w="3175">
                      <a:miter lim="400000"/>
                    </a:lnR>
                    <a:lnT w="3175">
                      <a:solidFill>
                        <a:srgbClr val="333333"/>
                      </a:solidFill>
                    </a:lnT>
                    <a:lnB w="3175">
                      <a:miter lim="400000"/>
                    </a:lnB>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overrideClrMapping bg1="lt1" tx1="dk1" bg2="lt2" tx2="dk2" accent1="accent1" accent2="accent2" accent3="accent3" accent4="accent4" accent5="accent5" accent6="accent6" hlink="hlink" folHlink="folHlink"/>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grpSp>
        <p:nvGrpSpPr>
          <p:cNvPr id="1357" name="Group 10"/>
          <p:cNvGrpSpPr/>
          <p:nvPr/>
        </p:nvGrpSpPr>
        <p:grpSpPr>
          <a:xfrm>
            <a:off x="574903" y="2256319"/>
            <a:ext cx="5294619" cy="3167894"/>
            <a:chOff x="0" y="0"/>
            <a:chExt cx="5294618" cy="3167892"/>
          </a:xfrm>
        </p:grpSpPr>
        <p:grpSp>
          <p:nvGrpSpPr>
            <p:cNvPr id="1069" name="Group 438"/>
            <p:cNvGrpSpPr/>
            <p:nvPr/>
          </p:nvGrpSpPr>
          <p:grpSpPr>
            <a:xfrm>
              <a:off x="0" y="2706151"/>
              <a:ext cx="4557996" cy="461741"/>
              <a:chOff x="0" y="0"/>
              <a:chExt cx="4557995" cy="461740"/>
            </a:xfrm>
          </p:grpSpPr>
          <p:sp>
            <p:nvSpPr>
              <p:cNvPr id="1032" name="Rectangle 64"/>
              <p:cNvSpPr txBox="1"/>
              <p:nvPr/>
            </p:nvSpPr>
            <p:spPr>
              <a:xfrm>
                <a:off x="0" y="148538"/>
                <a:ext cx="708379"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Ibrutinib + BR</a:t>
                </a:r>
              </a:p>
            </p:txBody>
          </p:sp>
          <p:sp>
            <p:nvSpPr>
              <p:cNvPr id="1033" name="Rectangle 65"/>
              <p:cNvSpPr txBox="1"/>
              <p:nvPr/>
            </p:nvSpPr>
            <p:spPr>
              <a:xfrm>
                <a:off x="0" y="0"/>
                <a:ext cx="863923" cy="13970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b="1">
                    <a:solidFill>
                      <a:srgbClr val="333333"/>
                    </a:solidFill>
                    <a:latin typeface="Open Sans Bold"/>
                    <a:ea typeface="Open Sans Bold"/>
                    <a:cs typeface="Open Sans Bold"/>
                    <a:sym typeface="Open Sans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1" i="0" u="none" strike="noStrike" kern="0" cap="none" spc="0" normalizeH="0" baseline="0" noProof="0">
                    <a:ln>
                      <a:noFill/>
                    </a:ln>
                    <a:solidFill>
                      <a:srgbClr val="333333"/>
                    </a:solidFill>
                    <a:effectLst/>
                    <a:uLnTx/>
                    <a:uFillTx/>
                    <a:latin typeface="Open Sans Bold"/>
                    <a:ea typeface="Open Sans Bold"/>
                    <a:cs typeface="Open Sans Bold"/>
                    <a:sym typeface="Open Sans Bold"/>
                  </a:rPr>
                  <a:t>Patients at Risk</a:t>
                </a:r>
              </a:p>
            </p:txBody>
          </p:sp>
          <p:sp>
            <p:nvSpPr>
              <p:cNvPr id="1034" name="Rectangle 66"/>
              <p:cNvSpPr txBox="1"/>
              <p:nvPr/>
            </p:nvSpPr>
            <p:spPr>
              <a:xfrm>
                <a:off x="0" y="322040"/>
                <a:ext cx="714797"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Placebo + BR</a:t>
                </a:r>
              </a:p>
            </p:txBody>
          </p:sp>
          <p:sp>
            <p:nvSpPr>
              <p:cNvPr id="1035" name="Rectangle 159"/>
              <p:cNvSpPr txBox="1"/>
              <p:nvPr/>
            </p:nvSpPr>
            <p:spPr>
              <a:xfrm>
                <a:off x="764804" y="143545"/>
                <a:ext cx="203405"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261</a:t>
                </a:r>
              </a:p>
            </p:txBody>
          </p:sp>
          <p:sp>
            <p:nvSpPr>
              <p:cNvPr id="1036" name="Rectangle 160"/>
              <p:cNvSpPr txBox="1"/>
              <p:nvPr/>
            </p:nvSpPr>
            <p:spPr>
              <a:xfrm>
                <a:off x="989421" y="143545"/>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239</a:t>
                </a:r>
              </a:p>
            </p:txBody>
          </p:sp>
          <p:sp>
            <p:nvSpPr>
              <p:cNvPr id="1037" name="Rectangle 161"/>
              <p:cNvSpPr txBox="1"/>
              <p:nvPr/>
            </p:nvSpPr>
            <p:spPr>
              <a:xfrm>
                <a:off x="1219518" y="143545"/>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221</a:t>
                </a:r>
              </a:p>
            </p:txBody>
          </p:sp>
          <p:sp>
            <p:nvSpPr>
              <p:cNvPr id="1038" name="Rectangle 162"/>
              <p:cNvSpPr txBox="1"/>
              <p:nvPr/>
            </p:nvSpPr>
            <p:spPr>
              <a:xfrm>
                <a:off x="1448517" y="143545"/>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208</a:t>
                </a:r>
              </a:p>
            </p:txBody>
          </p:sp>
          <p:sp>
            <p:nvSpPr>
              <p:cNvPr id="1039" name="Rectangle 163"/>
              <p:cNvSpPr txBox="1"/>
              <p:nvPr/>
            </p:nvSpPr>
            <p:spPr>
              <a:xfrm>
                <a:off x="1664369" y="143545"/>
                <a:ext cx="203405"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197</a:t>
                </a:r>
              </a:p>
            </p:txBody>
          </p:sp>
          <p:sp>
            <p:nvSpPr>
              <p:cNvPr id="1040" name="Rectangle 164"/>
              <p:cNvSpPr txBox="1"/>
              <p:nvPr/>
            </p:nvSpPr>
            <p:spPr>
              <a:xfrm>
                <a:off x="1894464" y="143545"/>
                <a:ext cx="203405"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187</a:t>
                </a:r>
              </a:p>
            </p:txBody>
          </p:sp>
          <p:sp>
            <p:nvSpPr>
              <p:cNvPr id="1041" name="Rectangle 165"/>
              <p:cNvSpPr txBox="1"/>
              <p:nvPr/>
            </p:nvSpPr>
            <p:spPr>
              <a:xfrm>
                <a:off x="2110315" y="143545"/>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171</a:t>
                </a:r>
              </a:p>
            </p:txBody>
          </p:sp>
          <p:sp>
            <p:nvSpPr>
              <p:cNvPr id="1042" name="Rectangle 166"/>
              <p:cNvSpPr txBox="1"/>
              <p:nvPr/>
            </p:nvSpPr>
            <p:spPr>
              <a:xfrm>
                <a:off x="2338219" y="143545"/>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163</a:t>
                </a:r>
              </a:p>
            </p:txBody>
          </p:sp>
          <p:sp>
            <p:nvSpPr>
              <p:cNvPr id="1043" name="Rectangle 167"/>
              <p:cNvSpPr txBox="1"/>
              <p:nvPr/>
            </p:nvSpPr>
            <p:spPr>
              <a:xfrm>
                <a:off x="2568316" y="143545"/>
                <a:ext cx="203405"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158</a:t>
                </a:r>
              </a:p>
            </p:txBody>
          </p:sp>
          <p:sp>
            <p:nvSpPr>
              <p:cNvPr id="1044" name="Rectangle 168"/>
              <p:cNvSpPr txBox="1"/>
              <p:nvPr/>
            </p:nvSpPr>
            <p:spPr>
              <a:xfrm>
                <a:off x="2797315" y="143545"/>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152</a:t>
                </a:r>
              </a:p>
            </p:txBody>
          </p:sp>
          <p:sp>
            <p:nvSpPr>
              <p:cNvPr id="1045" name="Rectangle 169"/>
              <p:cNvSpPr txBox="1"/>
              <p:nvPr/>
            </p:nvSpPr>
            <p:spPr>
              <a:xfrm>
                <a:off x="3013167" y="143545"/>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145</a:t>
                </a:r>
              </a:p>
            </p:txBody>
          </p:sp>
          <p:sp>
            <p:nvSpPr>
              <p:cNvPr id="1046" name="Rectangle 170"/>
              <p:cNvSpPr txBox="1"/>
              <p:nvPr/>
            </p:nvSpPr>
            <p:spPr>
              <a:xfrm>
                <a:off x="3243262" y="143545"/>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138</a:t>
                </a:r>
              </a:p>
            </p:txBody>
          </p:sp>
          <p:sp>
            <p:nvSpPr>
              <p:cNvPr id="1047" name="Rectangle 171"/>
              <p:cNvSpPr txBox="1"/>
              <p:nvPr/>
            </p:nvSpPr>
            <p:spPr>
              <a:xfrm>
                <a:off x="3471167" y="143545"/>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128</a:t>
                </a:r>
              </a:p>
            </p:txBody>
          </p:sp>
          <p:sp>
            <p:nvSpPr>
              <p:cNvPr id="1048" name="Rectangle 172"/>
              <p:cNvSpPr txBox="1"/>
              <p:nvPr/>
            </p:nvSpPr>
            <p:spPr>
              <a:xfrm>
                <a:off x="3700167" y="143545"/>
                <a:ext cx="194978"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118</a:t>
                </a:r>
              </a:p>
            </p:txBody>
          </p:sp>
          <p:sp>
            <p:nvSpPr>
              <p:cNvPr id="1049" name="Rectangle 173"/>
              <p:cNvSpPr txBox="1"/>
              <p:nvPr/>
            </p:nvSpPr>
            <p:spPr>
              <a:xfrm>
                <a:off x="3944507" y="143545"/>
                <a:ext cx="139837"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70</a:t>
                </a:r>
              </a:p>
            </p:txBody>
          </p:sp>
          <p:sp>
            <p:nvSpPr>
              <p:cNvPr id="1050" name="Rectangle 174"/>
              <p:cNvSpPr txBox="1"/>
              <p:nvPr/>
            </p:nvSpPr>
            <p:spPr>
              <a:xfrm>
                <a:off x="4173508" y="143545"/>
                <a:ext cx="139837"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25</a:t>
                </a:r>
              </a:p>
            </p:txBody>
          </p:sp>
          <p:sp>
            <p:nvSpPr>
              <p:cNvPr id="1051" name="Rectangle 175"/>
              <p:cNvSpPr txBox="1"/>
              <p:nvPr/>
            </p:nvSpPr>
            <p:spPr>
              <a:xfrm>
                <a:off x="4430995" y="143545"/>
                <a:ext cx="127001"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0</a:t>
                </a:r>
              </a:p>
            </p:txBody>
          </p:sp>
          <p:sp>
            <p:nvSpPr>
              <p:cNvPr id="1052" name="Rectangle 176"/>
              <p:cNvSpPr txBox="1"/>
              <p:nvPr/>
            </p:nvSpPr>
            <p:spPr>
              <a:xfrm>
                <a:off x="764804" y="322040"/>
                <a:ext cx="203405"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262</a:t>
                </a:r>
              </a:p>
            </p:txBody>
          </p:sp>
          <p:sp>
            <p:nvSpPr>
              <p:cNvPr id="1053" name="Rectangle 177"/>
              <p:cNvSpPr txBox="1"/>
              <p:nvPr/>
            </p:nvSpPr>
            <p:spPr>
              <a:xfrm>
                <a:off x="989421" y="322040"/>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244</a:t>
                </a:r>
              </a:p>
            </p:txBody>
          </p:sp>
          <p:sp>
            <p:nvSpPr>
              <p:cNvPr id="1054" name="Rectangle 178"/>
              <p:cNvSpPr txBox="1"/>
              <p:nvPr/>
            </p:nvSpPr>
            <p:spPr>
              <a:xfrm>
                <a:off x="1219518" y="322040"/>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223</a:t>
                </a:r>
              </a:p>
            </p:txBody>
          </p:sp>
          <p:sp>
            <p:nvSpPr>
              <p:cNvPr id="1055" name="Rectangle 179"/>
              <p:cNvSpPr txBox="1"/>
              <p:nvPr/>
            </p:nvSpPr>
            <p:spPr>
              <a:xfrm>
                <a:off x="1448517" y="322040"/>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212</a:t>
                </a:r>
              </a:p>
            </p:txBody>
          </p:sp>
          <p:sp>
            <p:nvSpPr>
              <p:cNvPr id="1056" name="Rectangle 180"/>
              <p:cNvSpPr txBox="1"/>
              <p:nvPr/>
            </p:nvSpPr>
            <p:spPr>
              <a:xfrm>
                <a:off x="1664369" y="322040"/>
                <a:ext cx="203405"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203</a:t>
                </a:r>
              </a:p>
            </p:txBody>
          </p:sp>
          <p:sp>
            <p:nvSpPr>
              <p:cNvPr id="1057" name="Rectangle 181"/>
              <p:cNvSpPr txBox="1"/>
              <p:nvPr/>
            </p:nvSpPr>
            <p:spPr>
              <a:xfrm>
                <a:off x="1894464" y="322040"/>
                <a:ext cx="203405"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197</a:t>
                </a:r>
              </a:p>
            </p:txBody>
          </p:sp>
          <p:sp>
            <p:nvSpPr>
              <p:cNvPr id="1058" name="Rectangle 182"/>
              <p:cNvSpPr txBox="1"/>
              <p:nvPr/>
            </p:nvSpPr>
            <p:spPr>
              <a:xfrm>
                <a:off x="2110315" y="322040"/>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188</a:t>
                </a:r>
              </a:p>
            </p:txBody>
          </p:sp>
          <p:sp>
            <p:nvSpPr>
              <p:cNvPr id="1059" name="Rectangle 183"/>
              <p:cNvSpPr txBox="1"/>
              <p:nvPr/>
            </p:nvSpPr>
            <p:spPr>
              <a:xfrm>
                <a:off x="2338219" y="322040"/>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177</a:t>
                </a:r>
              </a:p>
            </p:txBody>
          </p:sp>
          <p:sp>
            <p:nvSpPr>
              <p:cNvPr id="1060" name="Rectangle 184"/>
              <p:cNvSpPr txBox="1"/>
              <p:nvPr/>
            </p:nvSpPr>
            <p:spPr>
              <a:xfrm>
                <a:off x="2568316" y="322040"/>
                <a:ext cx="203405"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171</a:t>
                </a:r>
              </a:p>
            </p:txBody>
          </p:sp>
          <p:sp>
            <p:nvSpPr>
              <p:cNvPr id="1061" name="Rectangle 185"/>
              <p:cNvSpPr txBox="1"/>
              <p:nvPr/>
            </p:nvSpPr>
            <p:spPr>
              <a:xfrm>
                <a:off x="2797315" y="322040"/>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165</a:t>
                </a:r>
              </a:p>
            </p:txBody>
          </p:sp>
          <p:sp>
            <p:nvSpPr>
              <p:cNvPr id="1062" name="Rectangle 186"/>
              <p:cNvSpPr txBox="1"/>
              <p:nvPr/>
            </p:nvSpPr>
            <p:spPr>
              <a:xfrm>
                <a:off x="3013167" y="322040"/>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159</a:t>
                </a:r>
              </a:p>
            </p:txBody>
          </p:sp>
          <p:sp>
            <p:nvSpPr>
              <p:cNvPr id="1063" name="Rectangle 187"/>
              <p:cNvSpPr txBox="1"/>
              <p:nvPr/>
            </p:nvSpPr>
            <p:spPr>
              <a:xfrm>
                <a:off x="3243262" y="322040"/>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154</a:t>
                </a:r>
              </a:p>
            </p:txBody>
          </p:sp>
          <p:sp>
            <p:nvSpPr>
              <p:cNvPr id="1064" name="Rectangle 188"/>
              <p:cNvSpPr txBox="1"/>
              <p:nvPr/>
            </p:nvSpPr>
            <p:spPr>
              <a:xfrm>
                <a:off x="3471167" y="322040"/>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147</a:t>
                </a:r>
              </a:p>
            </p:txBody>
          </p:sp>
          <p:sp>
            <p:nvSpPr>
              <p:cNvPr id="1065" name="Rectangle 189"/>
              <p:cNvSpPr txBox="1"/>
              <p:nvPr/>
            </p:nvSpPr>
            <p:spPr>
              <a:xfrm>
                <a:off x="3700167" y="322040"/>
                <a:ext cx="203406"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137</a:t>
                </a:r>
              </a:p>
            </p:txBody>
          </p:sp>
          <p:sp>
            <p:nvSpPr>
              <p:cNvPr id="1066" name="Rectangle 190"/>
              <p:cNvSpPr txBox="1"/>
              <p:nvPr/>
            </p:nvSpPr>
            <p:spPr>
              <a:xfrm>
                <a:off x="3944507" y="322040"/>
                <a:ext cx="139837"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90</a:t>
                </a:r>
              </a:p>
            </p:txBody>
          </p:sp>
          <p:sp>
            <p:nvSpPr>
              <p:cNvPr id="1067" name="Rectangle 191"/>
              <p:cNvSpPr txBox="1"/>
              <p:nvPr/>
            </p:nvSpPr>
            <p:spPr>
              <a:xfrm>
                <a:off x="4173508" y="322040"/>
                <a:ext cx="139837"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31</a:t>
                </a:r>
              </a:p>
            </p:txBody>
          </p:sp>
          <p:sp>
            <p:nvSpPr>
              <p:cNvPr id="1068" name="Rectangle 192"/>
              <p:cNvSpPr txBox="1"/>
              <p:nvPr/>
            </p:nvSpPr>
            <p:spPr>
              <a:xfrm>
                <a:off x="4430995" y="322040"/>
                <a:ext cx="127001" cy="139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9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333333"/>
                    </a:solidFill>
                    <a:effectLst/>
                    <a:uLnTx/>
                    <a:uFillTx/>
                    <a:latin typeface="Open Sans"/>
                    <a:ea typeface="Open Sans"/>
                    <a:cs typeface="Open Sans"/>
                    <a:sym typeface="Open Sans"/>
                  </a:rPr>
                  <a:t>2</a:t>
                </a:r>
              </a:p>
            </p:txBody>
          </p:sp>
        </p:grpSp>
        <p:grpSp>
          <p:nvGrpSpPr>
            <p:cNvPr id="1286" name="Group 8"/>
            <p:cNvGrpSpPr/>
            <p:nvPr/>
          </p:nvGrpSpPr>
          <p:grpSpPr>
            <a:xfrm>
              <a:off x="829111" y="59931"/>
              <a:ext cx="3688705" cy="1034875"/>
              <a:chOff x="0" y="0"/>
              <a:chExt cx="3688703" cy="1034874"/>
            </a:xfrm>
          </p:grpSpPr>
          <p:sp>
            <p:nvSpPr>
              <p:cNvPr id="1070" name="Freeform 194"/>
              <p:cNvSpPr/>
              <p:nvPr/>
            </p:nvSpPr>
            <p:spPr>
              <a:xfrm>
                <a:off x="34880" y="37447"/>
                <a:ext cx="3642846" cy="973611"/>
              </a:xfrm>
              <a:custGeom>
                <a:avLst/>
                <a:gdLst/>
                <a:ahLst/>
                <a:cxnLst>
                  <a:cxn ang="0">
                    <a:pos x="wd2" y="hd2"/>
                  </a:cxn>
                  <a:cxn ang="5400000">
                    <a:pos x="wd2" y="hd2"/>
                  </a:cxn>
                  <a:cxn ang="10800000">
                    <a:pos x="wd2" y="hd2"/>
                  </a:cxn>
                  <a:cxn ang="16200000">
                    <a:pos x="wd2" y="hd2"/>
                  </a:cxn>
                </a:cxnLst>
                <a:rect l="0" t="0" r="r" b="b"/>
                <a:pathLst>
                  <a:path w="21600" h="21600" extrusionOk="0">
                    <a:moveTo>
                      <a:pt x="6" y="0"/>
                    </a:moveTo>
                    <a:lnTo>
                      <a:pt x="0" y="166"/>
                    </a:lnTo>
                    <a:lnTo>
                      <a:pt x="6" y="305"/>
                    </a:lnTo>
                    <a:lnTo>
                      <a:pt x="259" y="305"/>
                    </a:lnTo>
                    <a:lnTo>
                      <a:pt x="259" y="692"/>
                    </a:lnTo>
                    <a:lnTo>
                      <a:pt x="679" y="692"/>
                    </a:lnTo>
                    <a:lnTo>
                      <a:pt x="679" y="1052"/>
                    </a:lnTo>
                    <a:lnTo>
                      <a:pt x="873" y="1052"/>
                    </a:lnTo>
                    <a:lnTo>
                      <a:pt x="873" y="1634"/>
                    </a:lnTo>
                    <a:lnTo>
                      <a:pt x="1125" y="1634"/>
                    </a:lnTo>
                    <a:lnTo>
                      <a:pt x="1125" y="2022"/>
                    </a:lnTo>
                    <a:lnTo>
                      <a:pt x="1318" y="2022"/>
                    </a:lnTo>
                    <a:lnTo>
                      <a:pt x="1318" y="2382"/>
                    </a:lnTo>
                    <a:lnTo>
                      <a:pt x="1752" y="2382"/>
                    </a:lnTo>
                    <a:lnTo>
                      <a:pt x="1752" y="2658"/>
                    </a:lnTo>
                    <a:lnTo>
                      <a:pt x="1797" y="2658"/>
                    </a:lnTo>
                    <a:lnTo>
                      <a:pt x="1797" y="3378"/>
                    </a:lnTo>
                    <a:lnTo>
                      <a:pt x="1945" y="3378"/>
                    </a:lnTo>
                    <a:lnTo>
                      <a:pt x="1945" y="3822"/>
                    </a:lnTo>
                    <a:lnTo>
                      <a:pt x="2081" y="3822"/>
                    </a:lnTo>
                    <a:lnTo>
                      <a:pt x="2081" y="4071"/>
                    </a:lnTo>
                    <a:lnTo>
                      <a:pt x="2120" y="4071"/>
                    </a:lnTo>
                    <a:lnTo>
                      <a:pt x="2120" y="5095"/>
                    </a:lnTo>
                    <a:lnTo>
                      <a:pt x="2598" y="5095"/>
                    </a:lnTo>
                    <a:lnTo>
                      <a:pt x="2598" y="5428"/>
                    </a:lnTo>
                    <a:lnTo>
                      <a:pt x="3089" y="5428"/>
                    </a:lnTo>
                    <a:lnTo>
                      <a:pt x="3089" y="5732"/>
                    </a:lnTo>
                    <a:lnTo>
                      <a:pt x="3232" y="5732"/>
                    </a:lnTo>
                    <a:lnTo>
                      <a:pt x="3232" y="6175"/>
                    </a:lnTo>
                    <a:lnTo>
                      <a:pt x="3639" y="6175"/>
                    </a:lnTo>
                    <a:lnTo>
                      <a:pt x="3639" y="6342"/>
                    </a:lnTo>
                    <a:lnTo>
                      <a:pt x="4033" y="6342"/>
                    </a:lnTo>
                    <a:lnTo>
                      <a:pt x="4033" y="6535"/>
                    </a:lnTo>
                    <a:lnTo>
                      <a:pt x="4602" y="6535"/>
                    </a:lnTo>
                    <a:lnTo>
                      <a:pt x="4602" y="6951"/>
                    </a:lnTo>
                    <a:lnTo>
                      <a:pt x="4802" y="6951"/>
                    </a:lnTo>
                    <a:lnTo>
                      <a:pt x="4802" y="7366"/>
                    </a:lnTo>
                    <a:lnTo>
                      <a:pt x="5229" y="7366"/>
                    </a:lnTo>
                    <a:lnTo>
                      <a:pt x="5229" y="7948"/>
                    </a:lnTo>
                    <a:lnTo>
                      <a:pt x="5746" y="7948"/>
                    </a:lnTo>
                    <a:lnTo>
                      <a:pt x="5746" y="8197"/>
                    </a:lnTo>
                    <a:lnTo>
                      <a:pt x="6218" y="8197"/>
                    </a:lnTo>
                    <a:lnTo>
                      <a:pt x="6218" y="8612"/>
                    </a:lnTo>
                    <a:lnTo>
                      <a:pt x="6780" y="8612"/>
                    </a:lnTo>
                    <a:lnTo>
                      <a:pt x="6780" y="8889"/>
                    </a:lnTo>
                    <a:lnTo>
                      <a:pt x="7174" y="8889"/>
                    </a:lnTo>
                    <a:lnTo>
                      <a:pt x="7174" y="9138"/>
                    </a:lnTo>
                    <a:lnTo>
                      <a:pt x="7555" y="9138"/>
                    </a:lnTo>
                    <a:lnTo>
                      <a:pt x="7555" y="9609"/>
                    </a:lnTo>
                    <a:lnTo>
                      <a:pt x="7782" y="9609"/>
                    </a:lnTo>
                    <a:lnTo>
                      <a:pt x="7782" y="9720"/>
                    </a:lnTo>
                    <a:lnTo>
                      <a:pt x="7950" y="9720"/>
                    </a:lnTo>
                    <a:lnTo>
                      <a:pt x="7950" y="9942"/>
                    </a:lnTo>
                    <a:lnTo>
                      <a:pt x="8279" y="9942"/>
                    </a:lnTo>
                    <a:lnTo>
                      <a:pt x="8279" y="10135"/>
                    </a:lnTo>
                    <a:lnTo>
                      <a:pt x="8512" y="10135"/>
                    </a:lnTo>
                    <a:lnTo>
                      <a:pt x="8512" y="10551"/>
                    </a:lnTo>
                    <a:lnTo>
                      <a:pt x="8628" y="10551"/>
                    </a:lnTo>
                    <a:lnTo>
                      <a:pt x="8628" y="10662"/>
                    </a:lnTo>
                    <a:lnTo>
                      <a:pt x="8783" y="10662"/>
                    </a:lnTo>
                    <a:lnTo>
                      <a:pt x="8783" y="10828"/>
                    </a:lnTo>
                    <a:lnTo>
                      <a:pt x="8887" y="10883"/>
                    </a:lnTo>
                    <a:lnTo>
                      <a:pt x="8990" y="10828"/>
                    </a:lnTo>
                    <a:lnTo>
                      <a:pt x="8990" y="11409"/>
                    </a:lnTo>
                    <a:lnTo>
                      <a:pt x="9262" y="11409"/>
                    </a:lnTo>
                    <a:lnTo>
                      <a:pt x="9262" y="11908"/>
                    </a:lnTo>
                    <a:lnTo>
                      <a:pt x="9475" y="11908"/>
                    </a:lnTo>
                    <a:lnTo>
                      <a:pt x="9475" y="12157"/>
                    </a:lnTo>
                    <a:lnTo>
                      <a:pt x="10070" y="12157"/>
                    </a:lnTo>
                    <a:lnTo>
                      <a:pt x="10070" y="12600"/>
                    </a:lnTo>
                    <a:lnTo>
                      <a:pt x="10361" y="12600"/>
                    </a:lnTo>
                    <a:lnTo>
                      <a:pt x="10361" y="12766"/>
                    </a:lnTo>
                    <a:lnTo>
                      <a:pt x="10716" y="12766"/>
                    </a:lnTo>
                    <a:lnTo>
                      <a:pt x="10716" y="12905"/>
                    </a:lnTo>
                    <a:lnTo>
                      <a:pt x="10936" y="12905"/>
                    </a:lnTo>
                    <a:lnTo>
                      <a:pt x="10936" y="13182"/>
                    </a:lnTo>
                    <a:lnTo>
                      <a:pt x="11104" y="13182"/>
                    </a:lnTo>
                    <a:lnTo>
                      <a:pt x="11104" y="13514"/>
                    </a:lnTo>
                    <a:lnTo>
                      <a:pt x="11382" y="13514"/>
                    </a:lnTo>
                    <a:lnTo>
                      <a:pt x="11382" y="13735"/>
                    </a:lnTo>
                    <a:lnTo>
                      <a:pt x="11957" y="13735"/>
                    </a:lnTo>
                    <a:lnTo>
                      <a:pt x="11957" y="13929"/>
                    </a:lnTo>
                    <a:lnTo>
                      <a:pt x="12293" y="13929"/>
                    </a:lnTo>
                    <a:lnTo>
                      <a:pt x="12293" y="14095"/>
                    </a:lnTo>
                    <a:lnTo>
                      <a:pt x="12500" y="14095"/>
                    </a:lnTo>
                    <a:lnTo>
                      <a:pt x="12500" y="14262"/>
                    </a:lnTo>
                    <a:lnTo>
                      <a:pt x="13191" y="14262"/>
                    </a:lnTo>
                    <a:lnTo>
                      <a:pt x="13191" y="14622"/>
                    </a:lnTo>
                    <a:lnTo>
                      <a:pt x="13431" y="14622"/>
                    </a:lnTo>
                    <a:lnTo>
                      <a:pt x="13431" y="14926"/>
                    </a:lnTo>
                    <a:lnTo>
                      <a:pt x="14335" y="14926"/>
                    </a:lnTo>
                    <a:lnTo>
                      <a:pt x="14335" y="15037"/>
                    </a:lnTo>
                    <a:lnTo>
                      <a:pt x="14510" y="15037"/>
                    </a:lnTo>
                    <a:lnTo>
                      <a:pt x="14510" y="15342"/>
                    </a:lnTo>
                    <a:lnTo>
                      <a:pt x="14704" y="15342"/>
                    </a:lnTo>
                    <a:lnTo>
                      <a:pt x="14704" y="15674"/>
                    </a:lnTo>
                    <a:lnTo>
                      <a:pt x="15150" y="15674"/>
                    </a:lnTo>
                    <a:lnTo>
                      <a:pt x="15150" y="15840"/>
                    </a:lnTo>
                    <a:lnTo>
                      <a:pt x="15473" y="15840"/>
                    </a:lnTo>
                    <a:lnTo>
                      <a:pt x="15473" y="16006"/>
                    </a:lnTo>
                    <a:lnTo>
                      <a:pt x="15647" y="16006"/>
                    </a:lnTo>
                    <a:lnTo>
                      <a:pt x="15647" y="16311"/>
                    </a:lnTo>
                    <a:lnTo>
                      <a:pt x="15803" y="16311"/>
                    </a:lnTo>
                    <a:lnTo>
                      <a:pt x="15803" y="16643"/>
                    </a:lnTo>
                    <a:lnTo>
                      <a:pt x="16261" y="16643"/>
                    </a:lnTo>
                    <a:lnTo>
                      <a:pt x="16261" y="17142"/>
                    </a:lnTo>
                    <a:lnTo>
                      <a:pt x="16604" y="17142"/>
                    </a:lnTo>
                    <a:lnTo>
                      <a:pt x="16604" y="17557"/>
                    </a:lnTo>
                    <a:lnTo>
                      <a:pt x="16921" y="17557"/>
                    </a:lnTo>
                    <a:lnTo>
                      <a:pt x="16921" y="17972"/>
                    </a:lnTo>
                    <a:lnTo>
                      <a:pt x="17321" y="17972"/>
                    </a:lnTo>
                    <a:lnTo>
                      <a:pt x="17321" y="18388"/>
                    </a:lnTo>
                    <a:lnTo>
                      <a:pt x="17806" y="18388"/>
                    </a:lnTo>
                    <a:lnTo>
                      <a:pt x="17806" y="18637"/>
                    </a:lnTo>
                    <a:lnTo>
                      <a:pt x="17884" y="18637"/>
                    </a:lnTo>
                    <a:lnTo>
                      <a:pt x="17884" y="19052"/>
                    </a:lnTo>
                    <a:lnTo>
                      <a:pt x="18401" y="19052"/>
                    </a:lnTo>
                    <a:lnTo>
                      <a:pt x="18401" y="19634"/>
                    </a:lnTo>
                    <a:lnTo>
                      <a:pt x="19021" y="19634"/>
                    </a:lnTo>
                    <a:lnTo>
                      <a:pt x="19021" y="19911"/>
                    </a:lnTo>
                    <a:lnTo>
                      <a:pt x="19680" y="19911"/>
                    </a:lnTo>
                    <a:lnTo>
                      <a:pt x="19680" y="20686"/>
                    </a:lnTo>
                    <a:lnTo>
                      <a:pt x="20249" y="20686"/>
                    </a:lnTo>
                    <a:lnTo>
                      <a:pt x="20249" y="21600"/>
                    </a:lnTo>
                    <a:lnTo>
                      <a:pt x="21600" y="21600"/>
                    </a:lnTo>
                  </a:path>
                </a:pathLst>
              </a:custGeom>
              <a:noFill/>
              <a:ln w="3175" cap="flat">
                <a:solidFill>
                  <a:srgbClr val="6EBD44"/>
                </a:solidFill>
                <a:prstDash val="solid"/>
                <a:miter lim="8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nvGrpSpPr>
              <p:cNvPr id="1149" name="Group 432"/>
              <p:cNvGrpSpPr/>
              <p:nvPr/>
            </p:nvGrpSpPr>
            <p:grpSpPr>
              <a:xfrm>
                <a:off x="0" y="0"/>
                <a:ext cx="3688704" cy="1034875"/>
                <a:chOff x="0" y="0"/>
                <a:chExt cx="3688703" cy="1034874"/>
              </a:xfrm>
            </p:grpSpPr>
            <p:sp>
              <p:nvSpPr>
                <p:cNvPr id="1071" name="Freeform 67"/>
                <p:cNvSpPr/>
                <p:nvPr/>
              </p:nvSpPr>
              <p:spPr>
                <a:xfrm>
                  <a:off x="0" y="0"/>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72" name="Freeform 69"/>
                <p:cNvSpPr/>
                <p:nvPr/>
              </p:nvSpPr>
              <p:spPr>
                <a:xfrm>
                  <a:off x="114452" y="37447"/>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73" name="Freeform 70"/>
                <p:cNvSpPr/>
                <p:nvPr/>
              </p:nvSpPr>
              <p:spPr>
                <a:xfrm>
                  <a:off x="191843" y="84880"/>
                  <a:ext cx="43681" cy="575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74" name="Freeform 71"/>
                <p:cNvSpPr/>
                <p:nvPr/>
              </p:nvSpPr>
              <p:spPr>
                <a:xfrm>
                  <a:off x="287765" y="98610"/>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75" name="Freeform 72"/>
                <p:cNvSpPr/>
                <p:nvPr/>
              </p:nvSpPr>
              <p:spPr>
                <a:xfrm>
                  <a:off x="293215" y="109843"/>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76" name="Freeform 73"/>
                <p:cNvSpPr/>
                <p:nvPr/>
              </p:nvSpPr>
              <p:spPr>
                <a:xfrm>
                  <a:off x="307386" y="129815"/>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77" name="Freeform 74"/>
                <p:cNvSpPr/>
                <p:nvPr/>
              </p:nvSpPr>
              <p:spPr>
                <a:xfrm>
                  <a:off x="471978" y="248396"/>
                  <a:ext cx="43681" cy="575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78" name="Freeform 75"/>
                <p:cNvSpPr/>
                <p:nvPr/>
              </p:nvSpPr>
              <p:spPr>
                <a:xfrm>
                  <a:off x="509040" y="248396"/>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79" name="Freeform 76"/>
                <p:cNvSpPr/>
                <p:nvPr/>
              </p:nvSpPr>
              <p:spPr>
                <a:xfrm>
                  <a:off x="541740" y="254637"/>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80" name="Freeform 77"/>
                <p:cNvSpPr/>
                <p:nvPr/>
              </p:nvSpPr>
              <p:spPr>
                <a:xfrm>
                  <a:off x="560270" y="262125"/>
                  <a:ext cx="43681" cy="57518"/>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81" name="Freeform 78"/>
                <p:cNvSpPr/>
                <p:nvPr/>
              </p:nvSpPr>
              <p:spPr>
                <a:xfrm>
                  <a:off x="648562" y="288339"/>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82" name="Freeform 79"/>
                <p:cNvSpPr/>
                <p:nvPr/>
              </p:nvSpPr>
              <p:spPr>
                <a:xfrm>
                  <a:off x="810975" y="323290"/>
                  <a:ext cx="43681" cy="57518"/>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83" name="Freeform 80"/>
                <p:cNvSpPr/>
                <p:nvPr/>
              </p:nvSpPr>
              <p:spPr>
                <a:xfrm>
                  <a:off x="888367" y="343263"/>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617" y="0"/>
                      </a:moveTo>
                      <a:lnTo>
                        <a:pt x="0" y="21600"/>
                      </a:lnTo>
                      <a:lnTo>
                        <a:pt x="21600" y="21600"/>
                      </a:lnTo>
                      <a:lnTo>
                        <a:pt x="10617"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84" name="Freeform 81"/>
                <p:cNvSpPr/>
                <p:nvPr/>
              </p:nvSpPr>
              <p:spPr>
                <a:xfrm>
                  <a:off x="916708" y="361986"/>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85" name="Freeform 82"/>
                <p:cNvSpPr/>
                <p:nvPr/>
              </p:nvSpPr>
              <p:spPr>
                <a:xfrm>
                  <a:off x="1080211" y="379460"/>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86" name="Freeform 83"/>
                <p:cNvSpPr/>
                <p:nvPr/>
              </p:nvSpPr>
              <p:spPr>
                <a:xfrm>
                  <a:off x="1143431" y="395687"/>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983" y="0"/>
                      </a:moveTo>
                      <a:lnTo>
                        <a:pt x="0" y="21600"/>
                      </a:lnTo>
                      <a:lnTo>
                        <a:pt x="21600" y="21600"/>
                      </a:lnTo>
                      <a:lnTo>
                        <a:pt x="10983"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87" name="Freeform 84"/>
                <p:cNvSpPr/>
                <p:nvPr/>
              </p:nvSpPr>
              <p:spPr>
                <a:xfrm>
                  <a:off x="1275324" y="433134"/>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88" name="Freeform 85"/>
                <p:cNvSpPr/>
                <p:nvPr/>
              </p:nvSpPr>
              <p:spPr>
                <a:xfrm>
                  <a:off x="1517308" y="501785"/>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89" name="Freeform 86"/>
                <p:cNvSpPr/>
                <p:nvPr/>
              </p:nvSpPr>
              <p:spPr>
                <a:xfrm>
                  <a:off x="2004547" y="622864"/>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90" name="Freeform 87"/>
                <p:cNvSpPr/>
                <p:nvPr/>
              </p:nvSpPr>
              <p:spPr>
                <a:xfrm>
                  <a:off x="2190940" y="650322"/>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91" name="Freeform 88"/>
                <p:cNvSpPr/>
                <p:nvPr/>
              </p:nvSpPr>
              <p:spPr>
                <a:xfrm>
                  <a:off x="2262881" y="675285"/>
                  <a:ext cx="43681" cy="57519"/>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92" name="Freeform 89"/>
                <p:cNvSpPr/>
                <p:nvPr/>
              </p:nvSpPr>
              <p:spPr>
                <a:xfrm>
                  <a:off x="2424204" y="680280"/>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93" name="Freeform 90"/>
                <p:cNvSpPr/>
                <p:nvPr/>
              </p:nvSpPr>
              <p:spPr>
                <a:xfrm>
                  <a:off x="2745758" y="760166"/>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94" name="Freeform 145"/>
                <p:cNvSpPr/>
                <p:nvPr/>
              </p:nvSpPr>
              <p:spPr>
                <a:xfrm>
                  <a:off x="3412850" y="977356"/>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95" name="Freeform 146"/>
                <p:cNvSpPr/>
                <p:nvPr/>
              </p:nvSpPr>
              <p:spPr>
                <a:xfrm>
                  <a:off x="3420480" y="977355"/>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0617" y="0"/>
                      </a:moveTo>
                      <a:lnTo>
                        <a:pt x="0" y="21600"/>
                      </a:lnTo>
                      <a:lnTo>
                        <a:pt x="21600" y="21600"/>
                      </a:lnTo>
                      <a:lnTo>
                        <a:pt x="10617"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96" name="Freeform 147"/>
                <p:cNvSpPr/>
                <p:nvPr/>
              </p:nvSpPr>
              <p:spPr>
                <a:xfrm>
                  <a:off x="3427021" y="977355"/>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97" name="Freeform 148"/>
                <p:cNvSpPr/>
                <p:nvPr/>
              </p:nvSpPr>
              <p:spPr>
                <a:xfrm>
                  <a:off x="3433560" y="977354"/>
                  <a:ext cx="43681" cy="57518"/>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98" name="Freeform 149"/>
                <p:cNvSpPr/>
                <p:nvPr/>
              </p:nvSpPr>
              <p:spPr>
                <a:xfrm>
                  <a:off x="3440100" y="977353"/>
                  <a:ext cx="43681" cy="57518"/>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099" name="Freeform 150"/>
                <p:cNvSpPr/>
                <p:nvPr/>
              </p:nvSpPr>
              <p:spPr>
                <a:xfrm>
                  <a:off x="3446641" y="977352"/>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00" name="Freeform 151"/>
                <p:cNvSpPr/>
                <p:nvPr/>
              </p:nvSpPr>
              <p:spPr>
                <a:xfrm>
                  <a:off x="3452091" y="977351"/>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01" name="Freeform 152"/>
                <p:cNvSpPr/>
                <p:nvPr/>
              </p:nvSpPr>
              <p:spPr>
                <a:xfrm>
                  <a:off x="3462991" y="977351"/>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02" name="Freeform 153"/>
                <p:cNvSpPr/>
                <p:nvPr/>
              </p:nvSpPr>
              <p:spPr>
                <a:xfrm>
                  <a:off x="3489152" y="977350"/>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03" name="Freeform 154"/>
                <p:cNvSpPr/>
                <p:nvPr/>
              </p:nvSpPr>
              <p:spPr>
                <a:xfrm>
                  <a:off x="3498961" y="977349"/>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04" name="Freeform 155"/>
                <p:cNvSpPr/>
                <p:nvPr/>
              </p:nvSpPr>
              <p:spPr>
                <a:xfrm>
                  <a:off x="3512042" y="977348"/>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05" name="Freeform 156"/>
                <p:cNvSpPr/>
                <p:nvPr/>
              </p:nvSpPr>
              <p:spPr>
                <a:xfrm>
                  <a:off x="3532752" y="977347"/>
                  <a:ext cx="43681" cy="57519"/>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06" name="Freeform 157"/>
                <p:cNvSpPr/>
                <p:nvPr/>
              </p:nvSpPr>
              <p:spPr>
                <a:xfrm>
                  <a:off x="3604693" y="977347"/>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07" name="Freeform 158"/>
                <p:cNvSpPr/>
                <p:nvPr/>
              </p:nvSpPr>
              <p:spPr>
                <a:xfrm>
                  <a:off x="3645024" y="977346"/>
                  <a:ext cx="43681" cy="57518"/>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08" name="Freeform 91"/>
                <p:cNvSpPr/>
                <p:nvPr/>
              </p:nvSpPr>
              <p:spPr>
                <a:xfrm>
                  <a:off x="2856943" y="808839"/>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983" y="0"/>
                      </a:moveTo>
                      <a:lnTo>
                        <a:pt x="0" y="21600"/>
                      </a:lnTo>
                      <a:lnTo>
                        <a:pt x="21600" y="21600"/>
                      </a:lnTo>
                      <a:lnTo>
                        <a:pt x="10983"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nvGrpSpPr>
                <p:cNvPr id="1119" name="Group 343"/>
                <p:cNvGrpSpPr/>
                <p:nvPr/>
              </p:nvGrpSpPr>
              <p:grpSpPr>
                <a:xfrm>
                  <a:off x="2883101" y="813826"/>
                  <a:ext cx="43680" cy="57519"/>
                  <a:chOff x="0" y="0"/>
                  <a:chExt cx="43679" cy="57517"/>
                </a:xfrm>
              </p:grpSpPr>
              <p:sp>
                <p:nvSpPr>
                  <p:cNvPr id="1109" name="Freeform 92"/>
                  <p:cNvSpPr/>
                  <p:nvPr/>
                </p:nvSpPr>
                <p:spPr>
                  <a:xfrm>
                    <a:off x="-1" y="-1"/>
                    <a:ext cx="14904" cy="46419"/>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10" name="Freeform 93"/>
                  <p:cNvSpPr/>
                  <p:nvPr/>
                </p:nvSpPr>
                <p:spPr>
                  <a:xfrm>
                    <a:off x="17985" y="11100"/>
                    <a:ext cx="14903" cy="464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11" name="Freeform 94"/>
                  <p:cNvSpPr/>
                  <p:nvPr/>
                </p:nvSpPr>
                <p:spPr>
                  <a:xfrm>
                    <a:off x="18756" y="11100"/>
                    <a:ext cx="14903" cy="46418"/>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12" name="Freeform 95"/>
                  <p:cNvSpPr/>
                  <p:nvPr/>
                </p:nvSpPr>
                <p:spPr>
                  <a:xfrm>
                    <a:off x="20297" y="11100"/>
                    <a:ext cx="14904" cy="464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13" name="Freeform 96"/>
                  <p:cNvSpPr/>
                  <p:nvPr/>
                </p:nvSpPr>
                <p:spPr>
                  <a:xfrm>
                    <a:off x="21839" y="11100"/>
                    <a:ext cx="14903" cy="46418"/>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14" name="Freeform 97"/>
                  <p:cNvSpPr/>
                  <p:nvPr/>
                </p:nvSpPr>
                <p:spPr>
                  <a:xfrm>
                    <a:off x="23381" y="11100"/>
                    <a:ext cx="14903" cy="46418"/>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15" name="Freeform 98"/>
                  <p:cNvSpPr/>
                  <p:nvPr/>
                </p:nvSpPr>
                <p:spPr>
                  <a:xfrm>
                    <a:off x="25436" y="11100"/>
                    <a:ext cx="14903" cy="46418"/>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16" name="Freeform 99"/>
                  <p:cNvSpPr/>
                  <p:nvPr/>
                </p:nvSpPr>
                <p:spPr>
                  <a:xfrm>
                    <a:off x="26207" y="11100"/>
                    <a:ext cx="14389" cy="464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17" name="Freeform 100"/>
                  <p:cNvSpPr/>
                  <p:nvPr/>
                </p:nvSpPr>
                <p:spPr>
                  <a:xfrm>
                    <a:off x="27235" y="11100"/>
                    <a:ext cx="14903" cy="46418"/>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18" name="Freeform 101"/>
                  <p:cNvSpPr/>
                  <p:nvPr/>
                </p:nvSpPr>
                <p:spPr>
                  <a:xfrm>
                    <a:off x="28776" y="11100"/>
                    <a:ext cx="14904" cy="46418"/>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sp>
              <p:nvSpPr>
                <p:cNvPr id="1120" name="Freeform 102"/>
                <p:cNvSpPr/>
                <p:nvPr/>
              </p:nvSpPr>
              <p:spPr>
                <a:xfrm>
                  <a:off x="3022627" y="851273"/>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21" name="Freeform 103"/>
                <p:cNvSpPr/>
                <p:nvPr/>
              </p:nvSpPr>
              <p:spPr>
                <a:xfrm>
                  <a:off x="3029169" y="851273"/>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22" name="Freeform 104"/>
                <p:cNvSpPr/>
                <p:nvPr/>
              </p:nvSpPr>
              <p:spPr>
                <a:xfrm>
                  <a:off x="3035711" y="851273"/>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23" name="Freeform 105"/>
                <p:cNvSpPr/>
                <p:nvPr/>
              </p:nvSpPr>
              <p:spPr>
                <a:xfrm>
                  <a:off x="3041162" y="851273"/>
                  <a:ext cx="43680" cy="57519"/>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24" name="Freeform 106"/>
                <p:cNvSpPr/>
                <p:nvPr/>
              </p:nvSpPr>
              <p:spPr>
                <a:xfrm>
                  <a:off x="3047700" y="851273"/>
                  <a:ext cx="43681" cy="57519"/>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25" name="Freeform 107"/>
                <p:cNvSpPr/>
                <p:nvPr/>
              </p:nvSpPr>
              <p:spPr>
                <a:xfrm>
                  <a:off x="3054242" y="851272"/>
                  <a:ext cx="43680" cy="575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nvGrpSpPr>
                <p:cNvPr id="1135" name="Group 342"/>
                <p:cNvGrpSpPr/>
                <p:nvPr/>
              </p:nvGrpSpPr>
              <p:grpSpPr>
                <a:xfrm>
                  <a:off x="3223186" y="903700"/>
                  <a:ext cx="43680" cy="57518"/>
                  <a:chOff x="0" y="0"/>
                  <a:chExt cx="43679" cy="57517"/>
                </a:xfrm>
              </p:grpSpPr>
              <p:sp>
                <p:nvSpPr>
                  <p:cNvPr id="1126" name="Freeform 124"/>
                  <p:cNvSpPr/>
                  <p:nvPr/>
                </p:nvSpPr>
                <p:spPr>
                  <a:xfrm>
                    <a:off x="0" y="-1"/>
                    <a:ext cx="22237" cy="5751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27" name="Freeform 125"/>
                  <p:cNvSpPr/>
                  <p:nvPr/>
                </p:nvSpPr>
                <p:spPr>
                  <a:xfrm>
                    <a:off x="4765" y="-1"/>
                    <a:ext cx="23031" cy="57519"/>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28" name="Freeform 126"/>
                  <p:cNvSpPr/>
                  <p:nvPr/>
                </p:nvSpPr>
                <p:spPr>
                  <a:xfrm>
                    <a:off x="6353" y="-1"/>
                    <a:ext cx="22635" cy="57519"/>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29" name="Freeform 127"/>
                  <p:cNvSpPr/>
                  <p:nvPr/>
                </p:nvSpPr>
                <p:spPr>
                  <a:xfrm>
                    <a:off x="7544" y="-1"/>
                    <a:ext cx="23032" cy="57519"/>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30" name="Freeform 128"/>
                  <p:cNvSpPr/>
                  <p:nvPr/>
                </p:nvSpPr>
                <p:spPr>
                  <a:xfrm>
                    <a:off x="8735" y="-1"/>
                    <a:ext cx="23032" cy="57519"/>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31" name="Freeform 129"/>
                  <p:cNvSpPr/>
                  <p:nvPr/>
                </p:nvSpPr>
                <p:spPr>
                  <a:xfrm>
                    <a:off x="10324" y="-1"/>
                    <a:ext cx="23429" cy="57519"/>
                  </a:xfrm>
                  <a:custGeom>
                    <a:avLst/>
                    <a:gdLst/>
                    <a:ahLst/>
                    <a:cxnLst>
                      <a:cxn ang="0">
                        <a:pos x="wd2" y="hd2"/>
                      </a:cxn>
                      <a:cxn ang="5400000">
                        <a:pos x="wd2" y="hd2"/>
                      </a:cxn>
                      <a:cxn ang="10800000">
                        <a:pos x="wd2" y="hd2"/>
                      </a:cxn>
                      <a:cxn ang="16200000">
                        <a:pos x="wd2" y="hd2"/>
                      </a:cxn>
                    </a:cxnLst>
                    <a:rect l="0" t="0" r="r" b="b"/>
                    <a:pathLst>
                      <a:path w="21600" h="21600" extrusionOk="0">
                        <a:moveTo>
                          <a:pt x="10617" y="0"/>
                        </a:moveTo>
                        <a:lnTo>
                          <a:pt x="0" y="21600"/>
                        </a:lnTo>
                        <a:lnTo>
                          <a:pt x="21600" y="21600"/>
                        </a:lnTo>
                        <a:lnTo>
                          <a:pt x="10617"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32" name="Freeform 130"/>
                  <p:cNvSpPr/>
                  <p:nvPr/>
                </p:nvSpPr>
                <p:spPr>
                  <a:xfrm>
                    <a:off x="12706" y="-1"/>
                    <a:ext cx="23429" cy="57519"/>
                  </a:xfrm>
                  <a:custGeom>
                    <a:avLst/>
                    <a:gdLst/>
                    <a:ahLst/>
                    <a:cxnLst>
                      <a:cxn ang="0">
                        <a:pos x="wd2" y="hd2"/>
                      </a:cxn>
                      <a:cxn ang="5400000">
                        <a:pos x="wd2" y="hd2"/>
                      </a:cxn>
                      <a:cxn ang="10800000">
                        <a:pos x="wd2" y="hd2"/>
                      </a:cxn>
                      <a:cxn ang="16200000">
                        <a:pos x="wd2" y="hd2"/>
                      </a:cxn>
                    </a:cxnLst>
                    <a:rect l="0" t="0" r="r" b="b"/>
                    <a:pathLst>
                      <a:path w="21600" h="21600" extrusionOk="0">
                        <a:moveTo>
                          <a:pt x="10617" y="0"/>
                        </a:moveTo>
                        <a:lnTo>
                          <a:pt x="0" y="21600"/>
                        </a:lnTo>
                        <a:lnTo>
                          <a:pt x="21600" y="21600"/>
                        </a:lnTo>
                        <a:lnTo>
                          <a:pt x="10617"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33" name="Freeform 131"/>
                  <p:cNvSpPr/>
                  <p:nvPr/>
                </p:nvSpPr>
                <p:spPr>
                  <a:xfrm>
                    <a:off x="14691" y="-1"/>
                    <a:ext cx="23032" cy="57519"/>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34" name="Freeform 132"/>
                  <p:cNvSpPr/>
                  <p:nvPr/>
                </p:nvSpPr>
                <p:spPr>
                  <a:xfrm>
                    <a:off x="21045" y="-1"/>
                    <a:ext cx="22635" cy="57519"/>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grpSp>
              <p:nvGrpSpPr>
                <p:cNvPr id="1148" name="Group 340"/>
                <p:cNvGrpSpPr/>
                <p:nvPr/>
              </p:nvGrpSpPr>
              <p:grpSpPr>
                <a:xfrm>
                  <a:off x="3289686" y="903685"/>
                  <a:ext cx="43680" cy="57518"/>
                  <a:chOff x="0" y="0"/>
                  <a:chExt cx="43679" cy="57517"/>
                </a:xfrm>
              </p:grpSpPr>
              <p:sp>
                <p:nvSpPr>
                  <p:cNvPr id="1136" name="Freeform 133"/>
                  <p:cNvSpPr/>
                  <p:nvPr/>
                </p:nvSpPr>
                <p:spPr>
                  <a:xfrm>
                    <a:off x="0" y="-1"/>
                    <a:ext cx="16035" cy="38621"/>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37" name="Freeform 134"/>
                  <p:cNvSpPr/>
                  <p:nvPr/>
                </p:nvSpPr>
                <p:spPr>
                  <a:xfrm>
                    <a:off x="1658" y="-1"/>
                    <a:ext cx="15482" cy="386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38" name="Freeform 135"/>
                  <p:cNvSpPr/>
                  <p:nvPr/>
                </p:nvSpPr>
                <p:spPr>
                  <a:xfrm>
                    <a:off x="2764" y="-1"/>
                    <a:ext cx="15759" cy="38621"/>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39" name="Freeform 136"/>
                  <p:cNvSpPr/>
                  <p:nvPr/>
                </p:nvSpPr>
                <p:spPr>
                  <a:xfrm>
                    <a:off x="4146" y="-1"/>
                    <a:ext cx="16035" cy="386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40" name="Freeform 137"/>
                  <p:cNvSpPr/>
                  <p:nvPr/>
                </p:nvSpPr>
                <p:spPr>
                  <a:xfrm>
                    <a:off x="10505" y="19720"/>
                    <a:ext cx="15758" cy="37798"/>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41" name="Freeform 138"/>
                  <p:cNvSpPr/>
                  <p:nvPr/>
                </p:nvSpPr>
                <p:spPr>
                  <a:xfrm>
                    <a:off x="11887" y="19720"/>
                    <a:ext cx="16035" cy="37798"/>
                  </a:xfrm>
                  <a:custGeom>
                    <a:avLst/>
                    <a:gdLst/>
                    <a:ahLst/>
                    <a:cxnLst>
                      <a:cxn ang="0">
                        <a:pos x="wd2" y="hd2"/>
                      </a:cxn>
                      <a:cxn ang="5400000">
                        <a:pos x="wd2" y="hd2"/>
                      </a:cxn>
                      <a:cxn ang="10800000">
                        <a:pos x="wd2" y="hd2"/>
                      </a:cxn>
                      <a:cxn ang="16200000">
                        <a:pos x="wd2" y="hd2"/>
                      </a:cxn>
                    </a:cxnLst>
                    <a:rect l="0" t="0" r="r" b="b"/>
                    <a:pathLst>
                      <a:path w="21600" h="21600" extrusionOk="0">
                        <a:moveTo>
                          <a:pt x="10428" y="0"/>
                        </a:moveTo>
                        <a:lnTo>
                          <a:pt x="0" y="21600"/>
                        </a:lnTo>
                        <a:lnTo>
                          <a:pt x="21600" y="21600"/>
                        </a:lnTo>
                        <a:lnTo>
                          <a:pt x="10428"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42" name="Freeform 139"/>
                  <p:cNvSpPr/>
                  <p:nvPr/>
                </p:nvSpPr>
                <p:spPr>
                  <a:xfrm>
                    <a:off x="13822" y="19720"/>
                    <a:ext cx="16312" cy="37798"/>
                  </a:xfrm>
                  <a:custGeom>
                    <a:avLst/>
                    <a:gdLst/>
                    <a:ahLst/>
                    <a:cxnLst>
                      <a:cxn ang="0">
                        <a:pos x="wd2" y="hd2"/>
                      </a:cxn>
                      <a:cxn ang="5400000">
                        <a:pos x="wd2" y="hd2"/>
                      </a:cxn>
                      <a:cxn ang="10800000">
                        <a:pos x="wd2" y="hd2"/>
                      </a:cxn>
                      <a:cxn ang="16200000">
                        <a:pos x="wd2" y="hd2"/>
                      </a:cxn>
                    </a:cxnLst>
                    <a:rect l="0" t="0" r="r" b="b"/>
                    <a:pathLst>
                      <a:path w="21600" h="21600" extrusionOk="0">
                        <a:moveTo>
                          <a:pt x="10983" y="0"/>
                        </a:moveTo>
                        <a:lnTo>
                          <a:pt x="0" y="21600"/>
                        </a:lnTo>
                        <a:lnTo>
                          <a:pt x="21600" y="21600"/>
                        </a:lnTo>
                        <a:lnTo>
                          <a:pt x="10983"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43" name="Freeform 140"/>
                  <p:cNvSpPr/>
                  <p:nvPr/>
                </p:nvSpPr>
                <p:spPr>
                  <a:xfrm>
                    <a:off x="16310" y="19720"/>
                    <a:ext cx="15759" cy="37798"/>
                  </a:xfrm>
                  <a:custGeom>
                    <a:avLst/>
                    <a:gdLst/>
                    <a:ahLst/>
                    <a:cxnLst>
                      <a:cxn ang="0">
                        <a:pos x="wd2" y="hd2"/>
                      </a:cxn>
                      <a:cxn ang="5400000">
                        <a:pos x="wd2" y="hd2"/>
                      </a:cxn>
                      <a:cxn ang="10800000">
                        <a:pos x="wd2" y="hd2"/>
                      </a:cxn>
                      <a:cxn ang="16200000">
                        <a:pos x="wd2" y="hd2"/>
                      </a:cxn>
                    </a:cxnLst>
                    <a:rect l="0" t="0" r="r" b="b"/>
                    <a:pathLst>
                      <a:path w="21600" h="21600" extrusionOk="0">
                        <a:moveTo>
                          <a:pt x="10989" y="0"/>
                        </a:moveTo>
                        <a:lnTo>
                          <a:pt x="0" y="21600"/>
                        </a:lnTo>
                        <a:lnTo>
                          <a:pt x="21600" y="21600"/>
                        </a:lnTo>
                        <a:lnTo>
                          <a:pt x="10989"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44" name="Freeform 141"/>
                  <p:cNvSpPr/>
                  <p:nvPr/>
                </p:nvSpPr>
                <p:spPr>
                  <a:xfrm>
                    <a:off x="21839" y="19720"/>
                    <a:ext cx="16035" cy="37798"/>
                  </a:xfrm>
                  <a:custGeom>
                    <a:avLst/>
                    <a:gdLst/>
                    <a:ahLst/>
                    <a:cxnLst>
                      <a:cxn ang="0">
                        <a:pos x="wd2" y="hd2"/>
                      </a:cxn>
                      <a:cxn ang="5400000">
                        <a:pos x="wd2" y="hd2"/>
                      </a:cxn>
                      <a:cxn ang="10800000">
                        <a:pos x="wd2" y="hd2"/>
                      </a:cxn>
                      <a:cxn ang="16200000">
                        <a:pos x="wd2" y="hd2"/>
                      </a:cxn>
                    </a:cxnLst>
                    <a:rect l="0" t="0" r="r" b="b"/>
                    <a:pathLst>
                      <a:path w="21600" h="21600" extrusionOk="0">
                        <a:moveTo>
                          <a:pt x="11172" y="0"/>
                        </a:moveTo>
                        <a:lnTo>
                          <a:pt x="0" y="21600"/>
                        </a:lnTo>
                        <a:lnTo>
                          <a:pt x="21600" y="21600"/>
                        </a:lnTo>
                        <a:lnTo>
                          <a:pt x="11172"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45" name="Freeform 142"/>
                  <p:cNvSpPr/>
                  <p:nvPr/>
                </p:nvSpPr>
                <p:spPr>
                  <a:xfrm>
                    <a:off x="23498" y="19720"/>
                    <a:ext cx="15482" cy="3779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46" name="Freeform 143"/>
                  <p:cNvSpPr/>
                  <p:nvPr/>
                </p:nvSpPr>
                <p:spPr>
                  <a:xfrm>
                    <a:off x="24327" y="19720"/>
                    <a:ext cx="16035" cy="3779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47" name="Freeform 144"/>
                  <p:cNvSpPr/>
                  <p:nvPr/>
                </p:nvSpPr>
                <p:spPr>
                  <a:xfrm>
                    <a:off x="27645" y="19720"/>
                    <a:ext cx="16035" cy="3779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1600"/>
                        </a:lnTo>
                        <a:lnTo>
                          <a:pt x="21600" y="21600"/>
                        </a:lnTo>
                        <a:lnTo>
                          <a:pt x="10800"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grpSp>
          <p:sp>
            <p:nvSpPr>
              <p:cNvPr id="1150" name="Freeform 313"/>
              <p:cNvSpPr/>
              <p:nvPr/>
            </p:nvSpPr>
            <p:spPr>
              <a:xfrm>
                <a:off x="32701" y="34950"/>
                <a:ext cx="3568725" cy="9386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22" y="0"/>
                    </a:lnTo>
                    <a:lnTo>
                      <a:pt x="422" y="373"/>
                    </a:lnTo>
                    <a:lnTo>
                      <a:pt x="521" y="373"/>
                    </a:lnTo>
                    <a:lnTo>
                      <a:pt x="521" y="546"/>
                    </a:lnTo>
                    <a:lnTo>
                      <a:pt x="600" y="546"/>
                    </a:lnTo>
                    <a:lnTo>
                      <a:pt x="600" y="862"/>
                    </a:lnTo>
                    <a:lnTo>
                      <a:pt x="765" y="862"/>
                    </a:lnTo>
                    <a:lnTo>
                      <a:pt x="765" y="1120"/>
                    </a:lnTo>
                    <a:lnTo>
                      <a:pt x="897" y="1120"/>
                    </a:lnTo>
                    <a:lnTo>
                      <a:pt x="897" y="1293"/>
                    </a:lnTo>
                    <a:lnTo>
                      <a:pt x="1082" y="1293"/>
                    </a:lnTo>
                    <a:lnTo>
                      <a:pt x="1082" y="1465"/>
                    </a:lnTo>
                    <a:lnTo>
                      <a:pt x="1115" y="1465"/>
                    </a:lnTo>
                    <a:lnTo>
                      <a:pt x="1115" y="1723"/>
                    </a:lnTo>
                    <a:lnTo>
                      <a:pt x="1346" y="1723"/>
                    </a:lnTo>
                    <a:lnTo>
                      <a:pt x="1346" y="1896"/>
                    </a:lnTo>
                    <a:lnTo>
                      <a:pt x="1399" y="1896"/>
                    </a:lnTo>
                    <a:lnTo>
                      <a:pt x="1399" y="1982"/>
                    </a:lnTo>
                    <a:lnTo>
                      <a:pt x="1583" y="1982"/>
                    </a:lnTo>
                    <a:lnTo>
                      <a:pt x="1583" y="2269"/>
                    </a:lnTo>
                    <a:lnTo>
                      <a:pt x="1748" y="2269"/>
                    </a:lnTo>
                    <a:lnTo>
                      <a:pt x="1748" y="2700"/>
                    </a:lnTo>
                    <a:lnTo>
                      <a:pt x="1847" y="2700"/>
                    </a:lnTo>
                    <a:lnTo>
                      <a:pt x="1847" y="3217"/>
                    </a:lnTo>
                    <a:lnTo>
                      <a:pt x="1959" y="3217"/>
                    </a:lnTo>
                    <a:lnTo>
                      <a:pt x="1959" y="3504"/>
                    </a:lnTo>
                    <a:lnTo>
                      <a:pt x="2289" y="3504"/>
                    </a:lnTo>
                    <a:lnTo>
                      <a:pt x="2289" y="3993"/>
                    </a:lnTo>
                    <a:lnTo>
                      <a:pt x="2382" y="3993"/>
                    </a:lnTo>
                    <a:lnTo>
                      <a:pt x="2382" y="4165"/>
                    </a:lnTo>
                    <a:lnTo>
                      <a:pt x="2448" y="4165"/>
                    </a:lnTo>
                    <a:lnTo>
                      <a:pt x="2448" y="4366"/>
                    </a:lnTo>
                    <a:lnTo>
                      <a:pt x="2520" y="4366"/>
                    </a:lnTo>
                    <a:lnTo>
                      <a:pt x="2520" y="4538"/>
                    </a:lnTo>
                    <a:lnTo>
                      <a:pt x="2811" y="4538"/>
                    </a:lnTo>
                    <a:lnTo>
                      <a:pt x="2811" y="4797"/>
                    </a:lnTo>
                    <a:lnTo>
                      <a:pt x="2982" y="4797"/>
                    </a:lnTo>
                    <a:lnTo>
                      <a:pt x="2982" y="4912"/>
                    </a:lnTo>
                    <a:lnTo>
                      <a:pt x="3332" y="4912"/>
                    </a:lnTo>
                    <a:lnTo>
                      <a:pt x="3332" y="5141"/>
                    </a:lnTo>
                    <a:lnTo>
                      <a:pt x="3510" y="5141"/>
                    </a:lnTo>
                    <a:lnTo>
                      <a:pt x="3510" y="5343"/>
                    </a:lnTo>
                    <a:lnTo>
                      <a:pt x="3892" y="5343"/>
                    </a:lnTo>
                    <a:lnTo>
                      <a:pt x="3892" y="5572"/>
                    </a:lnTo>
                    <a:lnTo>
                      <a:pt x="3952" y="5572"/>
                    </a:lnTo>
                    <a:lnTo>
                      <a:pt x="3952" y="5745"/>
                    </a:lnTo>
                    <a:lnTo>
                      <a:pt x="3972" y="5745"/>
                    </a:lnTo>
                    <a:lnTo>
                      <a:pt x="3972" y="5917"/>
                    </a:lnTo>
                    <a:lnTo>
                      <a:pt x="4011" y="5917"/>
                    </a:lnTo>
                    <a:lnTo>
                      <a:pt x="4011" y="6176"/>
                    </a:lnTo>
                    <a:lnTo>
                      <a:pt x="4090" y="6176"/>
                    </a:lnTo>
                    <a:lnTo>
                      <a:pt x="4090" y="6348"/>
                    </a:lnTo>
                    <a:lnTo>
                      <a:pt x="4196" y="6348"/>
                    </a:lnTo>
                    <a:lnTo>
                      <a:pt x="4196" y="6635"/>
                    </a:lnTo>
                    <a:lnTo>
                      <a:pt x="4335" y="6635"/>
                    </a:lnTo>
                    <a:lnTo>
                      <a:pt x="4335" y="6807"/>
                    </a:lnTo>
                    <a:lnTo>
                      <a:pt x="4711" y="6807"/>
                    </a:lnTo>
                    <a:lnTo>
                      <a:pt x="4711" y="7009"/>
                    </a:lnTo>
                    <a:lnTo>
                      <a:pt x="4730" y="7009"/>
                    </a:lnTo>
                    <a:lnTo>
                      <a:pt x="4730" y="7152"/>
                    </a:lnTo>
                    <a:lnTo>
                      <a:pt x="4790" y="7152"/>
                    </a:lnTo>
                    <a:lnTo>
                      <a:pt x="4790" y="7324"/>
                    </a:lnTo>
                    <a:lnTo>
                      <a:pt x="5054" y="7324"/>
                    </a:lnTo>
                    <a:lnTo>
                      <a:pt x="5054" y="7497"/>
                    </a:lnTo>
                    <a:lnTo>
                      <a:pt x="5219" y="7497"/>
                    </a:lnTo>
                    <a:lnTo>
                      <a:pt x="5219" y="7698"/>
                    </a:lnTo>
                    <a:lnTo>
                      <a:pt x="5291" y="7698"/>
                    </a:lnTo>
                    <a:lnTo>
                      <a:pt x="5291" y="7870"/>
                    </a:lnTo>
                    <a:lnTo>
                      <a:pt x="6142" y="7870"/>
                    </a:lnTo>
                    <a:lnTo>
                      <a:pt x="6142" y="8014"/>
                    </a:lnTo>
                    <a:lnTo>
                      <a:pt x="6215" y="8014"/>
                    </a:lnTo>
                    <a:lnTo>
                      <a:pt x="6215" y="8215"/>
                    </a:lnTo>
                    <a:lnTo>
                      <a:pt x="6274" y="8215"/>
                    </a:lnTo>
                    <a:lnTo>
                      <a:pt x="6274" y="8588"/>
                    </a:lnTo>
                    <a:lnTo>
                      <a:pt x="6373" y="8588"/>
                    </a:lnTo>
                    <a:lnTo>
                      <a:pt x="6373" y="8904"/>
                    </a:lnTo>
                    <a:lnTo>
                      <a:pt x="6637" y="8904"/>
                    </a:lnTo>
                    <a:lnTo>
                      <a:pt x="6637" y="9105"/>
                    </a:lnTo>
                    <a:lnTo>
                      <a:pt x="6802" y="9105"/>
                    </a:lnTo>
                    <a:lnTo>
                      <a:pt x="6802" y="9364"/>
                    </a:lnTo>
                    <a:lnTo>
                      <a:pt x="7072" y="9364"/>
                    </a:lnTo>
                    <a:lnTo>
                      <a:pt x="7072" y="9709"/>
                    </a:lnTo>
                    <a:lnTo>
                      <a:pt x="7178" y="9709"/>
                    </a:lnTo>
                    <a:lnTo>
                      <a:pt x="7178" y="9852"/>
                    </a:lnTo>
                    <a:lnTo>
                      <a:pt x="7534" y="9852"/>
                    </a:lnTo>
                    <a:lnTo>
                      <a:pt x="7534" y="10024"/>
                    </a:lnTo>
                    <a:lnTo>
                      <a:pt x="7739" y="10024"/>
                    </a:lnTo>
                    <a:lnTo>
                      <a:pt x="7739" y="10398"/>
                    </a:lnTo>
                    <a:lnTo>
                      <a:pt x="7818" y="10398"/>
                    </a:lnTo>
                    <a:lnTo>
                      <a:pt x="7818" y="10743"/>
                    </a:lnTo>
                    <a:lnTo>
                      <a:pt x="7858" y="10743"/>
                    </a:lnTo>
                    <a:lnTo>
                      <a:pt x="7858" y="10944"/>
                    </a:lnTo>
                    <a:lnTo>
                      <a:pt x="8016" y="10944"/>
                    </a:lnTo>
                    <a:lnTo>
                      <a:pt x="8016" y="11288"/>
                    </a:lnTo>
                    <a:lnTo>
                      <a:pt x="8036" y="11288"/>
                    </a:lnTo>
                    <a:lnTo>
                      <a:pt x="8036" y="11518"/>
                    </a:lnTo>
                    <a:lnTo>
                      <a:pt x="8062" y="11518"/>
                    </a:lnTo>
                    <a:lnTo>
                      <a:pt x="8062" y="11777"/>
                    </a:lnTo>
                    <a:lnTo>
                      <a:pt x="8148" y="11777"/>
                    </a:lnTo>
                    <a:lnTo>
                      <a:pt x="8148" y="11949"/>
                    </a:lnTo>
                    <a:lnTo>
                      <a:pt x="8379" y="11949"/>
                    </a:lnTo>
                    <a:lnTo>
                      <a:pt x="8379" y="12207"/>
                    </a:lnTo>
                    <a:lnTo>
                      <a:pt x="8544" y="12207"/>
                    </a:lnTo>
                    <a:lnTo>
                      <a:pt x="8544" y="12380"/>
                    </a:lnTo>
                    <a:lnTo>
                      <a:pt x="8682" y="12380"/>
                    </a:lnTo>
                    <a:lnTo>
                      <a:pt x="8682" y="12581"/>
                    </a:lnTo>
                    <a:lnTo>
                      <a:pt x="8847" y="12581"/>
                    </a:lnTo>
                    <a:lnTo>
                      <a:pt x="8847" y="13012"/>
                    </a:lnTo>
                    <a:lnTo>
                      <a:pt x="9388" y="13012"/>
                    </a:lnTo>
                    <a:lnTo>
                      <a:pt x="9388" y="13184"/>
                    </a:lnTo>
                    <a:lnTo>
                      <a:pt x="9421" y="13184"/>
                    </a:lnTo>
                    <a:lnTo>
                      <a:pt x="9421" y="13443"/>
                    </a:lnTo>
                    <a:lnTo>
                      <a:pt x="9784" y="13443"/>
                    </a:lnTo>
                    <a:lnTo>
                      <a:pt x="9784" y="13615"/>
                    </a:lnTo>
                    <a:lnTo>
                      <a:pt x="10595" y="13615"/>
                    </a:lnTo>
                    <a:lnTo>
                      <a:pt x="10595" y="13816"/>
                    </a:lnTo>
                    <a:lnTo>
                      <a:pt x="10714" y="13816"/>
                    </a:lnTo>
                    <a:lnTo>
                      <a:pt x="10714" y="13988"/>
                    </a:lnTo>
                    <a:lnTo>
                      <a:pt x="11255" y="13988"/>
                    </a:lnTo>
                    <a:lnTo>
                      <a:pt x="11255" y="14218"/>
                    </a:lnTo>
                    <a:lnTo>
                      <a:pt x="11328" y="14218"/>
                    </a:lnTo>
                    <a:lnTo>
                      <a:pt x="11328" y="14477"/>
                    </a:lnTo>
                    <a:lnTo>
                      <a:pt x="11908" y="14477"/>
                    </a:lnTo>
                    <a:lnTo>
                      <a:pt x="11908" y="14649"/>
                    </a:lnTo>
                    <a:lnTo>
                      <a:pt x="12172" y="14649"/>
                    </a:lnTo>
                    <a:lnTo>
                      <a:pt x="12172" y="15022"/>
                    </a:lnTo>
                    <a:lnTo>
                      <a:pt x="12278" y="15022"/>
                    </a:lnTo>
                    <a:lnTo>
                      <a:pt x="12278" y="15281"/>
                    </a:lnTo>
                    <a:lnTo>
                      <a:pt x="12535" y="15281"/>
                    </a:lnTo>
                    <a:lnTo>
                      <a:pt x="12535" y="15482"/>
                    </a:lnTo>
                    <a:lnTo>
                      <a:pt x="12931" y="15482"/>
                    </a:lnTo>
                    <a:lnTo>
                      <a:pt x="12931" y="15740"/>
                    </a:lnTo>
                    <a:lnTo>
                      <a:pt x="12990" y="15740"/>
                    </a:lnTo>
                    <a:lnTo>
                      <a:pt x="12990" y="15970"/>
                    </a:lnTo>
                    <a:lnTo>
                      <a:pt x="13037" y="15970"/>
                    </a:lnTo>
                    <a:lnTo>
                      <a:pt x="13037" y="16171"/>
                    </a:lnTo>
                    <a:lnTo>
                      <a:pt x="13531" y="16171"/>
                    </a:lnTo>
                    <a:lnTo>
                      <a:pt x="13531" y="16344"/>
                    </a:lnTo>
                    <a:lnTo>
                      <a:pt x="13815" y="16344"/>
                    </a:lnTo>
                    <a:lnTo>
                      <a:pt x="13815" y="16573"/>
                    </a:lnTo>
                    <a:lnTo>
                      <a:pt x="14020" y="16573"/>
                    </a:lnTo>
                    <a:lnTo>
                      <a:pt x="14020" y="16889"/>
                    </a:lnTo>
                    <a:lnTo>
                      <a:pt x="14297" y="16889"/>
                    </a:lnTo>
                    <a:lnTo>
                      <a:pt x="14297" y="17234"/>
                    </a:lnTo>
                    <a:lnTo>
                      <a:pt x="14818" y="17234"/>
                    </a:lnTo>
                    <a:lnTo>
                      <a:pt x="14818" y="17378"/>
                    </a:lnTo>
                    <a:lnTo>
                      <a:pt x="14996" y="17378"/>
                    </a:lnTo>
                    <a:lnTo>
                      <a:pt x="14996" y="17636"/>
                    </a:lnTo>
                    <a:lnTo>
                      <a:pt x="15121" y="17636"/>
                    </a:lnTo>
                    <a:lnTo>
                      <a:pt x="15121" y="18067"/>
                    </a:lnTo>
                    <a:lnTo>
                      <a:pt x="15669" y="18067"/>
                    </a:lnTo>
                    <a:lnTo>
                      <a:pt x="15669" y="18268"/>
                    </a:lnTo>
                    <a:lnTo>
                      <a:pt x="15788" y="18268"/>
                    </a:lnTo>
                    <a:lnTo>
                      <a:pt x="15788" y="18498"/>
                    </a:lnTo>
                    <a:lnTo>
                      <a:pt x="16091" y="18498"/>
                    </a:lnTo>
                    <a:lnTo>
                      <a:pt x="16091" y="18756"/>
                    </a:lnTo>
                    <a:lnTo>
                      <a:pt x="16823" y="18756"/>
                    </a:lnTo>
                    <a:lnTo>
                      <a:pt x="16823" y="18957"/>
                    </a:lnTo>
                    <a:lnTo>
                      <a:pt x="17510" y="18957"/>
                    </a:lnTo>
                    <a:lnTo>
                      <a:pt x="17510" y="19417"/>
                    </a:lnTo>
                    <a:lnTo>
                      <a:pt x="17569" y="19417"/>
                    </a:lnTo>
                    <a:lnTo>
                      <a:pt x="17569" y="19647"/>
                    </a:lnTo>
                    <a:lnTo>
                      <a:pt x="18051" y="19647"/>
                    </a:lnTo>
                    <a:lnTo>
                      <a:pt x="18051" y="19819"/>
                    </a:lnTo>
                    <a:lnTo>
                      <a:pt x="18136" y="19819"/>
                    </a:lnTo>
                    <a:lnTo>
                      <a:pt x="18136" y="19991"/>
                    </a:lnTo>
                    <a:lnTo>
                      <a:pt x="18229" y="19991"/>
                    </a:lnTo>
                    <a:lnTo>
                      <a:pt x="18229" y="20193"/>
                    </a:lnTo>
                    <a:lnTo>
                      <a:pt x="18334" y="20193"/>
                    </a:lnTo>
                    <a:lnTo>
                      <a:pt x="18334" y="20365"/>
                    </a:lnTo>
                    <a:lnTo>
                      <a:pt x="18789" y="20365"/>
                    </a:lnTo>
                    <a:lnTo>
                      <a:pt x="18789" y="20537"/>
                    </a:lnTo>
                    <a:lnTo>
                      <a:pt x="19396" y="20537"/>
                    </a:lnTo>
                    <a:lnTo>
                      <a:pt x="19396" y="20796"/>
                    </a:lnTo>
                    <a:lnTo>
                      <a:pt x="19614" y="20796"/>
                    </a:lnTo>
                    <a:lnTo>
                      <a:pt x="19614" y="21054"/>
                    </a:lnTo>
                    <a:lnTo>
                      <a:pt x="20056" y="21054"/>
                    </a:lnTo>
                    <a:lnTo>
                      <a:pt x="20056" y="21600"/>
                    </a:lnTo>
                    <a:lnTo>
                      <a:pt x="21600" y="21600"/>
                    </a:lnTo>
                  </a:path>
                </a:pathLst>
              </a:custGeom>
              <a:noFill/>
              <a:ln w="3175" cap="flat">
                <a:solidFill>
                  <a:srgbClr val="003479"/>
                </a:solidFill>
                <a:prstDash val="solid"/>
                <a:miter lim="8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nvGrpSpPr>
              <p:cNvPr id="1285" name="Group 7"/>
              <p:cNvGrpSpPr/>
              <p:nvPr/>
            </p:nvGrpSpPr>
            <p:grpSpPr>
              <a:xfrm>
                <a:off x="26160" y="17226"/>
                <a:ext cx="3586210" cy="981499"/>
                <a:chOff x="0" y="0"/>
                <a:chExt cx="3586209" cy="981498"/>
              </a:xfrm>
            </p:grpSpPr>
            <p:sp>
              <p:nvSpPr>
                <p:cNvPr id="1151" name="Freeform 68"/>
                <p:cNvSpPr/>
                <p:nvPr/>
              </p:nvSpPr>
              <p:spPr>
                <a:xfrm>
                  <a:off x="18530" y="3744"/>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52" name="Freeform 195"/>
                <p:cNvSpPr/>
                <p:nvPr/>
              </p:nvSpPr>
              <p:spPr>
                <a:xfrm>
                  <a:off x="-1" y="-1"/>
                  <a:ext cx="48007" cy="50330"/>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53" name="Freeform 196"/>
                <p:cNvSpPr/>
                <p:nvPr/>
              </p:nvSpPr>
              <p:spPr>
                <a:xfrm>
                  <a:off x="16350" y="-1"/>
                  <a:ext cx="48007" cy="50330"/>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54" name="Freeform 197"/>
                <p:cNvSpPr/>
                <p:nvPr/>
              </p:nvSpPr>
              <p:spPr>
                <a:xfrm>
                  <a:off x="29430" y="-1"/>
                  <a:ext cx="48007" cy="50330"/>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55" name="Freeform 198"/>
                <p:cNvSpPr/>
                <p:nvPr/>
              </p:nvSpPr>
              <p:spPr>
                <a:xfrm>
                  <a:off x="49050" y="-1"/>
                  <a:ext cx="48007" cy="50330"/>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56" name="Freeform 199"/>
                <p:cNvSpPr/>
                <p:nvPr/>
              </p:nvSpPr>
              <p:spPr>
                <a:xfrm>
                  <a:off x="56681" y="-1"/>
                  <a:ext cx="48007" cy="50330"/>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57" name="Freeform 200"/>
                <p:cNvSpPr/>
                <p:nvPr/>
              </p:nvSpPr>
              <p:spPr>
                <a:xfrm>
                  <a:off x="78481" y="23715"/>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58" name="Freeform 201"/>
                <p:cNvSpPr/>
                <p:nvPr/>
              </p:nvSpPr>
              <p:spPr>
                <a:xfrm>
                  <a:off x="101372" y="3619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59" name="Freeform 202"/>
                <p:cNvSpPr/>
                <p:nvPr/>
              </p:nvSpPr>
              <p:spPr>
                <a:xfrm>
                  <a:off x="129712" y="4368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60" name="Freeform 203"/>
                <p:cNvSpPr/>
                <p:nvPr/>
              </p:nvSpPr>
              <p:spPr>
                <a:xfrm>
                  <a:off x="208193" y="81133"/>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61" name="Freeform 204"/>
                <p:cNvSpPr/>
                <p:nvPr/>
              </p:nvSpPr>
              <p:spPr>
                <a:xfrm>
                  <a:off x="224543" y="88623"/>
                  <a:ext cx="48008"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62" name="Freeform 206"/>
                <p:cNvSpPr/>
                <p:nvPr/>
              </p:nvSpPr>
              <p:spPr>
                <a:xfrm>
                  <a:off x="383686" y="17599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63" name="Freeform 207"/>
                <p:cNvSpPr/>
                <p:nvPr/>
              </p:nvSpPr>
              <p:spPr>
                <a:xfrm>
                  <a:off x="477428" y="213444"/>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64" name="Freeform 208"/>
                <p:cNvSpPr/>
                <p:nvPr/>
              </p:nvSpPr>
              <p:spPr>
                <a:xfrm>
                  <a:off x="486148" y="213444"/>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65" name="Freeform 209"/>
                <p:cNvSpPr/>
                <p:nvPr/>
              </p:nvSpPr>
              <p:spPr>
                <a:xfrm>
                  <a:off x="562449" y="217189"/>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66" name="Freeform 210"/>
                <p:cNvSpPr/>
                <p:nvPr/>
              </p:nvSpPr>
              <p:spPr>
                <a:xfrm>
                  <a:off x="608230" y="229671"/>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67" name="Freeform 211"/>
                <p:cNvSpPr/>
                <p:nvPr/>
              </p:nvSpPr>
              <p:spPr>
                <a:xfrm>
                  <a:off x="652920" y="263373"/>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68" name="Freeform 212"/>
                <p:cNvSpPr/>
                <p:nvPr/>
              </p:nvSpPr>
              <p:spPr>
                <a:xfrm>
                  <a:off x="805524" y="31704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69" name="Freeform 213"/>
                <p:cNvSpPr/>
                <p:nvPr/>
              </p:nvSpPr>
              <p:spPr>
                <a:xfrm>
                  <a:off x="858935" y="332026"/>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70" name="Freeform 214"/>
                <p:cNvSpPr/>
                <p:nvPr/>
              </p:nvSpPr>
              <p:spPr>
                <a:xfrm>
                  <a:off x="919976" y="342011"/>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71" name="Freeform 215"/>
                <p:cNvSpPr/>
                <p:nvPr/>
              </p:nvSpPr>
              <p:spPr>
                <a:xfrm>
                  <a:off x="953766" y="338266"/>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72" name="Freeform 216"/>
                <p:cNvSpPr/>
                <p:nvPr/>
              </p:nvSpPr>
              <p:spPr>
                <a:xfrm>
                  <a:off x="1033338" y="383202"/>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73" name="Freeform 217"/>
                <p:cNvSpPr/>
                <p:nvPr/>
              </p:nvSpPr>
              <p:spPr>
                <a:xfrm>
                  <a:off x="1039878" y="383202"/>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74" name="Freeform 218"/>
                <p:cNvSpPr/>
                <p:nvPr/>
              </p:nvSpPr>
              <p:spPr>
                <a:xfrm>
                  <a:off x="1142340" y="415656"/>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75" name="Freeform 219"/>
                <p:cNvSpPr/>
                <p:nvPr/>
              </p:nvSpPr>
              <p:spPr>
                <a:xfrm>
                  <a:off x="1181580" y="425641"/>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76" name="Freeform 220"/>
                <p:cNvSpPr/>
                <p:nvPr/>
              </p:nvSpPr>
              <p:spPr>
                <a:xfrm>
                  <a:off x="1596877" y="579173"/>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77" name="Freeform 221"/>
                <p:cNvSpPr/>
                <p:nvPr/>
              </p:nvSpPr>
              <p:spPr>
                <a:xfrm>
                  <a:off x="1700430" y="586662"/>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78" name="Freeform 222"/>
                <p:cNvSpPr/>
                <p:nvPr/>
              </p:nvSpPr>
              <p:spPr>
                <a:xfrm>
                  <a:off x="1957674" y="635342"/>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79" name="Freeform 223"/>
                <p:cNvSpPr/>
                <p:nvPr/>
              </p:nvSpPr>
              <p:spPr>
                <a:xfrm>
                  <a:off x="1960944" y="635342"/>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80" name="Freeform 224"/>
                <p:cNvSpPr/>
                <p:nvPr/>
              </p:nvSpPr>
              <p:spPr>
                <a:xfrm>
                  <a:off x="2315201" y="73644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81" name="Freeform 225"/>
                <p:cNvSpPr/>
                <p:nvPr/>
              </p:nvSpPr>
              <p:spPr>
                <a:xfrm>
                  <a:off x="2358801" y="743937"/>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82" name="Freeform 226"/>
                <p:cNvSpPr/>
                <p:nvPr/>
              </p:nvSpPr>
              <p:spPr>
                <a:xfrm>
                  <a:off x="2501594" y="782631"/>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83" name="Freeform 227"/>
                <p:cNvSpPr/>
                <p:nvPr/>
              </p:nvSpPr>
              <p:spPr>
                <a:xfrm>
                  <a:off x="2570265" y="786376"/>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84" name="Freeform 228"/>
                <p:cNvSpPr/>
                <p:nvPr/>
              </p:nvSpPr>
              <p:spPr>
                <a:xfrm>
                  <a:off x="2581165" y="787625"/>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85" name="Freeform 229"/>
                <p:cNvSpPr/>
                <p:nvPr/>
              </p:nvSpPr>
              <p:spPr>
                <a:xfrm>
                  <a:off x="2623676" y="801355"/>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86" name="Freeform 230"/>
                <p:cNvSpPr/>
                <p:nvPr/>
              </p:nvSpPr>
              <p:spPr>
                <a:xfrm>
                  <a:off x="2747938" y="810092"/>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87" name="Freeform 231"/>
                <p:cNvSpPr/>
                <p:nvPr/>
              </p:nvSpPr>
              <p:spPr>
                <a:xfrm>
                  <a:off x="2789359" y="820079"/>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88" name="Freeform 232"/>
                <p:cNvSpPr/>
                <p:nvPr/>
              </p:nvSpPr>
              <p:spPr>
                <a:xfrm>
                  <a:off x="2808980" y="820079"/>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89" name="Freeform 233"/>
                <p:cNvSpPr/>
                <p:nvPr/>
              </p:nvSpPr>
              <p:spPr>
                <a:xfrm>
                  <a:off x="2816610" y="817581"/>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90" name="Freeform 234"/>
                <p:cNvSpPr/>
                <p:nvPr/>
              </p:nvSpPr>
              <p:spPr>
                <a:xfrm>
                  <a:off x="2816610" y="817581"/>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91" name="Freeform 235"/>
                <p:cNvSpPr/>
                <p:nvPr/>
              </p:nvSpPr>
              <p:spPr>
                <a:xfrm>
                  <a:off x="2836230" y="828816"/>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92" name="Freeform 236"/>
                <p:cNvSpPr/>
                <p:nvPr/>
              </p:nvSpPr>
              <p:spPr>
                <a:xfrm>
                  <a:off x="2849310" y="83256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93" name="Freeform 237"/>
                <p:cNvSpPr/>
                <p:nvPr/>
              </p:nvSpPr>
              <p:spPr>
                <a:xfrm>
                  <a:off x="2889641" y="842546"/>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94" name="Freeform 238"/>
                <p:cNvSpPr/>
                <p:nvPr/>
              </p:nvSpPr>
              <p:spPr>
                <a:xfrm>
                  <a:off x="2900541" y="846291"/>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95" name="Freeform 239"/>
                <p:cNvSpPr/>
                <p:nvPr/>
              </p:nvSpPr>
              <p:spPr>
                <a:xfrm>
                  <a:off x="2913621" y="846291"/>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96" name="Freeform 240"/>
                <p:cNvSpPr/>
                <p:nvPr/>
              </p:nvSpPr>
              <p:spPr>
                <a:xfrm>
                  <a:off x="2946322" y="843795"/>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97" name="Freeform 241"/>
                <p:cNvSpPr/>
                <p:nvPr/>
              </p:nvSpPr>
              <p:spPr>
                <a:xfrm>
                  <a:off x="2925612" y="843795"/>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98" name="Freeform 242"/>
                <p:cNvSpPr/>
                <p:nvPr/>
              </p:nvSpPr>
              <p:spPr>
                <a:xfrm>
                  <a:off x="2959402" y="852532"/>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199" name="Freeform 243"/>
                <p:cNvSpPr/>
                <p:nvPr/>
              </p:nvSpPr>
              <p:spPr>
                <a:xfrm>
                  <a:off x="2974663" y="85627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00" name="Freeform 244"/>
                <p:cNvSpPr/>
                <p:nvPr/>
              </p:nvSpPr>
              <p:spPr>
                <a:xfrm>
                  <a:off x="2982293" y="863766"/>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01" name="Freeform 245"/>
                <p:cNvSpPr/>
                <p:nvPr/>
              </p:nvSpPr>
              <p:spPr>
                <a:xfrm>
                  <a:off x="3001914" y="878745"/>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02" name="Freeform 246"/>
                <p:cNvSpPr/>
                <p:nvPr/>
              </p:nvSpPr>
              <p:spPr>
                <a:xfrm>
                  <a:off x="3006272" y="882489"/>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03" name="Freeform 247"/>
                <p:cNvSpPr/>
                <p:nvPr/>
              </p:nvSpPr>
              <p:spPr>
                <a:xfrm>
                  <a:off x="3014994" y="88873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04" name="Freeform 248"/>
                <p:cNvSpPr/>
                <p:nvPr/>
              </p:nvSpPr>
              <p:spPr>
                <a:xfrm>
                  <a:off x="3022623" y="88873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05" name="Freeform 108"/>
                <p:cNvSpPr/>
                <p:nvPr/>
              </p:nvSpPr>
              <p:spPr>
                <a:xfrm>
                  <a:off x="3031344" y="840050"/>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06" name="Freeform 109"/>
                <p:cNvSpPr/>
                <p:nvPr/>
              </p:nvSpPr>
              <p:spPr>
                <a:xfrm>
                  <a:off x="3038974" y="840050"/>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07" name="Freeform 110"/>
                <p:cNvSpPr/>
                <p:nvPr/>
              </p:nvSpPr>
              <p:spPr>
                <a:xfrm>
                  <a:off x="3050964" y="840050"/>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08" name="Freeform 111"/>
                <p:cNvSpPr/>
                <p:nvPr/>
              </p:nvSpPr>
              <p:spPr>
                <a:xfrm>
                  <a:off x="3054234" y="840050"/>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09" name="Freeform 112"/>
                <p:cNvSpPr/>
                <p:nvPr/>
              </p:nvSpPr>
              <p:spPr>
                <a:xfrm>
                  <a:off x="3085845" y="877496"/>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10" name="Freeform 113"/>
                <p:cNvSpPr/>
                <p:nvPr/>
              </p:nvSpPr>
              <p:spPr>
                <a:xfrm>
                  <a:off x="3094565" y="877496"/>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11" name="Freeform 114"/>
                <p:cNvSpPr/>
                <p:nvPr/>
              </p:nvSpPr>
              <p:spPr>
                <a:xfrm>
                  <a:off x="3102195" y="877496"/>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12" name="Freeform 115"/>
                <p:cNvSpPr/>
                <p:nvPr/>
              </p:nvSpPr>
              <p:spPr>
                <a:xfrm>
                  <a:off x="3110915" y="877496"/>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13" name="Freeform 116"/>
                <p:cNvSpPr/>
                <p:nvPr/>
              </p:nvSpPr>
              <p:spPr>
                <a:xfrm>
                  <a:off x="3118545" y="877496"/>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14" name="Freeform 117"/>
                <p:cNvSpPr/>
                <p:nvPr/>
              </p:nvSpPr>
              <p:spPr>
                <a:xfrm>
                  <a:off x="3128356" y="877496"/>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15" name="Freeform 118"/>
                <p:cNvSpPr/>
                <p:nvPr/>
              </p:nvSpPr>
              <p:spPr>
                <a:xfrm>
                  <a:off x="3137076" y="877496"/>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16" name="Freeform 119"/>
                <p:cNvSpPr/>
                <p:nvPr/>
              </p:nvSpPr>
              <p:spPr>
                <a:xfrm>
                  <a:off x="3142526" y="877496"/>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17" name="Freeform 120"/>
                <p:cNvSpPr/>
                <p:nvPr/>
              </p:nvSpPr>
              <p:spPr>
                <a:xfrm>
                  <a:off x="3152336" y="877496"/>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18" name="Freeform 121"/>
                <p:cNvSpPr/>
                <p:nvPr/>
              </p:nvSpPr>
              <p:spPr>
                <a:xfrm>
                  <a:off x="3162146" y="877496"/>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19" name="Freeform 122"/>
                <p:cNvSpPr/>
                <p:nvPr/>
              </p:nvSpPr>
              <p:spPr>
                <a:xfrm>
                  <a:off x="3164326" y="878745"/>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20" name="Freeform 123"/>
                <p:cNvSpPr/>
                <p:nvPr/>
              </p:nvSpPr>
              <p:spPr>
                <a:xfrm>
                  <a:off x="3170866" y="878745"/>
                  <a:ext cx="48007" cy="50329"/>
                </a:xfrm>
                <a:prstGeom prst="ellipse">
                  <a:avLst/>
                </a:pr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21" name="Freeform 249"/>
                <p:cNvSpPr/>
                <p:nvPr/>
              </p:nvSpPr>
              <p:spPr>
                <a:xfrm>
                  <a:off x="3031343" y="88873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22" name="Freeform 250"/>
                <p:cNvSpPr/>
                <p:nvPr/>
              </p:nvSpPr>
              <p:spPr>
                <a:xfrm>
                  <a:off x="3041154" y="88873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23" name="Freeform 251"/>
                <p:cNvSpPr/>
                <p:nvPr/>
              </p:nvSpPr>
              <p:spPr>
                <a:xfrm>
                  <a:off x="3048783" y="88873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24" name="Freeform 252"/>
                <p:cNvSpPr/>
                <p:nvPr/>
              </p:nvSpPr>
              <p:spPr>
                <a:xfrm>
                  <a:off x="3057504" y="88873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25" name="Freeform 253"/>
                <p:cNvSpPr/>
                <p:nvPr/>
              </p:nvSpPr>
              <p:spPr>
                <a:xfrm>
                  <a:off x="3065134" y="88873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26" name="Freeform 254"/>
                <p:cNvSpPr/>
                <p:nvPr/>
              </p:nvSpPr>
              <p:spPr>
                <a:xfrm>
                  <a:off x="3074944" y="88873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27" name="Freeform 255"/>
                <p:cNvSpPr/>
                <p:nvPr/>
              </p:nvSpPr>
              <p:spPr>
                <a:xfrm>
                  <a:off x="3095655" y="893723"/>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28" name="Freeform 256"/>
                <p:cNvSpPr/>
                <p:nvPr/>
              </p:nvSpPr>
              <p:spPr>
                <a:xfrm>
                  <a:off x="3104375" y="899964"/>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29" name="Freeform 257"/>
                <p:cNvSpPr/>
                <p:nvPr/>
              </p:nvSpPr>
              <p:spPr>
                <a:xfrm>
                  <a:off x="3112005"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30" name="Freeform 258"/>
                <p:cNvSpPr/>
                <p:nvPr/>
              </p:nvSpPr>
              <p:spPr>
                <a:xfrm>
                  <a:off x="3117456"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31" name="Freeform 259"/>
                <p:cNvSpPr/>
                <p:nvPr/>
              </p:nvSpPr>
              <p:spPr>
                <a:xfrm>
                  <a:off x="3123996"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32" name="Freeform 260"/>
                <p:cNvSpPr/>
                <p:nvPr/>
              </p:nvSpPr>
              <p:spPr>
                <a:xfrm>
                  <a:off x="3130536"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33" name="Freeform 261"/>
                <p:cNvSpPr/>
                <p:nvPr/>
              </p:nvSpPr>
              <p:spPr>
                <a:xfrm>
                  <a:off x="3137076"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34" name="Freeform 262"/>
                <p:cNvSpPr/>
                <p:nvPr/>
              </p:nvSpPr>
              <p:spPr>
                <a:xfrm>
                  <a:off x="3142525"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35" name="Freeform 263"/>
                <p:cNvSpPr/>
                <p:nvPr/>
              </p:nvSpPr>
              <p:spPr>
                <a:xfrm>
                  <a:off x="3147975"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36" name="Freeform 264"/>
                <p:cNvSpPr/>
                <p:nvPr/>
              </p:nvSpPr>
              <p:spPr>
                <a:xfrm>
                  <a:off x="3154516"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37" name="Freeform 265"/>
                <p:cNvSpPr/>
                <p:nvPr/>
              </p:nvSpPr>
              <p:spPr>
                <a:xfrm>
                  <a:off x="3161056"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38" name="Freeform 266"/>
                <p:cNvSpPr/>
                <p:nvPr/>
              </p:nvSpPr>
              <p:spPr>
                <a:xfrm>
                  <a:off x="3167596"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39" name="Freeform 267"/>
                <p:cNvSpPr/>
                <p:nvPr/>
              </p:nvSpPr>
              <p:spPr>
                <a:xfrm>
                  <a:off x="3174136"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40" name="Freeform 268"/>
                <p:cNvSpPr/>
                <p:nvPr/>
              </p:nvSpPr>
              <p:spPr>
                <a:xfrm>
                  <a:off x="3178496"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41" name="Freeform 269"/>
                <p:cNvSpPr/>
                <p:nvPr/>
              </p:nvSpPr>
              <p:spPr>
                <a:xfrm>
                  <a:off x="3185036"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42" name="Freeform 270"/>
                <p:cNvSpPr/>
                <p:nvPr/>
              </p:nvSpPr>
              <p:spPr>
                <a:xfrm>
                  <a:off x="3191577"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43" name="Freeform 271"/>
                <p:cNvSpPr/>
                <p:nvPr/>
              </p:nvSpPr>
              <p:spPr>
                <a:xfrm>
                  <a:off x="3198117"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44" name="Freeform 272"/>
                <p:cNvSpPr/>
                <p:nvPr/>
              </p:nvSpPr>
              <p:spPr>
                <a:xfrm>
                  <a:off x="3204657"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45" name="Freeform 273"/>
                <p:cNvSpPr/>
                <p:nvPr/>
              </p:nvSpPr>
              <p:spPr>
                <a:xfrm>
                  <a:off x="3210106" y="903708"/>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46" name="Freeform 274"/>
                <p:cNvSpPr/>
                <p:nvPr/>
              </p:nvSpPr>
              <p:spPr>
                <a:xfrm>
                  <a:off x="3230818" y="918687"/>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47" name="Freeform 275"/>
                <p:cNvSpPr/>
                <p:nvPr/>
              </p:nvSpPr>
              <p:spPr>
                <a:xfrm>
                  <a:off x="3237358" y="92368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48" name="Freeform 276"/>
                <p:cNvSpPr/>
                <p:nvPr/>
              </p:nvSpPr>
              <p:spPr>
                <a:xfrm>
                  <a:off x="3238447" y="927424"/>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49" name="Freeform 277"/>
                <p:cNvSpPr/>
                <p:nvPr/>
              </p:nvSpPr>
              <p:spPr>
                <a:xfrm>
                  <a:off x="3240627" y="929921"/>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50" name="Freeform 278"/>
                <p:cNvSpPr/>
                <p:nvPr/>
              </p:nvSpPr>
              <p:spPr>
                <a:xfrm>
                  <a:off x="324825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51" name="Freeform 279"/>
                <p:cNvSpPr/>
                <p:nvPr/>
              </p:nvSpPr>
              <p:spPr>
                <a:xfrm>
                  <a:off x="3253707"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52" name="Freeform 280"/>
                <p:cNvSpPr/>
                <p:nvPr/>
              </p:nvSpPr>
              <p:spPr>
                <a:xfrm>
                  <a:off x="3260247"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53" name="Freeform 281"/>
                <p:cNvSpPr/>
                <p:nvPr/>
              </p:nvSpPr>
              <p:spPr>
                <a:xfrm>
                  <a:off x="326678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54" name="Freeform 282"/>
                <p:cNvSpPr/>
                <p:nvPr/>
              </p:nvSpPr>
              <p:spPr>
                <a:xfrm>
                  <a:off x="327332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55" name="Freeform 283"/>
                <p:cNvSpPr/>
                <p:nvPr/>
              </p:nvSpPr>
              <p:spPr>
                <a:xfrm>
                  <a:off x="327986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56" name="Freeform 284"/>
                <p:cNvSpPr/>
                <p:nvPr/>
              </p:nvSpPr>
              <p:spPr>
                <a:xfrm>
                  <a:off x="328422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57" name="Freeform 285"/>
                <p:cNvSpPr/>
                <p:nvPr/>
              </p:nvSpPr>
              <p:spPr>
                <a:xfrm>
                  <a:off x="329076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58" name="Freeform 286"/>
                <p:cNvSpPr/>
                <p:nvPr/>
              </p:nvSpPr>
              <p:spPr>
                <a:xfrm>
                  <a:off x="329730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59" name="Freeform 287"/>
                <p:cNvSpPr/>
                <p:nvPr/>
              </p:nvSpPr>
              <p:spPr>
                <a:xfrm>
                  <a:off x="330384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60" name="Freeform 288"/>
                <p:cNvSpPr/>
                <p:nvPr/>
              </p:nvSpPr>
              <p:spPr>
                <a:xfrm>
                  <a:off x="331038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61" name="Freeform 289"/>
                <p:cNvSpPr/>
                <p:nvPr/>
              </p:nvSpPr>
              <p:spPr>
                <a:xfrm>
                  <a:off x="331474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62" name="Freeform 290"/>
                <p:cNvSpPr/>
                <p:nvPr/>
              </p:nvSpPr>
              <p:spPr>
                <a:xfrm>
                  <a:off x="332128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63" name="Freeform 291"/>
                <p:cNvSpPr/>
                <p:nvPr/>
              </p:nvSpPr>
              <p:spPr>
                <a:xfrm>
                  <a:off x="3327829"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64" name="Freeform 292"/>
                <p:cNvSpPr/>
                <p:nvPr/>
              </p:nvSpPr>
              <p:spPr>
                <a:xfrm>
                  <a:off x="333436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65" name="Freeform 293"/>
                <p:cNvSpPr/>
                <p:nvPr/>
              </p:nvSpPr>
              <p:spPr>
                <a:xfrm>
                  <a:off x="3340908"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66" name="Freeform 294"/>
                <p:cNvSpPr/>
                <p:nvPr/>
              </p:nvSpPr>
              <p:spPr>
                <a:xfrm>
                  <a:off x="3346359"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67" name="Freeform 295"/>
                <p:cNvSpPr/>
                <p:nvPr/>
              </p:nvSpPr>
              <p:spPr>
                <a:xfrm>
                  <a:off x="3352899"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68" name="Freeform 296"/>
                <p:cNvSpPr/>
                <p:nvPr/>
              </p:nvSpPr>
              <p:spPr>
                <a:xfrm>
                  <a:off x="3359439"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69" name="Freeform 297"/>
                <p:cNvSpPr/>
                <p:nvPr/>
              </p:nvSpPr>
              <p:spPr>
                <a:xfrm>
                  <a:off x="3365979"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70" name="Freeform 298"/>
                <p:cNvSpPr/>
                <p:nvPr/>
              </p:nvSpPr>
              <p:spPr>
                <a:xfrm>
                  <a:off x="3372519"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71" name="Freeform 299"/>
                <p:cNvSpPr/>
                <p:nvPr/>
              </p:nvSpPr>
              <p:spPr>
                <a:xfrm>
                  <a:off x="3376880"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72" name="Freeform 300"/>
                <p:cNvSpPr/>
                <p:nvPr/>
              </p:nvSpPr>
              <p:spPr>
                <a:xfrm>
                  <a:off x="3383420"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73" name="Freeform 301"/>
                <p:cNvSpPr/>
                <p:nvPr/>
              </p:nvSpPr>
              <p:spPr>
                <a:xfrm>
                  <a:off x="3393230"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74" name="Freeform 302"/>
                <p:cNvSpPr/>
                <p:nvPr/>
              </p:nvSpPr>
              <p:spPr>
                <a:xfrm>
                  <a:off x="3417211"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75" name="Freeform 303"/>
                <p:cNvSpPr/>
                <p:nvPr/>
              </p:nvSpPr>
              <p:spPr>
                <a:xfrm>
                  <a:off x="3422661"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76" name="Freeform 304"/>
                <p:cNvSpPr/>
                <p:nvPr/>
              </p:nvSpPr>
              <p:spPr>
                <a:xfrm>
                  <a:off x="3433561"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77" name="Freeform 305"/>
                <p:cNvSpPr/>
                <p:nvPr/>
              </p:nvSpPr>
              <p:spPr>
                <a:xfrm>
                  <a:off x="3448822"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78" name="Freeform 306"/>
                <p:cNvSpPr/>
                <p:nvPr/>
              </p:nvSpPr>
              <p:spPr>
                <a:xfrm>
                  <a:off x="3459722"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79" name="Freeform 307"/>
                <p:cNvSpPr/>
                <p:nvPr/>
              </p:nvSpPr>
              <p:spPr>
                <a:xfrm>
                  <a:off x="3513132"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80" name="Freeform 308"/>
                <p:cNvSpPr/>
                <p:nvPr/>
              </p:nvSpPr>
              <p:spPr>
                <a:xfrm>
                  <a:off x="3529483"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81" name="Freeform 309"/>
                <p:cNvSpPr/>
                <p:nvPr/>
              </p:nvSpPr>
              <p:spPr>
                <a:xfrm>
                  <a:off x="3538203"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82" name="Freeform 310"/>
                <p:cNvSpPr/>
                <p:nvPr/>
              </p:nvSpPr>
              <p:spPr>
                <a:xfrm>
                  <a:off x="3389960"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83" name="Freeform 311"/>
                <p:cNvSpPr/>
                <p:nvPr/>
              </p:nvSpPr>
              <p:spPr>
                <a:xfrm>
                  <a:off x="3396500"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84" name="Freeform 312"/>
                <p:cNvSpPr/>
                <p:nvPr/>
              </p:nvSpPr>
              <p:spPr>
                <a:xfrm>
                  <a:off x="3406310" y="931170"/>
                  <a:ext cx="48007" cy="50329"/>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grpSp>
        <p:grpSp>
          <p:nvGrpSpPr>
            <p:cNvPr id="1346" name="Group 9"/>
            <p:cNvGrpSpPr/>
            <p:nvPr/>
          </p:nvGrpSpPr>
          <p:grpSpPr>
            <a:xfrm>
              <a:off x="370405" y="0"/>
              <a:ext cx="4279228" cy="2618084"/>
              <a:chOff x="0" y="0"/>
              <a:chExt cx="4279227" cy="2618083"/>
            </a:xfrm>
          </p:grpSpPr>
          <p:sp>
            <p:nvSpPr>
              <p:cNvPr id="1287" name="Freeform 5"/>
              <p:cNvSpPr/>
              <p:nvPr/>
            </p:nvSpPr>
            <p:spPr>
              <a:xfrm>
                <a:off x="415105" y="26231"/>
                <a:ext cx="3864123" cy="21756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88" name="Line 6"/>
              <p:cNvSpPr/>
              <p:nvPr/>
            </p:nvSpPr>
            <p:spPr>
              <a:xfrm>
                <a:off x="363875" y="73663"/>
                <a:ext cx="48007"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89" name="Line 7"/>
              <p:cNvSpPr/>
              <p:nvPr/>
            </p:nvSpPr>
            <p:spPr>
              <a:xfrm>
                <a:off x="363875" y="279619"/>
                <a:ext cx="48007"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90" name="Line 8"/>
              <p:cNvSpPr/>
              <p:nvPr/>
            </p:nvSpPr>
            <p:spPr>
              <a:xfrm>
                <a:off x="363875" y="485575"/>
                <a:ext cx="48007"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91" name="Line 9"/>
              <p:cNvSpPr/>
              <p:nvPr/>
            </p:nvSpPr>
            <p:spPr>
              <a:xfrm>
                <a:off x="363875" y="692779"/>
                <a:ext cx="48007"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92" name="Line 10"/>
              <p:cNvSpPr/>
              <p:nvPr/>
            </p:nvSpPr>
            <p:spPr>
              <a:xfrm>
                <a:off x="363875" y="897486"/>
                <a:ext cx="48007"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93" name="Line 11"/>
              <p:cNvSpPr/>
              <p:nvPr/>
            </p:nvSpPr>
            <p:spPr>
              <a:xfrm>
                <a:off x="363875" y="1103442"/>
                <a:ext cx="48007"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94" name="Line 12"/>
              <p:cNvSpPr/>
              <p:nvPr/>
            </p:nvSpPr>
            <p:spPr>
              <a:xfrm>
                <a:off x="363875" y="1309398"/>
                <a:ext cx="48007"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95" name="Line 13"/>
              <p:cNvSpPr/>
              <p:nvPr/>
            </p:nvSpPr>
            <p:spPr>
              <a:xfrm>
                <a:off x="363875" y="1516602"/>
                <a:ext cx="48007"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96" name="Line 14"/>
              <p:cNvSpPr/>
              <p:nvPr/>
            </p:nvSpPr>
            <p:spPr>
              <a:xfrm>
                <a:off x="363875" y="1721310"/>
                <a:ext cx="48007"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97" name="Line 15"/>
              <p:cNvSpPr/>
              <p:nvPr/>
            </p:nvSpPr>
            <p:spPr>
              <a:xfrm>
                <a:off x="363875" y="1927266"/>
                <a:ext cx="48007"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98" name="Line 16"/>
              <p:cNvSpPr/>
              <p:nvPr/>
            </p:nvSpPr>
            <p:spPr>
              <a:xfrm>
                <a:off x="363875" y="2133221"/>
                <a:ext cx="48007" cy="1"/>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299" name="Line 17"/>
              <p:cNvSpPr/>
              <p:nvPr/>
            </p:nvSpPr>
            <p:spPr>
              <a:xfrm>
                <a:off x="487047"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00" name="Line 18"/>
              <p:cNvSpPr/>
              <p:nvPr/>
            </p:nvSpPr>
            <p:spPr>
              <a:xfrm>
                <a:off x="710501"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01" name="Line 19"/>
              <p:cNvSpPr/>
              <p:nvPr/>
            </p:nvSpPr>
            <p:spPr>
              <a:xfrm>
                <a:off x="935045"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02" name="Line 20"/>
              <p:cNvSpPr/>
              <p:nvPr/>
            </p:nvSpPr>
            <p:spPr>
              <a:xfrm>
                <a:off x="1159589"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03" name="Line 21"/>
              <p:cNvSpPr/>
              <p:nvPr/>
            </p:nvSpPr>
            <p:spPr>
              <a:xfrm>
                <a:off x="1383043"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04" name="Line 22"/>
              <p:cNvSpPr/>
              <p:nvPr/>
            </p:nvSpPr>
            <p:spPr>
              <a:xfrm>
                <a:off x="1607588"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05" name="Line 23"/>
              <p:cNvSpPr/>
              <p:nvPr/>
            </p:nvSpPr>
            <p:spPr>
              <a:xfrm>
                <a:off x="1832131"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06" name="Line 24"/>
              <p:cNvSpPr/>
              <p:nvPr/>
            </p:nvSpPr>
            <p:spPr>
              <a:xfrm>
                <a:off x="2055586"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07" name="Line 25"/>
              <p:cNvSpPr/>
              <p:nvPr/>
            </p:nvSpPr>
            <p:spPr>
              <a:xfrm>
                <a:off x="2280130"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08" name="Line 26"/>
              <p:cNvSpPr/>
              <p:nvPr/>
            </p:nvSpPr>
            <p:spPr>
              <a:xfrm>
                <a:off x="2503584"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09" name="Line 27"/>
              <p:cNvSpPr/>
              <p:nvPr/>
            </p:nvSpPr>
            <p:spPr>
              <a:xfrm>
                <a:off x="2729219"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10" name="Line 28"/>
              <p:cNvSpPr/>
              <p:nvPr/>
            </p:nvSpPr>
            <p:spPr>
              <a:xfrm>
                <a:off x="2953762"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11" name="Line 29"/>
              <p:cNvSpPr/>
              <p:nvPr/>
            </p:nvSpPr>
            <p:spPr>
              <a:xfrm>
                <a:off x="3178306"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12" name="Line 30"/>
              <p:cNvSpPr/>
              <p:nvPr/>
            </p:nvSpPr>
            <p:spPr>
              <a:xfrm>
                <a:off x="3401761"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13" name="Line 31"/>
              <p:cNvSpPr/>
              <p:nvPr/>
            </p:nvSpPr>
            <p:spPr>
              <a:xfrm>
                <a:off x="3626304"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14" name="Line 32"/>
              <p:cNvSpPr/>
              <p:nvPr/>
            </p:nvSpPr>
            <p:spPr>
              <a:xfrm>
                <a:off x="3850848"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15" name="Line 33"/>
              <p:cNvSpPr/>
              <p:nvPr/>
            </p:nvSpPr>
            <p:spPr>
              <a:xfrm>
                <a:off x="4074303" y="2202411"/>
                <a:ext cx="1" cy="48007"/>
              </a:xfrm>
              <a:prstGeom prst="line">
                <a:avLst/>
              </a:prstGeom>
              <a:noFill/>
              <a:ln w="3175" cap="flat">
                <a:solidFill>
                  <a:srgbClr val="333333"/>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16" name="Rectangle 34"/>
              <p:cNvSpPr txBox="1"/>
              <p:nvPr/>
            </p:nvSpPr>
            <p:spPr>
              <a:xfrm>
                <a:off x="454346" y="2258043"/>
                <a:ext cx="127001"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0</a:t>
                </a:r>
              </a:p>
            </p:txBody>
          </p:sp>
          <p:sp>
            <p:nvSpPr>
              <p:cNvPr id="1317" name="Rectangle 35"/>
              <p:cNvSpPr txBox="1"/>
              <p:nvPr/>
            </p:nvSpPr>
            <p:spPr>
              <a:xfrm>
                <a:off x="275583" y="2056044"/>
                <a:ext cx="127001"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0</a:t>
                </a:r>
              </a:p>
            </p:txBody>
          </p:sp>
          <p:sp>
            <p:nvSpPr>
              <p:cNvPr id="1318" name="Rectangle 36"/>
              <p:cNvSpPr txBox="1"/>
              <p:nvPr/>
            </p:nvSpPr>
            <p:spPr>
              <a:xfrm>
                <a:off x="213452" y="1850438"/>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10</a:t>
                </a:r>
              </a:p>
            </p:txBody>
          </p:sp>
          <p:sp>
            <p:nvSpPr>
              <p:cNvPr id="1319" name="Rectangle 37"/>
              <p:cNvSpPr txBox="1"/>
              <p:nvPr/>
            </p:nvSpPr>
            <p:spPr>
              <a:xfrm>
                <a:off x="213452" y="1644834"/>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20</a:t>
                </a:r>
              </a:p>
            </p:txBody>
          </p:sp>
          <p:sp>
            <p:nvSpPr>
              <p:cNvPr id="1320" name="Rectangle 38"/>
              <p:cNvSpPr txBox="1"/>
              <p:nvPr/>
            </p:nvSpPr>
            <p:spPr>
              <a:xfrm>
                <a:off x="213452" y="1439229"/>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30</a:t>
                </a:r>
              </a:p>
            </p:txBody>
          </p:sp>
          <p:sp>
            <p:nvSpPr>
              <p:cNvPr id="1321" name="Rectangle 39"/>
              <p:cNvSpPr txBox="1"/>
              <p:nvPr/>
            </p:nvSpPr>
            <p:spPr>
              <a:xfrm>
                <a:off x="213452" y="1233625"/>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40</a:t>
                </a:r>
              </a:p>
            </p:txBody>
          </p:sp>
          <p:sp>
            <p:nvSpPr>
              <p:cNvPr id="1322" name="Rectangle 40"/>
              <p:cNvSpPr txBox="1"/>
              <p:nvPr/>
            </p:nvSpPr>
            <p:spPr>
              <a:xfrm>
                <a:off x="213452" y="1028021"/>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50</a:t>
                </a:r>
              </a:p>
            </p:txBody>
          </p:sp>
          <p:sp>
            <p:nvSpPr>
              <p:cNvPr id="1323" name="Rectangle 41"/>
              <p:cNvSpPr txBox="1"/>
              <p:nvPr/>
            </p:nvSpPr>
            <p:spPr>
              <a:xfrm>
                <a:off x="213452" y="822417"/>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60</a:t>
                </a:r>
              </a:p>
            </p:txBody>
          </p:sp>
          <p:sp>
            <p:nvSpPr>
              <p:cNvPr id="1324" name="Rectangle 42"/>
              <p:cNvSpPr txBox="1"/>
              <p:nvPr/>
            </p:nvSpPr>
            <p:spPr>
              <a:xfrm>
                <a:off x="213452" y="616812"/>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70</a:t>
                </a:r>
              </a:p>
            </p:txBody>
          </p:sp>
          <p:sp>
            <p:nvSpPr>
              <p:cNvPr id="1325" name="Rectangle 43"/>
              <p:cNvSpPr txBox="1"/>
              <p:nvPr/>
            </p:nvSpPr>
            <p:spPr>
              <a:xfrm>
                <a:off x="213452" y="411208"/>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80</a:t>
                </a:r>
              </a:p>
            </p:txBody>
          </p:sp>
          <p:sp>
            <p:nvSpPr>
              <p:cNvPr id="1326" name="Rectangle 44"/>
              <p:cNvSpPr txBox="1"/>
              <p:nvPr/>
            </p:nvSpPr>
            <p:spPr>
              <a:xfrm>
                <a:off x="213452" y="205604"/>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90</a:t>
                </a:r>
              </a:p>
            </p:txBody>
          </p:sp>
          <p:sp>
            <p:nvSpPr>
              <p:cNvPr id="1327" name="Rectangle 45"/>
              <p:cNvSpPr txBox="1"/>
              <p:nvPr/>
            </p:nvSpPr>
            <p:spPr>
              <a:xfrm>
                <a:off x="153501" y="0"/>
                <a:ext cx="266974" cy="17780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100</a:t>
                </a:r>
              </a:p>
            </p:txBody>
          </p:sp>
          <p:sp>
            <p:nvSpPr>
              <p:cNvPr id="1328" name="Rectangle 46"/>
              <p:cNvSpPr txBox="1"/>
              <p:nvPr/>
            </p:nvSpPr>
            <p:spPr>
              <a:xfrm rot="16200000">
                <a:off x="-554063" y="833217"/>
                <a:ext cx="128592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b="1">
                    <a:solidFill>
                      <a:srgbClr val="333333"/>
                    </a:solidFill>
                    <a:latin typeface="Open Sans Bold"/>
                    <a:ea typeface="Open Sans Bold"/>
                    <a:cs typeface="Open Sans Bold"/>
                    <a:sym typeface="Open Sans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33333"/>
                    </a:solidFill>
                    <a:effectLst/>
                    <a:uLnTx/>
                    <a:uFillTx/>
                    <a:latin typeface="Open Sans Bold"/>
                    <a:ea typeface="Open Sans Bold"/>
                    <a:cs typeface="Open Sans Bold"/>
                    <a:sym typeface="Open Sans Bold"/>
                  </a:rPr>
                  <a:t>Patients Alive (%)</a:t>
                </a:r>
              </a:p>
            </p:txBody>
          </p:sp>
          <p:sp>
            <p:nvSpPr>
              <p:cNvPr id="1329" name="Rectangle 47"/>
              <p:cNvSpPr txBox="1"/>
              <p:nvPr/>
            </p:nvSpPr>
            <p:spPr>
              <a:xfrm>
                <a:off x="678890" y="2258043"/>
                <a:ext cx="127001"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6</a:t>
                </a:r>
              </a:p>
            </p:txBody>
          </p:sp>
          <p:sp>
            <p:nvSpPr>
              <p:cNvPr id="1330" name="Rectangle 48"/>
              <p:cNvSpPr txBox="1"/>
              <p:nvPr/>
            </p:nvSpPr>
            <p:spPr>
              <a:xfrm>
                <a:off x="872914" y="2258043"/>
                <a:ext cx="182217"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12</a:t>
                </a:r>
              </a:p>
            </p:txBody>
          </p:sp>
          <p:sp>
            <p:nvSpPr>
              <p:cNvPr id="1331" name="Rectangle 49"/>
              <p:cNvSpPr txBox="1"/>
              <p:nvPr/>
            </p:nvSpPr>
            <p:spPr>
              <a:xfrm>
                <a:off x="1097458" y="2258043"/>
                <a:ext cx="182217"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18</a:t>
                </a:r>
              </a:p>
            </p:txBody>
          </p:sp>
          <p:sp>
            <p:nvSpPr>
              <p:cNvPr id="1332" name="Rectangle 50"/>
              <p:cNvSpPr txBox="1"/>
              <p:nvPr/>
            </p:nvSpPr>
            <p:spPr>
              <a:xfrm>
                <a:off x="1322002" y="2258043"/>
                <a:ext cx="182217"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24</a:t>
                </a:r>
              </a:p>
            </p:txBody>
          </p:sp>
          <p:sp>
            <p:nvSpPr>
              <p:cNvPr id="1333" name="Rectangle 51"/>
              <p:cNvSpPr txBox="1"/>
              <p:nvPr/>
            </p:nvSpPr>
            <p:spPr>
              <a:xfrm>
                <a:off x="1545457" y="2258043"/>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30</a:t>
                </a:r>
              </a:p>
            </p:txBody>
          </p:sp>
          <p:sp>
            <p:nvSpPr>
              <p:cNvPr id="1334" name="Rectangle 52"/>
              <p:cNvSpPr txBox="1"/>
              <p:nvPr/>
            </p:nvSpPr>
            <p:spPr>
              <a:xfrm>
                <a:off x="1770001" y="2258043"/>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36</a:t>
                </a:r>
              </a:p>
            </p:txBody>
          </p:sp>
          <p:sp>
            <p:nvSpPr>
              <p:cNvPr id="1335" name="Rectangle 53"/>
              <p:cNvSpPr txBox="1"/>
              <p:nvPr/>
            </p:nvSpPr>
            <p:spPr>
              <a:xfrm>
                <a:off x="1994545" y="2258043"/>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42</a:t>
                </a:r>
              </a:p>
            </p:txBody>
          </p:sp>
          <p:sp>
            <p:nvSpPr>
              <p:cNvPr id="1336" name="Rectangle 54"/>
              <p:cNvSpPr txBox="1"/>
              <p:nvPr/>
            </p:nvSpPr>
            <p:spPr>
              <a:xfrm>
                <a:off x="2217999" y="2258043"/>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48</a:t>
                </a:r>
              </a:p>
            </p:txBody>
          </p:sp>
          <p:sp>
            <p:nvSpPr>
              <p:cNvPr id="1337" name="Rectangle 55"/>
              <p:cNvSpPr txBox="1"/>
              <p:nvPr/>
            </p:nvSpPr>
            <p:spPr>
              <a:xfrm>
                <a:off x="2078477" y="2440283"/>
                <a:ext cx="554435"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b="1">
                    <a:solidFill>
                      <a:srgbClr val="333333"/>
                    </a:solidFill>
                    <a:latin typeface="Open Sans Bold"/>
                    <a:ea typeface="Open Sans Bold"/>
                    <a:cs typeface="Open Sans Bold"/>
                    <a:sym typeface="Open Sans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333333"/>
                    </a:solidFill>
                    <a:effectLst/>
                    <a:uLnTx/>
                    <a:uFillTx/>
                    <a:latin typeface="Open Sans Bold"/>
                    <a:ea typeface="Open Sans Bold"/>
                    <a:cs typeface="Open Sans Bold"/>
                    <a:sym typeface="Open Sans Bold"/>
                  </a:rPr>
                  <a:t>Months</a:t>
                </a:r>
              </a:p>
            </p:txBody>
          </p:sp>
          <p:sp>
            <p:nvSpPr>
              <p:cNvPr id="1338" name="Rectangle 56"/>
              <p:cNvSpPr txBox="1"/>
              <p:nvPr/>
            </p:nvSpPr>
            <p:spPr>
              <a:xfrm>
                <a:off x="2442543" y="2258043"/>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54</a:t>
                </a:r>
              </a:p>
            </p:txBody>
          </p:sp>
          <p:sp>
            <p:nvSpPr>
              <p:cNvPr id="1339" name="Rectangle 57"/>
              <p:cNvSpPr txBox="1"/>
              <p:nvPr/>
            </p:nvSpPr>
            <p:spPr>
              <a:xfrm>
                <a:off x="2668177" y="2258043"/>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60</a:t>
                </a:r>
              </a:p>
            </p:txBody>
          </p:sp>
          <p:sp>
            <p:nvSpPr>
              <p:cNvPr id="1340" name="Rectangle 58"/>
              <p:cNvSpPr txBox="1"/>
              <p:nvPr/>
            </p:nvSpPr>
            <p:spPr>
              <a:xfrm>
                <a:off x="2892721" y="2258043"/>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66</a:t>
                </a:r>
              </a:p>
            </p:txBody>
          </p:sp>
          <p:sp>
            <p:nvSpPr>
              <p:cNvPr id="1341" name="Rectangle 59"/>
              <p:cNvSpPr txBox="1"/>
              <p:nvPr/>
            </p:nvSpPr>
            <p:spPr>
              <a:xfrm>
                <a:off x="3116175" y="2258043"/>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72</a:t>
                </a:r>
              </a:p>
            </p:txBody>
          </p:sp>
          <p:sp>
            <p:nvSpPr>
              <p:cNvPr id="1342" name="Rectangle 60"/>
              <p:cNvSpPr txBox="1"/>
              <p:nvPr/>
            </p:nvSpPr>
            <p:spPr>
              <a:xfrm>
                <a:off x="3340719" y="2258043"/>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78</a:t>
                </a:r>
              </a:p>
            </p:txBody>
          </p:sp>
          <p:sp>
            <p:nvSpPr>
              <p:cNvPr id="1343" name="Rectangle 61"/>
              <p:cNvSpPr txBox="1"/>
              <p:nvPr/>
            </p:nvSpPr>
            <p:spPr>
              <a:xfrm>
                <a:off x="3564173" y="2258043"/>
                <a:ext cx="182217"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84</a:t>
                </a:r>
              </a:p>
            </p:txBody>
          </p:sp>
          <p:sp>
            <p:nvSpPr>
              <p:cNvPr id="1344" name="Rectangle 62"/>
              <p:cNvSpPr txBox="1"/>
              <p:nvPr/>
            </p:nvSpPr>
            <p:spPr>
              <a:xfrm>
                <a:off x="3788717" y="2258043"/>
                <a:ext cx="182217"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90</a:t>
                </a:r>
              </a:p>
            </p:txBody>
          </p:sp>
          <p:sp>
            <p:nvSpPr>
              <p:cNvPr id="1345" name="Rectangle 63"/>
              <p:cNvSpPr txBox="1"/>
              <p:nvPr/>
            </p:nvSpPr>
            <p:spPr>
              <a:xfrm>
                <a:off x="4013262" y="2258043"/>
                <a:ext cx="182216"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96</a:t>
                </a:r>
              </a:p>
            </p:txBody>
          </p:sp>
        </p:grpSp>
        <p:grpSp>
          <p:nvGrpSpPr>
            <p:cNvPr id="1353" name="Group 423"/>
            <p:cNvGrpSpPr/>
            <p:nvPr/>
          </p:nvGrpSpPr>
          <p:grpSpPr>
            <a:xfrm>
              <a:off x="858541" y="1807300"/>
              <a:ext cx="1292630" cy="341070"/>
              <a:chOff x="0" y="0"/>
              <a:chExt cx="1292628" cy="341068"/>
            </a:xfrm>
          </p:grpSpPr>
          <p:sp>
            <p:nvSpPr>
              <p:cNvPr id="1347" name="Rectangle 68"/>
              <p:cNvSpPr txBox="1"/>
              <p:nvPr/>
            </p:nvSpPr>
            <p:spPr>
              <a:xfrm>
                <a:off x="341581" y="0"/>
                <a:ext cx="940272" cy="17780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Ibrutinib + BR</a:t>
                </a:r>
              </a:p>
            </p:txBody>
          </p:sp>
          <p:sp>
            <p:nvSpPr>
              <p:cNvPr id="1348" name="Rectangle 69"/>
              <p:cNvSpPr txBox="1"/>
              <p:nvPr/>
            </p:nvSpPr>
            <p:spPr>
              <a:xfrm>
                <a:off x="343799" y="163268"/>
                <a:ext cx="948830"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numCol="1" anchor="t">
                <a:spAutoFit/>
              </a:bodyPr>
              <a:lstStyle>
                <a:lvl1pPr>
                  <a:defRPr sz="1200">
                    <a:solidFill>
                      <a:srgbClr val="333333"/>
                    </a:solidFill>
                    <a:latin typeface="Open Sans"/>
                    <a:ea typeface="Open Sans"/>
                    <a:cs typeface="Open Sans"/>
                    <a:sym typeface="Open Sans"/>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333333"/>
                    </a:solidFill>
                    <a:effectLst/>
                    <a:uLnTx/>
                    <a:uFillTx/>
                    <a:latin typeface="Open Sans"/>
                    <a:ea typeface="Open Sans"/>
                    <a:cs typeface="Open Sans"/>
                    <a:sym typeface="Open Sans"/>
                  </a:rPr>
                  <a:t>Placebo + BR</a:t>
                </a:r>
              </a:p>
            </p:txBody>
          </p:sp>
          <p:sp>
            <p:nvSpPr>
              <p:cNvPr id="1349" name="Freeform 89"/>
              <p:cNvSpPr/>
              <p:nvPr/>
            </p:nvSpPr>
            <p:spPr>
              <a:xfrm>
                <a:off x="121500" y="208592"/>
                <a:ext cx="49469" cy="59916"/>
              </a:xfrm>
              <a:custGeom>
                <a:avLst/>
                <a:gdLst/>
                <a:ahLst/>
                <a:cxnLst>
                  <a:cxn ang="0">
                    <a:pos x="wd2" y="hd2"/>
                  </a:cxn>
                  <a:cxn ang="5400000">
                    <a:pos x="wd2" y="hd2"/>
                  </a:cxn>
                  <a:cxn ang="10800000">
                    <a:pos x="wd2" y="hd2"/>
                  </a:cxn>
                  <a:cxn ang="16200000">
                    <a:pos x="wd2" y="hd2"/>
                  </a:cxn>
                </a:cxnLst>
                <a:rect l="0" t="0" r="r" b="b"/>
                <a:pathLst>
                  <a:path w="21600" h="21600" extrusionOk="0">
                    <a:moveTo>
                      <a:pt x="10611" y="0"/>
                    </a:moveTo>
                    <a:lnTo>
                      <a:pt x="0" y="21600"/>
                    </a:lnTo>
                    <a:lnTo>
                      <a:pt x="21600" y="21600"/>
                    </a:lnTo>
                    <a:lnTo>
                      <a:pt x="10611" y="0"/>
                    </a:lnTo>
                    <a:close/>
                  </a:path>
                </a:pathLst>
              </a:custGeom>
              <a:solidFill>
                <a:srgbClr val="6EBD44"/>
              </a:solidFill>
              <a:ln w="3175" cap="flat">
                <a:noFill/>
                <a:miter lim="400000"/>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50" name="Freeform 170"/>
              <p:cNvSpPr/>
              <p:nvPr/>
            </p:nvSpPr>
            <p:spPr>
              <a:xfrm>
                <a:off x="115941" y="51317"/>
                <a:ext cx="54865" cy="53675"/>
              </a:xfrm>
              <a:prstGeom prst="ellips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51" name="Line 241"/>
              <p:cNvSpPr/>
              <p:nvPr/>
            </p:nvSpPr>
            <p:spPr>
              <a:xfrm>
                <a:off x="0" y="77529"/>
                <a:ext cx="291601" cy="1"/>
              </a:xfrm>
              <a:prstGeom prst="line">
                <a:avLst/>
              </a:prstGeom>
              <a:noFill/>
              <a:ln w="3175" cap="flat">
                <a:solidFill>
                  <a:srgbClr val="003479"/>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52" name="Line 242"/>
              <p:cNvSpPr/>
              <p:nvPr/>
            </p:nvSpPr>
            <p:spPr>
              <a:xfrm>
                <a:off x="0" y="238550"/>
                <a:ext cx="291601" cy="1"/>
              </a:xfrm>
              <a:prstGeom prst="line">
                <a:avLst/>
              </a:prstGeom>
              <a:noFill/>
              <a:ln w="3175" cap="flat">
                <a:solidFill>
                  <a:srgbClr val="6EBD44"/>
                </a:solidFill>
                <a:prstDash val="solid"/>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grpSp>
        <p:sp>
          <p:nvSpPr>
            <p:cNvPr id="1354" name="Straight Connector 333"/>
            <p:cNvSpPr/>
            <p:nvPr/>
          </p:nvSpPr>
          <p:spPr>
            <a:xfrm flipH="1">
              <a:off x="3996418" y="960977"/>
              <a:ext cx="9271" cy="1234441"/>
            </a:xfrm>
            <a:prstGeom prst="line">
              <a:avLst/>
            </a:prstGeom>
            <a:noFill/>
            <a:ln w="3175" cap="flat">
              <a:solidFill>
                <a:srgbClr val="333333"/>
              </a:solidFill>
              <a:prstDash val="dash"/>
              <a:round/>
            </a:ln>
            <a:effectLst/>
          </p:spPr>
          <p:txBody>
            <a:bodyPr wrap="square" lIns="34290" tIns="34290" rIns="34290" bIns="34290" numCol="1" anchor="t">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600">
                  <a:solidFill>
                    <a:srgbClr val="333333"/>
                  </a:solidFill>
                  <a:latin typeface="Open Sans"/>
                  <a:ea typeface="Open Sans"/>
                  <a:cs typeface="Open Sans"/>
                  <a:sym typeface="Open Sans"/>
                </a:defRPr>
              </a:pPr>
              <a:endParaRPr kumimoji="0" sz="1600" b="0" i="0" u="none" strike="noStrike" kern="0" cap="none" spc="0" normalizeH="0" baseline="0" noProof="0">
                <a:ln>
                  <a:noFill/>
                </a:ln>
                <a:solidFill>
                  <a:srgbClr val="333333"/>
                </a:solidFill>
                <a:effectLst/>
                <a:uLnTx/>
                <a:uFillTx/>
                <a:latin typeface="Open Sans"/>
                <a:ea typeface="Open Sans"/>
                <a:cs typeface="Open Sans"/>
                <a:sym typeface="Open Sans"/>
              </a:endParaRPr>
            </a:p>
          </p:txBody>
        </p:sp>
        <p:sp>
          <p:nvSpPr>
            <p:cNvPr id="1355" name="TextBox 334"/>
            <p:cNvSpPr txBox="1"/>
            <p:nvPr/>
          </p:nvSpPr>
          <p:spPr>
            <a:xfrm>
              <a:off x="4045558" y="1141559"/>
              <a:ext cx="1249060" cy="28469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4290" tIns="34290" rIns="34290" bIns="34290" numCol="1" anchor="t">
              <a:spAutoFit/>
            </a:bodyPr>
            <a:lstStyle>
              <a:lvl1pPr defTabSz="457200">
                <a:defRPr sz="1400" b="1">
                  <a:solidFill>
                    <a:srgbClr val="003479"/>
                  </a:solidFill>
                  <a:latin typeface="Open Sans"/>
                  <a:ea typeface="Open Sans"/>
                  <a:cs typeface="Open Sans"/>
                  <a:sym typeface="Open Sans"/>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3479"/>
                  </a:solidFill>
                  <a:effectLst/>
                  <a:uLnTx/>
                  <a:uFillTx/>
                  <a:latin typeface="Open Sans"/>
                  <a:ea typeface="Open Sans"/>
                  <a:cs typeface="Open Sans"/>
                  <a:sym typeface="Open Sans"/>
                </a:rPr>
                <a:t>Ibru+BR, </a:t>
              </a:r>
              <a:r>
                <a:rPr kumimoji="0" sz="1400" b="1" i="0" u="none" strike="noStrike" kern="0" cap="none" spc="0" normalizeH="0" baseline="0" noProof="0">
                  <a:ln>
                    <a:noFill/>
                  </a:ln>
                  <a:solidFill>
                    <a:srgbClr val="003479"/>
                  </a:solidFill>
                  <a:effectLst/>
                  <a:uLnTx/>
                  <a:uFillTx/>
                  <a:latin typeface="Open Sans"/>
                  <a:ea typeface="Open Sans"/>
                  <a:cs typeface="Open Sans"/>
                  <a:sym typeface="Open Sans"/>
                </a:rPr>
                <a:t>55%</a:t>
              </a:r>
            </a:p>
          </p:txBody>
        </p:sp>
        <p:sp>
          <p:nvSpPr>
            <p:cNvPr id="1356" name="TextBox 335"/>
            <p:cNvSpPr txBox="1"/>
            <p:nvPr/>
          </p:nvSpPr>
          <p:spPr>
            <a:xfrm>
              <a:off x="3884395" y="636835"/>
              <a:ext cx="1212191" cy="28469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4290" tIns="34290" rIns="34290" bIns="34290" numCol="1" anchor="t">
              <a:spAutoFit/>
            </a:bodyPr>
            <a:lstStyle>
              <a:lvl1pPr defTabSz="457200">
                <a:defRPr sz="1400" b="1">
                  <a:solidFill>
                    <a:srgbClr val="6EBD44"/>
                  </a:solidFill>
                  <a:latin typeface="Open Sans"/>
                  <a:ea typeface="Open Sans"/>
                  <a:cs typeface="Open Sans"/>
                  <a:sym typeface="Open Sans"/>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6EBD44"/>
                  </a:solidFill>
                  <a:effectLst/>
                  <a:uLnTx/>
                  <a:uFillTx/>
                  <a:latin typeface="Open Sans"/>
                  <a:ea typeface="Open Sans"/>
                  <a:cs typeface="Open Sans"/>
                  <a:sym typeface="Open Sans"/>
                </a:rPr>
                <a:t>Pbo+BR, </a:t>
              </a:r>
              <a:r>
                <a:rPr kumimoji="0" sz="1400" b="1" i="0" u="none" strike="noStrike" kern="0" cap="none" spc="0" normalizeH="0" baseline="0" noProof="0">
                  <a:ln>
                    <a:noFill/>
                  </a:ln>
                  <a:solidFill>
                    <a:srgbClr val="6EBD44"/>
                  </a:solidFill>
                  <a:effectLst/>
                  <a:uLnTx/>
                  <a:uFillTx/>
                  <a:latin typeface="Open Sans"/>
                  <a:ea typeface="Open Sans"/>
                  <a:cs typeface="Open Sans"/>
                  <a:sym typeface="Open Sans"/>
                </a:rPr>
                <a:t>57%</a:t>
              </a:r>
            </a:p>
          </p:txBody>
        </p:sp>
      </p:grpSp>
      <p:graphicFrame>
        <p:nvGraphicFramePr>
          <p:cNvPr id="1358" name="Table 5"/>
          <p:cNvGraphicFramePr/>
          <p:nvPr/>
        </p:nvGraphicFramePr>
        <p:xfrm>
          <a:off x="1899478" y="1318219"/>
          <a:ext cx="3216808" cy="971740"/>
        </p:xfrm>
        <a:graphic>
          <a:graphicData uri="http://schemas.openxmlformats.org/drawingml/2006/table">
            <a:tbl>
              <a:tblPr/>
              <a:tblGrid>
                <a:gridCol w="1235266">
                  <a:extLst>
                    <a:ext uri="{9D8B030D-6E8A-4147-A177-3AD203B41FA5}">
                      <a16:colId xmlns:a16="http://schemas.microsoft.com/office/drawing/2014/main" val="20000"/>
                    </a:ext>
                  </a:extLst>
                </a:gridCol>
                <a:gridCol w="1023599">
                  <a:extLst>
                    <a:ext uri="{9D8B030D-6E8A-4147-A177-3AD203B41FA5}">
                      <a16:colId xmlns:a16="http://schemas.microsoft.com/office/drawing/2014/main" val="20001"/>
                    </a:ext>
                  </a:extLst>
                </a:gridCol>
                <a:gridCol w="957943">
                  <a:extLst>
                    <a:ext uri="{9D8B030D-6E8A-4147-A177-3AD203B41FA5}">
                      <a16:colId xmlns:a16="http://schemas.microsoft.com/office/drawing/2014/main" val="20002"/>
                    </a:ext>
                  </a:extLst>
                </a:gridCol>
              </a:tblGrid>
              <a:tr h="463613">
                <a:tc>
                  <a:txBody>
                    <a:bodyPr/>
                    <a:lstStyle/>
                    <a:p>
                      <a:pPr algn="l" defTabSz="914396">
                        <a:defRPr sz="900">
                          <a:solidFill>
                            <a:srgbClr val="333333"/>
                          </a:solidFill>
                          <a:latin typeface="Open Sans"/>
                          <a:ea typeface="Open Sans"/>
                          <a:cs typeface="Open Sans"/>
                          <a:sym typeface="Open Sans"/>
                        </a:defRPr>
                      </a:pPr>
                      <a:endParaRPr sz="1000">
                        <a:latin typeface="+mn-lt"/>
                      </a:endParaRPr>
                    </a:p>
                  </a:txBody>
                  <a:tcPr marL="18288" marR="18288" marT="18288" marB="18288" horzOverflow="overflow">
                    <a:lnL w="3175">
                      <a:miter lim="400000"/>
                    </a:lnL>
                    <a:lnR w="3175">
                      <a:miter lim="400000"/>
                    </a:lnR>
                    <a:lnT w="3175">
                      <a:miter lim="400000"/>
                    </a:lnT>
                    <a:lnB w="3175">
                      <a:solidFill>
                        <a:srgbClr val="333333"/>
                      </a:solidFill>
                    </a:lnB>
                    <a:noFill/>
                  </a:tcPr>
                </a:tc>
                <a:tc>
                  <a:txBody>
                    <a:bodyPr/>
                    <a:lstStyle/>
                    <a:p>
                      <a:pPr algn="ctr" defTabSz="914396">
                        <a:defRPr sz="1800">
                          <a:solidFill>
                            <a:srgbClr val="000000"/>
                          </a:solidFill>
                        </a:defRPr>
                      </a:pPr>
                      <a:r>
                        <a:rPr sz="1000" b="1">
                          <a:solidFill>
                            <a:srgbClr val="333333"/>
                          </a:solidFill>
                          <a:latin typeface="+mn-lt"/>
                          <a:ea typeface="Open Sans"/>
                          <a:cs typeface="Open Sans"/>
                          <a:sym typeface="Open Sans"/>
                        </a:rPr>
                        <a:t>Ibrutinib + BR</a:t>
                      </a:r>
                      <a:br>
                        <a:rPr lang="en-US" sz="1000" b="1">
                          <a:solidFill>
                            <a:srgbClr val="333333"/>
                          </a:solidFill>
                          <a:latin typeface="+mn-lt"/>
                          <a:ea typeface="Open Sans"/>
                          <a:cs typeface="Open Sans"/>
                          <a:sym typeface="Open Sans"/>
                        </a:rPr>
                      </a:br>
                      <a:r>
                        <a:rPr sz="1000" b="1">
                          <a:solidFill>
                            <a:srgbClr val="333333"/>
                          </a:solidFill>
                          <a:latin typeface="+mn-lt"/>
                          <a:ea typeface="Open Sans"/>
                          <a:cs typeface="Open Sans"/>
                          <a:sym typeface="Open Sans"/>
                        </a:rPr>
                        <a:t>(N = 261)</a:t>
                      </a:r>
                    </a:p>
                  </a:txBody>
                  <a:tcPr marL="18288" marR="18288" marT="18288" marB="18288" anchor="ctr" horzOverflow="overflow">
                    <a:lnL w="3175">
                      <a:miter lim="400000"/>
                    </a:lnL>
                    <a:lnR w="3175">
                      <a:miter lim="400000"/>
                    </a:lnR>
                    <a:lnT w="3175">
                      <a:miter lim="400000"/>
                    </a:lnT>
                    <a:lnB w="3175">
                      <a:solidFill>
                        <a:srgbClr val="333333"/>
                      </a:solidFill>
                    </a:lnB>
                    <a:noFill/>
                  </a:tcPr>
                </a:tc>
                <a:tc>
                  <a:txBody>
                    <a:bodyPr/>
                    <a:lstStyle/>
                    <a:p>
                      <a:pPr algn="ctr" defTabSz="914396">
                        <a:defRPr sz="1800">
                          <a:solidFill>
                            <a:srgbClr val="000000"/>
                          </a:solidFill>
                        </a:defRPr>
                      </a:pPr>
                      <a:r>
                        <a:rPr sz="1000" b="1">
                          <a:solidFill>
                            <a:srgbClr val="333333"/>
                          </a:solidFill>
                          <a:latin typeface="+mn-lt"/>
                          <a:ea typeface="Open Sans"/>
                          <a:cs typeface="Open Sans"/>
                          <a:sym typeface="Open Sans"/>
                        </a:rPr>
                        <a:t>Placebo + BR</a:t>
                      </a:r>
                      <a:br>
                        <a:rPr lang="en-US" sz="1000" b="1">
                          <a:solidFill>
                            <a:srgbClr val="333333"/>
                          </a:solidFill>
                          <a:latin typeface="+mn-lt"/>
                          <a:ea typeface="Open Sans"/>
                          <a:cs typeface="Open Sans"/>
                          <a:sym typeface="Open Sans"/>
                        </a:rPr>
                      </a:br>
                      <a:r>
                        <a:rPr sz="1000" b="1">
                          <a:solidFill>
                            <a:srgbClr val="333333"/>
                          </a:solidFill>
                          <a:latin typeface="+mn-lt"/>
                          <a:ea typeface="Open Sans"/>
                          <a:cs typeface="Open Sans"/>
                          <a:sym typeface="Open Sans"/>
                        </a:rPr>
                        <a:t>(N = 262)</a:t>
                      </a:r>
                    </a:p>
                  </a:txBody>
                  <a:tcPr marL="18288" marR="18288" marT="18288" marB="18288" anchor="ctr" horzOverflow="overflow">
                    <a:lnL w="3175">
                      <a:miter lim="400000"/>
                    </a:lnL>
                    <a:lnR w="3175">
                      <a:miter lim="400000"/>
                    </a:lnR>
                    <a:lnT w="3175">
                      <a:miter lim="400000"/>
                    </a:lnT>
                    <a:lnB w="3175">
                      <a:solidFill>
                        <a:srgbClr val="333333"/>
                      </a:solidFill>
                    </a:lnB>
                    <a:noFill/>
                  </a:tcPr>
                </a:tc>
                <a:extLst>
                  <a:ext uri="{0D108BD9-81ED-4DB2-BD59-A6C34878D82A}">
                    <a16:rowId xmlns:a16="http://schemas.microsoft.com/office/drawing/2014/main" val="10000"/>
                  </a:ext>
                </a:extLst>
              </a:tr>
              <a:tr h="319151">
                <a:tc>
                  <a:txBody>
                    <a:bodyPr/>
                    <a:lstStyle/>
                    <a:p>
                      <a:pPr algn="l" defTabSz="914396">
                        <a:defRPr sz="1800">
                          <a:solidFill>
                            <a:srgbClr val="000000"/>
                          </a:solidFill>
                        </a:defRPr>
                      </a:pPr>
                      <a:r>
                        <a:rPr sz="1000">
                          <a:solidFill>
                            <a:srgbClr val="333333"/>
                          </a:solidFill>
                          <a:latin typeface="+mn-lt"/>
                          <a:ea typeface="Open Sans"/>
                          <a:cs typeface="Open Sans"/>
                          <a:sym typeface="Open Sans"/>
                        </a:rPr>
                        <a:t>Median OS, months </a:t>
                      </a:r>
                    </a:p>
                  </a:txBody>
                  <a:tcPr marL="18288" marR="18288" marT="18288" marB="18288" anchor="ctr" horzOverflow="overflow">
                    <a:lnL w="3175">
                      <a:miter lim="400000"/>
                    </a:lnL>
                    <a:lnR w="3175">
                      <a:miter lim="400000"/>
                    </a:lnR>
                    <a:lnT w="3175">
                      <a:solidFill>
                        <a:srgbClr val="333333"/>
                      </a:solidFill>
                    </a:lnT>
                    <a:lnB w="3175">
                      <a:solidFill>
                        <a:srgbClr val="333333"/>
                      </a:solidFill>
                    </a:lnB>
                    <a:noFill/>
                  </a:tcPr>
                </a:tc>
                <a:tc>
                  <a:txBody>
                    <a:bodyPr/>
                    <a:lstStyle/>
                    <a:p>
                      <a:pPr algn="ctr" defTabSz="914396">
                        <a:defRPr sz="1800">
                          <a:solidFill>
                            <a:srgbClr val="000000"/>
                          </a:solidFill>
                        </a:defRPr>
                      </a:pPr>
                      <a:r>
                        <a:rPr sz="1000">
                          <a:solidFill>
                            <a:srgbClr val="333333"/>
                          </a:solidFill>
                          <a:latin typeface="+mn-lt"/>
                          <a:ea typeface="Open Sans"/>
                          <a:cs typeface="Open Sans"/>
                          <a:sym typeface="Open Sans"/>
                        </a:rPr>
                        <a:t>NR</a:t>
                      </a:r>
                    </a:p>
                  </a:txBody>
                  <a:tcPr marL="18288" marR="18288" marT="18288" marB="18288" anchor="ctr" horzOverflow="overflow">
                    <a:lnL w="3175">
                      <a:miter lim="400000"/>
                    </a:lnL>
                    <a:lnR w="3175">
                      <a:miter lim="400000"/>
                    </a:lnR>
                    <a:lnT w="3175">
                      <a:solidFill>
                        <a:srgbClr val="333333"/>
                      </a:solidFill>
                    </a:lnT>
                    <a:lnB w="3175">
                      <a:solidFill>
                        <a:srgbClr val="333333"/>
                      </a:solidFill>
                    </a:lnB>
                    <a:noFill/>
                  </a:tcPr>
                </a:tc>
                <a:tc>
                  <a:txBody>
                    <a:bodyPr/>
                    <a:lstStyle/>
                    <a:p>
                      <a:pPr algn="ctr" defTabSz="914396">
                        <a:defRPr sz="1800">
                          <a:solidFill>
                            <a:srgbClr val="000000"/>
                          </a:solidFill>
                        </a:defRPr>
                      </a:pPr>
                      <a:r>
                        <a:rPr sz="1000">
                          <a:solidFill>
                            <a:srgbClr val="333333"/>
                          </a:solidFill>
                          <a:latin typeface="+mn-lt"/>
                          <a:ea typeface="Open Sans"/>
                          <a:cs typeface="Open Sans"/>
                          <a:sym typeface="Open Sans"/>
                        </a:rPr>
                        <a:t>NR</a:t>
                      </a:r>
                    </a:p>
                  </a:txBody>
                  <a:tcPr marL="18288" marR="18288" marT="18288" marB="18288" anchor="ctr" horzOverflow="overflow">
                    <a:lnL w="3175">
                      <a:miter lim="400000"/>
                    </a:lnL>
                    <a:lnR w="3175">
                      <a:miter lim="400000"/>
                    </a:lnR>
                    <a:lnT w="3175">
                      <a:solidFill>
                        <a:srgbClr val="333333"/>
                      </a:solidFill>
                    </a:lnT>
                    <a:lnB w="3175">
                      <a:solidFill>
                        <a:srgbClr val="333333"/>
                      </a:solidFill>
                    </a:lnB>
                    <a:noFill/>
                  </a:tcPr>
                </a:tc>
                <a:extLst>
                  <a:ext uri="{0D108BD9-81ED-4DB2-BD59-A6C34878D82A}">
                    <a16:rowId xmlns:a16="http://schemas.microsoft.com/office/drawing/2014/main" val="10001"/>
                  </a:ext>
                </a:extLst>
              </a:tr>
              <a:tr h="184213">
                <a:tc>
                  <a:txBody>
                    <a:bodyPr/>
                    <a:lstStyle/>
                    <a:p>
                      <a:pPr algn="l" defTabSz="914396">
                        <a:defRPr sz="1800">
                          <a:solidFill>
                            <a:srgbClr val="000000"/>
                          </a:solidFill>
                        </a:defRPr>
                      </a:pPr>
                      <a:r>
                        <a:rPr sz="1000">
                          <a:solidFill>
                            <a:srgbClr val="333333"/>
                          </a:solidFill>
                          <a:latin typeface="+mn-lt"/>
                          <a:ea typeface="Open Sans"/>
                          <a:cs typeface="Open Sans"/>
                          <a:sym typeface="Open Sans"/>
                        </a:rPr>
                        <a:t>HR (95% CI)</a:t>
                      </a:r>
                    </a:p>
                  </a:txBody>
                  <a:tcPr marL="18288" marR="18288" marT="18288" marB="18288" anchor="ctr" horzOverflow="overflow">
                    <a:lnL w="3175">
                      <a:miter lim="400000"/>
                    </a:lnL>
                    <a:lnR w="3175">
                      <a:miter lim="400000"/>
                    </a:lnR>
                    <a:lnT w="3175">
                      <a:solidFill>
                        <a:srgbClr val="333333"/>
                      </a:solidFill>
                    </a:lnT>
                    <a:lnB w="3175">
                      <a:miter lim="400000"/>
                    </a:lnB>
                    <a:noFill/>
                  </a:tcPr>
                </a:tc>
                <a:tc gridSpan="2">
                  <a:txBody>
                    <a:bodyPr/>
                    <a:lstStyle/>
                    <a:p>
                      <a:pPr algn="ctr" defTabSz="914396">
                        <a:defRPr sz="1800">
                          <a:solidFill>
                            <a:srgbClr val="000000"/>
                          </a:solidFill>
                        </a:defRPr>
                      </a:pPr>
                      <a:r>
                        <a:rPr sz="1000" b="1">
                          <a:solidFill>
                            <a:srgbClr val="333333"/>
                          </a:solidFill>
                          <a:latin typeface="+mn-lt"/>
                          <a:ea typeface="Open Sans"/>
                          <a:cs typeface="Open Sans"/>
                          <a:sym typeface="Open Sans"/>
                        </a:rPr>
                        <a:t>1.07 (0.81-1.40)</a:t>
                      </a:r>
                    </a:p>
                  </a:txBody>
                  <a:tcPr marL="18288" marR="18288" marT="18288" marB="18288" anchor="ctr" horzOverflow="overflow">
                    <a:lnL w="3175">
                      <a:miter lim="400000"/>
                    </a:lnL>
                    <a:lnR w="3175">
                      <a:miter lim="400000"/>
                    </a:lnR>
                    <a:lnT w="3175">
                      <a:solidFill>
                        <a:srgbClr val="333333"/>
                      </a:solidFill>
                    </a:lnT>
                    <a:lnB w="3175">
                      <a:miter lim="400000"/>
                    </a:lnB>
                    <a:noFill/>
                  </a:tcPr>
                </a:tc>
                <a:tc hMerge="1">
                  <a:txBody>
                    <a:bodyPr/>
                    <a:lstStyle/>
                    <a:p>
                      <a:endParaRPr lang="en-CH"/>
                    </a:p>
                  </a:txBody>
                  <a:tcPr/>
                </a:tc>
                <a:extLst>
                  <a:ext uri="{0D108BD9-81ED-4DB2-BD59-A6C34878D82A}">
                    <a16:rowId xmlns:a16="http://schemas.microsoft.com/office/drawing/2014/main" val="10002"/>
                  </a:ext>
                </a:extLst>
              </a:tr>
            </a:tbl>
          </a:graphicData>
        </a:graphic>
      </p:graphicFrame>
      <p:sp>
        <p:nvSpPr>
          <p:cNvPr id="1359" name="TextBox 337"/>
          <p:cNvSpPr txBox="1"/>
          <p:nvPr/>
        </p:nvSpPr>
        <p:spPr>
          <a:xfrm>
            <a:off x="6097386" y="4332129"/>
            <a:ext cx="5780315" cy="15158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4290" tIns="34290" rIns="34290" bIns="34290">
            <a:spAutoFit/>
          </a:bodyPr>
          <a:lstStyle/>
          <a:p>
            <a:pPr marL="203479" marR="0" lvl="1" indent="-203479" algn="l" defTabSz="914396" rtl="0" eaLnBrk="1" fontAlgn="auto" latinLnBrk="0" hangingPunct="0">
              <a:lnSpc>
                <a:spcPct val="100000"/>
              </a:lnSpc>
              <a:spcBef>
                <a:spcPts val="600"/>
              </a:spcBef>
              <a:spcAft>
                <a:spcPts val="0"/>
              </a:spcAft>
              <a:buClr>
                <a:srgbClr val="C00000"/>
              </a:buClr>
              <a:buSzPct val="100000"/>
              <a:buFont typeface="Arial"/>
              <a:buChar char="•"/>
              <a:tabLst/>
              <a:defRPr sz="900">
                <a:solidFill>
                  <a:srgbClr val="333333"/>
                </a:solidFill>
                <a:latin typeface="Open Sans"/>
                <a:ea typeface="Open Sans"/>
                <a:cs typeface="Open Sans"/>
                <a:sym typeface="Open Sans"/>
              </a:defRPr>
            </a:pPr>
            <a:r>
              <a:rPr kumimoji="0" sz="1200" b="0" i="0" u="none" strike="noStrike" kern="0" cap="none" spc="0" normalizeH="0" baseline="0" noProof="0">
                <a:ln>
                  <a:noFill/>
                </a:ln>
                <a:solidFill>
                  <a:srgbClr val="333333"/>
                </a:solidFill>
                <a:effectLst/>
                <a:uLnTx/>
                <a:uFillTx/>
                <a:latin typeface="Arial" panose="020B0604020202020204"/>
                <a:ea typeface="Open Sans"/>
                <a:cs typeface="Open Sans"/>
                <a:sym typeface="Open Sans"/>
              </a:rPr>
              <a:t>Death due to C</a:t>
            </a:r>
            <a:r>
              <a:rPr kumimoji="0" lang="en-US" sz="1200" b="0" i="0" u="none" strike="noStrike" kern="0" cap="none" spc="0" normalizeH="0" baseline="0" noProof="0">
                <a:ln>
                  <a:noFill/>
                </a:ln>
                <a:solidFill>
                  <a:srgbClr val="333333"/>
                </a:solidFill>
                <a:effectLst/>
                <a:uLnTx/>
                <a:uFillTx/>
                <a:latin typeface="Arial" panose="020B0604020202020204"/>
                <a:ea typeface="Open Sans"/>
                <a:cs typeface="Open Sans"/>
                <a:sym typeface="Open Sans"/>
              </a:rPr>
              <a:t>OVID</a:t>
            </a:r>
            <a:r>
              <a:rPr kumimoji="0" sz="1200" b="0" i="0" u="none" strike="noStrike" kern="0" cap="none" spc="0" normalizeH="0" baseline="0" noProof="0">
                <a:ln>
                  <a:noFill/>
                </a:ln>
                <a:solidFill>
                  <a:srgbClr val="333333"/>
                </a:solidFill>
                <a:effectLst/>
                <a:uLnTx/>
                <a:uFillTx/>
                <a:latin typeface="Arial" panose="020B0604020202020204"/>
                <a:ea typeface="Open Sans"/>
                <a:cs typeface="Open Sans"/>
                <a:sym typeface="Open Sans"/>
              </a:rPr>
              <a:t>-19 occurred in 3 patients in the ibrutinib arm during the TEAE period and in 2 patients in the placebo arm after the TEAE period</a:t>
            </a:r>
          </a:p>
          <a:p>
            <a:pPr marL="203479" marR="0" lvl="1" indent="-203479" algn="l" defTabSz="914396" rtl="0" eaLnBrk="1" fontAlgn="auto" latinLnBrk="0" hangingPunct="0">
              <a:lnSpc>
                <a:spcPct val="100000"/>
              </a:lnSpc>
              <a:spcBef>
                <a:spcPts val="600"/>
              </a:spcBef>
              <a:spcAft>
                <a:spcPts val="0"/>
              </a:spcAft>
              <a:buClr>
                <a:srgbClr val="C00000"/>
              </a:buClr>
              <a:buSzPct val="100000"/>
              <a:buFont typeface="Arial"/>
              <a:buChar char="•"/>
              <a:tabLst/>
              <a:defRPr sz="900">
                <a:solidFill>
                  <a:srgbClr val="333333"/>
                </a:solidFill>
                <a:latin typeface="Open Sans"/>
                <a:ea typeface="Open Sans"/>
                <a:cs typeface="Open Sans"/>
                <a:sym typeface="Open Sans"/>
              </a:defRPr>
            </a:pPr>
            <a:r>
              <a:rPr kumimoji="0" sz="1200" b="0" i="0" u="none" strike="noStrike" kern="0" cap="none" spc="0" normalizeH="0" baseline="0" noProof="0">
                <a:ln>
                  <a:noFill/>
                </a:ln>
                <a:solidFill>
                  <a:srgbClr val="333333"/>
                </a:solidFill>
                <a:effectLst/>
                <a:uLnTx/>
                <a:uFillTx/>
                <a:latin typeface="Arial" panose="020B0604020202020204"/>
                <a:ea typeface="Open Sans"/>
                <a:cs typeface="Open Sans"/>
                <a:sym typeface="Open Sans"/>
              </a:rPr>
              <a:t>The most common </a:t>
            </a:r>
            <a:r>
              <a:rPr kumimoji="0" lang="en-US" sz="1200" b="0" i="0" u="none" strike="noStrike" kern="0" cap="none" spc="0" normalizeH="0" baseline="0" noProof="0">
                <a:ln>
                  <a:noFill/>
                </a:ln>
                <a:solidFill>
                  <a:srgbClr val="333333"/>
                </a:solidFill>
                <a:effectLst/>
                <a:uLnTx/>
                <a:uFillTx/>
                <a:latin typeface="Arial" panose="020B0604020202020204"/>
                <a:ea typeface="Open Sans"/>
                <a:cs typeface="Open Sans"/>
                <a:sym typeface="Open Sans"/>
              </a:rPr>
              <a:t>G</a:t>
            </a:r>
            <a:r>
              <a:rPr kumimoji="0" sz="1200" b="0" i="0" u="none" strike="noStrike" kern="0" cap="none" spc="0" normalizeH="0" baseline="0" noProof="0">
                <a:ln>
                  <a:noFill/>
                </a:ln>
                <a:solidFill>
                  <a:srgbClr val="333333"/>
                </a:solidFill>
                <a:effectLst/>
                <a:uLnTx/>
                <a:uFillTx/>
                <a:latin typeface="Arial" panose="020B0604020202020204"/>
                <a:ea typeface="Open Sans"/>
                <a:cs typeface="Open Sans"/>
                <a:sym typeface="Open Sans"/>
              </a:rPr>
              <a:t>rade 5 TEAE was infections in the ibrutinib and placebo arms: 9 versus 5 patients. Grade 5 TEAE of cardiac disorders occurred in 3 versus 5 patients, respectively</a:t>
            </a:r>
          </a:p>
          <a:p>
            <a:pPr marL="203479" marR="0" lvl="1" indent="-203479" algn="l" defTabSz="914396" rtl="0" eaLnBrk="1" fontAlgn="auto" latinLnBrk="0" hangingPunct="0">
              <a:lnSpc>
                <a:spcPct val="100000"/>
              </a:lnSpc>
              <a:spcBef>
                <a:spcPts val="600"/>
              </a:spcBef>
              <a:spcAft>
                <a:spcPts val="0"/>
              </a:spcAft>
              <a:buClr>
                <a:srgbClr val="C00000"/>
              </a:buClr>
              <a:buSzPct val="100000"/>
              <a:buFont typeface="Arial"/>
              <a:buChar char="•"/>
              <a:tabLst/>
              <a:defRPr sz="900" b="1">
                <a:solidFill>
                  <a:srgbClr val="333333"/>
                </a:solidFill>
                <a:latin typeface="Open Sans"/>
                <a:ea typeface="Open Sans"/>
                <a:cs typeface="Open Sans"/>
                <a:sym typeface="Open Sans"/>
              </a:defRPr>
            </a:pPr>
            <a:r>
              <a:rPr kumimoji="0" sz="1200" b="1" i="0" u="none" strike="noStrike" kern="0" cap="none" spc="0" normalizeH="0" baseline="0" noProof="0">
                <a:ln>
                  <a:noFill/>
                </a:ln>
                <a:solidFill>
                  <a:srgbClr val="333333"/>
                </a:solidFill>
                <a:effectLst/>
                <a:uLnTx/>
                <a:uFillTx/>
                <a:latin typeface="Arial" panose="020B0604020202020204"/>
                <a:ea typeface="Open Sans"/>
                <a:cs typeface="Open Sans"/>
                <a:sym typeface="Open Sans"/>
              </a:rPr>
              <a:t>Exploratory analysis of cause-specific survival including only deaths due to PD or TEAEs showed an HR of 0.88</a:t>
            </a:r>
          </a:p>
        </p:txBody>
      </p:sp>
      <p:graphicFrame>
        <p:nvGraphicFramePr>
          <p:cNvPr id="1360" name="Table 5"/>
          <p:cNvGraphicFramePr/>
          <p:nvPr/>
        </p:nvGraphicFramePr>
        <p:xfrm>
          <a:off x="6106362" y="1419802"/>
          <a:ext cx="5780315" cy="2763785"/>
        </p:xfrm>
        <a:graphic>
          <a:graphicData uri="http://schemas.openxmlformats.org/drawingml/2006/table">
            <a:tbl>
              <a:tblPr firstRow="1" bandRow="1"/>
              <a:tblGrid>
                <a:gridCol w="2692151">
                  <a:extLst>
                    <a:ext uri="{9D8B030D-6E8A-4147-A177-3AD203B41FA5}">
                      <a16:colId xmlns:a16="http://schemas.microsoft.com/office/drawing/2014/main" val="20000"/>
                    </a:ext>
                  </a:extLst>
                </a:gridCol>
                <a:gridCol w="1544082">
                  <a:extLst>
                    <a:ext uri="{9D8B030D-6E8A-4147-A177-3AD203B41FA5}">
                      <a16:colId xmlns:a16="http://schemas.microsoft.com/office/drawing/2014/main" val="20001"/>
                    </a:ext>
                  </a:extLst>
                </a:gridCol>
                <a:gridCol w="1544082">
                  <a:extLst>
                    <a:ext uri="{9D8B030D-6E8A-4147-A177-3AD203B41FA5}">
                      <a16:colId xmlns:a16="http://schemas.microsoft.com/office/drawing/2014/main" val="20002"/>
                    </a:ext>
                  </a:extLst>
                </a:gridCol>
              </a:tblGrid>
              <a:tr h="649390">
                <a:tc>
                  <a:txBody>
                    <a:bodyPr/>
                    <a:lstStyle/>
                    <a:p>
                      <a:pPr algn="l" defTabSz="914396">
                        <a:defRPr sz="1800" b="0">
                          <a:solidFill>
                            <a:srgbClr val="000000"/>
                          </a:solidFill>
                        </a:defRPr>
                      </a:pPr>
                      <a:r>
                        <a:rPr sz="1200" b="1">
                          <a:solidFill>
                            <a:srgbClr val="FFFFFF"/>
                          </a:solidFill>
                          <a:latin typeface="+mn-lt"/>
                          <a:ea typeface="Open Sans"/>
                          <a:cs typeface="Open Sans"/>
                          <a:sym typeface="Open Sans"/>
                        </a:rPr>
                        <a:t>Cause of death</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00A0DF"/>
                    </a:solidFill>
                  </a:tcPr>
                </a:tc>
                <a:tc>
                  <a:txBody>
                    <a:bodyPr/>
                    <a:lstStyle/>
                    <a:p>
                      <a:pPr algn="ctr" defTabSz="914396">
                        <a:defRPr sz="1800" b="0">
                          <a:solidFill>
                            <a:srgbClr val="000000"/>
                          </a:solidFill>
                        </a:defRPr>
                      </a:pPr>
                      <a:r>
                        <a:rPr sz="1200" b="1">
                          <a:solidFill>
                            <a:srgbClr val="FFFFFF"/>
                          </a:solidFill>
                          <a:latin typeface="+mn-lt"/>
                          <a:ea typeface="Open Sans"/>
                          <a:cs typeface="Open Sans"/>
                          <a:sym typeface="Open Sans"/>
                        </a:rPr>
                        <a:t>Ibrutinib + BR </a:t>
                      </a:r>
                      <a:br>
                        <a:rPr lang="en-US" sz="1200" b="1">
                          <a:solidFill>
                            <a:srgbClr val="FFFFFF"/>
                          </a:solidFill>
                          <a:latin typeface="+mn-lt"/>
                          <a:ea typeface="Open Sans"/>
                          <a:cs typeface="Open Sans"/>
                          <a:sym typeface="Open Sans"/>
                        </a:rPr>
                      </a:br>
                      <a:r>
                        <a:rPr sz="1200" b="1">
                          <a:solidFill>
                            <a:srgbClr val="FFFFFF"/>
                          </a:solidFill>
                          <a:latin typeface="+mn-lt"/>
                          <a:ea typeface="Open Sans"/>
                          <a:cs typeface="Open Sans"/>
                          <a:sym typeface="Open Sans"/>
                        </a:rPr>
                        <a:t>(N = 261)</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003479"/>
                    </a:solidFill>
                  </a:tcPr>
                </a:tc>
                <a:tc>
                  <a:txBody>
                    <a:bodyPr/>
                    <a:lstStyle/>
                    <a:p>
                      <a:pPr algn="ctr" defTabSz="914396">
                        <a:defRPr sz="1800" b="0">
                          <a:solidFill>
                            <a:srgbClr val="000000"/>
                          </a:solidFill>
                        </a:defRPr>
                      </a:pPr>
                      <a:r>
                        <a:rPr sz="1200" b="1">
                          <a:solidFill>
                            <a:srgbClr val="FFFFFF"/>
                          </a:solidFill>
                          <a:latin typeface="+mn-lt"/>
                          <a:ea typeface="Open Sans"/>
                          <a:cs typeface="Open Sans"/>
                          <a:sym typeface="Open Sans"/>
                        </a:rPr>
                        <a:t>Placebo + BR </a:t>
                      </a:r>
                      <a:br>
                        <a:rPr lang="en-US" sz="1200" b="1">
                          <a:solidFill>
                            <a:srgbClr val="FFFFFF"/>
                          </a:solidFill>
                          <a:latin typeface="+mn-lt"/>
                          <a:ea typeface="Open Sans"/>
                          <a:cs typeface="Open Sans"/>
                          <a:sym typeface="Open Sans"/>
                        </a:rPr>
                      </a:br>
                      <a:r>
                        <a:rPr sz="1200" b="1">
                          <a:solidFill>
                            <a:srgbClr val="FFFFFF"/>
                          </a:solidFill>
                          <a:latin typeface="+mn-lt"/>
                          <a:ea typeface="Open Sans"/>
                          <a:cs typeface="Open Sans"/>
                          <a:sym typeface="Open Sans"/>
                        </a:rPr>
                        <a:t>(N = 262)</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6EBD44"/>
                    </a:solidFill>
                  </a:tcPr>
                </a:tc>
                <a:extLst>
                  <a:ext uri="{0D108BD9-81ED-4DB2-BD59-A6C34878D82A}">
                    <a16:rowId xmlns:a16="http://schemas.microsoft.com/office/drawing/2014/main" val="10000"/>
                  </a:ext>
                </a:extLst>
              </a:tr>
              <a:tr h="465783">
                <a:tc>
                  <a:txBody>
                    <a:bodyPr/>
                    <a:lstStyle/>
                    <a:p>
                      <a:pPr algn="l" defTabSz="914396">
                        <a:defRPr sz="1800">
                          <a:solidFill>
                            <a:srgbClr val="000000"/>
                          </a:solidFill>
                        </a:defRPr>
                      </a:pPr>
                      <a:r>
                        <a:rPr sz="1200">
                          <a:solidFill>
                            <a:srgbClr val="333333"/>
                          </a:solidFill>
                          <a:latin typeface="+mn-lt"/>
                          <a:ea typeface="Open Sans"/>
                          <a:cs typeface="Open Sans"/>
                          <a:sym typeface="Open Sans"/>
                        </a:rPr>
                        <a:t>Death due to PD and TEAE</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tc>
                  <a:txBody>
                    <a:bodyPr/>
                    <a:lstStyle/>
                    <a:p>
                      <a:pPr algn="ctr" defTabSz="914396">
                        <a:defRPr sz="1800">
                          <a:solidFill>
                            <a:srgbClr val="000000"/>
                          </a:solidFill>
                        </a:defRPr>
                      </a:pPr>
                      <a:r>
                        <a:rPr sz="1200" b="1">
                          <a:solidFill>
                            <a:srgbClr val="333333"/>
                          </a:solidFill>
                          <a:latin typeface="+mn-lt"/>
                          <a:ea typeface="Open Sans"/>
                          <a:cs typeface="Open Sans"/>
                          <a:sym typeface="Open Sans"/>
                        </a:rPr>
                        <a:t>58 (22.2%)</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tc>
                  <a:txBody>
                    <a:bodyPr/>
                    <a:lstStyle/>
                    <a:p>
                      <a:pPr algn="ctr" defTabSz="914396">
                        <a:tabLst>
                          <a:tab pos="457200" algn="l"/>
                        </a:tabLst>
                        <a:defRPr sz="1800">
                          <a:solidFill>
                            <a:srgbClr val="000000"/>
                          </a:solidFill>
                        </a:defRPr>
                      </a:pPr>
                      <a:r>
                        <a:rPr sz="1200" b="1">
                          <a:solidFill>
                            <a:srgbClr val="333333"/>
                          </a:solidFill>
                          <a:latin typeface="+mn-lt"/>
                          <a:ea typeface="Open Sans"/>
                          <a:cs typeface="Open Sans"/>
                          <a:sym typeface="Open Sans"/>
                        </a:rPr>
                        <a:t>70 (26.7%)</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extLst>
                  <a:ext uri="{0D108BD9-81ED-4DB2-BD59-A6C34878D82A}">
                    <a16:rowId xmlns:a16="http://schemas.microsoft.com/office/drawing/2014/main" val="10001"/>
                  </a:ext>
                </a:extLst>
              </a:tr>
              <a:tr h="333074">
                <a:tc>
                  <a:txBody>
                    <a:bodyPr/>
                    <a:lstStyle/>
                    <a:p>
                      <a:pPr algn="l" defTabSz="914396">
                        <a:defRPr sz="1800">
                          <a:solidFill>
                            <a:srgbClr val="000000"/>
                          </a:solidFill>
                        </a:defRPr>
                      </a:pPr>
                      <a:r>
                        <a:rPr sz="1200">
                          <a:solidFill>
                            <a:srgbClr val="333333"/>
                          </a:solidFill>
                          <a:latin typeface="+mn-lt"/>
                          <a:ea typeface="Open Sans"/>
                          <a:cs typeface="Open Sans"/>
                          <a:sym typeface="Open Sans"/>
                        </a:rPr>
                        <a:t>Death due to PD </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tc>
                  <a:txBody>
                    <a:bodyPr/>
                    <a:lstStyle/>
                    <a:p>
                      <a:pPr algn="ctr" defTabSz="914396">
                        <a:defRPr sz="1800">
                          <a:solidFill>
                            <a:srgbClr val="000000"/>
                          </a:solidFill>
                        </a:defRPr>
                      </a:pPr>
                      <a:r>
                        <a:rPr sz="1200" b="1">
                          <a:solidFill>
                            <a:srgbClr val="333333"/>
                          </a:solidFill>
                          <a:latin typeface="+mn-lt"/>
                          <a:ea typeface="Open Sans"/>
                          <a:cs typeface="Open Sans"/>
                          <a:sym typeface="Open Sans"/>
                        </a:rPr>
                        <a:t>30 (11.5%)</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tc>
                  <a:txBody>
                    <a:bodyPr/>
                    <a:lstStyle/>
                    <a:p>
                      <a:pPr algn="ctr" defTabSz="914396">
                        <a:defRPr sz="1800">
                          <a:solidFill>
                            <a:srgbClr val="000000"/>
                          </a:solidFill>
                        </a:defRPr>
                      </a:pPr>
                      <a:r>
                        <a:rPr sz="1200" b="1">
                          <a:solidFill>
                            <a:srgbClr val="333333"/>
                          </a:solidFill>
                          <a:latin typeface="+mn-lt"/>
                          <a:ea typeface="Open Sans"/>
                          <a:cs typeface="Open Sans"/>
                          <a:sym typeface="Open Sans"/>
                        </a:rPr>
                        <a:t>54 (20.6%)</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extLst>
                  <a:ext uri="{0D108BD9-81ED-4DB2-BD59-A6C34878D82A}">
                    <a16:rowId xmlns:a16="http://schemas.microsoft.com/office/drawing/2014/main" val="10002"/>
                  </a:ext>
                </a:extLst>
              </a:tr>
              <a:tr h="333074">
                <a:tc>
                  <a:txBody>
                    <a:bodyPr/>
                    <a:lstStyle/>
                    <a:p>
                      <a:pPr algn="l" defTabSz="914396">
                        <a:defRPr sz="1800">
                          <a:solidFill>
                            <a:srgbClr val="000000"/>
                          </a:solidFill>
                        </a:defRPr>
                      </a:pPr>
                      <a:r>
                        <a:rPr sz="1200">
                          <a:solidFill>
                            <a:srgbClr val="333333"/>
                          </a:solidFill>
                          <a:latin typeface="+mn-lt"/>
                          <a:ea typeface="Open Sans"/>
                          <a:cs typeface="Open Sans"/>
                          <a:sym typeface="Open Sans"/>
                        </a:rPr>
                        <a:t>Death due to TEAEs</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tc>
                  <a:txBody>
                    <a:bodyPr/>
                    <a:lstStyle/>
                    <a:p>
                      <a:pPr algn="ctr" defTabSz="914396">
                        <a:defRPr sz="1800">
                          <a:solidFill>
                            <a:srgbClr val="000000"/>
                          </a:solidFill>
                        </a:defRPr>
                      </a:pPr>
                      <a:r>
                        <a:rPr sz="1200" b="1">
                          <a:solidFill>
                            <a:srgbClr val="333333"/>
                          </a:solidFill>
                          <a:latin typeface="+mn-lt"/>
                          <a:ea typeface="Open Sans"/>
                          <a:cs typeface="Open Sans"/>
                          <a:sym typeface="Open Sans"/>
                        </a:rPr>
                        <a:t>28 (10.7%)</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tc>
                  <a:txBody>
                    <a:bodyPr/>
                    <a:lstStyle/>
                    <a:p>
                      <a:pPr algn="ctr" defTabSz="914396">
                        <a:defRPr sz="1800">
                          <a:solidFill>
                            <a:srgbClr val="000000"/>
                          </a:solidFill>
                        </a:defRPr>
                      </a:pPr>
                      <a:r>
                        <a:rPr sz="1200" b="1">
                          <a:solidFill>
                            <a:srgbClr val="333333"/>
                          </a:solidFill>
                          <a:latin typeface="+mn-lt"/>
                          <a:ea typeface="Open Sans"/>
                          <a:cs typeface="Open Sans"/>
                          <a:sym typeface="Open Sans"/>
                        </a:rPr>
                        <a:t>16  (6.1%)</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extLst>
                  <a:ext uri="{0D108BD9-81ED-4DB2-BD59-A6C34878D82A}">
                    <a16:rowId xmlns:a16="http://schemas.microsoft.com/office/drawing/2014/main" val="10003"/>
                  </a:ext>
                </a:extLst>
              </a:tr>
              <a:tr h="649390">
                <a:tc>
                  <a:txBody>
                    <a:bodyPr/>
                    <a:lstStyle/>
                    <a:p>
                      <a:pPr algn="l" defTabSz="914396">
                        <a:defRPr sz="1800">
                          <a:solidFill>
                            <a:srgbClr val="000000"/>
                          </a:solidFill>
                        </a:defRPr>
                      </a:pPr>
                      <a:r>
                        <a:rPr sz="1200">
                          <a:solidFill>
                            <a:srgbClr val="333333"/>
                          </a:solidFill>
                          <a:latin typeface="+mn-lt"/>
                          <a:ea typeface="Open Sans"/>
                          <a:cs typeface="Open Sans"/>
                          <a:sym typeface="Open Sans"/>
                        </a:rPr>
                        <a:t>Death during post-treatment follow-up period excluding PD</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tc>
                  <a:txBody>
                    <a:bodyPr/>
                    <a:lstStyle/>
                    <a:p>
                      <a:pPr algn="ctr" defTabSz="914396">
                        <a:defRPr sz="1800">
                          <a:solidFill>
                            <a:srgbClr val="000000"/>
                          </a:solidFill>
                        </a:defRPr>
                      </a:pPr>
                      <a:r>
                        <a:rPr sz="1200" b="1">
                          <a:solidFill>
                            <a:srgbClr val="333333"/>
                          </a:solidFill>
                          <a:latin typeface="+mn-lt"/>
                          <a:ea typeface="Open Sans"/>
                          <a:cs typeface="Open Sans"/>
                          <a:sym typeface="Open Sans"/>
                        </a:rPr>
                        <a:t>46 (17.6%)</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tc>
                  <a:txBody>
                    <a:bodyPr/>
                    <a:lstStyle/>
                    <a:p>
                      <a:pPr algn="ctr" defTabSz="914396">
                        <a:defRPr sz="1800">
                          <a:solidFill>
                            <a:srgbClr val="000000"/>
                          </a:solidFill>
                        </a:defRPr>
                      </a:pPr>
                      <a:r>
                        <a:rPr sz="1200" b="1">
                          <a:solidFill>
                            <a:srgbClr val="333333"/>
                          </a:solidFill>
                          <a:latin typeface="+mn-lt"/>
                          <a:ea typeface="Open Sans"/>
                          <a:cs typeface="Open Sans"/>
                          <a:sym typeface="Open Sans"/>
                        </a:rPr>
                        <a:t>37 (14.1%)</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extLst>
                  <a:ext uri="{0D108BD9-81ED-4DB2-BD59-A6C34878D82A}">
                    <a16:rowId xmlns:a16="http://schemas.microsoft.com/office/drawing/2014/main" val="10004"/>
                  </a:ext>
                </a:extLst>
              </a:tr>
              <a:tr h="333074">
                <a:tc>
                  <a:txBody>
                    <a:bodyPr/>
                    <a:lstStyle/>
                    <a:p>
                      <a:pPr algn="l" defTabSz="914396">
                        <a:defRPr sz="1800">
                          <a:solidFill>
                            <a:srgbClr val="000000"/>
                          </a:solidFill>
                        </a:defRPr>
                      </a:pPr>
                      <a:r>
                        <a:rPr sz="1200" b="1">
                          <a:solidFill>
                            <a:srgbClr val="333333"/>
                          </a:solidFill>
                          <a:latin typeface="+mn-lt"/>
                          <a:ea typeface="Open Sans"/>
                          <a:cs typeface="Open Sans"/>
                          <a:sym typeface="Open Sans"/>
                        </a:rPr>
                        <a:t>Total deaths</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tc>
                  <a:txBody>
                    <a:bodyPr/>
                    <a:lstStyle/>
                    <a:p>
                      <a:pPr algn="ctr" defTabSz="914396">
                        <a:defRPr sz="1800">
                          <a:solidFill>
                            <a:srgbClr val="000000"/>
                          </a:solidFill>
                        </a:defRPr>
                      </a:pPr>
                      <a:r>
                        <a:rPr sz="1200" b="1">
                          <a:solidFill>
                            <a:srgbClr val="333333"/>
                          </a:solidFill>
                          <a:latin typeface="+mn-lt"/>
                          <a:ea typeface="Open Sans"/>
                          <a:cs typeface="Open Sans"/>
                          <a:sym typeface="Open Sans"/>
                        </a:rPr>
                        <a:t>104 (39.8%)</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tc>
                  <a:txBody>
                    <a:bodyPr/>
                    <a:lstStyle/>
                    <a:p>
                      <a:pPr algn="ctr" defTabSz="914396">
                        <a:tabLst>
                          <a:tab pos="457200" algn="l"/>
                        </a:tabLst>
                        <a:defRPr sz="1800">
                          <a:solidFill>
                            <a:srgbClr val="000000"/>
                          </a:solidFill>
                        </a:defRPr>
                      </a:pPr>
                      <a:r>
                        <a:rPr sz="1200" b="1">
                          <a:solidFill>
                            <a:srgbClr val="333333"/>
                          </a:solidFill>
                          <a:latin typeface="+mn-lt"/>
                          <a:ea typeface="Open Sans"/>
                          <a:cs typeface="Open Sans"/>
                          <a:sym typeface="Open Sans"/>
                        </a:rPr>
                        <a:t>107 (40.8%)</a:t>
                      </a:r>
                    </a:p>
                  </a:txBody>
                  <a:tcPr marL="45720" marR="45720"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CBDFF3"/>
                    </a:solidFill>
                  </a:tcPr>
                </a:tc>
                <a:extLst>
                  <a:ext uri="{0D108BD9-81ED-4DB2-BD59-A6C34878D82A}">
                    <a16:rowId xmlns:a16="http://schemas.microsoft.com/office/drawing/2014/main" val="10005"/>
                  </a:ext>
                </a:extLst>
              </a:tr>
            </a:tbl>
          </a:graphicData>
        </a:graphic>
      </p:graphicFrame>
      <p:sp>
        <p:nvSpPr>
          <p:cNvPr id="2" name="Slide Number Placeholder 2">
            <a:extLst>
              <a:ext uri="{FF2B5EF4-FFF2-40B4-BE49-F238E27FC236}">
                <a16:creationId xmlns:a16="http://schemas.microsoft.com/office/drawing/2014/main" id="{FF3AD5F6-3361-F567-5EF4-6F44EB14E5B1}"/>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116</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6" name="TextBox 6">
            <a:extLst>
              <a:ext uri="{FF2B5EF4-FFF2-40B4-BE49-F238E27FC236}">
                <a16:creationId xmlns:a16="http://schemas.microsoft.com/office/drawing/2014/main" id="{A89C4F84-BCB8-AA05-471C-29B770D33A62}"/>
              </a:ext>
            </a:extLst>
          </p:cNvPr>
          <p:cNvSpPr txBox="1"/>
          <p:nvPr/>
        </p:nvSpPr>
        <p:spPr>
          <a:xfrm>
            <a:off x="869005" y="6094884"/>
            <a:ext cx="10678563"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BR, bendamustine+rituximab; CI, confidence interval; HR, hazard ratio; Ibru, ibrutinib; NR, not reached; OS, overall survival; Pbo, placebo; PD, progressive disease; TEAE, treatment-emergent adverse event.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Adapted from Wang M et al. N Engl J Med. 2022;386(26):2482-2494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
        <p:nvSpPr>
          <p:cNvPr id="4" name="Title 6">
            <a:extLst>
              <a:ext uri="{FF2B5EF4-FFF2-40B4-BE49-F238E27FC236}">
                <a16:creationId xmlns:a16="http://schemas.microsoft.com/office/drawing/2014/main" id="{459CCB9C-159D-C5E4-BD2B-15B28340985C}"/>
              </a:ext>
            </a:extLst>
          </p:cNvPr>
          <p:cNvSpPr txBox="1">
            <a:spLocks/>
          </p:cNvSpPr>
          <p:nvPr/>
        </p:nvSpPr>
        <p:spPr>
          <a:xfrm>
            <a:off x="739449" y="116960"/>
            <a:ext cx="10637384" cy="905449"/>
          </a:xfrm>
          <a:prstGeom prst="rect">
            <a:avLst/>
          </a:prstGeom>
        </p:spPr>
        <p:txBody>
          <a:bodyPr vert="horz" lIns="91440" tIns="45720" rIns="0" bIns="45720" rtlCol="0" anchor="ctr">
            <a:normAutofit/>
          </a:bodyPr>
          <a:lstStyle>
            <a:lvl1pPr algn="l" defTabSz="902185" rtl="0" eaLnBrk="1" latinLnBrk="0" hangingPunct="1">
              <a:lnSpc>
                <a:spcPct val="90000"/>
              </a:lnSpc>
              <a:spcBef>
                <a:spcPct val="0"/>
              </a:spcBef>
              <a:buNone/>
              <a:defRPr sz="3108" b="1" i="0" kern="1200" cap="none" spc="-62"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02185"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62" normalizeH="0" baseline="0" noProof="0">
                <a:ln>
                  <a:noFill/>
                </a:ln>
                <a:solidFill>
                  <a:srgbClr val="283349"/>
                </a:solidFill>
                <a:effectLst/>
                <a:uLnTx/>
                <a:uFillTx/>
                <a:latin typeface="Arial" panose="020B0604020202020204" pitchFamily="34" charset="0"/>
                <a:ea typeface="+mj-ea"/>
                <a:cs typeface="Arial" panose="020B0604020202020204" pitchFamily="34" charset="0"/>
                <a:sym typeface="Arial"/>
              </a:rPr>
              <a:t>SHINE: No OS benefit for addition of ibrutinib to BR</a:t>
            </a: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1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9" grpId="0" animBg="1" advAuto="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1363" name="Connector: Elbow 32"/>
          <p:cNvSpPr/>
          <p:nvPr/>
        </p:nvSpPr>
        <p:spPr>
          <a:xfrm rot="16200000" flipV="1">
            <a:off x="8774423" y="4387935"/>
            <a:ext cx="1358414"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w="57150">
            <a:solidFill>
              <a:srgbClr val="4472C4"/>
            </a:solidFill>
            <a:prstDash val="dash"/>
            <a:miter/>
            <a:tailEnd type="triangle"/>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Arial" panose="020B0604020202020204"/>
              <a:cs typeface="Arial"/>
              <a:sym typeface="Calibri"/>
            </a:endParaRPr>
          </a:p>
        </p:txBody>
      </p:sp>
      <p:grpSp>
        <p:nvGrpSpPr>
          <p:cNvPr id="1390" name="Group 7"/>
          <p:cNvGrpSpPr/>
          <p:nvPr/>
        </p:nvGrpSpPr>
        <p:grpSpPr>
          <a:xfrm>
            <a:off x="470735" y="1418281"/>
            <a:ext cx="11574328" cy="4226207"/>
            <a:chOff x="197115" y="-1"/>
            <a:chExt cx="11574328" cy="4226207"/>
          </a:xfrm>
        </p:grpSpPr>
        <p:sp>
          <p:nvSpPr>
            <p:cNvPr id="1365" name="Straight Connector 8"/>
            <p:cNvSpPr/>
            <p:nvPr/>
          </p:nvSpPr>
          <p:spPr>
            <a:xfrm flipV="1">
              <a:off x="4932633" y="1376751"/>
              <a:ext cx="614370" cy="4275"/>
            </a:xfrm>
            <a:prstGeom prst="line">
              <a:avLst/>
            </a:prstGeom>
            <a:noFill/>
            <a:ln w="12700" cap="flat">
              <a:solidFill>
                <a:srgbClr val="4472C4"/>
              </a:solidFill>
              <a:prstDash val="solid"/>
              <a:miter lim="800000"/>
              <a:tailEnd type="triangle"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Arial" panose="020B0604020202020204"/>
                <a:cs typeface="Arial"/>
                <a:sym typeface="Calibri"/>
              </a:endParaRPr>
            </a:p>
          </p:txBody>
        </p:sp>
        <p:sp>
          <p:nvSpPr>
            <p:cNvPr id="1366" name="Straight Connector 9"/>
            <p:cNvSpPr/>
            <p:nvPr/>
          </p:nvSpPr>
          <p:spPr>
            <a:xfrm flipV="1">
              <a:off x="4943134" y="3204267"/>
              <a:ext cx="603867" cy="4979"/>
            </a:xfrm>
            <a:prstGeom prst="line">
              <a:avLst/>
            </a:prstGeom>
            <a:noFill/>
            <a:ln w="12700" cap="flat">
              <a:solidFill>
                <a:srgbClr val="7F9ED7"/>
              </a:solidFill>
              <a:prstDash val="solid"/>
              <a:miter lim="800000"/>
              <a:tailEnd type="triangle"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Arial" panose="020B0604020202020204"/>
                <a:cs typeface="Arial"/>
                <a:sym typeface="Calibri"/>
              </a:endParaRPr>
            </a:p>
          </p:txBody>
        </p:sp>
        <p:grpSp>
          <p:nvGrpSpPr>
            <p:cNvPr id="1381" name="Group 10"/>
            <p:cNvGrpSpPr/>
            <p:nvPr/>
          </p:nvGrpSpPr>
          <p:grpSpPr>
            <a:xfrm>
              <a:off x="197115" y="-1"/>
              <a:ext cx="11574328" cy="4226207"/>
              <a:chOff x="197115" y="0"/>
              <a:chExt cx="11574328" cy="4226207"/>
            </a:xfrm>
          </p:grpSpPr>
          <p:grpSp>
            <p:nvGrpSpPr>
              <p:cNvPr id="1369" name="Rectangle: Rounded Corners 19"/>
              <p:cNvGrpSpPr/>
              <p:nvPr/>
            </p:nvGrpSpPr>
            <p:grpSpPr>
              <a:xfrm>
                <a:off x="3350814" y="960401"/>
                <a:ext cx="1581821" cy="841250"/>
                <a:chOff x="0" y="0"/>
                <a:chExt cx="1581819" cy="841248"/>
              </a:xfrm>
            </p:grpSpPr>
            <p:sp>
              <p:nvSpPr>
                <p:cNvPr id="1367" name="Rounded Rectangle"/>
                <p:cNvSpPr/>
                <p:nvPr/>
              </p:nvSpPr>
              <p:spPr>
                <a:xfrm>
                  <a:off x="0" y="0"/>
                  <a:ext cx="1581819" cy="841248"/>
                </a:xfrm>
                <a:prstGeom prst="roundRect">
                  <a:avLst>
                    <a:gd name="adj" fmla="val 7053"/>
                  </a:avLst>
                </a:prstGeom>
                <a:solidFill>
                  <a:srgbClr val="657D9D"/>
                </a:solidFill>
                <a:ln w="12700" cap="flat">
                  <a:noFill/>
                  <a:miter lim="400000"/>
                </a:ln>
                <a:effectLst/>
              </p:spPr>
              <p:txBody>
                <a:bodyPr wrap="square" lIns="45719" tIns="45719" rIns="45719" bIns="45719" numCol="1" anchor="ctr">
                  <a:noAutofit/>
                </a:bodyPr>
                <a:lstStyle/>
                <a:p>
                  <a:pPr marL="0" marR="0" lvl="0" indent="0" algn="ctr" defTabSz="609554" rtl="0" eaLnBrk="1" fontAlgn="auto" latinLnBrk="0" hangingPunct="0">
                    <a:lnSpc>
                      <a:spcPct val="100000"/>
                    </a:lnSpc>
                    <a:spcBef>
                      <a:spcPts val="0"/>
                    </a:spcBef>
                    <a:spcAft>
                      <a:spcPts val="0"/>
                    </a:spcAft>
                    <a:buClrTx/>
                    <a:buSzTx/>
                    <a:buFontTx/>
                    <a:buNone/>
                    <a:tabLst/>
                    <a:defRPr sz="1600">
                      <a:solidFill>
                        <a:srgbClr val="FFFFFF"/>
                      </a:solidFill>
                      <a:latin typeface="+mn-lt"/>
                      <a:ea typeface="+mn-ea"/>
                      <a:cs typeface="+mn-cs"/>
                      <a:sym typeface="Calibri"/>
                    </a:defRPr>
                  </a:pPr>
                  <a:endParaRPr kumimoji="0" sz="1600" b="0" i="0" u="none" strike="noStrike" kern="0" cap="none" spc="0" normalizeH="0" baseline="0" noProof="0">
                    <a:ln>
                      <a:noFill/>
                    </a:ln>
                    <a:solidFill>
                      <a:srgbClr val="FFFFFF"/>
                    </a:solidFill>
                    <a:effectLst/>
                    <a:uLnTx/>
                    <a:uFillTx/>
                    <a:latin typeface="Arial" panose="020B0604020202020204"/>
                    <a:cs typeface="Arial"/>
                    <a:sym typeface="Calibri"/>
                  </a:endParaRPr>
                </a:p>
              </p:txBody>
            </p:sp>
            <p:sp>
              <p:nvSpPr>
                <p:cNvPr id="1368" name="Bendamustinea…"/>
                <p:cNvSpPr txBox="1"/>
                <p:nvPr/>
              </p:nvSpPr>
              <p:spPr>
                <a:xfrm>
                  <a:off x="17377" y="62046"/>
                  <a:ext cx="1547065" cy="71715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numCol="1" anchor="ctr">
                  <a:spAutoFit/>
                </a:bodyPr>
                <a:lstStyle/>
                <a:p>
                  <a:pPr marL="0" marR="0" lvl="0" indent="0" algn="ctr" defTabSz="609554" rtl="0" eaLnBrk="1" fontAlgn="auto" latinLnBrk="0" hangingPunct="0">
                    <a:lnSpc>
                      <a:spcPct val="100000"/>
                    </a:lnSpc>
                    <a:spcBef>
                      <a:spcPts val="0"/>
                    </a:spcBef>
                    <a:spcAft>
                      <a:spcPts val="0"/>
                    </a:spcAft>
                    <a:buClrTx/>
                    <a:buSzTx/>
                    <a:buFontTx/>
                    <a:buNone/>
                    <a:tabLst/>
                    <a:defRPr sz="1600">
                      <a:solidFill>
                        <a:srgbClr val="FFFFFF"/>
                      </a:solidFill>
                      <a:latin typeface="+mn-lt"/>
                      <a:ea typeface="+mn-ea"/>
                      <a:cs typeface="+mn-cs"/>
                      <a:sym typeface="Calibri"/>
                    </a:defRPr>
                  </a:pPr>
                  <a:r>
                    <a:rPr kumimoji="0" sz="1600" b="0" i="0" u="none" strike="noStrike" kern="0" cap="none" spc="0" normalizeH="0" baseline="0" noProof="0">
                      <a:ln>
                        <a:noFill/>
                      </a:ln>
                      <a:solidFill>
                        <a:srgbClr val="FFFFFF"/>
                      </a:solidFill>
                      <a:effectLst/>
                      <a:uLnTx/>
                      <a:uFillTx/>
                      <a:latin typeface="Arial" panose="020B0604020202020204"/>
                      <a:cs typeface="Arial"/>
                      <a:sym typeface="Calibri"/>
                    </a:rPr>
                    <a:t>Bendamustine</a:t>
                  </a:r>
                  <a:r>
                    <a:rPr kumimoji="0" sz="1600" b="0" i="0" u="none" strike="noStrike" kern="0" cap="none" spc="0" normalizeH="0" baseline="30000" noProof="0">
                      <a:ln>
                        <a:noFill/>
                      </a:ln>
                      <a:solidFill>
                        <a:srgbClr val="FFFFFF"/>
                      </a:solidFill>
                      <a:effectLst/>
                      <a:uLnTx/>
                      <a:uFillTx/>
                      <a:latin typeface="Arial" panose="020B0604020202020204"/>
                      <a:cs typeface="Arial"/>
                      <a:sym typeface="Calibri"/>
                    </a:rPr>
                    <a:t>a</a:t>
                  </a:r>
                </a:p>
                <a:p>
                  <a:pPr marL="0" marR="0" lvl="0" indent="0" algn="ctr" defTabSz="609554" rtl="0" eaLnBrk="1" fontAlgn="auto" latinLnBrk="0" hangingPunct="0">
                    <a:lnSpc>
                      <a:spcPct val="100000"/>
                    </a:lnSpc>
                    <a:spcBef>
                      <a:spcPts val="0"/>
                    </a:spcBef>
                    <a:spcAft>
                      <a:spcPts val="0"/>
                    </a:spcAft>
                    <a:buClrTx/>
                    <a:buSzTx/>
                    <a:buFontTx/>
                    <a:buNone/>
                    <a:tabLst/>
                    <a:defRPr sz="1600">
                      <a:solidFill>
                        <a:srgbClr val="FFFFFF"/>
                      </a:solidFill>
                      <a:latin typeface="+mn-lt"/>
                      <a:ea typeface="+mn-ea"/>
                      <a:cs typeface="+mn-cs"/>
                      <a:sym typeface="Calibri"/>
                    </a:defRPr>
                  </a:pPr>
                  <a:r>
                    <a:rPr kumimoji="0" sz="1600" b="0" i="0" u="none" strike="noStrike" kern="0" cap="none" spc="0" normalizeH="0" baseline="0" noProof="0">
                      <a:ln>
                        <a:noFill/>
                      </a:ln>
                      <a:solidFill>
                        <a:srgbClr val="FFFFFF"/>
                      </a:solidFill>
                      <a:effectLst/>
                      <a:uLnTx/>
                      <a:uFillTx/>
                      <a:latin typeface="Arial" panose="020B0604020202020204"/>
                      <a:cs typeface="Arial"/>
                      <a:sym typeface="Calibri"/>
                    </a:rPr>
                    <a:t>Rituximab</a:t>
                  </a:r>
                  <a:r>
                    <a:rPr kumimoji="0" sz="1600" b="0" i="0" u="none" strike="noStrike" kern="0" cap="none" spc="0" normalizeH="0" baseline="30000" noProof="0">
                      <a:ln>
                        <a:noFill/>
                      </a:ln>
                      <a:solidFill>
                        <a:srgbClr val="FFFFFF"/>
                      </a:solidFill>
                      <a:effectLst/>
                      <a:uLnTx/>
                      <a:uFillTx/>
                      <a:latin typeface="Arial" panose="020B0604020202020204"/>
                      <a:cs typeface="Arial"/>
                      <a:sym typeface="Calibri"/>
                    </a:rPr>
                    <a:t>b</a:t>
                  </a:r>
                </a:p>
                <a:p>
                  <a:pPr marL="0" marR="0" lvl="0" indent="0" algn="ctr" defTabSz="609554" rtl="0" eaLnBrk="1" fontAlgn="auto" latinLnBrk="0" hangingPunct="0">
                    <a:lnSpc>
                      <a:spcPct val="100000"/>
                    </a:lnSpc>
                    <a:spcBef>
                      <a:spcPts val="0"/>
                    </a:spcBef>
                    <a:spcAft>
                      <a:spcPts val="0"/>
                    </a:spcAft>
                    <a:buClrTx/>
                    <a:buSzTx/>
                    <a:buFontTx/>
                    <a:buNone/>
                    <a:tabLst/>
                    <a:defRPr sz="1600">
                      <a:solidFill>
                        <a:srgbClr val="FFFFFF"/>
                      </a:solidFill>
                      <a:latin typeface="+mn-lt"/>
                      <a:ea typeface="+mn-ea"/>
                      <a:cs typeface="+mn-cs"/>
                      <a:sym typeface="Calibri"/>
                    </a:defRPr>
                  </a:pPr>
                  <a:r>
                    <a:rPr kumimoji="0" sz="1600" b="0" i="0" u="none" strike="noStrike" kern="0" cap="none" spc="0" normalizeH="0" baseline="0" noProof="0">
                      <a:ln>
                        <a:noFill/>
                      </a:ln>
                      <a:solidFill>
                        <a:srgbClr val="FFFFFF"/>
                      </a:solidFill>
                      <a:effectLst/>
                      <a:uLnTx/>
                      <a:uFillTx/>
                      <a:latin typeface="Arial" panose="020B0604020202020204"/>
                      <a:cs typeface="Arial"/>
                      <a:sym typeface="Calibri"/>
                    </a:rPr>
                    <a:t>x 6 cycles</a:t>
                  </a:r>
                </a:p>
              </p:txBody>
            </p:sp>
          </p:grpSp>
          <p:grpSp>
            <p:nvGrpSpPr>
              <p:cNvPr id="1372" name="Rectangle: Rounded Corners 20"/>
              <p:cNvGrpSpPr/>
              <p:nvPr/>
            </p:nvGrpSpPr>
            <p:grpSpPr>
              <a:xfrm>
                <a:off x="197115" y="774409"/>
                <a:ext cx="2261284" cy="3022525"/>
                <a:chOff x="197115" y="0"/>
                <a:chExt cx="2261283" cy="3022524"/>
              </a:xfrm>
            </p:grpSpPr>
            <p:sp>
              <p:nvSpPr>
                <p:cNvPr id="1370" name="Rounded Rectangle"/>
                <p:cNvSpPr/>
                <p:nvPr/>
              </p:nvSpPr>
              <p:spPr>
                <a:xfrm>
                  <a:off x="197115" y="0"/>
                  <a:ext cx="2261283" cy="3022524"/>
                </a:xfrm>
                <a:prstGeom prst="roundRect">
                  <a:avLst>
                    <a:gd name="adj" fmla="val 8585"/>
                  </a:avLst>
                </a:prstGeom>
                <a:solidFill>
                  <a:srgbClr val="830051"/>
                </a:solidFill>
                <a:ln w="12700" cap="flat">
                  <a:noFill/>
                  <a:miter lim="400000"/>
                </a:ln>
                <a:effectLst/>
              </p:spPr>
              <p:txBody>
                <a:bodyPr wrap="square" lIns="45719" tIns="45719" rIns="45719" bIns="45719" numCol="1" anchor="ctr">
                  <a:noAutofit/>
                </a:bodyPr>
                <a:lstStyle/>
                <a:p>
                  <a:pPr marL="0" marR="0" lvl="0" indent="0" algn="l" defTabSz="609570" rtl="0" eaLnBrk="1" fontAlgn="auto" latinLnBrk="0" hangingPunct="0">
                    <a:lnSpc>
                      <a:spcPct val="100000"/>
                    </a:lnSpc>
                    <a:spcBef>
                      <a:spcPts val="600"/>
                    </a:spcBef>
                    <a:spcAft>
                      <a:spcPts val="0"/>
                    </a:spcAft>
                    <a:buClrTx/>
                    <a:buSzTx/>
                    <a:buFontTx/>
                    <a:buNone/>
                    <a:tabLst/>
                    <a:defRPr>
                      <a:solidFill>
                        <a:srgbClr val="FFFFFF"/>
                      </a:solidFill>
                      <a:latin typeface="+mn-lt"/>
                      <a:ea typeface="+mn-ea"/>
                      <a:cs typeface="+mn-cs"/>
                      <a:sym typeface="Calibri"/>
                    </a:defRPr>
                  </a:pPr>
                  <a:endParaRPr kumimoji="0" sz="1600" b="0" i="0" u="none" strike="noStrike" kern="0" cap="none" spc="0" normalizeH="0" baseline="0" noProof="0">
                    <a:ln>
                      <a:noFill/>
                    </a:ln>
                    <a:solidFill>
                      <a:srgbClr val="FFFFFF"/>
                    </a:solidFill>
                    <a:effectLst/>
                    <a:uLnTx/>
                    <a:uFillTx/>
                    <a:latin typeface="Arial" panose="020B0604020202020204"/>
                    <a:cs typeface="Arial"/>
                    <a:sym typeface="Calibri"/>
                  </a:endParaRPr>
                </a:p>
              </p:txBody>
            </p:sp>
            <p:sp>
              <p:nvSpPr>
                <p:cNvPr id="1371" name="Untreated MCL (N=598)…"/>
                <p:cNvSpPr txBox="1"/>
                <p:nvPr/>
              </p:nvSpPr>
              <p:spPr>
                <a:xfrm>
                  <a:off x="285075" y="223730"/>
                  <a:ext cx="2104587" cy="257506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numCol="1" anchor="ctr">
                  <a:spAutoFit/>
                </a:bodyPr>
                <a:lstStyle/>
                <a:p>
                  <a:pPr marL="0" marR="0" lvl="0" indent="0" algn="ctr" defTabSz="609554" rtl="0" eaLnBrk="1" fontAlgn="auto" latinLnBrk="0" hangingPunct="0">
                    <a:lnSpc>
                      <a:spcPct val="100000"/>
                    </a:lnSpc>
                    <a:spcBef>
                      <a:spcPts val="400"/>
                    </a:spcBef>
                    <a:spcAft>
                      <a:spcPts val="0"/>
                    </a:spcAft>
                    <a:buClrTx/>
                    <a:buSzTx/>
                    <a:buFontTx/>
                    <a:buNone/>
                    <a:tabLst/>
                    <a:defRPr sz="1600" b="1">
                      <a:solidFill>
                        <a:srgbClr val="FFFFFF"/>
                      </a:solidFill>
                      <a:latin typeface="+mn-lt"/>
                      <a:ea typeface="+mn-ea"/>
                      <a:cs typeface="+mn-cs"/>
                      <a:sym typeface="Calibri"/>
                    </a:defRPr>
                  </a:pPr>
                  <a:r>
                    <a:rPr kumimoji="0" sz="1400" b="1" i="0" u="none" strike="noStrike" kern="0" cap="none" spc="0" normalizeH="0" baseline="0" noProof="0">
                      <a:ln>
                        <a:noFill/>
                      </a:ln>
                      <a:solidFill>
                        <a:srgbClr val="FFFFFF"/>
                      </a:solidFill>
                      <a:effectLst/>
                      <a:uLnTx/>
                      <a:uFillTx/>
                      <a:latin typeface="Arial" panose="020B0604020202020204"/>
                      <a:cs typeface="Arial"/>
                      <a:sym typeface="Calibri"/>
                    </a:rPr>
                    <a:t>Untreated MCL (N=598) </a:t>
                  </a:r>
                  <a:endParaRPr kumimoji="0" sz="1400" b="1" i="1" u="sng" strike="sngStrike" kern="0" cap="none" spc="0" normalizeH="0" baseline="0" noProof="0">
                    <a:ln>
                      <a:noFill/>
                    </a:ln>
                    <a:solidFill>
                      <a:srgbClr val="FFFFFF"/>
                    </a:solidFill>
                    <a:effectLst/>
                    <a:uLnTx/>
                    <a:uFillTx/>
                    <a:latin typeface="Arial" panose="020B0604020202020204"/>
                    <a:cs typeface="Arial"/>
                    <a:sym typeface="Calibri"/>
                  </a:endParaRPr>
                </a:p>
                <a:p>
                  <a:pPr marL="285750" marR="0" lvl="0" indent="-285750" algn="l" defTabSz="609554" rtl="0" eaLnBrk="1" fontAlgn="auto" latinLnBrk="0" hangingPunct="0">
                    <a:lnSpc>
                      <a:spcPct val="100000"/>
                    </a:lnSpc>
                    <a:spcBef>
                      <a:spcPts val="0"/>
                    </a:spcBef>
                    <a:spcAft>
                      <a:spcPts val="0"/>
                    </a:spcAft>
                    <a:buClrTx/>
                    <a:buSzPct val="100000"/>
                    <a:buFont typeface="Arial"/>
                    <a:buChar char="•"/>
                    <a:tabLst/>
                    <a:defRPr sz="1400">
                      <a:solidFill>
                        <a:srgbClr val="FFFFFF"/>
                      </a:solidFill>
                      <a:latin typeface="+mn-lt"/>
                      <a:ea typeface="+mn-ea"/>
                      <a:cs typeface="+mn-cs"/>
                      <a:sym typeface="Calibri"/>
                    </a:defRPr>
                  </a:pPr>
                  <a:r>
                    <a:rPr kumimoji="0" sz="1400" b="0" i="0" u="none" strike="noStrike" kern="0" cap="none" spc="0" normalizeH="0" baseline="0" noProof="0">
                      <a:ln>
                        <a:noFill/>
                      </a:ln>
                      <a:solidFill>
                        <a:srgbClr val="FFFFFF"/>
                      </a:solidFill>
                      <a:effectLst/>
                      <a:uLnTx/>
                      <a:uFillTx/>
                      <a:latin typeface="Arial" panose="020B0604020202020204"/>
                      <a:cs typeface="Arial"/>
                      <a:sym typeface="Calibri"/>
                    </a:rPr>
                    <a:t>Age ≥65 years</a:t>
                  </a:r>
                </a:p>
                <a:p>
                  <a:pPr marL="285750" marR="0" lvl="0" indent="-285750" algn="l" defTabSz="609554" rtl="0" eaLnBrk="1" fontAlgn="auto" latinLnBrk="0" hangingPunct="0">
                    <a:lnSpc>
                      <a:spcPct val="100000"/>
                    </a:lnSpc>
                    <a:spcBef>
                      <a:spcPts val="0"/>
                    </a:spcBef>
                    <a:spcAft>
                      <a:spcPts val="0"/>
                    </a:spcAft>
                    <a:buClrTx/>
                    <a:buSzPct val="100000"/>
                    <a:buFont typeface="Arial"/>
                    <a:buChar char="•"/>
                    <a:tabLst/>
                    <a:defRPr sz="1400">
                      <a:solidFill>
                        <a:srgbClr val="FFFFFF"/>
                      </a:solidFill>
                      <a:latin typeface="+mn-lt"/>
                      <a:ea typeface="+mn-ea"/>
                      <a:cs typeface="+mn-cs"/>
                      <a:sym typeface="Calibri"/>
                    </a:defRPr>
                  </a:pPr>
                  <a:r>
                    <a:rPr kumimoji="0" sz="1400" b="0" i="0" u="none" strike="noStrike" kern="0" cap="none" spc="0" normalizeH="0" baseline="0" noProof="0">
                      <a:ln>
                        <a:noFill/>
                      </a:ln>
                      <a:solidFill>
                        <a:srgbClr val="FFFFFF"/>
                      </a:solidFill>
                      <a:effectLst/>
                      <a:uLnTx/>
                      <a:uFillTx/>
                      <a:latin typeface="Arial" panose="020B0604020202020204"/>
                      <a:cs typeface="Arial"/>
                      <a:sym typeface="Calibri"/>
                    </a:rPr>
                    <a:t>ECOG PS ≤2</a:t>
                  </a:r>
                </a:p>
                <a:p>
                  <a:pPr marL="0" marR="0" lvl="0" indent="0" algn="ctr" defTabSz="609554" rtl="0" eaLnBrk="1" fontAlgn="auto" latinLnBrk="0" hangingPunct="0">
                    <a:lnSpc>
                      <a:spcPct val="100000"/>
                    </a:lnSpc>
                    <a:spcBef>
                      <a:spcPts val="0"/>
                    </a:spcBef>
                    <a:spcAft>
                      <a:spcPts val="0"/>
                    </a:spcAft>
                    <a:buClrTx/>
                    <a:buSzTx/>
                    <a:buFontTx/>
                    <a:buNone/>
                    <a:tabLst/>
                    <a:defRPr sz="1600" u="sng">
                      <a:solidFill>
                        <a:srgbClr val="FFFFFF"/>
                      </a:solidFill>
                      <a:latin typeface="+mn-lt"/>
                      <a:ea typeface="+mn-ea"/>
                      <a:cs typeface="+mn-cs"/>
                      <a:sym typeface="Calibri"/>
                    </a:defRPr>
                  </a:pPr>
                  <a:endParaRPr kumimoji="0" sz="1400" b="0" i="0" u="sng" strike="noStrike" kern="0" cap="none" spc="0" normalizeH="0" baseline="0" noProof="0">
                    <a:ln>
                      <a:noFill/>
                    </a:ln>
                    <a:solidFill>
                      <a:srgbClr val="FFFFFF"/>
                    </a:solidFill>
                    <a:effectLst/>
                    <a:uLnTx/>
                    <a:uFillTx/>
                    <a:latin typeface="Arial" panose="020B0604020202020204"/>
                    <a:cs typeface="Arial"/>
                    <a:sym typeface="Calibri"/>
                  </a:endParaRPr>
                </a:p>
                <a:p>
                  <a:pPr marL="0" marR="0" lvl="0" indent="0" algn="ctr" defTabSz="609554" rtl="0" eaLnBrk="1" fontAlgn="auto" latinLnBrk="0" hangingPunct="0">
                    <a:lnSpc>
                      <a:spcPct val="100000"/>
                    </a:lnSpc>
                    <a:spcBef>
                      <a:spcPts val="400"/>
                    </a:spcBef>
                    <a:spcAft>
                      <a:spcPts val="0"/>
                    </a:spcAft>
                    <a:buClrTx/>
                    <a:buSzTx/>
                    <a:buFontTx/>
                    <a:buNone/>
                    <a:tabLst/>
                    <a:defRPr sz="1600" i="1" u="sng">
                      <a:solidFill>
                        <a:srgbClr val="FFFFFF"/>
                      </a:solidFill>
                      <a:latin typeface="+mn-lt"/>
                      <a:ea typeface="+mn-ea"/>
                      <a:cs typeface="+mn-cs"/>
                      <a:sym typeface="Calibri"/>
                    </a:defRPr>
                  </a:pPr>
                  <a:r>
                    <a:rPr kumimoji="0" sz="1400" b="0" i="1" u="sng" strike="noStrike" kern="0" cap="none" spc="0" normalizeH="0" baseline="0" noProof="0">
                      <a:ln>
                        <a:noFill/>
                      </a:ln>
                      <a:solidFill>
                        <a:srgbClr val="FFFFFF"/>
                      </a:solidFill>
                      <a:effectLst/>
                      <a:uLnTx/>
                      <a:uFillTx/>
                      <a:latin typeface="Arial" panose="020B0604020202020204"/>
                      <a:cs typeface="Arial"/>
                      <a:sym typeface="Calibri"/>
                    </a:rPr>
                    <a:t>Stratification</a:t>
                  </a:r>
                </a:p>
                <a:p>
                  <a:pPr marL="228589" marR="0" lvl="0" indent="-228589" algn="l" defTabSz="609570" rtl="0" eaLnBrk="1" fontAlgn="auto" latinLnBrk="0" hangingPunct="0">
                    <a:lnSpc>
                      <a:spcPct val="100000"/>
                    </a:lnSpc>
                    <a:spcBef>
                      <a:spcPts val="600"/>
                    </a:spcBef>
                    <a:spcAft>
                      <a:spcPts val="0"/>
                    </a:spcAft>
                    <a:buClrTx/>
                    <a:buSzPct val="100000"/>
                    <a:buFont typeface="Arial"/>
                    <a:buChar char="•"/>
                    <a:tabLst/>
                    <a:defRPr sz="1400" b="1">
                      <a:solidFill>
                        <a:srgbClr val="FFFFFF"/>
                      </a:solidFill>
                      <a:latin typeface="+mn-lt"/>
                      <a:ea typeface="+mn-ea"/>
                      <a:cs typeface="+mn-cs"/>
                      <a:sym typeface="Calibri"/>
                    </a:defRPr>
                  </a:pPr>
                  <a:r>
                    <a:rPr kumimoji="0" sz="1400" b="1" i="0" u="none" strike="noStrike" kern="0" cap="none" spc="0" normalizeH="0" baseline="0" noProof="0">
                      <a:ln>
                        <a:noFill/>
                      </a:ln>
                      <a:solidFill>
                        <a:srgbClr val="FFFFFF"/>
                      </a:solidFill>
                      <a:effectLst/>
                      <a:uLnTx/>
                      <a:uFillTx/>
                      <a:latin typeface="Arial" panose="020B0604020202020204"/>
                      <a:cs typeface="Arial"/>
                      <a:sym typeface="Calibri"/>
                    </a:rPr>
                    <a:t>sMIPI score</a:t>
                  </a:r>
                  <a:r>
                    <a:rPr kumimoji="0" sz="1400" b="0" i="0" u="none" strike="noStrike" kern="0" cap="none" spc="0" normalizeH="0" baseline="0" noProof="0">
                      <a:ln>
                        <a:noFill/>
                      </a:ln>
                      <a:solidFill>
                        <a:srgbClr val="FFFFFF"/>
                      </a:solidFill>
                      <a:effectLst/>
                      <a:uLnTx/>
                      <a:uFillTx/>
                      <a:latin typeface="Arial" panose="020B0604020202020204"/>
                      <a:cs typeface="Arial"/>
                      <a:sym typeface="Calibri"/>
                    </a:rPr>
                    <a:t>: Low vs intermediate vs high</a:t>
                  </a:r>
                </a:p>
                <a:p>
                  <a:pPr marL="228589" marR="0" lvl="0" indent="-228589" algn="l" defTabSz="609570" rtl="0" eaLnBrk="1" fontAlgn="auto" latinLnBrk="0" hangingPunct="0">
                    <a:lnSpc>
                      <a:spcPct val="100000"/>
                    </a:lnSpc>
                    <a:spcBef>
                      <a:spcPts val="600"/>
                    </a:spcBef>
                    <a:spcAft>
                      <a:spcPts val="0"/>
                    </a:spcAft>
                    <a:buClrTx/>
                    <a:buSzPct val="100000"/>
                    <a:buFont typeface="Arial"/>
                    <a:buChar char="•"/>
                    <a:tabLst/>
                    <a:defRPr sz="1400" b="1">
                      <a:solidFill>
                        <a:srgbClr val="FFFFFF"/>
                      </a:solidFill>
                      <a:latin typeface="+mn-lt"/>
                      <a:ea typeface="+mn-ea"/>
                      <a:cs typeface="+mn-cs"/>
                      <a:sym typeface="Calibri"/>
                    </a:defRPr>
                  </a:pPr>
                  <a:r>
                    <a:rPr kumimoji="0" sz="1400" b="1" i="0" u="none" strike="noStrike" kern="0" cap="none" spc="0" normalizeH="0" baseline="0" noProof="0">
                      <a:ln>
                        <a:noFill/>
                      </a:ln>
                      <a:solidFill>
                        <a:srgbClr val="FFFFFF"/>
                      </a:solidFill>
                      <a:effectLst/>
                      <a:uLnTx/>
                      <a:uFillTx/>
                      <a:latin typeface="Arial" panose="020B0604020202020204"/>
                      <a:cs typeface="Arial"/>
                      <a:sym typeface="Calibri"/>
                    </a:rPr>
                    <a:t>Geographic region</a:t>
                  </a:r>
                  <a:r>
                    <a:rPr kumimoji="0" sz="1400" b="0" i="0" u="none" strike="noStrike" kern="0" cap="none" spc="0" normalizeH="0" baseline="0" noProof="0">
                      <a:ln>
                        <a:noFill/>
                      </a:ln>
                      <a:solidFill>
                        <a:srgbClr val="FFFFFF"/>
                      </a:solidFill>
                      <a:effectLst/>
                      <a:uLnTx/>
                      <a:uFillTx/>
                      <a:latin typeface="Arial" panose="020B0604020202020204"/>
                      <a:cs typeface="Arial"/>
                      <a:sym typeface="Calibri"/>
                    </a:rPr>
                    <a:t>: North America vs Western Europe vs other</a:t>
                  </a:r>
                </a:p>
              </p:txBody>
            </p:sp>
          </p:grpSp>
          <p:sp>
            <p:nvSpPr>
              <p:cNvPr id="1373" name="TextBox 21"/>
              <p:cNvSpPr txBox="1"/>
              <p:nvPr/>
            </p:nvSpPr>
            <p:spPr>
              <a:xfrm>
                <a:off x="8877975" y="0"/>
                <a:ext cx="2893468" cy="1446024"/>
              </a:xfrm>
              <a:prstGeom prst="rect">
                <a:avLst/>
              </a:prstGeom>
              <a:solidFill>
                <a:srgbClr val="FFFFFF"/>
              </a:solidFill>
              <a:ln w="9525" cap="flat">
                <a:solidFill>
                  <a:srgbClr val="000000"/>
                </a:solidFill>
                <a:prstDash val="solid"/>
                <a:round/>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p>
                <a:pPr marL="0" marR="0" lvl="0" indent="0" algn="l" defTabSz="609554" rtl="0" eaLnBrk="1" fontAlgn="auto" latinLnBrk="0" hangingPunct="0">
                  <a:lnSpc>
                    <a:spcPct val="100000"/>
                  </a:lnSpc>
                  <a:spcBef>
                    <a:spcPts val="200"/>
                  </a:spcBef>
                  <a:spcAft>
                    <a:spcPts val="0"/>
                  </a:spcAft>
                  <a:buClrTx/>
                  <a:buSzTx/>
                  <a:buFontTx/>
                  <a:buNone/>
                  <a:tabLst/>
                  <a:defRPr sz="1400" b="1">
                    <a:solidFill>
                      <a:srgbClr val="000000"/>
                    </a:solidFill>
                    <a:latin typeface="+mn-lt"/>
                    <a:ea typeface="+mn-ea"/>
                    <a:cs typeface="+mn-cs"/>
                    <a:sym typeface="Calibri"/>
                  </a:defRPr>
                </a:pPr>
                <a:r>
                  <a:rPr kumimoji="0" sz="1400" b="1" i="0" u="none" strike="noStrike" kern="0" cap="none" spc="0" normalizeH="0" baseline="0" noProof="0">
                    <a:ln>
                      <a:noFill/>
                    </a:ln>
                    <a:solidFill>
                      <a:srgbClr val="000000"/>
                    </a:solidFill>
                    <a:effectLst/>
                    <a:uLnTx/>
                    <a:uFillTx/>
                    <a:latin typeface="Arial" panose="020B0604020202020204"/>
                    <a:cs typeface="Arial"/>
                    <a:sym typeface="Calibri"/>
                  </a:rPr>
                  <a:t>Primary endpoint</a:t>
                </a:r>
                <a:r>
                  <a:rPr kumimoji="0" sz="1400" b="0" i="0" u="none" strike="noStrike" kern="0" cap="none" spc="0" normalizeH="0" baseline="0" noProof="0">
                    <a:ln>
                      <a:noFill/>
                    </a:ln>
                    <a:solidFill>
                      <a:srgbClr val="000000"/>
                    </a:solidFill>
                    <a:effectLst/>
                    <a:uLnTx/>
                    <a:uFillTx/>
                    <a:latin typeface="Arial" panose="020B0604020202020204"/>
                    <a:cs typeface="Arial"/>
                    <a:sym typeface="Calibri"/>
                  </a:rPr>
                  <a:t>:</a:t>
                </a:r>
              </a:p>
              <a:p>
                <a:pPr marL="114300" marR="0" lvl="0" indent="-114300" algn="l" defTabSz="609554" rtl="0" eaLnBrk="1" fontAlgn="auto" latinLnBrk="0" hangingPunct="0">
                  <a:lnSpc>
                    <a:spcPct val="100000"/>
                  </a:lnSpc>
                  <a:spcBef>
                    <a:spcPts val="200"/>
                  </a:spcBef>
                  <a:spcAft>
                    <a:spcPts val="0"/>
                  </a:spcAft>
                  <a:buClrTx/>
                  <a:buSzPct val="100000"/>
                  <a:buFont typeface="Arial"/>
                  <a:buChar char="•"/>
                  <a:tabLst/>
                  <a:defRPr sz="1200">
                    <a:solidFill>
                      <a:srgbClr val="000000"/>
                    </a:solidFill>
                    <a:latin typeface="+mn-lt"/>
                    <a:ea typeface="+mn-ea"/>
                    <a:cs typeface="+mn-cs"/>
                    <a:sym typeface="Calibri"/>
                  </a:defRPr>
                </a:pPr>
                <a:r>
                  <a:rPr kumimoji="0" sz="1200" b="0" i="0" u="none" strike="noStrike" kern="0" cap="none" spc="0" normalizeH="0" baseline="0" noProof="0">
                    <a:ln>
                      <a:noFill/>
                    </a:ln>
                    <a:solidFill>
                      <a:srgbClr val="000000"/>
                    </a:solidFill>
                    <a:effectLst/>
                    <a:uLnTx/>
                    <a:uFillTx/>
                    <a:latin typeface="Arial" panose="020B0604020202020204"/>
                    <a:cs typeface="Arial"/>
                    <a:sym typeface="Calibri"/>
                  </a:rPr>
                  <a:t>PFS (Independent Review Committee)</a:t>
                </a:r>
              </a:p>
              <a:p>
                <a:pPr marL="0" marR="0" lvl="0" indent="0" algn="l" defTabSz="609554" rtl="0" eaLnBrk="1" fontAlgn="auto" latinLnBrk="0" hangingPunct="0">
                  <a:lnSpc>
                    <a:spcPct val="100000"/>
                  </a:lnSpc>
                  <a:spcBef>
                    <a:spcPts val="200"/>
                  </a:spcBef>
                  <a:spcAft>
                    <a:spcPts val="0"/>
                  </a:spcAft>
                  <a:buClrTx/>
                  <a:buSzTx/>
                  <a:buFontTx/>
                  <a:buNone/>
                  <a:tabLst/>
                  <a:defRPr sz="1400" b="1">
                    <a:solidFill>
                      <a:srgbClr val="000000"/>
                    </a:solidFill>
                    <a:latin typeface="+mn-lt"/>
                    <a:ea typeface="+mn-ea"/>
                    <a:cs typeface="+mn-cs"/>
                    <a:sym typeface="Calibri"/>
                  </a:defRPr>
                </a:pPr>
                <a:r>
                  <a:rPr kumimoji="0" sz="1400" b="1" i="0" u="none" strike="noStrike" kern="0" cap="none" spc="0" normalizeH="0" baseline="0" noProof="0">
                    <a:ln>
                      <a:noFill/>
                    </a:ln>
                    <a:solidFill>
                      <a:srgbClr val="000000"/>
                    </a:solidFill>
                    <a:effectLst/>
                    <a:uLnTx/>
                    <a:uFillTx/>
                    <a:latin typeface="Arial" panose="020B0604020202020204"/>
                    <a:cs typeface="Arial"/>
                    <a:sym typeface="Calibri"/>
                  </a:rPr>
                  <a:t>Key secondary endpoints</a:t>
                </a:r>
                <a:r>
                  <a:rPr kumimoji="0" sz="1400" b="0" i="0" u="none" strike="noStrike" kern="0" cap="none" spc="0" normalizeH="0" baseline="0" noProof="0">
                    <a:ln>
                      <a:noFill/>
                    </a:ln>
                    <a:solidFill>
                      <a:srgbClr val="000000"/>
                    </a:solidFill>
                    <a:effectLst/>
                    <a:uLnTx/>
                    <a:uFillTx/>
                    <a:latin typeface="Arial" panose="020B0604020202020204"/>
                    <a:cs typeface="Arial"/>
                    <a:sym typeface="Calibri"/>
                  </a:rPr>
                  <a:t>:</a:t>
                </a:r>
              </a:p>
              <a:p>
                <a:pPr marL="114300" marR="0" lvl="0" indent="-114300" algn="l" defTabSz="609554" rtl="0" eaLnBrk="1" fontAlgn="auto" latinLnBrk="0" hangingPunct="0">
                  <a:lnSpc>
                    <a:spcPct val="100000"/>
                  </a:lnSpc>
                  <a:spcBef>
                    <a:spcPts val="200"/>
                  </a:spcBef>
                  <a:spcAft>
                    <a:spcPts val="0"/>
                  </a:spcAft>
                  <a:buClrTx/>
                  <a:buSzPct val="100000"/>
                  <a:buFont typeface="Arial"/>
                  <a:buChar char="•"/>
                  <a:tabLst/>
                  <a:defRPr sz="1200">
                    <a:solidFill>
                      <a:srgbClr val="000000"/>
                    </a:solidFill>
                    <a:latin typeface="+mn-lt"/>
                    <a:ea typeface="+mn-ea"/>
                    <a:cs typeface="+mn-cs"/>
                    <a:sym typeface="Calibri"/>
                  </a:defRPr>
                </a:pPr>
                <a:r>
                  <a:rPr kumimoji="0" sz="1200" b="0" i="0" u="none" strike="noStrike" kern="0" cap="none" spc="0" normalizeH="0" baseline="0" noProof="0">
                    <a:ln>
                      <a:noFill/>
                    </a:ln>
                    <a:solidFill>
                      <a:srgbClr val="000000"/>
                    </a:solidFill>
                    <a:effectLst/>
                    <a:uLnTx/>
                    <a:uFillTx/>
                    <a:latin typeface="Arial" panose="020B0604020202020204"/>
                    <a:cs typeface="Arial"/>
                    <a:sym typeface="Calibri"/>
                  </a:rPr>
                  <a:t>ORR (Independent Review Committee)</a:t>
                </a:r>
              </a:p>
              <a:p>
                <a:pPr marL="114300" marR="0" lvl="0" indent="-114300" algn="l" defTabSz="609554" rtl="0" eaLnBrk="1" fontAlgn="auto" latinLnBrk="0" hangingPunct="0">
                  <a:lnSpc>
                    <a:spcPct val="100000"/>
                  </a:lnSpc>
                  <a:spcBef>
                    <a:spcPts val="200"/>
                  </a:spcBef>
                  <a:spcAft>
                    <a:spcPts val="0"/>
                  </a:spcAft>
                  <a:buClrTx/>
                  <a:buSzPct val="100000"/>
                  <a:buFont typeface="Arial"/>
                  <a:buChar char="•"/>
                  <a:tabLst/>
                  <a:defRPr sz="1200">
                    <a:solidFill>
                      <a:srgbClr val="000000"/>
                    </a:solidFill>
                    <a:latin typeface="+mn-lt"/>
                    <a:ea typeface="+mn-ea"/>
                    <a:cs typeface="+mn-cs"/>
                    <a:sym typeface="Calibri"/>
                  </a:defRPr>
                </a:pPr>
                <a:r>
                  <a:rPr kumimoji="0" sz="1200" b="0" i="0" u="none" strike="noStrike" kern="0" cap="none" spc="0" normalizeH="0" baseline="0" noProof="0">
                    <a:ln>
                      <a:noFill/>
                    </a:ln>
                    <a:solidFill>
                      <a:srgbClr val="000000"/>
                    </a:solidFill>
                    <a:effectLst/>
                    <a:uLnTx/>
                    <a:uFillTx/>
                    <a:latin typeface="Arial" panose="020B0604020202020204"/>
                    <a:cs typeface="Arial"/>
                    <a:sym typeface="Calibri"/>
                  </a:rPr>
                  <a:t>OS</a:t>
                </a:r>
              </a:p>
              <a:p>
                <a:pPr marL="0" marR="0" lvl="0" indent="0" algn="l" defTabSz="609554" rtl="0" eaLnBrk="1" fontAlgn="auto" latinLnBrk="0" hangingPunct="0">
                  <a:lnSpc>
                    <a:spcPct val="100000"/>
                  </a:lnSpc>
                  <a:spcBef>
                    <a:spcPts val="200"/>
                  </a:spcBef>
                  <a:spcAft>
                    <a:spcPts val="0"/>
                  </a:spcAft>
                  <a:buClrTx/>
                  <a:buSzTx/>
                  <a:buFontTx/>
                  <a:buNone/>
                  <a:tabLst/>
                  <a:defRPr sz="1400" b="1">
                    <a:solidFill>
                      <a:srgbClr val="000000"/>
                    </a:solidFill>
                    <a:latin typeface="+mn-lt"/>
                    <a:ea typeface="+mn-ea"/>
                    <a:cs typeface="+mn-cs"/>
                    <a:sym typeface="Calibri"/>
                  </a:defRPr>
                </a:pPr>
                <a:r>
                  <a:rPr kumimoji="0" sz="1400" b="1" i="0" u="none" strike="noStrike" kern="0" cap="none" spc="0" normalizeH="0" baseline="0" noProof="0">
                    <a:ln>
                      <a:noFill/>
                    </a:ln>
                    <a:solidFill>
                      <a:srgbClr val="000000"/>
                    </a:solidFill>
                    <a:effectLst/>
                    <a:uLnTx/>
                    <a:uFillTx/>
                    <a:latin typeface="Arial" panose="020B0604020202020204"/>
                    <a:cs typeface="Arial"/>
                    <a:sym typeface="Calibri"/>
                  </a:rPr>
                  <a:t>Safety</a:t>
                </a:r>
              </a:p>
            </p:txBody>
          </p:sp>
          <p:grpSp>
            <p:nvGrpSpPr>
              <p:cNvPr id="1376" name="Rectangle 22"/>
              <p:cNvGrpSpPr/>
              <p:nvPr/>
            </p:nvGrpSpPr>
            <p:grpSpPr>
              <a:xfrm>
                <a:off x="2547281" y="1006628"/>
                <a:ext cx="351317" cy="2895306"/>
                <a:chOff x="211444" y="-1"/>
                <a:chExt cx="351316" cy="2895305"/>
              </a:xfrm>
            </p:grpSpPr>
            <p:sp>
              <p:nvSpPr>
                <p:cNvPr id="1374" name="Rectangle"/>
                <p:cNvSpPr/>
                <p:nvPr/>
              </p:nvSpPr>
              <p:spPr>
                <a:xfrm>
                  <a:off x="211444" y="-1"/>
                  <a:ext cx="351316" cy="2895305"/>
                </a:xfrm>
                <a:prstGeom prst="rect">
                  <a:avLst/>
                </a:prstGeom>
                <a:solidFill>
                  <a:srgbClr val="808080"/>
                </a:solidFill>
                <a:ln w="12700" cap="flat">
                  <a:noFill/>
                  <a:miter lim="400000"/>
                </a:ln>
                <a:effectLst/>
              </p:spPr>
              <p:txBody>
                <a:bodyPr wrap="square" lIns="45719" tIns="45719" rIns="45719" bIns="45719" numCol="1" anchor="ctr">
                  <a:noAutofit/>
                </a:bodyPr>
                <a:lstStyle/>
                <a:p>
                  <a:pPr marL="0" marR="0" lvl="0" indent="0" algn="ctr" defTabSz="914309" rtl="0" eaLnBrk="1" fontAlgn="auto" latinLnBrk="0" hangingPunct="0">
                    <a:lnSpc>
                      <a:spcPct val="100000"/>
                    </a:lnSpc>
                    <a:spcBef>
                      <a:spcPts val="0"/>
                    </a:spcBef>
                    <a:spcAft>
                      <a:spcPts val="0"/>
                    </a:spcAft>
                    <a:buClrTx/>
                    <a:buSzTx/>
                    <a:buFontTx/>
                    <a:buNone/>
                    <a:tabLst/>
                    <a:defRPr>
                      <a:solidFill>
                        <a:srgbClr val="FFFFFF"/>
                      </a:solidFill>
                      <a:latin typeface="+mn-lt"/>
                      <a:ea typeface="+mn-ea"/>
                      <a:cs typeface="+mn-cs"/>
                      <a:sym typeface="Calibri"/>
                    </a:defRPr>
                  </a:pPr>
                  <a:endParaRPr kumimoji="0" sz="1800" b="0" i="0" u="none" strike="noStrike" kern="0" cap="none" spc="0" normalizeH="0" baseline="0" noProof="0">
                    <a:ln>
                      <a:noFill/>
                    </a:ln>
                    <a:solidFill>
                      <a:srgbClr val="FFFFFF"/>
                    </a:solidFill>
                    <a:effectLst/>
                    <a:uLnTx/>
                    <a:uFillTx/>
                    <a:latin typeface="Arial" panose="020B0604020202020204"/>
                    <a:cs typeface="Arial"/>
                    <a:sym typeface="Calibri"/>
                  </a:endParaRPr>
                </a:p>
              </p:txBody>
            </p:sp>
            <p:sp>
              <p:nvSpPr>
                <p:cNvPr id="1375" name="RANDOMIZE"/>
                <p:cNvSpPr txBox="1"/>
                <p:nvPr/>
              </p:nvSpPr>
              <p:spPr>
                <a:xfrm>
                  <a:off x="283109" y="28662"/>
                  <a:ext cx="209155" cy="280386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eaVert" wrap="square" lIns="0" tIns="0" rIns="0" bIns="0" numCol="1" anchor="ctr">
                  <a:spAutoFit/>
                </a:bodyPr>
                <a:lstStyle>
                  <a:lvl1pPr algn="ctr" defTabSz="914309">
                    <a:defRPr sz="1600">
                      <a:solidFill>
                        <a:srgbClr val="FFFFFF"/>
                      </a:solidFill>
                      <a:latin typeface="+mn-lt"/>
                      <a:ea typeface="+mn-ea"/>
                      <a:cs typeface="+mn-cs"/>
                      <a:sym typeface="Calibri"/>
                    </a:defRPr>
                  </a:lvl1pPr>
                </a:lstStyle>
                <a:p>
                  <a:pPr marL="0" marR="0" lvl="0" indent="0" algn="ctr" defTabSz="914309"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panose="020B0604020202020204"/>
                      <a:ea typeface="+mn-ea"/>
                      <a:cs typeface="+mn-cs"/>
                      <a:sym typeface="Calibri"/>
                    </a:rPr>
                    <a:t>RANDOMIZE</a:t>
                  </a:r>
                </a:p>
              </p:txBody>
            </p:sp>
          </p:grpSp>
          <p:sp>
            <p:nvSpPr>
              <p:cNvPr id="1377" name="TextBox 25"/>
              <p:cNvSpPr txBox="1"/>
              <p:nvPr/>
            </p:nvSpPr>
            <p:spPr>
              <a:xfrm>
                <a:off x="2501564" y="3893118"/>
                <a:ext cx="397034" cy="333089"/>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tIns="45719" rIns="45719" bIns="45719" numCol="1" anchor="t">
                <a:spAutoFit/>
              </a:bodyPr>
              <a:lstStyle>
                <a:lvl1pPr algn="ctr" defTabSz="609554">
                  <a:defRPr>
                    <a:solidFill>
                      <a:srgbClr val="000000"/>
                    </a:solidFill>
                    <a:latin typeface="+mn-lt"/>
                    <a:ea typeface="+mn-ea"/>
                    <a:cs typeface="+mn-cs"/>
                    <a:sym typeface="Calibri"/>
                  </a:defRPr>
                </a:lvl1pPr>
              </a:lstStyle>
              <a:p>
                <a:pPr marL="0" marR="0" lvl="0" indent="0" algn="ctr" defTabSz="609554"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Arial" panose="020B0604020202020204"/>
                    <a:ea typeface="+mn-ea"/>
                    <a:cs typeface="+mn-cs"/>
                    <a:sym typeface="Calibri"/>
                  </a:rPr>
                  <a:t>1:1</a:t>
                </a:r>
              </a:p>
            </p:txBody>
          </p:sp>
          <p:grpSp>
            <p:nvGrpSpPr>
              <p:cNvPr id="1380" name="Rectangle: Rounded Corners 26"/>
              <p:cNvGrpSpPr/>
              <p:nvPr/>
            </p:nvGrpSpPr>
            <p:grpSpPr>
              <a:xfrm>
                <a:off x="3350407" y="2790554"/>
                <a:ext cx="1592730" cy="837382"/>
                <a:chOff x="0" y="0"/>
                <a:chExt cx="1592729" cy="837380"/>
              </a:xfrm>
            </p:grpSpPr>
            <p:sp>
              <p:nvSpPr>
                <p:cNvPr id="1378" name="Rounded Rectangle"/>
                <p:cNvSpPr/>
                <p:nvPr/>
              </p:nvSpPr>
              <p:spPr>
                <a:xfrm>
                  <a:off x="0" y="0"/>
                  <a:ext cx="1592729" cy="837380"/>
                </a:xfrm>
                <a:prstGeom prst="roundRect">
                  <a:avLst>
                    <a:gd name="adj" fmla="val 7053"/>
                  </a:avLst>
                </a:prstGeom>
                <a:solidFill>
                  <a:srgbClr val="ED7D31"/>
                </a:solidFill>
                <a:ln w="12700" cap="flat">
                  <a:noFill/>
                  <a:miter lim="400000"/>
                </a:ln>
                <a:effectLst/>
              </p:spPr>
              <p:txBody>
                <a:bodyPr wrap="square" lIns="45719" tIns="45719" rIns="45719" bIns="45719" numCol="1" anchor="ctr">
                  <a:noAutofit/>
                </a:bodyPr>
                <a:lstStyle/>
                <a:p>
                  <a:pPr marL="0" marR="0" lvl="0" indent="0" algn="ctr" defTabSz="609554" rtl="0" eaLnBrk="1" fontAlgn="auto" latinLnBrk="0" hangingPunct="0">
                    <a:lnSpc>
                      <a:spcPct val="100000"/>
                    </a:lnSpc>
                    <a:spcBef>
                      <a:spcPts val="0"/>
                    </a:spcBef>
                    <a:spcAft>
                      <a:spcPts val="0"/>
                    </a:spcAft>
                    <a:buClrTx/>
                    <a:buSzTx/>
                    <a:buFontTx/>
                    <a:buNone/>
                    <a:tabLst/>
                    <a:defRPr sz="1600">
                      <a:solidFill>
                        <a:srgbClr val="FFFFFF"/>
                      </a:solidFill>
                      <a:latin typeface="+mn-lt"/>
                      <a:ea typeface="+mn-ea"/>
                      <a:cs typeface="+mn-cs"/>
                      <a:sym typeface="Calibri"/>
                    </a:defRPr>
                  </a:pPr>
                  <a:endParaRPr kumimoji="0" sz="1600" b="0" i="0" u="none" strike="noStrike" kern="0" cap="none" spc="0" normalizeH="0" baseline="0" noProof="0">
                    <a:ln>
                      <a:noFill/>
                    </a:ln>
                    <a:solidFill>
                      <a:srgbClr val="FFFFFF"/>
                    </a:solidFill>
                    <a:effectLst/>
                    <a:uLnTx/>
                    <a:uFillTx/>
                    <a:latin typeface="Arial" panose="020B0604020202020204"/>
                    <a:cs typeface="Arial"/>
                    <a:sym typeface="Calibri"/>
                  </a:endParaRPr>
                </a:p>
              </p:txBody>
            </p:sp>
            <p:sp>
              <p:nvSpPr>
                <p:cNvPr id="1379" name="Bendamustinea…"/>
                <p:cNvSpPr txBox="1"/>
                <p:nvPr/>
              </p:nvSpPr>
              <p:spPr>
                <a:xfrm>
                  <a:off x="17297" y="60112"/>
                  <a:ext cx="1558134" cy="71715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numCol="1" anchor="ctr">
                  <a:spAutoFit/>
                </a:bodyPr>
                <a:lstStyle/>
                <a:p>
                  <a:pPr marL="0" marR="0" lvl="0" indent="0" algn="ctr" defTabSz="609554" rtl="0" eaLnBrk="1" fontAlgn="auto" latinLnBrk="0" hangingPunct="0">
                    <a:lnSpc>
                      <a:spcPct val="100000"/>
                    </a:lnSpc>
                    <a:spcBef>
                      <a:spcPts val="0"/>
                    </a:spcBef>
                    <a:spcAft>
                      <a:spcPts val="0"/>
                    </a:spcAft>
                    <a:buClrTx/>
                    <a:buSzTx/>
                    <a:buFontTx/>
                    <a:buNone/>
                    <a:tabLst/>
                    <a:defRPr sz="1600">
                      <a:solidFill>
                        <a:srgbClr val="FFFFFF"/>
                      </a:solidFill>
                      <a:latin typeface="+mn-lt"/>
                      <a:ea typeface="+mn-ea"/>
                      <a:cs typeface="+mn-cs"/>
                      <a:sym typeface="Calibri"/>
                    </a:defRPr>
                  </a:pPr>
                  <a:r>
                    <a:rPr kumimoji="0" sz="1600" b="0" i="0" u="none" strike="noStrike" kern="0" cap="none" spc="0" normalizeH="0" baseline="0" noProof="0">
                      <a:ln>
                        <a:noFill/>
                      </a:ln>
                      <a:solidFill>
                        <a:srgbClr val="FFFFFF"/>
                      </a:solidFill>
                      <a:effectLst/>
                      <a:uLnTx/>
                      <a:uFillTx/>
                      <a:latin typeface="Arial" panose="020B0604020202020204"/>
                      <a:cs typeface="Arial"/>
                      <a:sym typeface="Calibri"/>
                    </a:rPr>
                    <a:t>Bendamustine</a:t>
                  </a:r>
                  <a:r>
                    <a:rPr kumimoji="0" sz="1600" b="0" i="0" u="none" strike="noStrike" kern="0" cap="none" spc="0" normalizeH="0" baseline="30000" noProof="0">
                      <a:ln>
                        <a:noFill/>
                      </a:ln>
                      <a:solidFill>
                        <a:srgbClr val="FFFFFF"/>
                      </a:solidFill>
                      <a:effectLst/>
                      <a:uLnTx/>
                      <a:uFillTx/>
                      <a:latin typeface="Arial" panose="020B0604020202020204"/>
                      <a:cs typeface="Arial"/>
                      <a:sym typeface="Calibri"/>
                    </a:rPr>
                    <a:t>a</a:t>
                  </a:r>
                </a:p>
                <a:p>
                  <a:pPr marL="0" marR="0" lvl="0" indent="0" algn="ctr" defTabSz="609554" rtl="0" eaLnBrk="1" fontAlgn="auto" latinLnBrk="0" hangingPunct="0">
                    <a:lnSpc>
                      <a:spcPct val="100000"/>
                    </a:lnSpc>
                    <a:spcBef>
                      <a:spcPts val="0"/>
                    </a:spcBef>
                    <a:spcAft>
                      <a:spcPts val="0"/>
                    </a:spcAft>
                    <a:buClrTx/>
                    <a:buSzTx/>
                    <a:buFontTx/>
                    <a:buNone/>
                    <a:tabLst/>
                    <a:defRPr sz="1600">
                      <a:solidFill>
                        <a:srgbClr val="FFFFFF"/>
                      </a:solidFill>
                      <a:latin typeface="+mn-lt"/>
                      <a:ea typeface="+mn-ea"/>
                      <a:cs typeface="+mn-cs"/>
                      <a:sym typeface="Calibri"/>
                    </a:defRPr>
                  </a:pPr>
                  <a:r>
                    <a:rPr kumimoji="0" sz="1600" b="0" i="0" u="none" strike="noStrike" kern="0" cap="none" spc="0" normalizeH="0" baseline="0" noProof="0">
                      <a:ln>
                        <a:noFill/>
                      </a:ln>
                      <a:solidFill>
                        <a:srgbClr val="FFFFFF"/>
                      </a:solidFill>
                      <a:effectLst/>
                      <a:uLnTx/>
                      <a:uFillTx/>
                      <a:latin typeface="Arial" panose="020B0604020202020204"/>
                      <a:cs typeface="Arial"/>
                      <a:sym typeface="Calibri"/>
                    </a:rPr>
                    <a:t>Rituximab</a:t>
                  </a:r>
                  <a:r>
                    <a:rPr kumimoji="0" sz="1600" b="0" i="0" u="none" strike="noStrike" kern="0" cap="none" spc="0" normalizeH="0" baseline="30000" noProof="0">
                      <a:ln>
                        <a:noFill/>
                      </a:ln>
                      <a:solidFill>
                        <a:srgbClr val="FFFFFF"/>
                      </a:solidFill>
                      <a:effectLst/>
                      <a:uLnTx/>
                      <a:uFillTx/>
                      <a:latin typeface="Arial" panose="020B0604020202020204"/>
                      <a:cs typeface="Arial"/>
                      <a:sym typeface="Calibri"/>
                    </a:rPr>
                    <a:t>b</a:t>
                  </a:r>
                </a:p>
                <a:p>
                  <a:pPr marL="0" marR="0" lvl="0" indent="0" algn="ctr" defTabSz="609554" rtl="0" eaLnBrk="1" fontAlgn="auto" latinLnBrk="0" hangingPunct="0">
                    <a:lnSpc>
                      <a:spcPct val="100000"/>
                    </a:lnSpc>
                    <a:spcBef>
                      <a:spcPts val="0"/>
                    </a:spcBef>
                    <a:spcAft>
                      <a:spcPts val="0"/>
                    </a:spcAft>
                    <a:buClrTx/>
                    <a:buSzTx/>
                    <a:buFontTx/>
                    <a:buNone/>
                    <a:tabLst/>
                    <a:defRPr sz="1600">
                      <a:solidFill>
                        <a:srgbClr val="FFFFFF"/>
                      </a:solidFill>
                      <a:latin typeface="+mn-lt"/>
                      <a:ea typeface="+mn-ea"/>
                      <a:cs typeface="+mn-cs"/>
                      <a:sym typeface="Calibri"/>
                    </a:defRPr>
                  </a:pPr>
                  <a:r>
                    <a:rPr kumimoji="0" sz="1600" b="0" i="0" u="none" strike="noStrike" kern="0" cap="none" spc="0" normalizeH="0" baseline="0" noProof="0">
                      <a:ln>
                        <a:noFill/>
                      </a:ln>
                      <a:solidFill>
                        <a:srgbClr val="FFFFFF"/>
                      </a:solidFill>
                      <a:effectLst/>
                      <a:uLnTx/>
                      <a:uFillTx/>
                      <a:latin typeface="Arial" panose="020B0604020202020204"/>
                      <a:cs typeface="Arial"/>
                      <a:sym typeface="Calibri"/>
                    </a:rPr>
                    <a:t>x 6 cycles</a:t>
                  </a:r>
                </a:p>
              </p:txBody>
            </p:sp>
          </p:grpSp>
        </p:grpSp>
        <p:grpSp>
          <p:nvGrpSpPr>
            <p:cNvPr id="1384" name="Rectangle: Rounded Corners 11"/>
            <p:cNvGrpSpPr/>
            <p:nvPr/>
          </p:nvGrpSpPr>
          <p:grpSpPr>
            <a:xfrm>
              <a:off x="5547002" y="956127"/>
              <a:ext cx="3188609" cy="841250"/>
              <a:chOff x="0" y="0"/>
              <a:chExt cx="3188608" cy="841248"/>
            </a:xfrm>
          </p:grpSpPr>
          <p:sp>
            <p:nvSpPr>
              <p:cNvPr id="1382" name="Rounded Rectangle"/>
              <p:cNvSpPr/>
              <p:nvPr/>
            </p:nvSpPr>
            <p:spPr>
              <a:xfrm>
                <a:off x="0" y="0"/>
                <a:ext cx="3188608" cy="841248"/>
              </a:xfrm>
              <a:prstGeom prst="roundRect">
                <a:avLst>
                  <a:gd name="adj" fmla="val 7053"/>
                </a:avLst>
              </a:prstGeom>
              <a:solidFill>
                <a:srgbClr val="657D9D"/>
              </a:solidFill>
              <a:ln w="12700" cap="flat">
                <a:noFill/>
                <a:miter lim="400000"/>
              </a:ln>
              <a:effectLst/>
            </p:spPr>
            <p:txBody>
              <a:bodyPr wrap="square" lIns="45719" tIns="45719" rIns="45719" bIns="45719" numCol="1" anchor="ctr">
                <a:noAutofit/>
              </a:bodyPr>
              <a:lstStyle/>
              <a:p>
                <a:pPr marL="0" marR="0" lvl="0" indent="0" algn="ctr" defTabSz="609570" rtl="0" eaLnBrk="1" fontAlgn="auto" latinLnBrk="0" hangingPunct="0">
                  <a:lnSpc>
                    <a:spcPct val="100000"/>
                  </a:lnSpc>
                  <a:spcBef>
                    <a:spcPts val="600"/>
                  </a:spcBef>
                  <a:spcAft>
                    <a:spcPts val="0"/>
                  </a:spcAft>
                  <a:buClrTx/>
                  <a:buSzTx/>
                  <a:buFontTx/>
                  <a:buNone/>
                  <a:tabLst/>
                  <a:defRPr sz="1600">
                    <a:solidFill>
                      <a:srgbClr val="FFFFFF"/>
                    </a:solidFill>
                    <a:latin typeface="+mn-lt"/>
                    <a:ea typeface="+mn-ea"/>
                    <a:cs typeface="+mn-cs"/>
                    <a:sym typeface="Calibri"/>
                  </a:defRPr>
                </a:pPr>
                <a:endParaRPr kumimoji="0" sz="1600" b="0" i="0" u="none" strike="noStrike" kern="0" cap="none" spc="0" normalizeH="0" baseline="0" noProof="0">
                  <a:ln>
                    <a:noFill/>
                  </a:ln>
                  <a:solidFill>
                    <a:srgbClr val="FFFFFF"/>
                  </a:solidFill>
                  <a:effectLst/>
                  <a:uLnTx/>
                  <a:uFillTx/>
                  <a:latin typeface="Arial" panose="020B0604020202020204"/>
                  <a:cs typeface="Arial"/>
                  <a:sym typeface="Calibri"/>
                </a:endParaRPr>
              </a:p>
            </p:txBody>
          </p:sp>
          <p:sp>
            <p:nvSpPr>
              <p:cNvPr id="1383" name="Maintenance Rituximab…"/>
              <p:cNvSpPr txBox="1"/>
              <p:nvPr/>
            </p:nvSpPr>
            <p:spPr>
              <a:xfrm>
                <a:off x="17377" y="150947"/>
                <a:ext cx="3153853" cy="53935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numCol="1" anchor="ctr">
                <a:spAutoFit/>
              </a:bodyPr>
              <a:lstStyle/>
              <a:p>
                <a:pPr marL="0" marR="0" lvl="0" indent="0" algn="ctr" defTabSz="609570" rtl="0" eaLnBrk="1" fontAlgn="auto" latinLnBrk="0" hangingPunct="0">
                  <a:lnSpc>
                    <a:spcPct val="100000"/>
                  </a:lnSpc>
                  <a:spcBef>
                    <a:spcPts val="600"/>
                  </a:spcBef>
                  <a:spcAft>
                    <a:spcPts val="0"/>
                  </a:spcAft>
                  <a:buClrTx/>
                  <a:buSzTx/>
                  <a:buFontTx/>
                  <a:buNone/>
                  <a:tabLst/>
                  <a:defRPr sz="1600">
                    <a:solidFill>
                      <a:srgbClr val="FFFFFF"/>
                    </a:solidFill>
                    <a:latin typeface="+mn-lt"/>
                    <a:ea typeface="+mn-ea"/>
                    <a:cs typeface="+mn-cs"/>
                    <a:sym typeface="Calibri"/>
                  </a:defRPr>
                </a:pPr>
                <a:r>
                  <a:rPr kumimoji="0" sz="1600" b="0" i="0" u="none" strike="noStrike" kern="0" cap="none" spc="0" normalizeH="0" baseline="0" noProof="0">
                    <a:ln>
                      <a:noFill/>
                    </a:ln>
                    <a:solidFill>
                      <a:srgbClr val="FFFFFF"/>
                    </a:solidFill>
                    <a:effectLst/>
                    <a:uLnTx/>
                    <a:uFillTx/>
                    <a:latin typeface="Arial" panose="020B0604020202020204"/>
                    <a:cs typeface="Arial"/>
                    <a:sym typeface="Calibri"/>
                  </a:rPr>
                  <a:t>Maintenance Rituximab</a:t>
                </a:r>
              </a:p>
              <a:p>
                <a:pPr marL="0" marR="0" lvl="0" indent="0" algn="ctr" defTabSz="609570" rtl="0" eaLnBrk="1" fontAlgn="auto" latinLnBrk="0" hangingPunct="0">
                  <a:lnSpc>
                    <a:spcPct val="100000"/>
                  </a:lnSpc>
                  <a:spcBef>
                    <a:spcPts val="600"/>
                  </a:spcBef>
                  <a:spcAft>
                    <a:spcPts val="0"/>
                  </a:spcAft>
                  <a:buClrTx/>
                  <a:buSzTx/>
                  <a:buFontTx/>
                  <a:buNone/>
                  <a:tabLst/>
                  <a:defRPr sz="1600">
                    <a:solidFill>
                      <a:srgbClr val="FFFFFF"/>
                    </a:solidFill>
                    <a:latin typeface="+mn-lt"/>
                    <a:ea typeface="+mn-ea"/>
                    <a:cs typeface="+mn-cs"/>
                    <a:sym typeface="Calibri"/>
                  </a:defRPr>
                </a:pPr>
                <a:r>
                  <a:rPr kumimoji="0" sz="1600" b="0" i="0" u="none" strike="noStrike" kern="0" cap="none" spc="0" normalizeH="0" baseline="0" noProof="0">
                    <a:ln>
                      <a:noFill/>
                    </a:ln>
                    <a:solidFill>
                      <a:srgbClr val="FFFFFF"/>
                    </a:solidFill>
                    <a:effectLst/>
                    <a:uLnTx/>
                    <a:uFillTx/>
                    <a:latin typeface="Arial" panose="020B0604020202020204"/>
                    <a:cs typeface="Arial"/>
                    <a:sym typeface="Calibri"/>
                  </a:rPr>
                  <a:t>(every 2 cycles x 2 years)</a:t>
                </a:r>
              </a:p>
            </p:txBody>
          </p:sp>
        </p:grpSp>
        <p:grpSp>
          <p:nvGrpSpPr>
            <p:cNvPr id="1387" name="Rectangle: Rounded Corners 12"/>
            <p:cNvGrpSpPr/>
            <p:nvPr/>
          </p:nvGrpSpPr>
          <p:grpSpPr>
            <a:xfrm>
              <a:off x="5547000" y="2785578"/>
              <a:ext cx="3188610" cy="837382"/>
              <a:chOff x="0" y="0"/>
              <a:chExt cx="3188608" cy="837380"/>
            </a:xfrm>
          </p:grpSpPr>
          <p:sp>
            <p:nvSpPr>
              <p:cNvPr id="1385" name="Rounded Rectangle"/>
              <p:cNvSpPr/>
              <p:nvPr/>
            </p:nvSpPr>
            <p:spPr>
              <a:xfrm>
                <a:off x="0" y="0"/>
                <a:ext cx="3188608" cy="837380"/>
              </a:xfrm>
              <a:prstGeom prst="roundRect">
                <a:avLst>
                  <a:gd name="adj" fmla="val 7053"/>
                </a:avLst>
              </a:prstGeom>
              <a:solidFill>
                <a:srgbClr val="ED7D31"/>
              </a:solidFill>
              <a:ln w="12700" cap="flat">
                <a:noFill/>
                <a:miter lim="400000"/>
              </a:ln>
              <a:effectLst/>
            </p:spPr>
            <p:txBody>
              <a:bodyPr wrap="square" lIns="45719" tIns="45719" rIns="45719" bIns="45719" numCol="1" anchor="ctr">
                <a:noAutofit/>
              </a:bodyPr>
              <a:lstStyle/>
              <a:p>
                <a:pPr marL="0" marR="0" lvl="0" indent="0" algn="ctr" defTabSz="609570" rtl="0" eaLnBrk="1" fontAlgn="auto" latinLnBrk="0" hangingPunct="0">
                  <a:lnSpc>
                    <a:spcPct val="100000"/>
                  </a:lnSpc>
                  <a:spcBef>
                    <a:spcPts val="600"/>
                  </a:spcBef>
                  <a:spcAft>
                    <a:spcPts val="0"/>
                  </a:spcAft>
                  <a:buClrTx/>
                  <a:buSzTx/>
                  <a:buFontTx/>
                  <a:buNone/>
                  <a:tabLst/>
                  <a:defRPr sz="1600">
                    <a:solidFill>
                      <a:srgbClr val="FFFFFF"/>
                    </a:solidFill>
                    <a:latin typeface="+mn-lt"/>
                    <a:ea typeface="+mn-ea"/>
                    <a:cs typeface="+mn-cs"/>
                    <a:sym typeface="Calibri"/>
                  </a:defRPr>
                </a:pPr>
                <a:endParaRPr kumimoji="0" sz="1600" b="0" i="0" u="none" strike="noStrike" kern="0" cap="none" spc="0" normalizeH="0" baseline="0" noProof="0">
                  <a:ln>
                    <a:noFill/>
                  </a:ln>
                  <a:solidFill>
                    <a:srgbClr val="FFFFFF"/>
                  </a:solidFill>
                  <a:effectLst/>
                  <a:uLnTx/>
                  <a:uFillTx/>
                  <a:latin typeface="Arial" panose="020B0604020202020204"/>
                  <a:cs typeface="Arial"/>
                  <a:sym typeface="Calibri"/>
                </a:endParaRPr>
              </a:p>
            </p:txBody>
          </p:sp>
          <p:sp>
            <p:nvSpPr>
              <p:cNvPr id="1386" name="Maintenance Rituximab…"/>
              <p:cNvSpPr txBox="1"/>
              <p:nvPr/>
            </p:nvSpPr>
            <p:spPr>
              <a:xfrm>
                <a:off x="17298" y="149013"/>
                <a:ext cx="3154011" cy="53935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numCol="1" anchor="ctr">
                <a:spAutoFit/>
              </a:bodyPr>
              <a:lstStyle/>
              <a:p>
                <a:pPr marL="0" marR="0" lvl="0" indent="0" algn="ctr" defTabSz="609570" rtl="0" eaLnBrk="1" fontAlgn="auto" latinLnBrk="0" hangingPunct="0">
                  <a:lnSpc>
                    <a:spcPct val="100000"/>
                  </a:lnSpc>
                  <a:spcBef>
                    <a:spcPts val="600"/>
                  </a:spcBef>
                  <a:spcAft>
                    <a:spcPts val="0"/>
                  </a:spcAft>
                  <a:buClrTx/>
                  <a:buSzTx/>
                  <a:buFontTx/>
                  <a:buNone/>
                  <a:tabLst/>
                  <a:defRPr sz="1600">
                    <a:solidFill>
                      <a:srgbClr val="FFFFFF"/>
                    </a:solidFill>
                    <a:latin typeface="+mn-lt"/>
                    <a:ea typeface="+mn-ea"/>
                    <a:cs typeface="+mn-cs"/>
                    <a:sym typeface="Calibri"/>
                  </a:defRPr>
                </a:pPr>
                <a:r>
                  <a:rPr kumimoji="0" sz="1600" b="0" i="0" u="none" strike="noStrike" kern="0" cap="none" spc="0" normalizeH="0" baseline="0" noProof="0">
                    <a:ln>
                      <a:noFill/>
                    </a:ln>
                    <a:solidFill>
                      <a:srgbClr val="FFFFFF"/>
                    </a:solidFill>
                    <a:effectLst/>
                    <a:uLnTx/>
                    <a:uFillTx/>
                    <a:latin typeface="Arial" panose="020B0604020202020204"/>
                    <a:cs typeface="Arial"/>
                    <a:sym typeface="Calibri"/>
                  </a:rPr>
                  <a:t>Maintenance Rituximab</a:t>
                </a:r>
              </a:p>
              <a:p>
                <a:pPr marL="0" marR="0" lvl="0" indent="0" algn="ctr" defTabSz="609570" rtl="0" eaLnBrk="1" fontAlgn="auto" latinLnBrk="0" hangingPunct="0">
                  <a:lnSpc>
                    <a:spcPct val="100000"/>
                  </a:lnSpc>
                  <a:spcBef>
                    <a:spcPts val="600"/>
                  </a:spcBef>
                  <a:spcAft>
                    <a:spcPts val="0"/>
                  </a:spcAft>
                  <a:buClrTx/>
                  <a:buSzTx/>
                  <a:buFontTx/>
                  <a:buNone/>
                  <a:tabLst/>
                  <a:defRPr sz="1600">
                    <a:solidFill>
                      <a:srgbClr val="FFFFFF"/>
                    </a:solidFill>
                    <a:latin typeface="+mn-lt"/>
                    <a:ea typeface="+mn-ea"/>
                    <a:cs typeface="+mn-cs"/>
                    <a:sym typeface="Calibri"/>
                  </a:defRPr>
                </a:pPr>
                <a:r>
                  <a:rPr kumimoji="0" sz="1600" b="0" i="0" u="none" strike="noStrike" kern="0" cap="none" spc="0" normalizeH="0" baseline="0" noProof="0">
                    <a:ln>
                      <a:noFill/>
                    </a:ln>
                    <a:solidFill>
                      <a:srgbClr val="FFFFFF"/>
                    </a:solidFill>
                    <a:effectLst/>
                    <a:uLnTx/>
                    <a:uFillTx/>
                    <a:latin typeface="Arial" panose="020B0604020202020204"/>
                    <a:cs typeface="Arial"/>
                    <a:sym typeface="Calibri"/>
                  </a:rPr>
                  <a:t>(every 2 cycles x 2 years)</a:t>
                </a:r>
              </a:p>
            </p:txBody>
          </p:sp>
        </p:grpSp>
        <p:sp>
          <p:nvSpPr>
            <p:cNvPr id="1388" name="TextBox 13"/>
            <p:cNvSpPr txBox="1"/>
            <p:nvPr/>
          </p:nvSpPr>
          <p:spPr>
            <a:xfrm>
              <a:off x="4818600" y="1073976"/>
              <a:ext cx="831642" cy="28080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lvl1pPr algn="ctr" defTabSz="609570">
                <a:defRPr sz="1400" b="1">
                  <a:solidFill>
                    <a:srgbClr val="000000"/>
                  </a:solidFill>
                  <a:latin typeface="+mn-lt"/>
                  <a:ea typeface="+mn-ea"/>
                  <a:cs typeface="+mn-cs"/>
                  <a:sym typeface="Calibri"/>
                </a:defRPr>
              </a:lvl1pPr>
            </a:lstStyle>
            <a:p>
              <a:pPr marL="0" marR="0" lvl="0" indent="0" algn="ctr" defTabSz="609570"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000000"/>
                  </a:solidFill>
                  <a:effectLst/>
                  <a:uLnTx/>
                  <a:uFillTx/>
                  <a:latin typeface="Arial" panose="020B0604020202020204"/>
                  <a:ea typeface="+mn-ea"/>
                  <a:cs typeface="+mn-cs"/>
                  <a:sym typeface="Calibri"/>
                </a:rPr>
                <a:t>if ≥PR</a:t>
              </a:r>
            </a:p>
          </p:txBody>
        </p:sp>
        <p:sp>
          <p:nvSpPr>
            <p:cNvPr id="1389" name="TextBox 18"/>
            <p:cNvSpPr txBox="1"/>
            <p:nvPr/>
          </p:nvSpPr>
          <p:spPr>
            <a:xfrm>
              <a:off x="4872880" y="2888391"/>
              <a:ext cx="723082" cy="28080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lvl1pPr algn="ctr" defTabSz="609570">
                <a:defRPr sz="1400" b="1">
                  <a:solidFill>
                    <a:srgbClr val="000000"/>
                  </a:solidFill>
                  <a:latin typeface="+mn-lt"/>
                  <a:ea typeface="+mn-ea"/>
                  <a:cs typeface="+mn-cs"/>
                  <a:sym typeface="Calibri"/>
                </a:defRPr>
              </a:lvl1pPr>
            </a:lstStyle>
            <a:p>
              <a:pPr marL="0" marR="0" lvl="0" indent="0" algn="ctr" defTabSz="609570"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000000"/>
                  </a:solidFill>
                  <a:effectLst/>
                  <a:uLnTx/>
                  <a:uFillTx/>
                  <a:latin typeface="Arial" panose="020B0604020202020204"/>
                  <a:ea typeface="+mn-ea"/>
                  <a:cs typeface="+mn-cs"/>
                  <a:sym typeface="Calibri"/>
                </a:rPr>
                <a:t>if ≥PR</a:t>
              </a:r>
            </a:p>
          </p:txBody>
        </p:sp>
      </p:grpSp>
      <p:sp>
        <p:nvSpPr>
          <p:cNvPr id="1391" name="TextBox 27"/>
          <p:cNvSpPr txBox="1"/>
          <p:nvPr/>
        </p:nvSpPr>
        <p:spPr>
          <a:xfrm>
            <a:off x="9613093" y="3989280"/>
            <a:ext cx="2462099" cy="974438"/>
          </a:xfrm>
          <a:prstGeom prst="rect">
            <a:avLst/>
          </a:prstGeom>
          <a:solidFill>
            <a:srgbClr val="FFFFFF"/>
          </a:solidFill>
          <a:ln w="57150">
            <a:solidFill>
              <a:srgbClr val="4472C4"/>
            </a:solidFill>
            <a:miter/>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defRPr b="1">
                <a:solidFill>
                  <a:srgbClr val="000000"/>
                </a:solidFill>
                <a:latin typeface="+mn-lt"/>
                <a:ea typeface="+mn-ea"/>
                <a:cs typeface="+mn-cs"/>
                <a:sym typeface="Calibri"/>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1" i="0" u="none" strike="noStrike" kern="0" cap="none" spc="0" normalizeH="0" baseline="0" noProof="0">
                <a:ln>
                  <a:noFill/>
                </a:ln>
                <a:solidFill>
                  <a:srgbClr val="000000"/>
                </a:solidFill>
                <a:effectLst/>
                <a:uLnTx/>
                <a:uFillTx/>
                <a:latin typeface="Arial" panose="020B0604020202020204"/>
                <a:ea typeface="+mn-ea"/>
                <a:cs typeface="+mn-cs"/>
                <a:sym typeface="Calibri"/>
              </a:rPr>
              <a:t>Crossover to acalabrutinib after PD was permitted</a:t>
            </a:r>
          </a:p>
        </p:txBody>
      </p:sp>
      <p:grpSp>
        <p:nvGrpSpPr>
          <p:cNvPr id="1394" name="Rectangle 1"/>
          <p:cNvGrpSpPr/>
          <p:nvPr/>
        </p:nvGrpSpPr>
        <p:grpSpPr>
          <a:xfrm>
            <a:off x="1541068" y="1423000"/>
            <a:ext cx="7001277" cy="369330"/>
            <a:chOff x="0" y="-9666"/>
            <a:chExt cx="7001275" cy="369328"/>
          </a:xfrm>
        </p:grpSpPr>
        <p:sp>
          <p:nvSpPr>
            <p:cNvPr id="1392" name="Rectangle"/>
            <p:cNvSpPr/>
            <p:nvPr/>
          </p:nvSpPr>
          <p:spPr>
            <a:xfrm>
              <a:off x="0" y="0"/>
              <a:ext cx="7001275" cy="349995"/>
            </a:xfrm>
            <a:prstGeom prst="rect">
              <a:avLst/>
            </a:prstGeom>
            <a:solidFill>
              <a:srgbClr val="4472C4"/>
            </a:solidFill>
            <a:ln w="12700" cap="flat">
              <a:solidFill>
                <a:srgbClr val="1D3053"/>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mn-lt"/>
                  <a:ea typeface="+mn-ea"/>
                  <a:cs typeface="+mn-cs"/>
                  <a:sym typeface="Calibri"/>
                </a:defRPr>
              </a:pPr>
              <a:endParaRPr kumimoji="0" sz="1800" b="0" i="0" u="none" strike="noStrike" kern="0" cap="none" spc="0" normalizeH="0" baseline="0" noProof="0">
                <a:ln>
                  <a:noFill/>
                </a:ln>
                <a:solidFill>
                  <a:srgbClr val="FFFFFF"/>
                </a:solidFill>
                <a:effectLst/>
                <a:uLnTx/>
                <a:uFillTx/>
                <a:latin typeface="Arial" panose="020B0604020202020204"/>
                <a:cs typeface="Arial"/>
                <a:sym typeface="Calibri"/>
              </a:endParaRPr>
            </a:p>
          </p:txBody>
        </p:sp>
        <p:sp>
          <p:nvSpPr>
            <p:cNvPr id="1393" name="ECHO: multicenter, double-blind, placebo-controlled, Ph 3 trial"/>
            <p:cNvSpPr txBox="1"/>
            <p:nvPr/>
          </p:nvSpPr>
          <p:spPr>
            <a:xfrm>
              <a:off x="52070" y="-9666"/>
              <a:ext cx="6897135" cy="36932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lvl1pPr algn="ctr">
                <a:defRPr>
                  <a:solidFill>
                    <a:srgbClr val="FFFFFF"/>
                  </a:solid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Arial" panose="020B0604020202020204"/>
                  <a:ea typeface="+mn-ea"/>
                  <a:cs typeface="+mn-cs"/>
                  <a:sym typeface="Calibri"/>
                </a:rPr>
                <a:t>ECHO: multicenter, double-blind, placebo-controlled, Ph</a:t>
              </a:r>
              <a:r>
                <a:rPr kumimoji="0" lang="en-US" sz="1800" b="0" i="0" u="none" strike="noStrike" kern="0" cap="none" spc="0" normalizeH="0" baseline="0" noProof="0">
                  <a:ln>
                    <a:noFill/>
                  </a:ln>
                  <a:solidFill>
                    <a:srgbClr val="FFFFFF"/>
                  </a:solidFill>
                  <a:effectLst/>
                  <a:uLnTx/>
                  <a:uFillTx/>
                  <a:latin typeface="Arial" panose="020B0604020202020204"/>
                  <a:ea typeface="+mn-ea"/>
                  <a:cs typeface="+mn-cs"/>
                  <a:sym typeface="Calibri"/>
                </a:rPr>
                <a:t>ase</a:t>
              </a:r>
              <a:r>
                <a:rPr kumimoji="0" sz="1800" b="0" i="0" u="none" strike="noStrike" kern="0" cap="none" spc="0" normalizeH="0" baseline="0" noProof="0">
                  <a:ln>
                    <a:noFill/>
                  </a:ln>
                  <a:solidFill>
                    <a:srgbClr val="FFFFFF"/>
                  </a:solidFill>
                  <a:effectLst/>
                  <a:uLnTx/>
                  <a:uFillTx/>
                  <a:latin typeface="Arial" panose="020B0604020202020204"/>
                  <a:ea typeface="+mn-ea"/>
                  <a:cs typeface="+mn-cs"/>
                  <a:sym typeface="Calibri"/>
                </a:rPr>
                <a:t> 3 trial</a:t>
              </a:r>
            </a:p>
          </p:txBody>
        </p:sp>
      </p:grpSp>
      <p:sp>
        <p:nvSpPr>
          <p:cNvPr id="1398" name="TextBox 30"/>
          <p:cNvSpPr txBox="1"/>
          <p:nvPr/>
        </p:nvSpPr>
        <p:spPr>
          <a:xfrm>
            <a:off x="514778" y="5299919"/>
            <a:ext cx="2121567" cy="430887"/>
          </a:xfrm>
          <a:prstGeom prst="rect">
            <a:avLst/>
          </a:prstGeom>
          <a:solidFill>
            <a:srgbClr val="4472C4"/>
          </a:solidFill>
          <a:ln w="19050">
            <a:solidFill>
              <a:srgbClr val="FFFFFF"/>
            </a:solidFill>
            <a:miter/>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200">
                <a:solidFill>
                  <a:srgbClr val="FFFFFF"/>
                </a:solidFill>
                <a:latin typeface="+mn-lt"/>
                <a:ea typeface="+mn-ea"/>
                <a:cs typeface="+mn-cs"/>
                <a:sym typeface="Calibri"/>
              </a:defRPr>
            </a:pPr>
            <a:r>
              <a:rPr kumimoji="0" sz="1100" b="0" i="0" u="none" strike="noStrike" kern="0" cap="none" spc="0" normalizeH="0" baseline="0" noProof="0">
                <a:ln>
                  <a:noFill/>
                </a:ln>
                <a:solidFill>
                  <a:srgbClr val="FFFFFF"/>
                </a:solidFill>
                <a:effectLst/>
                <a:uLnTx/>
                <a:uFillTx/>
                <a:latin typeface="Arial" panose="020B0604020202020204"/>
                <a:cs typeface="Arial"/>
                <a:sym typeface="Calibri"/>
              </a:rPr>
              <a:t>Enrollment: Apr 2017–Mar 2023 </a:t>
            </a:r>
          </a:p>
          <a:p>
            <a:pPr marL="0" marR="0" lvl="0" indent="0" algn="l" defTabSz="914400" rtl="0" eaLnBrk="1" fontAlgn="auto" latinLnBrk="0" hangingPunct="0">
              <a:lnSpc>
                <a:spcPct val="100000"/>
              </a:lnSpc>
              <a:spcBef>
                <a:spcPts val="0"/>
              </a:spcBef>
              <a:spcAft>
                <a:spcPts val="0"/>
              </a:spcAft>
              <a:buClrTx/>
              <a:buSzTx/>
              <a:buFontTx/>
              <a:buNone/>
              <a:tabLst/>
              <a:defRPr sz="1200">
                <a:solidFill>
                  <a:srgbClr val="FFFFFF"/>
                </a:solidFill>
                <a:latin typeface="+mn-lt"/>
                <a:ea typeface="+mn-ea"/>
                <a:cs typeface="+mn-cs"/>
                <a:sym typeface="Calibri"/>
              </a:defRPr>
            </a:pPr>
            <a:r>
              <a:rPr kumimoji="0" sz="1100" b="0" i="0" u="none" strike="noStrike" kern="0" cap="none" spc="0" normalizeH="0" baseline="0" noProof="0">
                <a:ln>
                  <a:noFill/>
                </a:ln>
                <a:solidFill>
                  <a:srgbClr val="FFFFFF"/>
                </a:solidFill>
                <a:effectLst/>
                <a:uLnTx/>
                <a:uFillTx/>
                <a:latin typeface="Arial" panose="020B0604020202020204"/>
                <a:cs typeface="Arial"/>
                <a:sym typeface="Calibri"/>
              </a:rPr>
              <a:t>Sites: 195 globally</a:t>
            </a:r>
          </a:p>
        </p:txBody>
      </p:sp>
      <p:sp>
        <p:nvSpPr>
          <p:cNvPr id="1399" name="TextBox 62"/>
          <p:cNvSpPr txBox="1"/>
          <p:nvPr/>
        </p:nvSpPr>
        <p:spPr>
          <a:xfrm>
            <a:off x="3624026" y="5553207"/>
            <a:ext cx="1397945" cy="238408"/>
          </a:xfrm>
          <a:prstGeom prst="rect">
            <a:avLst/>
          </a:prstGeom>
          <a:solidFill>
            <a:srgbClr val="FFFFFF"/>
          </a:solidFill>
          <a:ln w="12700">
            <a:solidFill>
              <a:srgbClr val="4472C4"/>
            </a:solidFill>
            <a:miter/>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1100">
                <a:solidFill>
                  <a:srgbClr val="000000"/>
                </a:solid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100" b="0" i="0" u="none" strike="noStrike" kern="0" cap="none" spc="0" normalizeH="0" baseline="0" noProof="0">
                <a:ln>
                  <a:noFill/>
                </a:ln>
                <a:solidFill>
                  <a:srgbClr val="000000"/>
                </a:solidFill>
                <a:effectLst/>
                <a:uLnTx/>
                <a:uFillTx/>
                <a:latin typeface="Arial" panose="020B0604020202020204"/>
                <a:ea typeface="+mn-ea"/>
                <a:cs typeface="+mn-cs"/>
                <a:sym typeface="Calibri"/>
              </a:rPr>
              <a:t>1 cycle = 28 days</a:t>
            </a:r>
          </a:p>
        </p:txBody>
      </p:sp>
      <p:grpSp>
        <p:nvGrpSpPr>
          <p:cNvPr id="1402" name="Arrow: Right 23"/>
          <p:cNvGrpSpPr/>
          <p:nvPr/>
        </p:nvGrpSpPr>
        <p:grpSpPr>
          <a:xfrm>
            <a:off x="3610383" y="3102082"/>
            <a:ext cx="7936577" cy="728012"/>
            <a:chOff x="0" y="0"/>
            <a:chExt cx="7936576" cy="728011"/>
          </a:xfrm>
        </p:grpSpPr>
        <p:sp>
          <p:nvSpPr>
            <p:cNvPr id="1400" name="Arrow"/>
            <p:cNvSpPr/>
            <p:nvPr/>
          </p:nvSpPr>
          <p:spPr>
            <a:xfrm>
              <a:off x="0" y="0"/>
              <a:ext cx="7936576" cy="728011"/>
            </a:xfrm>
            <a:prstGeom prst="rightArrow">
              <a:avLst>
                <a:gd name="adj1" fmla="val 50000"/>
                <a:gd name="adj2" fmla="val 50000"/>
              </a:avLst>
            </a:prstGeom>
            <a:solidFill>
              <a:srgbClr val="657D9D"/>
            </a:solidFill>
            <a:ln w="12700" cap="flat">
              <a:noFill/>
              <a:miter lim="400000"/>
            </a:ln>
            <a:effectLst/>
          </p:spPr>
          <p:txBody>
            <a:bodyPr wrap="square" lIns="45719" tIns="45719" rIns="45719" bIns="45719" numCol="1" anchor="ctr">
              <a:noAutofit/>
            </a:bodyPr>
            <a:lstStyle/>
            <a:p>
              <a:pPr marL="0" marR="0" lvl="0" indent="0" algn="ctr" defTabSz="457200" rtl="0" eaLnBrk="1" fontAlgn="auto" latinLnBrk="0" hangingPunct="0">
                <a:lnSpc>
                  <a:spcPct val="90000"/>
                </a:lnSpc>
                <a:spcBef>
                  <a:spcPts val="400"/>
                </a:spcBef>
                <a:spcAft>
                  <a:spcPts val="0"/>
                </a:spcAft>
                <a:buClrTx/>
                <a:buSzTx/>
                <a:buFontTx/>
                <a:buNone/>
                <a:tabLst/>
                <a:defRPr sz="3600">
                  <a:solidFill>
                    <a:srgbClr val="FFFFFF"/>
                  </a:solidFill>
                  <a:latin typeface="+mn-lt"/>
                  <a:ea typeface="+mn-ea"/>
                  <a:cs typeface="+mn-cs"/>
                  <a:sym typeface="Calibri"/>
                </a:defRPr>
              </a:pPr>
              <a:endParaRPr kumimoji="0" sz="3600" b="0" i="0" u="none" strike="noStrike" kern="0" cap="none" spc="0" normalizeH="0" baseline="0" noProof="0">
                <a:ln>
                  <a:noFill/>
                </a:ln>
                <a:solidFill>
                  <a:srgbClr val="FFFFFF"/>
                </a:solidFill>
                <a:effectLst/>
                <a:uLnTx/>
                <a:uFillTx/>
                <a:latin typeface="Arial" panose="020B0604020202020204"/>
                <a:cs typeface="Arial"/>
                <a:sym typeface="Calibri"/>
              </a:endParaRPr>
            </a:p>
          </p:txBody>
        </p:sp>
        <p:sp>
          <p:nvSpPr>
            <p:cNvPr id="1401" name="Acalabrutinib 100 mg BID, PO until PD or toxicity"/>
            <p:cNvSpPr txBox="1"/>
            <p:nvPr/>
          </p:nvSpPr>
          <p:spPr>
            <a:xfrm>
              <a:off x="45720" y="213708"/>
              <a:ext cx="7663133" cy="30059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lvl1pPr algn="ctr" defTabSz="457200">
                <a:lnSpc>
                  <a:spcPct val="90000"/>
                </a:lnSpc>
                <a:spcBef>
                  <a:spcPts val="400"/>
                </a:spcBef>
                <a:defRPr sz="1600" b="1">
                  <a:solidFill>
                    <a:srgbClr val="FFFFFF"/>
                  </a:solidFill>
                  <a:latin typeface="+mn-lt"/>
                  <a:ea typeface="+mn-ea"/>
                  <a:cs typeface="+mn-cs"/>
                  <a:sym typeface="Calibri"/>
                </a:defRPr>
              </a:lvl1pPr>
            </a:lstStyle>
            <a:p>
              <a:pPr marL="0" marR="0" lvl="0" indent="0" algn="ctr" defTabSz="457200" rtl="0" eaLnBrk="1" fontAlgn="auto" latinLnBrk="0" hangingPunct="0">
                <a:lnSpc>
                  <a:spcPct val="90000"/>
                </a:lnSpc>
                <a:spcBef>
                  <a:spcPts val="400"/>
                </a:spcBef>
                <a:spcAft>
                  <a:spcPts val="0"/>
                </a:spcAft>
                <a:buClrTx/>
                <a:buSzTx/>
                <a:buFontTx/>
                <a:buNone/>
                <a:tabLst/>
                <a:defRPr/>
              </a:pPr>
              <a:r>
                <a:rPr kumimoji="0" sz="1600" b="1" i="0" u="none" strike="noStrike" kern="0" cap="none" spc="0" normalizeH="0" baseline="0" noProof="0">
                  <a:ln>
                    <a:noFill/>
                  </a:ln>
                  <a:solidFill>
                    <a:srgbClr val="FFFFFF"/>
                  </a:solidFill>
                  <a:effectLst/>
                  <a:uLnTx/>
                  <a:uFillTx/>
                  <a:latin typeface="Arial" panose="020B0604020202020204"/>
                  <a:ea typeface="+mn-ea"/>
                  <a:cs typeface="+mn-cs"/>
                  <a:sym typeface="Calibri"/>
                </a:rPr>
                <a:t>Acalabrutinib 100 mg BID, PO until PD or toxicity </a:t>
              </a:r>
            </a:p>
          </p:txBody>
        </p:sp>
      </p:grpSp>
      <p:grpSp>
        <p:nvGrpSpPr>
          <p:cNvPr id="1405" name="Arrow: Right 47"/>
          <p:cNvGrpSpPr/>
          <p:nvPr/>
        </p:nvGrpSpPr>
        <p:grpSpPr>
          <a:xfrm>
            <a:off x="3624026" y="4934158"/>
            <a:ext cx="7922933" cy="731522"/>
            <a:chOff x="0" y="0"/>
            <a:chExt cx="7922932" cy="731520"/>
          </a:xfrm>
        </p:grpSpPr>
        <p:sp>
          <p:nvSpPr>
            <p:cNvPr id="1403" name="Arrow"/>
            <p:cNvSpPr/>
            <p:nvPr/>
          </p:nvSpPr>
          <p:spPr>
            <a:xfrm>
              <a:off x="0" y="0"/>
              <a:ext cx="7922932" cy="731520"/>
            </a:xfrm>
            <a:prstGeom prst="rightArrow">
              <a:avLst>
                <a:gd name="adj1" fmla="val 50000"/>
                <a:gd name="adj2" fmla="val 50000"/>
              </a:avLst>
            </a:prstGeom>
            <a:solidFill>
              <a:srgbClr val="ED7D31"/>
            </a:solidFill>
            <a:ln w="12700" cap="flat">
              <a:noFill/>
              <a:miter lim="400000"/>
            </a:ln>
            <a:effectLst/>
          </p:spPr>
          <p:txBody>
            <a:bodyPr wrap="square" lIns="45719" tIns="45719" rIns="45719" bIns="45719" numCol="1" anchor="ctr">
              <a:noAutofit/>
            </a:bodyPr>
            <a:lstStyle/>
            <a:p>
              <a:pPr marL="0" marR="0" lvl="0" indent="0" algn="ctr" defTabSz="457200" rtl="0" eaLnBrk="1" fontAlgn="auto" latinLnBrk="0" hangingPunct="0">
                <a:lnSpc>
                  <a:spcPct val="90000"/>
                </a:lnSpc>
                <a:spcBef>
                  <a:spcPts val="400"/>
                </a:spcBef>
                <a:spcAft>
                  <a:spcPts val="0"/>
                </a:spcAft>
                <a:buClrTx/>
                <a:buSzTx/>
                <a:buFontTx/>
                <a:buNone/>
                <a:tabLst/>
                <a:defRPr sz="3600">
                  <a:solidFill>
                    <a:srgbClr val="FFFFFF"/>
                  </a:solidFill>
                  <a:latin typeface="+mn-lt"/>
                  <a:ea typeface="+mn-ea"/>
                  <a:cs typeface="+mn-cs"/>
                  <a:sym typeface="Calibri"/>
                </a:defRPr>
              </a:pPr>
              <a:endParaRPr kumimoji="0" sz="3600" b="0" i="0" u="none" strike="noStrike" kern="0" cap="none" spc="0" normalizeH="0" baseline="0" noProof="0">
                <a:ln>
                  <a:noFill/>
                </a:ln>
                <a:solidFill>
                  <a:srgbClr val="FFFFFF"/>
                </a:solidFill>
                <a:effectLst/>
                <a:uLnTx/>
                <a:uFillTx/>
                <a:latin typeface="Arial" panose="020B0604020202020204"/>
                <a:cs typeface="Arial"/>
                <a:sym typeface="Calibri"/>
              </a:endParaRPr>
            </a:p>
          </p:txBody>
        </p:sp>
        <p:sp>
          <p:nvSpPr>
            <p:cNvPr id="1404" name="Placebo BID, PO until PD or toxicity"/>
            <p:cNvSpPr txBox="1"/>
            <p:nvPr/>
          </p:nvSpPr>
          <p:spPr>
            <a:xfrm>
              <a:off x="45719" y="215463"/>
              <a:ext cx="7648614" cy="30059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lvl1pPr algn="ctr" defTabSz="457200">
                <a:lnSpc>
                  <a:spcPct val="90000"/>
                </a:lnSpc>
                <a:spcBef>
                  <a:spcPts val="400"/>
                </a:spcBef>
                <a:defRPr sz="1600" b="1">
                  <a:solidFill>
                    <a:srgbClr val="FFFFFF"/>
                  </a:solidFill>
                  <a:latin typeface="+mn-lt"/>
                  <a:ea typeface="+mn-ea"/>
                  <a:cs typeface="+mn-cs"/>
                  <a:sym typeface="Calibri"/>
                </a:defRPr>
              </a:lvl1pPr>
            </a:lstStyle>
            <a:p>
              <a:pPr marL="0" marR="0" lvl="0" indent="0" algn="ctr" defTabSz="457200" rtl="0" eaLnBrk="1" fontAlgn="auto" latinLnBrk="0" hangingPunct="0">
                <a:lnSpc>
                  <a:spcPct val="90000"/>
                </a:lnSpc>
                <a:spcBef>
                  <a:spcPts val="400"/>
                </a:spcBef>
                <a:spcAft>
                  <a:spcPts val="0"/>
                </a:spcAft>
                <a:buClrTx/>
                <a:buSzTx/>
                <a:buFontTx/>
                <a:buNone/>
                <a:tabLst/>
                <a:defRPr/>
              </a:pPr>
              <a:r>
                <a:rPr kumimoji="0" sz="1600" b="1" i="0" u="none" strike="noStrike" kern="0" cap="none" spc="0" normalizeH="0" baseline="0" noProof="0">
                  <a:ln>
                    <a:noFill/>
                  </a:ln>
                  <a:solidFill>
                    <a:srgbClr val="FFFFFF"/>
                  </a:solidFill>
                  <a:effectLst/>
                  <a:uLnTx/>
                  <a:uFillTx/>
                  <a:latin typeface="Arial" panose="020B0604020202020204"/>
                  <a:ea typeface="+mn-ea"/>
                  <a:cs typeface="+mn-cs"/>
                  <a:sym typeface="Calibri"/>
                </a:rPr>
                <a:t>Placebo BID, PO until PD or toxicity </a:t>
              </a:r>
            </a:p>
          </p:txBody>
        </p:sp>
      </p:grpSp>
      <p:sp>
        <p:nvSpPr>
          <p:cNvPr id="3" name="Title 2">
            <a:extLst>
              <a:ext uri="{FF2B5EF4-FFF2-40B4-BE49-F238E27FC236}">
                <a16:creationId xmlns:a16="http://schemas.microsoft.com/office/drawing/2014/main" id="{3B3DA01B-235C-CEBC-1D75-C75C4BC3B765}"/>
              </a:ext>
            </a:extLst>
          </p:cNvPr>
          <p:cNvSpPr>
            <a:spLocks noGrp="1"/>
          </p:cNvSpPr>
          <p:nvPr>
            <p:ph type="ctrTitle"/>
          </p:nvPr>
        </p:nvSpPr>
        <p:spPr/>
        <p:txBody>
          <a:bodyPr>
            <a:normAutofit/>
          </a:bodyPr>
          <a:lstStyle/>
          <a:p>
            <a:r>
              <a:rPr lang="en-GB" b="1">
                <a:latin typeface="Arial" panose="020B0604020202020204" pitchFamily="34" charset="0"/>
                <a:cs typeface="Arial" panose="020B0604020202020204" pitchFamily="34" charset="0"/>
              </a:rPr>
              <a:t>ECHO: BR + </a:t>
            </a:r>
            <a:r>
              <a:rPr lang="en-GB" b="1">
                <a:solidFill>
                  <a:srgbClr val="C00000"/>
                </a:solidFill>
                <a:latin typeface="Arial" panose="020B0604020202020204" pitchFamily="34" charset="0"/>
                <a:cs typeface="Arial" panose="020B0604020202020204" pitchFamily="34" charset="0"/>
              </a:rPr>
              <a:t>acalabrutinib</a:t>
            </a:r>
            <a:r>
              <a:rPr lang="en-GB" b="1">
                <a:latin typeface="Arial" panose="020B0604020202020204" pitchFamily="34" charset="0"/>
                <a:cs typeface="Arial" panose="020B0604020202020204" pitchFamily="34" charset="0"/>
              </a:rPr>
              <a:t> vs BR </a:t>
            </a:r>
          </a:p>
        </p:txBody>
      </p:sp>
      <p:sp>
        <p:nvSpPr>
          <p:cNvPr id="2" name="Slide Number Placeholder 2">
            <a:extLst>
              <a:ext uri="{FF2B5EF4-FFF2-40B4-BE49-F238E27FC236}">
                <a16:creationId xmlns:a16="http://schemas.microsoft.com/office/drawing/2014/main" id="{48A7A530-3AA9-B8FC-61B7-A27BFEB4425F}"/>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117</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5" name="TextBox 6">
            <a:extLst>
              <a:ext uri="{FF2B5EF4-FFF2-40B4-BE49-F238E27FC236}">
                <a16:creationId xmlns:a16="http://schemas.microsoft.com/office/drawing/2014/main" id="{E4B43253-38EE-A39C-8939-AF652CF9A5C4}"/>
              </a:ext>
            </a:extLst>
          </p:cNvPr>
          <p:cNvSpPr txBox="1"/>
          <p:nvPr/>
        </p:nvSpPr>
        <p:spPr>
          <a:xfrm>
            <a:off x="868396" y="5961563"/>
            <a:ext cx="10678563"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a</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Bendamustine 90 mg/m</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2</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on Days 1 and 2. </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b</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Rituximab 375 mg/m</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2</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on Day 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BID, twice daily; ECOG PS, Eastern Cooperative Oncology Group performance status; MCL, mantle cell lymphoma; sMIPI, simplified Mantle Cell Lymphoma International Prognostic Index; ORR, overall response rate; OS, overall survival; PD, progressive disease; PFS, progression-free survival; PO, orally; PR, partial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Wang M et al. EHA 2024; Abstract LB3439.</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cxnSp>
        <p:nvCxnSpPr>
          <p:cNvPr id="11" name="Connector: Elbow 10">
            <a:extLst>
              <a:ext uri="{FF2B5EF4-FFF2-40B4-BE49-F238E27FC236}">
                <a16:creationId xmlns:a16="http://schemas.microsoft.com/office/drawing/2014/main" id="{C7AFD18C-0FCF-4477-6DD6-603ADC695545}"/>
              </a:ext>
            </a:extLst>
          </p:cNvPr>
          <p:cNvCxnSpPr>
            <a:cxnSpLocks/>
          </p:cNvCxnSpPr>
          <p:nvPr/>
        </p:nvCxnSpPr>
        <p:spPr>
          <a:xfrm rot="10800000" flipV="1">
            <a:off x="3641325" y="2799306"/>
            <a:ext cx="487" cy="1828219"/>
          </a:xfrm>
          <a:prstGeom prst="bentConnector3">
            <a:avLst>
              <a:gd name="adj1" fmla="val 47040452"/>
            </a:avLst>
          </a:prstGeom>
          <a:ln w="12700" cap="rnd">
            <a:solidFill>
              <a:srgbClr val="7F9ED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D3F905-831B-1052-D5B3-EB42AE4C8FAA}"/>
              </a:ext>
            </a:extLst>
          </p:cNvPr>
          <p:cNvCxnSpPr/>
          <p:nvPr/>
        </p:nvCxnSpPr>
        <p:spPr>
          <a:xfrm flipH="1">
            <a:off x="3179145" y="3715078"/>
            <a:ext cx="222146" cy="0"/>
          </a:xfrm>
          <a:prstGeom prst="line">
            <a:avLst/>
          </a:prstGeom>
          <a:ln w="12700" cap="rnd">
            <a:solidFill>
              <a:srgbClr val="7F9ED7"/>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graphicFrame>
        <p:nvGraphicFramePr>
          <p:cNvPr id="1410" name="Table 2"/>
          <p:cNvGraphicFramePr/>
          <p:nvPr/>
        </p:nvGraphicFramePr>
        <p:xfrm>
          <a:off x="1819955" y="1246849"/>
          <a:ext cx="8552091" cy="5092208"/>
        </p:xfrm>
        <a:graphic>
          <a:graphicData uri="http://schemas.openxmlformats.org/drawingml/2006/table">
            <a:tbl>
              <a:tblPr firstRow="1" bandRow="1"/>
              <a:tblGrid>
                <a:gridCol w="3588205">
                  <a:extLst>
                    <a:ext uri="{9D8B030D-6E8A-4147-A177-3AD203B41FA5}">
                      <a16:colId xmlns:a16="http://schemas.microsoft.com/office/drawing/2014/main" val="20000"/>
                    </a:ext>
                  </a:extLst>
                </a:gridCol>
                <a:gridCol w="2481943">
                  <a:extLst>
                    <a:ext uri="{9D8B030D-6E8A-4147-A177-3AD203B41FA5}">
                      <a16:colId xmlns:a16="http://schemas.microsoft.com/office/drawing/2014/main" val="20001"/>
                    </a:ext>
                  </a:extLst>
                </a:gridCol>
                <a:gridCol w="2481943">
                  <a:extLst>
                    <a:ext uri="{9D8B030D-6E8A-4147-A177-3AD203B41FA5}">
                      <a16:colId xmlns:a16="http://schemas.microsoft.com/office/drawing/2014/main" val="20002"/>
                    </a:ext>
                  </a:extLst>
                </a:gridCol>
              </a:tblGrid>
              <a:tr h="171156">
                <a:tc>
                  <a:txBody>
                    <a:bodyPr/>
                    <a:lstStyle/>
                    <a:p>
                      <a:pPr algn="l">
                        <a:defRPr sz="1800">
                          <a:solidFill>
                            <a:srgbClr val="FFFFFF"/>
                          </a:solidFill>
                          <a:latin typeface="+mn-lt"/>
                          <a:ea typeface="+mn-ea"/>
                          <a:cs typeface="+mn-cs"/>
                          <a:sym typeface="Calibri"/>
                        </a:defRPr>
                      </a:pPr>
                      <a:endParaRPr sz="1400"/>
                    </a:p>
                  </a:txBody>
                  <a:tcPr marL="0" marR="0" marT="0" marB="0" horzOverflow="overflow">
                    <a:solidFill>
                      <a:srgbClr val="003A70"/>
                    </a:solidFill>
                  </a:tcPr>
                </a:tc>
                <a:tc>
                  <a:txBody>
                    <a:bodyPr/>
                    <a:lstStyle/>
                    <a:p>
                      <a:pPr algn="ctr">
                        <a:defRPr sz="1800" b="0">
                          <a:solidFill>
                            <a:srgbClr val="000000"/>
                          </a:solidFill>
                        </a:defRPr>
                      </a:pPr>
                      <a:r>
                        <a:rPr sz="1400" b="1">
                          <a:solidFill>
                            <a:srgbClr val="FFFFFF"/>
                          </a:solidFill>
                          <a:sym typeface="Calibri"/>
                        </a:rPr>
                        <a:t>Acalabrutinib + BR
(n=299)</a:t>
                      </a:r>
                      <a:endParaRPr sz="1400" b="1">
                        <a:solidFill>
                          <a:srgbClr val="FFFFFF"/>
                        </a:solidFill>
                        <a:latin typeface="+mn-lt"/>
                        <a:ea typeface="+mn-ea"/>
                        <a:cs typeface="+mn-cs"/>
                        <a:sym typeface="Calibri"/>
                      </a:endParaRPr>
                    </a:p>
                  </a:txBody>
                  <a:tcPr marL="0" marR="0" marT="0" marB="0" horzOverflow="overflow"/>
                </a:tc>
                <a:tc>
                  <a:txBody>
                    <a:bodyPr/>
                    <a:lstStyle/>
                    <a:p>
                      <a:pPr algn="ctr">
                        <a:defRPr sz="1800" b="0">
                          <a:solidFill>
                            <a:srgbClr val="000000"/>
                          </a:solidFill>
                        </a:defRPr>
                      </a:pPr>
                      <a:r>
                        <a:rPr sz="1400" b="1">
                          <a:solidFill>
                            <a:srgbClr val="FFFFFF"/>
                          </a:solidFill>
                          <a:sym typeface="Calibri"/>
                        </a:rPr>
                        <a:t>Placebo + BR
(n=299)</a:t>
                      </a:r>
                      <a:endParaRPr sz="1400" b="1">
                        <a:solidFill>
                          <a:srgbClr val="FFFFFF"/>
                        </a:solidFill>
                        <a:latin typeface="+mn-lt"/>
                        <a:ea typeface="+mn-ea"/>
                        <a:cs typeface="+mn-cs"/>
                        <a:sym typeface="Calibri"/>
                      </a:endParaRPr>
                    </a:p>
                  </a:txBody>
                  <a:tcPr marL="0" marR="0" marT="0" marB="0" horzOverflow="overflow"/>
                </a:tc>
                <a:extLst>
                  <a:ext uri="{0D108BD9-81ED-4DB2-BD59-A6C34878D82A}">
                    <a16:rowId xmlns:a16="http://schemas.microsoft.com/office/drawing/2014/main" val="10000"/>
                  </a:ext>
                </a:extLst>
              </a:tr>
              <a:tr h="245552">
                <a:tc>
                  <a:txBody>
                    <a:bodyPr/>
                    <a:lstStyle/>
                    <a:p>
                      <a:pPr algn="l">
                        <a:defRPr sz="1800">
                          <a:solidFill>
                            <a:srgbClr val="000000"/>
                          </a:solidFill>
                        </a:defRPr>
                      </a:pPr>
                      <a:r>
                        <a:rPr sz="1400">
                          <a:sym typeface="Calibri"/>
                        </a:rPr>
                        <a:t>Age, median (range), y</a:t>
                      </a:r>
                      <a:endParaRPr sz="1400">
                        <a:latin typeface="+mn-lt"/>
                        <a:ea typeface="+mn-ea"/>
                        <a:cs typeface="+mn-cs"/>
                        <a:sym typeface="Calibri"/>
                      </a:endParaRPr>
                    </a:p>
                  </a:txBody>
                  <a:tcPr marL="0" marR="0" marT="0" marB="0" horzOverflow="overflow">
                    <a:solidFill>
                      <a:srgbClr val="CACDD4"/>
                    </a:solidFill>
                  </a:tcPr>
                </a:tc>
                <a:tc>
                  <a:txBody>
                    <a:bodyPr/>
                    <a:lstStyle/>
                    <a:p>
                      <a:pPr algn="ctr">
                        <a:defRPr sz="1800">
                          <a:solidFill>
                            <a:srgbClr val="000000"/>
                          </a:solidFill>
                        </a:defRPr>
                      </a:pPr>
                      <a:r>
                        <a:rPr sz="1400">
                          <a:sym typeface="Calibri"/>
                        </a:rPr>
                        <a:t>71 (65–85)</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71 (65–86)</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01"/>
                  </a:ext>
                </a:extLst>
              </a:tr>
              <a:tr h="245552">
                <a:tc>
                  <a:txBody>
                    <a:bodyPr/>
                    <a:lstStyle/>
                    <a:p>
                      <a:pPr algn="l">
                        <a:defRPr sz="1800">
                          <a:solidFill>
                            <a:srgbClr val="000000"/>
                          </a:solidFill>
                        </a:defRPr>
                      </a:pPr>
                      <a:r>
                        <a:rPr sz="1400">
                          <a:sym typeface="Calibri"/>
                        </a:rPr>
                        <a:t>≥75 y, n (%)</a:t>
                      </a:r>
                      <a:endParaRPr sz="1400">
                        <a:latin typeface="+mn-lt"/>
                        <a:ea typeface="+mn-ea"/>
                        <a:cs typeface="+mn-cs"/>
                        <a:sym typeface="Calibri"/>
                      </a:endParaRPr>
                    </a:p>
                  </a:txBody>
                  <a:tcPr marL="0" marR="0" marT="0" marB="0" horzOverflow="overflow">
                    <a:solidFill>
                      <a:srgbClr val="E6E7EB"/>
                    </a:solidFill>
                  </a:tcPr>
                </a:tc>
                <a:tc>
                  <a:txBody>
                    <a:bodyPr/>
                    <a:lstStyle/>
                    <a:p>
                      <a:pPr algn="ctr">
                        <a:defRPr sz="1800">
                          <a:solidFill>
                            <a:srgbClr val="000000"/>
                          </a:solidFill>
                        </a:defRPr>
                      </a:pPr>
                      <a:r>
                        <a:rPr sz="1400">
                          <a:sym typeface="Calibri"/>
                        </a:rPr>
                        <a:t>84 (28.1)</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77 (25.8)</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02"/>
                  </a:ext>
                </a:extLst>
              </a:tr>
              <a:tr h="245552">
                <a:tc>
                  <a:txBody>
                    <a:bodyPr/>
                    <a:lstStyle/>
                    <a:p>
                      <a:pPr algn="l">
                        <a:defRPr sz="1800">
                          <a:solidFill>
                            <a:srgbClr val="000000"/>
                          </a:solidFill>
                        </a:defRPr>
                      </a:pPr>
                      <a:r>
                        <a:rPr sz="1400">
                          <a:sym typeface="Calibri"/>
                        </a:rPr>
                        <a:t>Male, n (%)</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214 (71.6)</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209 (69.9)</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03"/>
                  </a:ext>
                </a:extLst>
              </a:tr>
              <a:tr h="245552">
                <a:tc>
                  <a:txBody>
                    <a:bodyPr/>
                    <a:lstStyle/>
                    <a:p>
                      <a:pPr algn="l">
                        <a:defRPr sz="1800">
                          <a:solidFill>
                            <a:srgbClr val="000000"/>
                          </a:solidFill>
                        </a:defRPr>
                      </a:pPr>
                      <a:r>
                        <a:rPr sz="1400">
                          <a:sym typeface="Calibri"/>
                        </a:rPr>
                        <a:t>ECOG PS, n (%)</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latin typeface="+mn-lt"/>
                          <a:ea typeface="+mn-ea"/>
                          <a:cs typeface="+mn-cs"/>
                          <a:sym typeface="Calibri"/>
                        </a:defRPr>
                      </a:pPr>
                      <a:endParaRPr sz="1400"/>
                    </a:p>
                  </a:txBody>
                  <a:tcPr marL="0" marR="0" marT="0" marB="0" horzOverflow="overflow"/>
                </a:tc>
                <a:tc>
                  <a:txBody>
                    <a:bodyPr/>
                    <a:lstStyle/>
                    <a:p>
                      <a:pPr algn="ctr">
                        <a:defRPr sz="1800">
                          <a:solidFill>
                            <a:srgbClr val="000000"/>
                          </a:solidFill>
                          <a:latin typeface="+mn-lt"/>
                          <a:ea typeface="+mn-ea"/>
                          <a:cs typeface="+mn-cs"/>
                          <a:sym typeface="Calibri"/>
                        </a:defRPr>
                      </a:pPr>
                      <a:endParaRPr sz="1400"/>
                    </a:p>
                  </a:txBody>
                  <a:tcPr marL="0" marR="0" marT="0" marB="0" horzOverflow="overflow"/>
                </a:tc>
                <a:extLst>
                  <a:ext uri="{0D108BD9-81ED-4DB2-BD59-A6C34878D82A}">
                    <a16:rowId xmlns:a16="http://schemas.microsoft.com/office/drawing/2014/main" val="10004"/>
                  </a:ext>
                </a:extLst>
              </a:tr>
              <a:tr h="245552">
                <a:tc>
                  <a:txBody>
                    <a:bodyPr/>
                    <a:lstStyle/>
                    <a:p>
                      <a:pPr marL="228600" indent="-228600" algn="l">
                        <a:defRPr sz="1800">
                          <a:solidFill>
                            <a:srgbClr val="000000"/>
                          </a:solidFill>
                        </a:defRPr>
                      </a:pPr>
                      <a:r>
                        <a:rPr lang="en-US" sz="1400">
                          <a:sym typeface="Calibri"/>
                        </a:rPr>
                        <a:t>	</a:t>
                      </a:r>
                      <a:r>
                        <a:rPr sz="1400">
                          <a:sym typeface="Calibri"/>
                        </a:rPr>
                        <a:t>1</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129 (43.1)</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132 (44.1)</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05"/>
                  </a:ext>
                </a:extLst>
              </a:tr>
              <a:tr h="245552">
                <a:tc>
                  <a:txBody>
                    <a:bodyPr/>
                    <a:lstStyle/>
                    <a:p>
                      <a:pPr marL="228600" indent="-228600" algn="l">
                        <a:defRPr sz="1800">
                          <a:solidFill>
                            <a:srgbClr val="000000"/>
                          </a:solidFill>
                        </a:defRPr>
                      </a:pPr>
                      <a:r>
                        <a:rPr lang="en-US" sz="1400">
                          <a:sym typeface="Calibri"/>
                        </a:rPr>
                        <a:t>	</a:t>
                      </a:r>
                      <a:r>
                        <a:rPr sz="1400">
                          <a:sym typeface="Calibri"/>
                        </a:rPr>
                        <a:t>2</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12 (4.0)</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23 (7.7)</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06"/>
                  </a:ext>
                </a:extLst>
              </a:tr>
              <a:tr h="245552">
                <a:tc>
                  <a:txBody>
                    <a:bodyPr/>
                    <a:lstStyle/>
                    <a:p>
                      <a:pPr algn="l">
                        <a:defRPr sz="1800">
                          <a:solidFill>
                            <a:srgbClr val="000000"/>
                          </a:solidFill>
                        </a:defRPr>
                      </a:pPr>
                      <a:r>
                        <a:rPr sz="1400">
                          <a:sym typeface="Calibri"/>
                        </a:rPr>
                        <a:t>Tumor bulk ≥5 cm, n (%)</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112 (37.5)</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113 (37.8)</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07"/>
                  </a:ext>
                </a:extLst>
              </a:tr>
              <a:tr h="245552">
                <a:tc>
                  <a:txBody>
                    <a:bodyPr/>
                    <a:lstStyle/>
                    <a:p>
                      <a:pPr algn="l">
                        <a:defRPr sz="1800">
                          <a:solidFill>
                            <a:srgbClr val="000000"/>
                          </a:solidFill>
                        </a:defRPr>
                      </a:pPr>
                      <a:r>
                        <a:rPr sz="1400">
                          <a:sym typeface="Calibri"/>
                        </a:rPr>
                        <a:t>Blastoid/pleomorphic histology, n (%)</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41 (13.7)</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38 (12.7)</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08"/>
                  </a:ext>
                </a:extLst>
              </a:tr>
              <a:tr h="245552">
                <a:tc>
                  <a:txBody>
                    <a:bodyPr/>
                    <a:lstStyle/>
                    <a:p>
                      <a:pPr algn="l">
                        <a:defRPr sz="1800">
                          <a:solidFill>
                            <a:srgbClr val="000000"/>
                          </a:solidFill>
                        </a:defRPr>
                      </a:pPr>
                      <a:r>
                        <a:rPr sz="1400">
                          <a:sym typeface="Calibri"/>
                        </a:rPr>
                        <a:t>Simplified MIPI score, n (%)</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latin typeface="+mn-lt"/>
                          <a:ea typeface="+mn-ea"/>
                          <a:cs typeface="+mn-cs"/>
                          <a:sym typeface="Calibri"/>
                        </a:defRPr>
                      </a:pPr>
                      <a:endParaRPr sz="1400"/>
                    </a:p>
                  </a:txBody>
                  <a:tcPr marL="0" marR="0" marT="0" marB="0" horzOverflow="overflow"/>
                </a:tc>
                <a:tc>
                  <a:txBody>
                    <a:bodyPr/>
                    <a:lstStyle/>
                    <a:p>
                      <a:pPr algn="ctr">
                        <a:defRPr sz="1800">
                          <a:solidFill>
                            <a:srgbClr val="000000"/>
                          </a:solidFill>
                          <a:latin typeface="+mn-lt"/>
                          <a:ea typeface="+mn-ea"/>
                          <a:cs typeface="+mn-cs"/>
                          <a:sym typeface="Calibri"/>
                        </a:defRPr>
                      </a:pPr>
                      <a:endParaRPr sz="1400"/>
                    </a:p>
                  </a:txBody>
                  <a:tcPr marL="0" marR="0" marT="0" marB="0" horzOverflow="overflow"/>
                </a:tc>
                <a:extLst>
                  <a:ext uri="{0D108BD9-81ED-4DB2-BD59-A6C34878D82A}">
                    <a16:rowId xmlns:a16="http://schemas.microsoft.com/office/drawing/2014/main" val="10009"/>
                  </a:ext>
                </a:extLst>
              </a:tr>
              <a:tr h="245552">
                <a:tc>
                  <a:txBody>
                    <a:bodyPr/>
                    <a:lstStyle/>
                    <a:p>
                      <a:pPr algn="l">
                        <a:defRPr sz="1800">
                          <a:solidFill>
                            <a:srgbClr val="000000"/>
                          </a:solidFill>
                        </a:defRPr>
                      </a:pPr>
                      <a:r>
                        <a:rPr sz="1400">
                          <a:sym typeface="Calibri"/>
                        </a:rPr>
                        <a:t>Low risk</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99 (33.1)</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101 (33.8)</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10"/>
                  </a:ext>
                </a:extLst>
              </a:tr>
              <a:tr h="245552">
                <a:tc>
                  <a:txBody>
                    <a:bodyPr/>
                    <a:lstStyle/>
                    <a:p>
                      <a:pPr algn="l">
                        <a:defRPr sz="1800">
                          <a:solidFill>
                            <a:srgbClr val="000000"/>
                          </a:solidFill>
                        </a:defRPr>
                      </a:pPr>
                      <a:r>
                        <a:rPr sz="1400">
                          <a:sym typeface="Calibri"/>
                        </a:rPr>
                        <a:t>Intermediate risk</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128 (42.8)</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125 (41.8)</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11"/>
                  </a:ext>
                </a:extLst>
              </a:tr>
              <a:tr h="245552">
                <a:tc>
                  <a:txBody>
                    <a:bodyPr/>
                    <a:lstStyle/>
                    <a:p>
                      <a:pPr algn="l">
                        <a:defRPr sz="1800">
                          <a:solidFill>
                            <a:srgbClr val="000000"/>
                          </a:solidFill>
                        </a:defRPr>
                      </a:pPr>
                      <a:r>
                        <a:rPr sz="1400">
                          <a:sym typeface="Calibri"/>
                        </a:rPr>
                        <a:t>High risk</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72 (24.1)</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73 (24.4)</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12"/>
                  </a:ext>
                </a:extLst>
              </a:tr>
              <a:tr h="245552">
                <a:tc>
                  <a:txBody>
                    <a:bodyPr/>
                    <a:lstStyle/>
                    <a:p>
                      <a:pPr algn="l">
                        <a:defRPr sz="1800">
                          <a:solidFill>
                            <a:srgbClr val="000000"/>
                          </a:solidFill>
                        </a:defRPr>
                      </a:pPr>
                      <a:r>
                        <a:rPr sz="1400">
                          <a:sym typeface="Calibri"/>
                        </a:rPr>
                        <a:t>Extranodal disease, n (%)</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264 (88.3)</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277 (92.6)</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13"/>
                  </a:ext>
                </a:extLst>
              </a:tr>
              <a:tr h="245552">
                <a:tc>
                  <a:txBody>
                    <a:bodyPr/>
                    <a:lstStyle/>
                    <a:p>
                      <a:pPr algn="l">
                        <a:defRPr sz="1600" i="1">
                          <a:solidFill>
                            <a:srgbClr val="000000"/>
                          </a:solidFill>
                          <a:latin typeface="+mn-lt"/>
                          <a:ea typeface="+mn-ea"/>
                          <a:cs typeface="+mn-cs"/>
                          <a:sym typeface="Calibri"/>
                        </a:defRPr>
                      </a:pPr>
                      <a:r>
                        <a:rPr sz="1400"/>
                        <a:t>TP53 status, n (%)</a:t>
                      </a:r>
                      <a:r>
                        <a:rPr sz="1400" baseline="30000"/>
                        <a:t>a</a:t>
                      </a:r>
                      <a:endParaRPr sz="1400" i="0" baseline="30000"/>
                    </a:p>
                  </a:txBody>
                  <a:tcPr marL="0" marR="0" marT="0" marB="0" horzOverflow="overflow"/>
                </a:tc>
                <a:tc>
                  <a:txBody>
                    <a:bodyPr/>
                    <a:lstStyle/>
                    <a:p>
                      <a:pPr algn="ctr">
                        <a:defRPr sz="1800">
                          <a:solidFill>
                            <a:srgbClr val="000000"/>
                          </a:solidFill>
                          <a:latin typeface="+mn-lt"/>
                          <a:ea typeface="+mn-ea"/>
                          <a:cs typeface="+mn-cs"/>
                          <a:sym typeface="Calibri"/>
                        </a:defRPr>
                      </a:pPr>
                      <a:endParaRPr sz="1400"/>
                    </a:p>
                  </a:txBody>
                  <a:tcPr marL="0" marR="0" marT="0" marB="0" horzOverflow="overflow"/>
                </a:tc>
                <a:tc>
                  <a:txBody>
                    <a:bodyPr/>
                    <a:lstStyle/>
                    <a:p>
                      <a:pPr algn="ctr">
                        <a:defRPr sz="1800">
                          <a:solidFill>
                            <a:srgbClr val="000000"/>
                          </a:solidFill>
                          <a:latin typeface="+mn-lt"/>
                          <a:ea typeface="+mn-ea"/>
                          <a:cs typeface="+mn-cs"/>
                          <a:sym typeface="Calibri"/>
                        </a:defRPr>
                      </a:pPr>
                      <a:endParaRPr sz="1400"/>
                    </a:p>
                  </a:txBody>
                  <a:tcPr marL="0" marR="0" marT="0" marB="0" horzOverflow="overflow"/>
                </a:tc>
                <a:extLst>
                  <a:ext uri="{0D108BD9-81ED-4DB2-BD59-A6C34878D82A}">
                    <a16:rowId xmlns:a16="http://schemas.microsoft.com/office/drawing/2014/main" val="10014"/>
                  </a:ext>
                </a:extLst>
              </a:tr>
              <a:tr h="245552">
                <a:tc>
                  <a:txBody>
                    <a:bodyPr/>
                    <a:lstStyle/>
                    <a:p>
                      <a:pPr algn="l">
                        <a:defRPr sz="1800">
                          <a:solidFill>
                            <a:srgbClr val="000000"/>
                          </a:solidFill>
                        </a:defRPr>
                      </a:pPr>
                      <a:r>
                        <a:rPr sz="1400">
                          <a:sym typeface="Calibri"/>
                        </a:rPr>
                        <a:t>Mutated</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22 (7.4)</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defRPr>
                      </a:pPr>
                      <a:r>
                        <a:rPr sz="1400">
                          <a:sym typeface="Calibri"/>
                        </a:rPr>
                        <a:t>29 (9.7)</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15"/>
                  </a:ext>
                </a:extLst>
              </a:tr>
              <a:tr h="245552">
                <a:tc>
                  <a:txBody>
                    <a:bodyPr/>
                    <a:lstStyle/>
                    <a:p>
                      <a:pPr algn="l">
                        <a:defRPr sz="1800">
                          <a:solidFill>
                            <a:srgbClr val="000000"/>
                          </a:solidFill>
                        </a:defRPr>
                      </a:pPr>
                      <a:r>
                        <a:rPr sz="1400">
                          <a:sym typeface="Calibri"/>
                        </a:rPr>
                        <a:t>Unmutated</a:t>
                      </a:r>
                      <a:endParaRPr sz="1400">
                        <a:latin typeface="+mn-lt"/>
                        <a:ea typeface="+mn-ea"/>
                        <a:cs typeface="+mn-cs"/>
                        <a:sym typeface="Calibri"/>
                      </a:endParaRPr>
                    </a:p>
                  </a:txBody>
                  <a:tcPr marL="0" marR="0" marT="0" marB="0" horzOverflow="overflow"/>
                </a:tc>
                <a:tc>
                  <a:txBody>
                    <a:bodyPr/>
                    <a:lstStyle/>
                    <a:p>
                      <a:pPr algn="ctr">
                        <a:lnSpc>
                          <a:spcPct val="115000"/>
                        </a:lnSpc>
                        <a:defRPr sz="1800">
                          <a:solidFill>
                            <a:srgbClr val="000000"/>
                          </a:solidFill>
                        </a:defRPr>
                      </a:pPr>
                      <a:r>
                        <a:rPr sz="1400">
                          <a:sym typeface="Calibri"/>
                        </a:rPr>
                        <a:t> 97 (32.4)</a:t>
                      </a:r>
                      <a:endParaRPr sz="1400">
                        <a:latin typeface="+mn-lt"/>
                        <a:ea typeface="+mn-ea"/>
                        <a:cs typeface="+mn-cs"/>
                        <a:sym typeface="Calibri"/>
                      </a:endParaRPr>
                    </a:p>
                  </a:txBody>
                  <a:tcPr marL="0" marR="0" marT="0" marB="0" horzOverflow="overflow"/>
                </a:tc>
                <a:tc>
                  <a:txBody>
                    <a:bodyPr/>
                    <a:lstStyle/>
                    <a:p>
                      <a:pPr algn="ctr">
                        <a:lnSpc>
                          <a:spcPct val="115000"/>
                        </a:lnSpc>
                        <a:defRPr sz="1800">
                          <a:solidFill>
                            <a:srgbClr val="000000"/>
                          </a:solidFill>
                        </a:defRPr>
                      </a:pPr>
                      <a:r>
                        <a:rPr sz="1400">
                          <a:sym typeface="Calibri"/>
                        </a:rPr>
                        <a:t> 83 (27.8)</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16"/>
                  </a:ext>
                </a:extLst>
              </a:tr>
              <a:tr h="245552">
                <a:tc>
                  <a:txBody>
                    <a:bodyPr/>
                    <a:lstStyle/>
                    <a:p>
                      <a:pPr algn="l">
                        <a:defRPr sz="1800">
                          <a:solidFill>
                            <a:srgbClr val="000000"/>
                          </a:solidFill>
                        </a:defRPr>
                      </a:pPr>
                      <a:r>
                        <a:rPr sz="1400">
                          <a:sym typeface="Calibri"/>
                        </a:rPr>
                        <a:t>Ki-67, n (%)</a:t>
                      </a:r>
                      <a:endParaRPr sz="1400">
                        <a:latin typeface="+mn-lt"/>
                        <a:ea typeface="+mn-ea"/>
                        <a:cs typeface="+mn-cs"/>
                        <a:sym typeface="Calibri"/>
                      </a:endParaRPr>
                    </a:p>
                  </a:txBody>
                  <a:tcPr marL="0" marR="0" marT="0" marB="0" horzOverflow="overflow"/>
                </a:tc>
                <a:tc>
                  <a:txBody>
                    <a:bodyPr/>
                    <a:lstStyle/>
                    <a:p>
                      <a:pPr algn="ctr">
                        <a:defRPr sz="1800">
                          <a:solidFill>
                            <a:srgbClr val="000000"/>
                          </a:solidFill>
                          <a:latin typeface="+mn-lt"/>
                          <a:ea typeface="+mn-ea"/>
                          <a:cs typeface="+mn-cs"/>
                          <a:sym typeface="Calibri"/>
                        </a:defRPr>
                      </a:pPr>
                      <a:endParaRPr sz="1400"/>
                    </a:p>
                  </a:txBody>
                  <a:tcPr marL="0" marR="0" marT="0" marB="0" horzOverflow="overflow"/>
                </a:tc>
                <a:tc>
                  <a:txBody>
                    <a:bodyPr/>
                    <a:lstStyle/>
                    <a:p>
                      <a:pPr algn="ctr">
                        <a:defRPr sz="1800">
                          <a:solidFill>
                            <a:srgbClr val="000000"/>
                          </a:solidFill>
                          <a:latin typeface="+mn-lt"/>
                          <a:ea typeface="+mn-ea"/>
                          <a:cs typeface="+mn-cs"/>
                          <a:sym typeface="Calibri"/>
                        </a:defRPr>
                      </a:pPr>
                      <a:endParaRPr sz="1400"/>
                    </a:p>
                  </a:txBody>
                  <a:tcPr marL="0" marR="0" marT="0" marB="0" horzOverflow="overflow"/>
                </a:tc>
                <a:extLst>
                  <a:ext uri="{0D108BD9-81ED-4DB2-BD59-A6C34878D82A}">
                    <a16:rowId xmlns:a16="http://schemas.microsoft.com/office/drawing/2014/main" val="10017"/>
                  </a:ext>
                </a:extLst>
              </a:tr>
              <a:tr h="245552">
                <a:tc>
                  <a:txBody>
                    <a:bodyPr/>
                    <a:lstStyle/>
                    <a:p>
                      <a:pPr algn="l">
                        <a:defRPr sz="1800">
                          <a:solidFill>
                            <a:srgbClr val="000000"/>
                          </a:solidFill>
                        </a:defRPr>
                      </a:pPr>
                      <a:r>
                        <a:rPr sz="1400">
                          <a:sym typeface="Calibri"/>
                        </a:rPr>
                        <a:t>&lt;30%</a:t>
                      </a:r>
                      <a:endParaRPr sz="1400">
                        <a:latin typeface="+mn-lt"/>
                        <a:ea typeface="+mn-ea"/>
                        <a:cs typeface="+mn-cs"/>
                        <a:sym typeface="Calibri"/>
                      </a:endParaRPr>
                    </a:p>
                  </a:txBody>
                  <a:tcPr marL="0" marR="0" marT="0" marB="0" horzOverflow="overflow"/>
                </a:tc>
                <a:tc>
                  <a:txBody>
                    <a:bodyPr/>
                    <a:lstStyle/>
                    <a:p>
                      <a:pPr algn="ctr">
                        <a:lnSpc>
                          <a:spcPct val="115000"/>
                        </a:lnSpc>
                        <a:defRPr sz="1800">
                          <a:solidFill>
                            <a:srgbClr val="000000"/>
                          </a:solidFill>
                        </a:defRPr>
                      </a:pPr>
                      <a:r>
                        <a:rPr sz="1400">
                          <a:sym typeface="Calibri"/>
                        </a:rPr>
                        <a:t>133 (44.5)</a:t>
                      </a:r>
                      <a:endParaRPr sz="1400">
                        <a:latin typeface="+mn-lt"/>
                        <a:ea typeface="+mn-ea"/>
                        <a:cs typeface="+mn-cs"/>
                        <a:sym typeface="Calibri"/>
                      </a:endParaRPr>
                    </a:p>
                  </a:txBody>
                  <a:tcPr marL="0" marR="0" marT="0" marB="0" horzOverflow="overflow"/>
                </a:tc>
                <a:tc>
                  <a:txBody>
                    <a:bodyPr/>
                    <a:lstStyle/>
                    <a:p>
                      <a:pPr algn="ctr">
                        <a:lnSpc>
                          <a:spcPct val="115000"/>
                        </a:lnSpc>
                        <a:defRPr sz="1800">
                          <a:solidFill>
                            <a:srgbClr val="000000"/>
                          </a:solidFill>
                        </a:defRPr>
                      </a:pPr>
                      <a:r>
                        <a:rPr sz="1400">
                          <a:sym typeface="Calibri"/>
                        </a:rPr>
                        <a:t>126 (42.1)</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18"/>
                  </a:ext>
                </a:extLst>
              </a:tr>
              <a:tr h="245552">
                <a:tc>
                  <a:txBody>
                    <a:bodyPr/>
                    <a:lstStyle/>
                    <a:p>
                      <a:pPr algn="l">
                        <a:defRPr sz="1800">
                          <a:solidFill>
                            <a:srgbClr val="000000"/>
                          </a:solidFill>
                        </a:defRPr>
                      </a:pPr>
                      <a:r>
                        <a:rPr sz="1400">
                          <a:sym typeface="Calibri"/>
                        </a:rPr>
                        <a:t>≥30%</a:t>
                      </a:r>
                      <a:endParaRPr sz="1400">
                        <a:latin typeface="+mn-lt"/>
                        <a:ea typeface="+mn-ea"/>
                        <a:cs typeface="+mn-cs"/>
                        <a:sym typeface="Calibri"/>
                      </a:endParaRPr>
                    </a:p>
                  </a:txBody>
                  <a:tcPr marL="0" marR="0" marT="0" marB="0" horzOverflow="overflow"/>
                </a:tc>
                <a:tc>
                  <a:txBody>
                    <a:bodyPr/>
                    <a:lstStyle/>
                    <a:p>
                      <a:pPr algn="ctr">
                        <a:lnSpc>
                          <a:spcPct val="115000"/>
                        </a:lnSpc>
                        <a:defRPr sz="1800">
                          <a:solidFill>
                            <a:srgbClr val="000000"/>
                          </a:solidFill>
                        </a:defRPr>
                      </a:pPr>
                      <a:r>
                        <a:rPr sz="1400">
                          <a:sym typeface="Calibri"/>
                        </a:rPr>
                        <a:t>139 (46.5)</a:t>
                      </a:r>
                      <a:endParaRPr sz="1400">
                        <a:latin typeface="+mn-lt"/>
                        <a:ea typeface="+mn-ea"/>
                        <a:cs typeface="+mn-cs"/>
                        <a:sym typeface="Calibri"/>
                      </a:endParaRPr>
                    </a:p>
                  </a:txBody>
                  <a:tcPr marL="0" marR="0" marT="0" marB="0" horzOverflow="overflow"/>
                </a:tc>
                <a:tc>
                  <a:txBody>
                    <a:bodyPr/>
                    <a:lstStyle/>
                    <a:p>
                      <a:pPr algn="ctr">
                        <a:lnSpc>
                          <a:spcPct val="115000"/>
                        </a:lnSpc>
                        <a:defRPr sz="1800">
                          <a:solidFill>
                            <a:srgbClr val="000000"/>
                          </a:solidFill>
                        </a:defRPr>
                      </a:pPr>
                      <a:r>
                        <a:rPr sz="1400">
                          <a:sym typeface="Calibri"/>
                        </a:rPr>
                        <a:t>147 (49.2)</a:t>
                      </a:r>
                      <a:endParaRPr sz="1400">
                        <a:latin typeface="+mn-lt"/>
                        <a:ea typeface="+mn-ea"/>
                        <a:cs typeface="+mn-cs"/>
                        <a:sym typeface="Calibri"/>
                      </a:endParaRPr>
                    </a:p>
                  </a:txBody>
                  <a:tcPr marL="0" marR="0" marT="0" marB="0" horzOverflow="overflow"/>
                </a:tc>
                <a:extLst>
                  <a:ext uri="{0D108BD9-81ED-4DB2-BD59-A6C34878D82A}">
                    <a16:rowId xmlns:a16="http://schemas.microsoft.com/office/drawing/2014/main" val="10019"/>
                  </a:ext>
                </a:extLst>
              </a:tr>
            </a:tbl>
          </a:graphicData>
        </a:graphic>
      </p:graphicFrame>
      <p:sp>
        <p:nvSpPr>
          <p:cNvPr id="3" name="Slide Number Placeholder 2">
            <a:extLst>
              <a:ext uri="{FF2B5EF4-FFF2-40B4-BE49-F238E27FC236}">
                <a16:creationId xmlns:a16="http://schemas.microsoft.com/office/drawing/2014/main" id="{7EDE437C-C943-A465-9D0F-AC61C29F188C}"/>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118</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4" name="Title 3">
            <a:extLst>
              <a:ext uri="{FF2B5EF4-FFF2-40B4-BE49-F238E27FC236}">
                <a16:creationId xmlns:a16="http://schemas.microsoft.com/office/drawing/2014/main" id="{4294C6DE-BD69-206C-2EC2-51D7DFE5F8D7}"/>
              </a:ext>
            </a:extLst>
          </p:cNvPr>
          <p:cNvSpPr>
            <a:spLocks noGrp="1"/>
          </p:cNvSpPr>
          <p:nvPr>
            <p:ph type="ctrTitle"/>
          </p:nvPr>
        </p:nvSpPr>
        <p:spPr/>
        <p:txBody>
          <a:bodyPr/>
          <a:lstStyle/>
          <a:p>
            <a:r>
              <a:rPr lang="en-US"/>
              <a:t>ECHO: Demographics and baseline characteristics</a:t>
            </a:r>
            <a:endParaRPr lang="en-GB"/>
          </a:p>
        </p:txBody>
      </p:sp>
      <p:sp>
        <p:nvSpPr>
          <p:cNvPr id="6" name="TextBox 6">
            <a:extLst>
              <a:ext uri="{FF2B5EF4-FFF2-40B4-BE49-F238E27FC236}">
                <a16:creationId xmlns:a16="http://schemas.microsoft.com/office/drawing/2014/main" id="{52572298-2D58-20DF-A9D5-818D393A3985}"/>
              </a:ext>
            </a:extLst>
          </p:cNvPr>
          <p:cNvSpPr txBox="1"/>
          <p:nvPr/>
        </p:nvSpPr>
        <p:spPr>
          <a:xfrm>
            <a:off x="868396" y="6339549"/>
            <a:ext cx="10678563" cy="50783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a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All other patients in the acalabrutinib (n=180) and placebo (n=187) groups had unknown TP53 mutation status.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BR, bendamustine + rituximab; ECOG PS, Eastern Cooperative Oncology Group performance status; MIPI, Mantle Cell Lymphoma International Prognostic Index.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Adapted from Wang M et al. EHA 2024; Abstract LB3439.</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6" name="Content Placeholder 2"/>
          <p:cNvSpPr txBox="1">
            <a:spLocks noGrp="1"/>
          </p:cNvSpPr>
          <p:nvPr>
            <p:ph type="body" idx="1"/>
          </p:nvPr>
        </p:nvSpPr>
        <p:spPr>
          <a:prstGeom prst="rect">
            <a:avLst/>
          </a:prstGeom>
        </p:spPr>
        <p:txBody>
          <a:bodyPr/>
          <a:lstStyle>
            <a:lvl1pPr>
              <a:defRPr sz="2400"/>
            </a:lvl1pPr>
          </a:lstStyle>
          <a:p>
            <a:r>
              <a:t>An additional 13% of patients achieved CR with acalabrutinib + BR</a:t>
            </a:r>
          </a:p>
        </p:txBody>
      </p:sp>
      <p:sp>
        <p:nvSpPr>
          <p:cNvPr id="4" name="Title 3">
            <a:extLst>
              <a:ext uri="{FF2B5EF4-FFF2-40B4-BE49-F238E27FC236}">
                <a16:creationId xmlns:a16="http://schemas.microsoft.com/office/drawing/2014/main" id="{81EEA0E2-16DE-7275-89EC-3A44A19EF353}"/>
              </a:ext>
            </a:extLst>
          </p:cNvPr>
          <p:cNvSpPr>
            <a:spLocks noGrp="1"/>
          </p:cNvSpPr>
          <p:nvPr>
            <p:ph type="title"/>
          </p:nvPr>
        </p:nvSpPr>
        <p:spPr/>
        <p:txBody>
          <a:bodyPr/>
          <a:lstStyle/>
          <a:p>
            <a:r>
              <a:rPr lang="en-US"/>
              <a:t>ECHO: Best overall response and complete response rates</a:t>
            </a:r>
            <a:endParaRPr lang="en-GB"/>
          </a:p>
        </p:txBody>
      </p:sp>
      <p:graphicFrame>
        <p:nvGraphicFramePr>
          <p:cNvPr id="1417" name="Chart 14"/>
          <p:cNvGraphicFramePr/>
          <p:nvPr/>
        </p:nvGraphicFramePr>
        <p:xfrm>
          <a:off x="956196" y="2065566"/>
          <a:ext cx="10866836" cy="4178730"/>
        </p:xfrm>
        <a:graphic>
          <a:graphicData uri="http://schemas.openxmlformats.org/drawingml/2006/chart">
            <c:chart xmlns:c="http://schemas.openxmlformats.org/drawingml/2006/chart" xmlns:r="http://schemas.openxmlformats.org/officeDocument/2006/relationships" r:id="rId3"/>
          </a:graphicData>
        </a:graphic>
      </p:graphicFrame>
      <p:sp>
        <p:nvSpPr>
          <p:cNvPr id="1418" name="TextBox 16"/>
          <p:cNvSpPr txBox="1"/>
          <p:nvPr/>
        </p:nvSpPr>
        <p:spPr>
          <a:xfrm>
            <a:off x="3416019" y="2125533"/>
            <a:ext cx="1962993" cy="3401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2000" b="1">
                <a:solidFill>
                  <a:srgbClr val="000000"/>
                </a:solid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000" b="1" i="0" u="none" strike="noStrike" kern="0" cap="none" spc="0" normalizeH="0" baseline="0" noProof="0">
                <a:ln>
                  <a:noFill/>
                </a:ln>
                <a:solidFill>
                  <a:srgbClr val="000000"/>
                </a:solidFill>
                <a:effectLst/>
                <a:uLnTx/>
                <a:uFillTx/>
                <a:latin typeface="Calibri"/>
                <a:cs typeface="Calibri"/>
                <a:sym typeface="Calibri"/>
              </a:rPr>
              <a:t>91.0%</a:t>
            </a:r>
          </a:p>
        </p:txBody>
      </p:sp>
      <p:sp>
        <p:nvSpPr>
          <p:cNvPr id="1419" name="TextBox 17"/>
          <p:cNvSpPr txBox="1"/>
          <p:nvPr/>
        </p:nvSpPr>
        <p:spPr>
          <a:xfrm>
            <a:off x="8323190" y="2265143"/>
            <a:ext cx="1962993" cy="3401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2000" b="1">
                <a:solidFill>
                  <a:srgbClr val="000000"/>
                </a:solid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000" b="1" i="0" u="none" strike="noStrike" kern="0" cap="none" spc="0" normalizeH="0" baseline="0" noProof="0">
                <a:ln>
                  <a:noFill/>
                </a:ln>
                <a:solidFill>
                  <a:srgbClr val="000000"/>
                </a:solidFill>
                <a:effectLst/>
                <a:uLnTx/>
                <a:uFillTx/>
                <a:latin typeface="Calibri"/>
                <a:cs typeface="Calibri"/>
                <a:sym typeface="Calibri"/>
              </a:rPr>
              <a:t>88.0%</a:t>
            </a:r>
          </a:p>
        </p:txBody>
      </p:sp>
      <p:sp>
        <p:nvSpPr>
          <p:cNvPr id="3" name="Slide Number Placeholder 2">
            <a:extLst>
              <a:ext uri="{FF2B5EF4-FFF2-40B4-BE49-F238E27FC236}">
                <a16:creationId xmlns:a16="http://schemas.microsoft.com/office/drawing/2014/main" id="{9840205A-2EB0-3F16-6308-A1D0CF87CA4C}"/>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119</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6" name="TextBox 6">
            <a:extLst>
              <a:ext uri="{FF2B5EF4-FFF2-40B4-BE49-F238E27FC236}">
                <a16:creationId xmlns:a16="http://schemas.microsoft.com/office/drawing/2014/main" id="{235446DD-9D58-26AC-585B-62EBF6686059}"/>
              </a:ext>
            </a:extLst>
          </p:cNvPr>
          <p:cNvSpPr txBox="1"/>
          <p:nvPr/>
        </p:nvSpPr>
        <p:spPr>
          <a:xfrm>
            <a:off x="869005" y="6094884"/>
            <a:ext cx="10678563" cy="369332"/>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BR, bendamustine + rituximab; CI, confidence interval; CR, complete response; ORR, overall response rate; PR, partial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Adapted from Wang M et al. EHA 2024; Abstract LB3439.</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1668350-DFD5-6835-9DAB-443BCC1B0C5E}"/>
              </a:ext>
            </a:extLst>
          </p:cNvPr>
          <p:cNvGraphicFramePr>
            <a:graphicFrameLocks noGrp="1"/>
          </p:cNvGraphicFramePr>
          <p:nvPr>
            <p:ph sz="quarter" idx="13"/>
          </p:nvPr>
        </p:nvGraphicFramePr>
        <p:xfrm>
          <a:off x="837420" y="2079173"/>
          <a:ext cx="10559923" cy="2983866"/>
        </p:xfrm>
        <a:graphic>
          <a:graphicData uri="http://schemas.openxmlformats.org/drawingml/2006/table">
            <a:tbl>
              <a:tblPr firstRow="1" bandRow="1">
                <a:tableStyleId>{5C22544A-7EE6-4342-B048-85BDC9FD1C3A}</a:tableStyleId>
              </a:tblPr>
              <a:tblGrid>
                <a:gridCol w="1779656">
                  <a:extLst>
                    <a:ext uri="{9D8B030D-6E8A-4147-A177-3AD203B41FA5}">
                      <a16:colId xmlns:a16="http://schemas.microsoft.com/office/drawing/2014/main" val="2452549282"/>
                    </a:ext>
                  </a:extLst>
                </a:gridCol>
                <a:gridCol w="735724">
                  <a:extLst>
                    <a:ext uri="{9D8B030D-6E8A-4147-A177-3AD203B41FA5}">
                      <a16:colId xmlns:a16="http://schemas.microsoft.com/office/drawing/2014/main" val="54809000"/>
                    </a:ext>
                  </a:extLst>
                </a:gridCol>
                <a:gridCol w="762000">
                  <a:extLst>
                    <a:ext uri="{9D8B030D-6E8A-4147-A177-3AD203B41FA5}">
                      <a16:colId xmlns:a16="http://schemas.microsoft.com/office/drawing/2014/main" val="679065570"/>
                    </a:ext>
                  </a:extLst>
                </a:gridCol>
                <a:gridCol w="751114">
                  <a:extLst>
                    <a:ext uri="{9D8B030D-6E8A-4147-A177-3AD203B41FA5}">
                      <a16:colId xmlns:a16="http://schemas.microsoft.com/office/drawing/2014/main" val="4092875416"/>
                    </a:ext>
                  </a:extLst>
                </a:gridCol>
                <a:gridCol w="827315">
                  <a:extLst>
                    <a:ext uri="{9D8B030D-6E8A-4147-A177-3AD203B41FA5}">
                      <a16:colId xmlns:a16="http://schemas.microsoft.com/office/drawing/2014/main" val="2985810050"/>
                    </a:ext>
                  </a:extLst>
                </a:gridCol>
                <a:gridCol w="772885">
                  <a:extLst>
                    <a:ext uri="{9D8B030D-6E8A-4147-A177-3AD203B41FA5}">
                      <a16:colId xmlns:a16="http://schemas.microsoft.com/office/drawing/2014/main" val="2821369566"/>
                    </a:ext>
                  </a:extLst>
                </a:gridCol>
                <a:gridCol w="1230086">
                  <a:extLst>
                    <a:ext uri="{9D8B030D-6E8A-4147-A177-3AD203B41FA5}">
                      <a16:colId xmlns:a16="http://schemas.microsoft.com/office/drawing/2014/main" val="91595965"/>
                    </a:ext>
                  </a:extLst>
                </a:gridCol>
                <a:gridCol w="672737">
                  <a:extLst>
                    <a:ext uri="{9D8B030D-6E8A-4147-A177-3AD203B41FA5}">
                      <a16:colId xmlns:a16="http://schemas.microsoft.com/office/drawing/2014/main" val="1681066173"/>
                    </a:ext>
                  </a:extLst>
                </a:gridCol>
                <a:gridCol w="829606">
                  <a:extLst>
                    <a:ext uri="{9D8B030D-6E8A-4147-A177-3AD203B41FA5}">
                      <a16:colId xmlns:a16="http://schemas.microsoft.com/office/drawing/2014/main" val="2950896385"/>
                    </a:ext>
                  </a:extLst>
                </a:gridCol>
                <a:gridCol w="912108">
                  <a:extLst>
                    <a:ext uri="{9D8B030D-6E8A-4147-A177-3AD203B41FA5}">
                      <a16:colId xmlns:a16="http://schemas.microsoft.com/office/drawing/2014/main" val="2649340962"/>
                    </a:ext>
                  </a:extLst>
                </a:gridCol>
                <a:gridCol w="1286692">
                  <a:extLst>
                    <a:ext uri="{9D8B030D-6E8A-4147-A177-3AD203B41FA5}">
                      <a16:colId xmlns:a16="http://schemas.microsoft.com/office/drawing/2014/main" val="1138722747"/>
                    </a:ext>
                  </a:extLst>
                </a:gridCol>
              </a:tblGrid>
              <a:tr h="311603">
                <a:tc>
                  <a:txBody>
                    <a:bodyPr/>
                    <a:lstStyle/>
                    <a:p>
                      <a:endParaRPr lang="en-GB">
                        <a:solidFill>
                          <a:srgbClr val="F3F2F0"/>
                        </a:solidFill>
                      </a:endParaRPr>
                    </a:p>
                  </a:txBody>
                  <a:tcPr/>
                </a:tc>
                <a:tc gridSpan="2">
                  <a:txBody>
                    <a:bodyPr/>
                    <a:lstStyle/>
                    <a:p>
                      <a:pPr algn="ctr"/>
                      <a:r>
                        <a:rPr lang="en-GB">
                          <a:solidFill>
                            <a:srgbClr val="F3F2F0"/>
                          </a:solidFill>
                        </a:rPr>
                        <a:t>CLL</a:t>
                      </a:r>
                    </a:p>
                  </a:txBody>
                  <a:tcPr/>
                </a:tc>
                <a:tc hMerge="1">
                  <a:txBody>
                    <a:bodyPr/>
                    <a:lstStyle/>
                    <a:p>
                      <a:pPr algn="ctr"/>
                      <a:endParaRPr lang="en-GB">
                        <a:solidFill>
                          <a:srgbClr val="F3F2F0"/>
                        </a:solidFill>
                      </a:endParaRPr>
                    </a:p>
                  </a:txBody>
                  <a:tcPr/>
                </a:tc>
                <a:tc gridSpan="2">
                  <a:txBody>
                    <a:bodyPr/>
                    <a:lstStyle/>
                    <a:p>
                      <a:pPr algn="ctr"/>
                      <a:r>
                        <a:rPr lang="en-GB">
                          <a:solidFill>
                            <a:srgbClr val="FFFF00"/>
                          </a:solidFill>
                        </a:rPr>
                        <a:t>WM</a:t>
                      </a:r>
                    </a:p>
                  </a:txBody>
                  <a:tcPr/>
                </a:tc>
                <a:tc hMerge="1">
                  <a:txBody>
                    <a:bodyPr/>
                    <a:lstStyle/>
                    <a:p>
                      <a:pPr algn="ctr"/>
                      <a:endParaRPr lang="en-GB">
                        <a:solidFill>
                          <a:srgbClr val="F3F2F0"/>
                        </a:solidFill>
                      </a:endParaRPr>
                    </a:p>
                  </a:txBody>
                  <a:tcPr/>
                </a:tc>
                <a:tc gridSpan="2">
                  <a:txBody>
                    <a:bodyPr/>
                    <a:lstStyle/>
                    <a:p>
                      <a:pPr algn="ctr"/>
                      <a:r>
                        <a:rPr lang="en-GB">
                          <a:solidFill>
                            <a:srgbClr val="FFFF00"/>
                          </a:solidFill>
                        </a:rPr>
                        <a:t>MZL</a:t>
                      </a:r>
                    </a:p>
                  </a:txBody>
                  <a:tcPr/>
                </a:tc>
                <a:tc hMerge="1">
                  <a:txBody>
                    <a:bodyPr/>
                    <a:lstStyle/>
                    <a:p>
                      <a:pPr algn="ctr"/>
                      <a:endParaRPr lang="en-GB">
                        <a:solidFill>
                          <a:srgbClr val="F3F2F0"/>
                        </a:solidFill>
                      </a:endParaRPr>
                    </a:p>
                  </a:txBody>
                  <a:tcPr/>
                </a:tc>
                <a:tc gridSpan="2">
                  <a:txBody>
                    <a:bodyPr/>
                    <a:lstStyle/>
                    <a:p>
                      <a:pPr algn="ctr"/>
                      <a:r>
                        <a:rPr lang="en-GB">
                          <a:solidFill>
                            <a:srgbClr val="FFFF00"/>
                          </a:solidFill>
                        </a:rPr>
                        <a:t>FL</a:t>
                      </a:r>
                    </a:p>
                  </a:txBody>
                  <a:tcPr/>
                </a:tc>
                <a:tc hMerge="1">
                  <a:txBody>
                    <a:bodyPr/>
                    <a:lstStyle/>
                    <a:p>
                      <a:pPr algn="ctr"/>
                      <a:endParaRPr lang="en-GB">
                        <a:solidFill>
                          <a:srgbClr val="F3F2F0"/>
                        </a:solidFill>
                      </a:endParaRPr>
                    </a:p>
                  </a:txBody>
                  <a:tcPr/>
                </a:tc>
                <a:tc gridSpan="2">
                  <a:txBody>
                    <a:bodyPr/>
                    <a:lstStyle/>
                    <a:p>
                      <a:pPr algn="ctr"/>
                      <a:r>
                        <a:rPr lang="en-GB" sz="1800" b="1" kern="1200">
                          <a:solidFill>
                            <a:srgbClr val="F3F2F0"/>
                          </a:solidFill>
                          <a:latin typeface="+mn-lt"/>
                          <a:ea typeface="+mn-ea"/>
                          <a:cs typeface="+mn-cs"/>
                        </a:rPr>
                        <a:t>MCL</a:t>
                      </a:r>
                    </a:p>
                  </a:txBody>
                  <a:tcPr/>
                </a:tc>
                <a:tc hMerge="1">
                  <a:txBody>
                    <a:bodyPr/>
                    <a:lstStyle/>
                    <a:p>
                      <a:pPr algn="ctr"/>
                      <a:endParaRPr lang="en-GB">
                        <a:solidFill>
                          <a:srgbClr val="F3F2F0"/>
                        </a:solidFill>
                      </a:endParaRPr>
                    </a:p>
                  </a:txBody>
                  <a:tcPr/>
                </a:tc>
                <a:extLst>
                  <a:ext uri="{0D108BD9-81ED-4DB2-BD59-A6C34878D82A}">
                    <a16:rowId xmlns:a16="http://schemas.microsoft.com/office/drawing/2014/main" val="519468068"/>
                  </a:ext>
                </a:extLst>
              </a:tr>
              <a:tr h="183909">
                <a:tc>
                  <a:txBody>
                    <a:bodyPr/>
                    <a:lstStyle/>
                    <a:p>
                      <a:pPr>
                        <a:spcBef>
                          <a:spcPts val="600"/>
                        </a:spcBef>
                        <a:spcAft>
                          <a:spcPts val="600"/>
                        </a:spcAft>
                      </a:pPr>
                      <a:endParaRPr lang="en-GB" b="1">
                        <a:solidFill>
                          <a:schemeClr val="bg1">
                            <a:lumMod val="75000"/>
                          </a:schemeClr>
                        </a:solidFill>
                      </a:endParaRPr>
                    </a:p>
                  </a:txBody>
                  <a:tcPr/>
                </a:tc>
                <a:tc>
                  <a:txBody>
                    <a:bodyPr/>
                    <a:lstStyle/>
                    <a:p>
                      <a:pPr algn="ctr">
                        <a:spcBef>
                          <a:spcPts val="600"/>
                        </a:spcBef>
                        <a:spcAft>
                          <a:spcPts val="600"/>
                        </a:spcAft>
                      </a:pPr>
                      <a:r>
                        <a:rPr lang="en-GB" b="1">
                          <a:solidFill>
                            <a:schemeClr val="bg1">
                              <a:lumMod val="75000"/>
                            </a:schemeClr>
                          </a:solidFill>
                        </a:rPr>
                        <a:t>EU</a:t>
                      </a:r>
                    </a:p>
                  </a:txBody>
                  <a:tcPr/>
                </a:tc>
                <a:tc>
                  <a:txBody>
                    <a:bodyPr/>
                    <a:lstStyle/>
                    <a:p>
                      <a:pPr algn="ctr">
                        <a:spcBef>
                          <a:spcPts val="600"/>
                        </a:spcBef>
                        <a:spcAft>
                          <a:spcPts val="600"/>
                        </a:spcAft>
                      </a:pPr>
                      <a:r>
                        <a:rPr lang="en-GB" b="1">
                          <a:solidFill>
                            <a:schemeClr val="bg1">
                              <a:lumMod val="75000"/>
                            </a:schemeClr>
                          </a:solidFill>
                        </a:rPr>
                        <a:t>US</a:t>
                      </a:r>
                    </a:p>
                  </a:txBody>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b="1">
                          <a:solidFill>
                            <a:schemeClr val="bg1">
                              <a:lumMod val="75000"/>
                            </a:schemeClr>
                          </a:solidFill>
                        </a:rPr>
                        <a:t>EU</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b="1">
                          <a:solidFill>
                            <a:schemeClr val="bg1">
                              <a:lumMod val="75000"/>
                            </a:schemeClr>
                          </a:solidFill>
                        </a:rPr>
                        <a:t>US</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b="1">
                          <a:solidFill>
                            <a:schemeClr val="bg1">
                              <a:lumMod val="75000"/>
                            </a:schemeClr>
                          </a:solidFill>
                        </a:rPr>
                        <a:t>EU</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b="1">
                          <a:solidFill>
                            <a:schemeClr val="bg1">
                              <a:lumMod val="75000"/>
                            </a:schemeClr>
                          </a:solidFill>
                        </a:rPr>
                        <a:t>US</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b="1">
                          <a:solidFill>
                            <a:schemeClr val="bg1">
                              <a:lumMod val="75000"/>
                            </a:schemeClr>
                          </a:solidFill>
                        </a:rPr>
                        <a:t>EU</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b="1">
                          <a:solidFill>
                            <a:schemeClr val="bg1">
                              <a:lumMod val="75000"/>
                            </a:schemeClr>
                          </a:solidFill>
                        </a:rPr>
                        <a:t>US</a:t>
                      </a:r>
                    </a:p>
                  </a:txBody>
                  <a:tcP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b="1">
                          <a:solidFill>
                            <a:schemeClr val="bg1">
                              <a:lumMod val="75000"/>
                            </a:schemeClr>
                          </a:solidFill>
                        </a:rPr>
                        <a:t>EU</a:t>
                      </a:r>
                    </a:p>
                  </a:txBody>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b="1">
                          <a:solidFill>
                            <a:schemeClr val="bg1">
                              <a:lumMod val="75000"/>
                            </a:schemeClr>
                          </a:solidFill>
                        </a:rPr>
                        <a:t>US</a:t>
                      </a:r>
                    </a:p>
                  </a:txBody>
                  <a:tcPr/>
                </a:tc>
                <a:extLst>
                  <a:ext uri="{0D108BD9-81ED-4DB2-BD59-A6C34878D82A}">
                    <a16:rowId xmlns:a16="http://schemas.microsoft.com/office/drawing/2014/main" val="425457592"/>
                  </a:ext>
                </a:extLst>
              </a:tr>
              <a:tr h="538283">
                <a:tc>
                  <a:txBody>
                    <a:bodyPr/>
                    <a:lstStyle/>
                    <a:p>
                      <a:pPr>
                        <a:spcBef>
                          <a:spcPts val="600"/>
                        </a:spcBef>
                        <a:spcAft>
                          <a:spcPts val="600"/>
                        </a:spcAft>
                      </a:pPr>
                      <a:r>
                        <a:rPr lang="en-GB" b="1">
                          <a:solidFill>
                            <a:schemeClr val="bg1">
                              <a:lumMod val="75000"/>
                            </a:schemeClr>
                          </a:solidFill>
                        </a:rPr>
                        <a:t>Zanubrutinib</a:t>
                      </a:r>
                      <a:r>
                        <a:rPr lang="en-GB" b="1" baseline="30000">
                          <a:solidFill>
                            <a:schemeClr val="bg1">
                              <a:lumMod val="75000"/>
                            </a:schemeClr>
                          </a:solidFill>
                        </a:rPr>
                        <a:t>1</a:t>
                      </a:r>
                    </a:p>
                  </a:txBody>
                  <a:tcPr anchor="ctr"/>
                </a:tc>
                <a:tc>
                  <a:txBody>
                    <a:bodyPr/>
                    <a:lstStyle/>
                    <a:p>
                      <a:pPr algn="ctr">
                        <a:spcBef>
                          <a:spcPts val="600"/>
                        </a:spcBef>
                        <a:spcAft>
                          <a:spcPts val="600"/>
                        </a:spcAft>
                      </a:pPr>
                      <a:r>
                        <a:rPr lang="en-GB">
                          <a:solidFill>
                            <a:srgbClr val="00B050"/>
                          </a:solidFill>
                        </a:rPr>
                        <a:t>✔️</a:t>
                      </a: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a:solidFill>
                            <a:srgbClr val="00B050"/>
                          </a:solidFill>
                        </a:rPr>
                        <a:t>✔️</a:t>
                      </a: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a:solidFill>
                            <a:srgbClr val="00B050"/>
                          </a:solidFill>
                        </a:rPr>
                        <a:t>✔️</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a:solidFill>
                            <a:srgbClr val="00B050"/>
                          </a:solidFill>
                        </a:rPr>
                        <a:t>✔️</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a:solidFill>
                            <a:srgbClr val="00B050"/>
                          </a:solidFill>
                        </a:rPr>
                        <a:t>✔️</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a:solidFill>
                            <a:srgbClr val="00B050"/>
                          </a:solidFill>
                        </a:rPr>
                        <a:t>✔️</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a:solidFill>
                            <a:srgbClr val="00B050"/>
                          </a:solidFill>
                        </a:rPr>
                        <a:t>✔️</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a:solidFill>
                            <a:srgbClr val="00B050"/>
                          </a:solidFill>
                        </a:rPr>
                        <a:t>✔️</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sz="1600" kern="1200">
                          <a:solidFill>
                            <a:schemeClr val="bg1">
                              <a:lumMod val="75000"/>
                            </a:schemeClr>
                          </a:solidFill>
                          <a:latin typeface="+mn-lt"/>
                          <a:ea typeface="+mn-ea"/>
                          <a:cs typeface="+mn-cs"/>
                        </a:rPr>
                        <a:t>planned</a:t>
                      </a: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a:solidFill>
                            <a:srgbClr val="00B050"/>
                          </a:solidFill>
                        </a:rPr>
                        <a:t>✔️</a:t>
                      </a:r>
                    </a:p>
                  </a:txBody>
                  <a:tcPr anchor="ctr"/>
                </a:tc>
                <a:extLst>
                  <a:ext uri="{0D108BD9-81ED-4DB2-BD59-A6C34878D82A}">
                    <a16:rowId xmlns:a16="http://schemas.microsoft.com/office/drawing/2014/main" val="2321116846"/>
                  </a:ext>
                </a:extLst>
              </a:tr>
              <a:tr h="558725">
                <a:tc>
                  <a:txBody>
                    <a:bodyPr/>
                    <a:lstStyle/>
                    <a:p>
                      <a:pPr marL="0" algn="l" defTabSz="914400" rtl="0" eaLnBrk="1" latinLnBrk="0" hangingPunct="1">
                        <a:spcBef>
                          <a:spcPts val="600"/>
                        </a:spcBef>
                        <a:spcAft>
                          <a:spcPts val="600"/>
                        </a:spcAft>
                      </a:pPr>
                      <a:r>
                        <a:rPr lang="en-GB" sz="1800" b="1" kern="1200">
                          <a:solidFill>
                            <a:schemeClr val="bg1">
                              <a:lumMod val="75000"/>
                            </a:schemeClr>
                          </a:solidFill>
                          <a:latin typeface="+mn-lt"/>
                          <a:ea typeface="+mn-ea"/>
                          <a:cs typeface="+mn-cs"/>
                        </a:rPr>
                        <a:t>Ibrutinib</a:t>
                      </a:r>
                      <a:r>
                        <a:rPr lang="en-GB" sz="1800" b="1" kern="1200" baseline="30000">
                          <a:solidFill>
                            <a:schemeClr val="bg1">
                              <a:lumMod val="75000"/>
                            </a:schemeClr>
                          </a:solidFill>
                          <a:latin typeface="+mn-lt"/>
                          <a:ea typeface="+mn-ea"/>
                          <a:cs typeface="+mn-cs"/>
                        </a:rPr>
                        <a:t>2</a:t>
                      </a:r>
                      <a:endParaRPr lang="en-GB" sz="1800" b="1" kern="1200">
                        <a:solidFill>
                          <a:schemeClr val="bg1">
                            <a:lumMod val="75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sz="1800" kern="1200">
                          <a:solidFill>
                            <a:schemeClr val="bg1">
                              <a:lumMod val="75000"/>
                            </a:schemeClr>
                          </a:solidFill>
                          <a:latin typeface="+mn-lt"/>
                          <a:ea typeface="+mn-ea"/>
                          <a:cs typeface="+mn-cs"/>
                        </a:rPr>
                        <a:t>✔️</a:t>
                      </a: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sz="1800" kern="1200">
                          <a:solidFill>
                            <a:schemeClr val="bg1">
                              <a:lumMod val="75000"/>
                            </a:schemeClr>
                          </a:solidFill>
                          <a:latin typeface="+mn-lt"/>
                          <a:ea typeface="+mn-ea"/>
                          <a:cs typeface="+mn-cs"/>
                        </a:rPr>
                        <a:t>✔️</a:t>
                      </a: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sz="1800" kern="1200">
                          <a:solidFill>
                            <a:schemeClr val="bg1">
                              <a:lumMod val="75000"/>
                            </a:schemeClr>
                          </a:solidFill>
                          <a:latin typeface="+mn-lt"/>
                          <a:ea typeface="+mn-ea"/>
                          <a:cs typeface="+mn-cs"/>
                        </a:rPr>
                        <a:t>✔️</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sz="1800" kern="1200">
                          <a:solidFill>
                            <a:schemeClr val="bg1">
                              <a:lumMod val="75000"/>
                            </a:schemeClr>
                          </a:solidFill>
                          <a:latin typeface="+mn-lt"/>
                          <a:ea typeface="+mn-ea"/>
                          <a:cs typeface="+mn-cs"/>
                        </a:rPr>
                        <a:t>✔️</a:t>
                      </a: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r>
                        <a:rPr lang="en-GB" sz="1600" kern="1200">
                          <a:solidFill>
                            <a:schemeClr val="bg1">
                              <a:lumMod val="75000"/>
                            </a:schemeClr>
                          </a:solidFill>
                          <a:latin typeface="+mn-lt"/>
                          <a:ea typeface="+mn-ea"/>
                          <a:cs typeface="+mn-cs"/>
                        </a:rPr>
                        <a:t>withdrawn</a:t>
                      </a:r>
                      <a:r>
                        <a:rPr lang="en-GB" sz="1600" kern="1200" baseline="30000">
                          <a:solidFill>
                            <a:schemeClr val="bg1">
                              <a:lumMod val="75000"/>
                            </a:schemeClr>
                          </a:solidFill>
                          <a:latin typeface="+mn-lt"/>
                          <a:ea typeface="+mn-ea"/>
                          <a:cs typeface="+mn-cs"/>
                        </a:rPr>
                        <a:t>5</a:t>
                      </a:r>
                      <a:endParaRPr lang="en-GB" sz="1800" kern="1200" baseline="3000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a:solidFill>
                            <a:srgbClr val="00B050"/>
                          </a:solidFill>
                        </a:rPr>
                        <a:t>✔️</a:t>
                      </a:r>
                    </a:p>
                  </a:txBody>
                  <a:tcPr anchor="ctr"/>
                </a:tc>
                <a:tc>
                  <a:txBody>
                    <a:bodyPr/>
                    <a:lstStyle/>
                    <a:p>
                      <a:pPr marL="0" algn="ctr" defTabSz="914400" rtl="0" eaLnBrk="1" latinLnBrk="0" hangingPunct="1">
                        <a:spcBef>
                          <a:spcPts val="600"/>
                        </a:spcBef>
                        <a:spcAft>
                          <a:spcPts val="600"/>
                        </a:spcAft>
                      </a:pPr>
                      <a:r>
                        <a:rPr lang="en-GB" sz="1600" kern="1200">
                          <a:solidFill>
                            <a:schemeClr val="bg1">
                              <a:lumMod val="75000"/>
                            </a:schemeClr>
                          </a:solidFill>
                          <a:latin typeface="+mn-lt"/>
                          <a:ea typeface="+mn-ea"/>
                          <a:cs typeface="+mn-cs"/>
                        </a:rPr>
                        <a:t>withdrawn</a:t>
                      </a:r>
                      <a:r>
                        <a:rPr lang="en-GB" sz="1600" kern="1200" baseline="30000">
                          <a:solidFill>
                            <a:schemeClr val="bg1">
                              <a:lumMod val="75000"/>
                            </a:schemeClr>
                          </a:solidFill>
                          <a:latin typeface="+mn-lt"/>
                          <a:ea typeface="+mn-ea"/>
                          <a:cs typeface="+mn-cs"/>
                        </a:rPr>
                        <a:t>5</a:t>
                      </a:r>
                      <a:endParaRPr lang="en-GB" sz="1600" kern="1200">
                        <a:solidFill>
                          <a:schemeClr val="bg1">
                            <a:lumMod val="75000"/>
                          </a:schemeClr>
                        </a:solidFill>
                        <a:latin typeface="+mn-lt"/>
                        <a:ea typeface="+mn-ea"/>
                        <a:cs typeface="+mn-cs"/>
                      </a:endParaRPr>
                    </a:p>
                  </a:txBody>
                  <a:tcPr anchor="ctr"/>
                </a:tc>
                <a:extLst>
                  <a:ext uri="{0D108BD9-81ED-4DB2-BD59-A6C34878D82A}">
                    <a16:rowId xmlns:a16="http://schemas.microsoft.com/office/drawing/2014/main" val="2848463634"/>
                  </a:ext>
                </a:extLst>
              </a:tr>
              <a:tr h="577669">
                <a:tc>
                  <a:txBody>
                    <a:bodyPr/>
                    <a:lstStyle/>
                    <a:p>
                      <a:pPr marL="0" algn="l" defTabSz="914400" rtl="0" eaLnBrk="1" latinLnBrk="0" hangingPunct="1">
                        <a:spcBef>
                          <a:spcPts val="600"/>
                        </a:spcBef>
                        <a:spcAft>
                          <a:spcPts val="600"/>
                        </a:spcAft>
                      </a:pPr>
                      <a:r>
                        <a:rPr lang="en-GB" sz="1800" b="1" kern="1200">
                          <a:solidFill>
                            <a:schemeClr val="bg1">
                              <a:lumMod val="75000"/>
                            </a:schemeClr>
                          </a:solidFill>
                          <a:latin typeface="+mn-lt"/>
                          <a:ea typeface="+mn-ea"/>
                          <a:cs typeface="+mn-cs"/>
                        </a:rPr>
                        <a:t>Acalabrutinib</a:t>
                      </a:r>
                      <a:r>
                        <a:rPr lang="en-GB" sz="1800" b="1" kern="1200" baseline="30000">
                          <a:solidFill>
                            <a:schemeClr val="bg1">
                              <a:lumMod val="75000"/>
                            </a:schemeClr>
                          </a:solidFill>
                          <a:latin typeface="+mn-lt"/>
                          <a:ea typeface="+mn-ea"/>
                          <a:cs typeface="+mn-cs"/>
                        </a:rPr>
                        <a:t>3</a:t>
                      </a:r>
                      <a:endParaRPr lang="en-GB" sz="1800" b="1" kern="1200">
                        <a:solidFill>
                          <a:schemeClr val="bg1">
                            <a:lumMod val="75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sz="1800" kern="1200">
                          <a:solidFill>
                            <a:schemeClr val="bg1">
                              <a:lumMod val="75000"/>
                            </a:schemeClr>
                          </a:solidFill>
                          <a:latin typeface="+mn-lt"/>
                          <a:ea typeface="+mn-ea"/>
                          <a:cs typeface="+mn-cs"/>
                        </a:rPr>
                        <a:t>✔️</a:t>
                      </a: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sz="1800" kern="1200">
                          <a:solidFill>
                            <a:schemeClr val="bg1">
                              <a:lumMod val="75000"/>
                            </a:schemeClr>
                          </a:solidFill>
                          <a:latin typeface="+mn-lt"/>
                          <a:ea typeface="+mn-ea"/>
                          <a:cs typeface="+mn-cs"/>
                        </a:rPr>
                        <a:t>✔️</a:t>
                      </a:r>
                    </a:p>
                  </a:txBody>
                  <a:tcPr anchor="ctr"/>
                </a:tc>
                <a:tc>
                  <a:txBody>
                    <a:bodyPr/>
                    <a:lstStyle/>
                    <a:p>
                      <a:pPr marL="0" algn="ctr" defTabSz="914400" rtl="0" eaLnBrk="1" latinLnBrk="0" hangingPunct="1">
                        <a:spcBef>
                          <a:spcPts val="600"/>
                        </a:spcBef>
                        <a:spcAft>
                          <a:spcPts val="600"/>
                        </a:spcAft>
                      </a:pPr>
                      <a:endParaRPr lang="en-GB" sz="1800" kern="120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a:solidFill>
                          <a:schemeClr val="bg1">
                            <a:lumMod val="75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sz="1800" kern="1200">
                          <a:solidFill>
                            <a:schemeClr val="bg1">
                              <a:lumMod val="75000"/>
                            </a:schemeClr>
                          </a:solidFill>
                          <a:latin typeface="+mn-lt"/>
                          <a:ea typeface="+mn-ea"/>
                          <a:cs typeface="+mn-cs"/>
                        </a:rPr>
                        <a:t>✔️</a:t>
                      </a:r>
                    </a:p>
                  </a:txBody>
                  <a:tcPr anchor="ctr"/>
                </a:tc>
                <a:extLst>
                  <a:ext uri="{0D108BD9-81ED-4DB2-BD59-A6C34878D82A}">
                    <a16:rowId xmlns:a16="http://schemas.microsoft.com/office/drawing/2014/main" val="1733885652"/>
                  </a:ext>
                </a:extLst>
              </a:tr>
              <a:tr h="577669">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fr-FR" sz="1800" b="1">
                          <a:solidFill>
                            <a:schemeClr val="bg1"/>
                          </a:solidFill>
                        </a:rPr>
                        <a:t>Pirtobrutinib</a:t>
                      </a:r>
                      <a:r>
                        <a:rPr lang="fr-FR" sz="1800" b="1" baseline="30000">
                          <a:solidFill>
                            <a:schemeClr val="bg1"/>
                          </a:solidFill>
                        </a:rPr>
                        <a:t>4</a:t>
                      </a:r>
                      <a:endParaRPr lang="en-GB" sz="1800" kern="1200" baseline="30000">
                        <a:solidFill>
                          <a:schemeClr val="bg1">
                            <a:lumMod val="75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lang="en-GB" sz="1800" kern="1200">
                        <a:solidFill>
                          <a:schemeClr val="bg1">
                            <a:lumMod val="75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sz="1800" kern="1200">
                          <a:solidFill>
                            <a:schemeClr val="bg1">
                              <a:lumMod val="75000"/>
                            </a:schemeClr>
                          </a:solidFill>
                          <a:latin typeface="+mn-lt"/>
                          <a:ea typeface="+mn-ea"/>
                          <a:cs typeface="+mn-cs"/>
                        </a:rPr>
                        <a:t>✔️</a:t>
                      </a:r>
                    </a:p>
                  </a:txBody>
                  <a:tcPr anchor="ctr"/>
                </a:tc>
                <a:tc>
                  <a:txBody>
                    <a:bodyPr/>
                    <a:lstStyle/>
                    <a:p>
                      <a:pPr marL="0" algn="ctr" defTabSz="914400" rtl="0" eaLnBrk="1" latinLnBrk="0" hangingPunct="1">
                        <a:spcBef>
                          <a:spcPts val="600"/>
                        </a:spcBef>
                        <a:spcAft>
                          <a:spcPts val="600"/>
                        </a:spcAft>
                      </a:pPr>
                      <a:endParaRPr lang="en-GB" sz="1800" kern="120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a:solidFill>
                          <a:schemeClr val="bg1">
                            <a:lumMod val="75000"/>
                          </a:schemeClr>
                        </a:solidFill>
                        <a:latin typeface="+mn-lt"/>
                        <a:ea typeface="+mn-ea"/>
                        <a:cs typeface="+mn-cs"/>
                      </a:endParaRPr>
                    </a:p>
                  </a:txBody>
                  <a:tcPr anchor="ctr">
                    <a:solidFill>
                      <a:schemeClr val="accent6">
                        <a:lumMod val="20000"/>
                        <a:lumOff val="80000"/>
                      </a:schemeClr>
                    </a:solidFill>
                  </a:tcPr>
                </a:tc>
                <a:tc>
                  <a:txBody>
                    <a:bodyPr/>
                    <a:lstStyle/>
                    <a:p>
                      <a:pPr marL="0" algn="ctr" defTabSz="914400" rtl="0" eaLnBrk="1" latinLnBrk="0" hangingPunct="1">
                        <a:spcBef>
                          <a:spcPts val="600"/>
                        </a:spcBef>
                        <a:spcAft>
                          <a:spcPts val="600"/>
                        </a:spcAft>
                      </a:pPr>
                      <a:endParaRPr lang="en-GB" sz="1800" kern="1200">
                        <a:solidFill>
                          <a:schemeClr val="bg1">
                            <a:lumMod val="75000"/>
                          </a:schemeClr>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lang="en-GB" sz="1800" kern="1200">
                        <a:solidFill>
                          <a:schemeClr val="bg1">
                            <a:lumMod val="75000"/>
                          </a:schemeClr>
                        </a:solidFill>
                        <a:latin typeface="+mn-lt"/>
                        <a:ea typeface="+mn-ea"/>
                        <a:cs typeface="+mn-cs"/>
                      </a:endParaRPr>
                    </a:p>
                  </a:txBody>
                  <a:tcPr anchor="ctr"/>
                </a:tc>
                <a:extLst>
                  <a:ext uri="{0D108BD9-81ED-4DB2-BD59-A6C34878D82A}">
                    <a16:rowId xmlns:a16="http://schemas.microsoft.com/office/drawing/2014/main" val="1095329903"/>
                  </a:ext>
                </a:extLst>
              </a:tr>
            </a:tbl>
          </a:graphicData>
        </a:graphic>
      </p:graphicFrame>
      <p:sp>
        <p:nvSpPr>
          <p:cNvPr id="3" name="Slide Number Placeholder 2">
            <a:extLst>
              <a:ext uri="{FF2B5EF4-FFF2-40B4-BE49-F238E27FC236}">
                <a16:creationId xmlns:a16="http://schemas.microsoft.com/office/drawing/2014/main" id="{F622ABC4-EBFA-3883-87D9-5E5BB736E90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330B78B9-1CE6-CA52-F891-6A491EE472B9}"/>
              </a:ext>
            </a:extLst>
          </p:cNvPr>
          <p:cNvSpPr>
            <a:spLocks noGrp="1"/>
          </p:cNvSpPr>
          <p:nvPr>
            <p:ph type="ctrTitle"/>
          </p:nvPr>
        </p:nvSpPr>
        <p:spPr/>
        <p:txBody>
          <a:bodyPr/>
          <a:lstStyle/>
          <a:p>
            <a:r>
              <a:rPr lang="en-GB"/>
              <a:t>BTKi regulatory approvals</a:t>
            </a:r>
          </a:p>
        </p:txBody>
      </p:sp>
      <p:sp>
        <p:nvSpPr>
          <p:cNvPr id="2" name="TextBox 1">
            <a:extLst>
              <a:ext uri="{FF2B5EF4-FFF2-40B4-BE49-F238E27FC236}">
                <a16:creationId xmlns:a16="http://schemas.microsoft.com/office/drawing/2014/main" id="{99F92E44-E2C3-65E5-DE70-B6DC41BE2C50}"/>
              </a:ext>
            </a:extLst>
          </p:cNvPr>
          <p:cNvSpPr txBox="1"/>
          <p:nvPr/>
        </p:nvSpPr>
        <p:spPr>
          <a:xfrm>
            <a:off x="5417331" y="1187389"/>
            <a:ext cx="24785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83349"/>
                </a:solidFill>
                <a:effectLst/>
                <a:uLnTx/>
                <a:uFillTx/>
                <a:latin typeface="Arial" panose="020B0604020202020204"/>
                <a:ea typeface="+mn-ea"/>
                <a:cs typeface="+mn-cs"/>
              </a:rPr>
              <a:t>Indolent lymphomas</a:t>
            </a:r>
          </a:p>
        </p:txBody>
      </p:sp>
      <p:sp>
        <p:nvSpPr>
          <p:cNvPr id="6" name="Left Brace 5">
            <a:extLst>
              <a:ext uri="{FF2B5EF4-FFF2-40B4-BE49-F238E27FC236}">
                <a16:creationId xmlns:a16="http://schemas.microsoft.com/office/drawing/2014/main" id="{4EB454D8-90DF-21EB-FEF0-EB01F7D40EE2}"/>
              </a:ext>
            </a:extLst>
          </p:cNvPr>
          <p:cNvSpPr/>
          <p:nvPr/>
        </p:nvSpPr>
        <p:spPr>
          <a:xfrm rot="5400000">
            <a:off x="6505373" y="-744512"/>
            <a:ext cx="302481" cy="5061858"/>
          </a:xfrm>
          <a:prstGeom prst="leftBrace">
            <a:avLst>
              <a:gd name="adj1" fmla="val 0"/>
              <a:gd name="adj2" fmla="val 50000"/>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9D8D6"/>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BCE63948-5973-5B86-1DFC-ECB59466F79C}"/>
              </a:ext>
            </a:extLst>
          </p:cNvPr>
          <p:cNvSpPr txBox="1"/>
          <p:nvPr/>
        </p:nvSpPr>
        <p:spPr>
          <a:xfrm>
            <a:off x="883578" y="5746740"/>
            <a:ext cx="10637384" cy="923330"/>
          </a:xfrm>
          <a:prstGeom prst="rect">
            <a:avLst/>
          </a:prstGeom>
          <a:noFill/>
        </p:spPr>
        <p:txBody>
          <a:bodyPr wrap="square" rtlCol="0">
            <a:spAutoFit/>
          </a:bodyPr>
          <a:lstStyle>
            <a:defPPr>
              <a:defRPr lang="en-US"/>
            </a:defPPr>
            <a:lvl1pPr>
              <a:defRPr sz="900">
                <a:solidFill>
                  <a:schemeClr val="tx1">
                    <a:lumMod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BTKi, Bruton’s tyrosine kinase inhibitor; CLL, chronic lymphocytic leukemia; EU, European Union; FL, follicular lymphoma; MCL, mantle cell lymphoma; MZL, marginal zone lymphoma; US, United States (of America); WM, Waldenström’s macroglobulinemia</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1) Brukinsa SmPC. Available at: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2"/>
              </a:rPr>
              <a:t>https://www.ema.europa.eu/en/medicines/human/EPAR/brukinsa</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 2) Imbruvica SmPC. Available at: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3"/>
              </a:rPr>
              <a:t>https://www.ema.europa.eu/en/medicines/human/EPAR/imbruvica</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a:t>
            </a:r>
            <a:b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b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3) Calquence SmPC. Available at: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4"/>
              </a:rPr>
              <a:t>https://www.ema.europa.eu/en/medicines/human/EPAR/calquence</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 4) Jaypirca SmPC. Available at: </a:t>
            </a:r>
            <a:r>
              <a:rPr kumimoji="0" lang="en-US"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5"/>
              </a:rPr>
              <a:t>https://www.ema.europa.eu/en/medicines/human/EPAR/jaypirca</a:t>
            </a:r>
            <a:r>
              <a:rPr kumimoji="0" lang="en-US"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 </a:t>
            </a:r>
            <a:br>
              <a:rPr kumimoji="0" lang="en-US"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5) J&amp;J Press release, 06 April 2023. Available at: </a:t>
            </a:r>
            <a:r>
              <a:rPr kumimoji="0" lang="en-US"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6"/>
              </a:rPr>
              <a:t>https://www.jnj.com/media-center/press-releases/update-on-imbruvica-ibrutinib-u-s-accelerated-approvals-for-mantle-cell-lymphoma-and-marginal-zone-lymphoma-indications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56376860"/>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pic>
        <p:nvPicPr>
          <p:cNvPr id="1424" name="Screenshot 2024-06-16 at 08.52.21.png" descr="Screenshot 2024-06-16 at 08.52.21.png"/>
          <p:cNvPicPr>
            <a:picLocks noChangeAspect="1"/>
          </p:cNvPicPr>
          <p:nvPr/>
        </p:nvPicPr>
        <p:blipFill rotWithShape="1">
          <a:blip r:embed="rId3"/>
          <a:srcRect l="8006" t="21039" r="7594" b="17761"/>
          <a:stretch/>
        </p:blipFill>
        <p:spPr>
          <a:xfrm>
            <a:off x="1177127" y="1502229"/>
            <a:ext cx="9837746" cy="4005942"/>
          </a:xfrm>
          <a:prstGeom prst="rect">
            <a:avLst/>
          </a:prstGeom>
          <a:ln w="12700">
            <a:miter lim="400000"/>
          </a:ln>
        </p:spPr>
      </p:pic>
      <p:sp>
        <p:nvSpPr>
          <p:cNvPr id="4" name="Slide Number Placeholder 2">
            <a:extLst>
              <a:ext uri="{FF2B5EF4-FFF2-40B4-BE49-F238E27FC236}">
                <a16:creationId xmlns:a16="http://schemas.microsoft.com/office/drawing/2014/main" id="{56BF2241-AE09-87BF-B731-61BA422B6639}"/>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120</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5" name="TextBox 6">
            <a:extLst>
              <a:ext uri="{FF2B5EF4-FFF2-40B4-BE49-F238E27FC236}">
                <a16:creationId xmlns:a16="http://schemas.microsoft.com/office/drawing/2014/main" id="{4E26620B-A660-CCBE-9FD0-23B7625E793F}"/>
              </a:ext>
            </a:extLst>
          </p:cNvPr>
          <p:cNvSpPr txBox="1"/>
          <p:nvPr/>
        </p:nvSpPr>
        <p:spPr>
          <a:xfrm>
            <a:off x="869005" y="6094884"/>
            <a:ext cx="10678563" cy="369332"/>
          </a:xfrm>
          <a:prstGeom prst="rect">
            <a:avLst/>
          </a:prstGeom>
          <a:no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AE, adverse event; BR, bendamustine + rituximab; SAE, serious adverse event; TEAE, treatment-emergent adverse event.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Adapted from Wang M et al. EHA 2024; Abstract LB3439.</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
        <p:nvSpPr>
          <p:cNvPr id="6" name="Title 5">
            <a:extLst>
              <a:ext uri="{FF2B5EF4-FFF2-40B4-BE49-F238E27FC236}">
                <a16:creationId xmlns:a16="http://schemas.microsoft.com/office/drawing/2014/main" id="{666AD89C-9621-2718-F167-645E32BFD7A0}"/>
              </a:ext>
            </a:extLst>
          </p:cNvPr>
          <p:cNvSpPr>
            <a:spLocks noGrp="1"/>
          </p:cNvSpPr>
          <p:nvPr>
            <p:ph type="title"/>
          </p:nvPr>
        </p:nvSpPr>
        <p:spPr/>
        <p:txBody>
          <a:bodyPr/>
          <a:lstStyle/>
          <a:p>
            <a:r>
              <a:rPr lang="en-GB"/>
              <a:t>ECHO: treatment-emergent adverse events</a:t>
            </a:r>
          </a:p>
        </p:txBody>
      </p:sp>
    </p:spTree>
  </p:cSld>
  <p:clrMapOvr>
    <a:overrideClrMapping bg1="dk1" tx1="lt1" bg2="dk2" tx2="lt2" accent1="accent1" accent2="accent2" accent3="accent3" accent4="accent4" accent5="accent5" accent6="accent6" hlink="hlink" folHlink="folHlink"/>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8" name="Content Placeholder 5"/>
          <p:cNvGraphicFramePr/>
          <p:nvPr/>
        </p:nvGraphicFramePr>
        <p:xfrm>
          <a:off x="962025" y="1427162"/>
          <a:ext cx="10696575" cy="4283910"/>
        </p:xfrm>
        <a:graphic>
          <a:graphicData uri="http://schemas.openxmlformats.org/drawingml/2006/table">
            <a:tbl>
              <a:tblPr bandRow="1"/>
              <a:tblGrid>
                <a:gridCol w="3152775">
                  <a:extLst>
                    <a:ext uri="{9D8B030D-6E8A-4147-A177-3AD203B41FA5}">
                      <a16:colId xmlns:a16="http://schemas.microsoft.com/office/drawing/2014/main" val="20000"/>
                    </a:ext>
                  </a:extLst>
                </a:gridCol>
                <a:gridCol w="1885950">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885950">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tblGrid>
              <a:tr h="399215">
                <a:tc rowSpan="2">
                  <a:txBody>
                    <a:bodyPr/>
                    <a:lstStyle/>
                    <a:p>
                      <a:pPr algn="l">
                        <a:defRPr sz="1800">
                          <a:solidFill>
                            <a:srgbClr val="000000"/>
                          </a:solidFill>
                          <a:latin typeface="+mn-lt"/>
                          <a:ea typeface="+mn-ea"/>
                          <a:cs typeface="+mn-cs"/>
                          <a:sym typeface="Calibri"/>
                        </a:defRPr>
                      </a:pPr>
                      <a:endParaRPr/>
                    </a:p>
                  </a:txBody>
                  <a:tcPr marL="45720" marR="4572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3A70"/>
                    </a:solidFill>
                  </a:tcPr>
                </a:tc>
                <a:tc gridSpan="2">
                  <a:txBody>
                    <a:bodyPr/>
                    <a:lstStyle/>
                    <a:p>
                      <a:pPr>
                        <a:defRPr sz="1800" b="1">
                          <a:solidFill>
                            <a:srgbClr val="FFFFFF"/>
                          </a:solidFill>
                          <a:latin typeface="+mn-lt"/>
                          <a:ea typeface="+mn-ea"/>
                          <a:cs typeface="+mn-cs"/>
                          <a:sym typeface="Calibri"/>
                        </a:defRPr>
                      </a:pPr>
                      <a:r>
                        <a:t>Acalabrutinib + BR</a:t>
                      </a:r>
                    </a:p>
                    <a:p>
                      <a:pPr>
                        <a:defRPr sz="1800" b="1">
                          <a:solidFill>
                            <a:srgbClr val="FFFFFF"/>
                          </a:solidFill>
                          <a:latin typeface="+mn-lt"/>
                          <a:ea typeface="+mn-ea"/>
                          <a:cs typeface="+mn-cs"/>
                          <a:sym typeface="Calibri"/>
                        </a:defRPr>
                      </a:pPr>
                      <a:r>
                        <a:t>(n=297)</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003A70"/>
                    </a:solidFill>
                  </a:tcPr>
                </a:tc>
                <a:tc hMerge="1">
                  <a:txBody>
                    <a:bodyPr/>
                    <a:lstStyle/>
                    <a:p>
                      <a:endParaRPr lang="en-CH"/>
                    </a:p>
                  </a:txBody>
                  <a:tcPr/>
                </a:tc>
                <a:tc gridSpan="2">
                  <a:txBody>
                    <a:bodyPr/>
                    <a:lstStyle/>
                    <a:p>
                      <a:pPr>
                        <a:defRPr sz="1800" b="1">
                          <a:solidFill>
                            <a:srgbClr val="FFFFFF"/>
                          </a:solidFill>
                          <a:latin typeface="+mn-lt"/>
                          <a:ea typeface="+mn-ea"/>
                          <a:cs typeface="+mn-cs"/>
                          <a:sym typeface="Calibri"/>
                        </a:defRPr>
                      </a:pPr>
                      <a:r>
                        <a:t>Placebo + BR</a:t>
                      </a:r>
                    </a:p>
                    <a:p>
                      <a:pPr>
                        <a:defRPr sz="1800" b="1">
                          <a:solidFill>
                            <a:srgbClr val="FFFFFF"/>
                          </a:solidFill>
                          <a:latin typeface="+mn-lt"/>
                          <a:ea typeface="+mn-ea"/>
                          <a:cs typeface="+mn-cs"/>
                          <a:sym typeface="Calibri"/>
                        </a:defRPr>
                      </a:pPr>
                      <a:r>
                        <a:t>(n=297)</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003A70"/>
                    </a:solidFill>
                  </a:tcPr>
                </a:tc>
                <a:tc hMerge="1">
                  <a:txBody>
                    <a:bodyPr/>
                    <a:lstStyle/>
                    <a:p>
                      <a:endParaRPr lang="en-CH"/>
                    </a:p>
                  </a:txBody>
                  <a:tcPr/>
                </a:tc>
                <a:extLst>
                  <a:ext uri="{0D108BD9-81ED-4DB2-BD59-A6C34878D82A}">
                    <a16:rowId xmlns:a16="http://schemas.microsoft.com/office/drawing/2014/main" val="10000"/>
                  </a:ext>
                </a:extLst>
              </a:tr>
              <a:tr h="295014">
                <a:tc vMerge="1">
                  <a:txBody>
                    <a:bodyPr/>
                    <a:lstStyle/>
                    <a:p>
                      <a:endParaRPr lang="en-CH"/>
                    </a:p>
                  </a:txBody>
                  <a:tcPr/>
                </a:tc>
                <a:tc>
                  <a:txBody>
                    <a:bodyPr/>
                    <a:lstStyle/>
                    <a:p>
                      <a:pPr>
                        <a:defRPr sz="1800">
                          <a:solidFill>
                            <a:srgbClr val="000000"/>
                          </a:solidFill>
                        </a:defRPr>
                      </a:pPr>
                      <a:r>
                        <a:rPr b="1">
                          <a:solidFill>
                            <a:srgbClr val="FFFFFF"/>
                          </a:solidFill>
                          <a:latin typeface="+mn-lt"/>
                          <a:ea typeface="+mn-ea"/>
                          <a:cs typeface="+mn-cs"/>
                          <a:sym typeface="Calibri"/>
                        </a:rPr>
                        <a:t>Any grade</a:t>
                      </a:r>
                    </a:p>
                  </a:txBody>
                  <a:tcPr marL="45720" marR="4572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3A70"/>
                    </a:solidFill>
                  </a:tcPr>
                </a:tc>
                <a:tc>
                  <a:txBody>
                    <a:bodyPr/>
                    <a:lstStyle/>
                    <a:p>
                      <a:pPr>
                        <a:defRPr sz="1800">
                          <a:solidFill>
                            <a:srgbClr val="000000"/>
                          </a:solidFill>
                        </a:defRPr>
                      </a:pPr>
                      <a:r>
                        <a:rPr b="1">
                          <a:solidFill>
                            <a:srgbClr val="FFFFFF"/>
                          </a:solidFill>
                          <a:latin typeface="+mn-lt"/>
                          <a:ea typeface="+mn-ea"/>
                          <a:cs typeface="+mn-cs"/>
                          <a:sym typeface="Calibri"/>
                        </a:rPr>
                        <a:t>Grade ≥3</a:t>
                      </a:r>
                    </a:p>
                  </a:txBody>
                  <a:tcPr marL="45720" marR="4572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3A70"/>
                    </a:solidFill>
                  </a:tcPr>
                </a:tc>
                <a:tc>
                  <a:txBody>
                    <a:bodyPr/>
                    <a:lstStyle/>
                    <a:p>
                      <a:pPr>
                        <a:defRPr sz="1800">
                          <a:solidFill>
                            <a:srgbClr val="000000"/>
                          </a:solidFill>
                        </a:defRPr>
                      </a:pPr>
                      <a:r>
                        <a:rPr b="1">
                          <a:solidFill>
                            <a:srgbClr val="FFFFFF"/>
                          </a:solidFill>
                          <a:latin typeface="+mn-lt"/>
                          <a:ea typeface="+mn-ea"/>
                          <a:cs typeface="+mn-cs"/>
                          <a:sym typeface="Calibri"/>
                        </a:rPr>
                        <a:t>Any grade</a:t>
                      </a:r>
                    </a:p>
                  </a:txBody>
                  <a:tcPr marL="45720" marR="4572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3A70"/>
                    </a:solidFill>
                  </a:tcPr>
                </a:tc>
                <a:tc>
                  <a:txBody>
                    <a:bodyPr/>
                    <a:lstStyle/>
                    <a:p>
                      <a:pPr>
                        <a:defRPr sz="1800">
                          <a:solidFill>
                            <a:srgbClr val="000000"/>
                          </a:solidFill>
                        </a:defRPr>
                      </a:pPr>
                      <a:r>
                        <a:rPr b="1">
                          <a:solidFill>
                            <a:srgbClr val="FFFFFF"/>
                          </a:solidFill>
                          <a:latin typeface="+mn-lt"/>
                          <a:ea typeface="+mn-ea"/>
                          <a:cs typeface="+mn-cs"/>
                          <a:sym typeface="Calibri"/>
                        </a:rPr>
                        <a:t>Grade ≥3</a:t>
                      </a:r>
                    </a:p>
                  </a:txBody>
                  <a:tcPr marL="45720" marR="4572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3A70"/>
                    </a:solidFill>
                  </a:tcPr>
                </a:tc>
                <a:extLst>
                  <a:ext uri="{0D108BD9-81ED-4DB2-BD59-A6C34878D82A}">
                    <a16:rowId xmlns:a16="http://schemas.microsoft.com/office/drawing/2014/main" val="10001"/>
                  </a:ext>
                </a:extLst>
              </a:tr>
              <a:tr h="415738">
                <a:tc>
                  <a:txBody>
                    <a:bodyPr/>
                    <a:lstStyle/>
                    <a:p>
                      <a:pPr algn="l">
                        <a:lnSpc>
                          <a:spcPct val="107000"/>
                        </a:lnSpc>
                        <a:defRPr sz="1800">
                          <a:solidFill>
                            <a:srgbClr val="000000"/>
                          </a:solidFill>
                        </a:defRPr>
                      </a:pPr>
                      <a:r>
                        <a:rPr b="1">
                          <a:latin typeface="+mn-lt"/>
                          <a:ea typeface="+mn-ea"/>
                          <a:cs typeface="+mn-cs"/>
                          <a:sym typeface="Calibri"/>
                        </a:rPr>
                        <a:t>Event, n (%)</a:t>
                      </a:r>
                    </a:p>
                  </a:txBody>
                  <a:tcPr marL="45720" marR="4572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DD4"/>
                    </a:solidFill>
                  </a:tcPr>
                </a:tc>
                <a:tc>
                  <a:txBody>
                    <a:bodyPr/>
                    <a:lstStyle/>
                    <a:p>
                      <a:pPr algn="l">
                        <a:defRPr sz="1800">
                          <a:solidFill>
                            <a:srgbClr val="000000"/>
                          </a:solidFill>
                          <a:latin typeface="+mn-lt"/>
                          <a:ea typeface="+mn-ea"/>
                          <a:cs typeface="+mn-cs"/>
                          <a:sym typeface="Calibri"/>
                        </a:defRPr>
                      </a:pPr>
                      <a:endParaRPr/>
                    </a:p>
                  </a:txBody>
                  <a:tcPr marL="45720" marR="4572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DD4"/>
                    </a:solidFill>
                  </a:tcPr>
                </a:tc>
                <a:tc>
                  <a:txBody>
                    <a:bodyPr/>
                    <a:lstStyle/>
                    <a:p>
                      <a:pPr algn="l">
                        <a:defRPr sz="1800">
                          <a:solidFill>
                            <a:srgbClr val="000000"/>
                          </a:solidFill>
                          <a:latin typeface="+mn-lt"/>
                          <a:ea typeface="+mn-ea"/>
                          <a:cs typeface="+mn-cs"/>
                          <a:sym typeface="Calibri"/>
                        </a:defRPr>
                      </a:pPr>
                      <a:endParaRPr/>
                    </a:p>
                  </a:txBody>
                  <a:tcPr marL="45720" marR="4572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DD4"/>
                    </a:solidFill>
                  </a:tcPr>
                </a:tc>
                <a:tc>
                  <a:txBody>
                    <a:bodyPr/>
                    <a:lstStyle/>
                    <a:p>
                      <a:pPr algn="l">
                        <a:defRPr sz="1800">
                          <a:solidFill>
                            <a:srgbClr val="000000"/>
                          </a:solidFill>
                          <a:latin typeface="+mn-lt"/>
                          <a:ea typeface="+mn-ea"/>
                          <a:cs typeface="+mn-cs"/>
                          <a:sym typeface="Calibri"/>
                        </a:defRPr>
                      </a:pPr>
                      <a:endParaRPr/>
                    </a:p>
                  </a:txBody>
                  <a:tcPr marL="45720" marR="4572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DD4"/>
                    </a:solidFill>
                  </a:tcPr>
                </a:tc>
                <a:tc>
                  <a:txBody>
                    <a:bodyPr/>
                    <a:lstStyle/>
                    <a:p>
                      <a:pPr algn="l">
                        <a:defRPr sz="1800">
                          <a:solidFill>
                            <a:srgbClr val="000000"/>
                          </a:solidFill>
                          <a:latin typeface="+mn-lt"/>
                          <a:ea typeface="+mn-ea"/>
                          <a:cs typeface="+mn-cs"/>
                          <a:sym typeface="Calibri"/>
                        </a:defRPr>
                      </a:pPr>
                      <a:endParaRPr/>
                    </a:p>
                  </a:txBody>
                  <a:tcPr marL="45720" marR="4572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DD4"/>
                    </a:solidFill>
                  </a:tcPr>
                </a:tc>
                <a:extLst>
                  <a:ext uri="{0D108BD9-81ED-4DB2-BD59-A6C34878D82A}">
                    <a16:rowId xmlns:a16="http://schemas.microsoft.com/office/drawing/2014/main" val="10002"/>
                  </a:ext>
                </a:extLst>
              </a:tr>
              <a:tr h="415738">
                <a:tc>
                  <a:txBody>
                    <a:bodyPr/>
                    <a:lstStyle/>
                    <a:p>
                      <a:pPr algn="l">
                        <a:lnSpc>
                          <a:spcPct val="107000"/>
                        </a:lnSpc>
                        <a:defRPr sz="1800">
                          <a:solidFill>
                            <a:srgbClr val="000000"/>
                          </a:solidFill>
                        </a:defRPr>
                      </a:pPr>
                      <a:r>
                        <a:rPr>
                          <a:latin typeface="+mn-lt"/>
                          <a:ea typeface="+mn-ea"/>
                          <a:cs typeface="+mn-cs"/>
                          <a:sym typeface="Calibri"/>
                        </a:rPr>
                        <a:t>Atrial fibrillation</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lnSpc>
                          <a:spcPct val="107000"/>
                        </a:lnSpc>
                        <a:defRPr sz="1800">
                          <a:solidFill>
                            <a:srgbClr val="000000"/>
                          </a:solidFill>
                        </a:defRPr>
                      </a:pPr>
                      <a:r>
                        <a:rPr>
                          <a:latin typeface="+mn-lt"/>
                          <a:ea typeface="+mn-ea"/>
                          <a:cs typeface="+mn-cs"/>
                          <a:sym typeface="Calibri"/>
                        </a:rPr>
                        <a:t>18 (6.1)</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lnSpc>
                          <a:spcPct val="107000"/>
                        </a:lnSpc>
                        <a:defRPr sz="1800">
                          <a:solidFill>
                            <a:srgbClr val="000000"/>
                          </a:solidFill>
                        </a:defRPr>
                      </a:pPr>
                      <a:r>
                        <a:rPr>
                          <a:latin typeface="+mn-lt"/>
                          <a:ea typeface="+mn-ea"/>
                          <a:cs typeface="+mn-cs"/>
                          <a:sym typeface="Calibri"/>
                        </a:rPr>
                        <a:t>11 (3.7)</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lnSpc>
                          <a:spcPct val="107000"/>
                        </a:lnSpc>
                        <a:defRPr sz="1800">
                          <a:solidFill>
                            <a:srgbClr val="000000"/>
                          </a:solidFill>
                        </a:defRPr>
                      </a:pPr>
                      <a:r>
                        <a:rPr>
                          <a:latin typeface="+mn-lt"/>
                          <a:ea typeface="+mn-ea"/>
                          <a:cs typeface="+mn-cs"/>
                          <a:sym typeface="Calibri"/>
                        </a:rPr>
                        <a:t>13 (4.4)</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defRPr sz="1800">
                          <a:solidFill>
                            <a:srgbClr val="000000"/>
                          </a:solidFill>
                        </a:defRPr>
                      </a:pPr>
                      <a:r>
                        <a:rPr>
                          <a:latin typeface="+mn-lt"/>
                          <a:ea typeface="+mn-ea"/>
                          <a:cs typeface="+mn-cs"/>
                          <a:sym typeface="Calibri"/>
                        </a:rPr>
                        <a:t>5 (1.7)</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extLst>
                  <a:ext uri="{0D108BD9-81ED-4DB2-BD59-A6C34878D82A}">
                    <a16:rowId xmlns:a16="http://schemas.microsoft.com/office/drawing/2014/main" val="10003"/>
                  </a:ext>
                </a:extLst>
              </a:tr>
              <a:tr h="295014">
                <a:tc>
                  <a:txBody>
                    <a:bodyPr/>
                    <a:lstStyle/>
                    <a:p>
                      <a:pPr algn="l">
                        <a:lnSpc>
                          <a:spcPct val="107000"/>
                        </a:lnSpc>
                        <a:defRPr sz="1800">
                          <a:solidFill>
                            <a:srgbClr val="000000"/>
                          </a:solidFill>
                        </a:defRPr>
                      </a:pPr>
                      <a:r>
                        <a:rPr>
                          <a:latin typeface="+mn-lt"/>
                          <a:ea typeface="+mn-ea"/>
                          <a:cs typeface="+mn-cs"/>
                          <a:sym typeface="Calibri"/>
                        </a:rPr>
                        <a:t>Hypertension</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tc>
                  <a:txBody>
                    <a:bodyPr/>
                    <a:lstStyle/>
                    <a:p>
                      <a:pPr>
                        <a:lnSpc>
                          <a:spcPct val="107000"/>
                        </a:lnSpc>
                        <a:defRPr sz="1800">
                          <a:solidFill>
                            <a:srgbClr val="000000"/>
                          </a:solidFill>
                        </a:defRPr>
                      </a:pPr>
                      <a:r>
                        <a:rPr>
                          <a:latin typeface="+mn-lt"/>
                          <a:ea typeface="+mn-ea"/>
                          <a:cs typeface="+mn-cs"/>
                          <a:sym typeface="Calibri"/>
                        </a:rPr>
                        <a:t>36 (12.1)</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tc>
                  <a:txBody>
                    <a:bodyPr/>
                    <a:lstStyle/>
                    <a:p>
                      <a:pPr>
                        <a:lnSpc>
                          <a:spcPct val="107000"/>
                        </a:lnSpc>
                        <a:defRPr sz="1800">
                          <a:solidFill>
                            <a:srgbClr val="000000"/>
                          </a:solidFill>
                        </a:defRPr>
                      </a:pPr>
                      <a:r>
                        <a:rPr>
                          <a:latin typeface="+mn-lt"/>
                          <a:ea typeface="+mn-ea"/>
                          <a:cs typeface="+mn-cs"/>
                          <a:sym typeface="Calibri"/>
                        </a:rPr>
                        <a:t>16 (5.4)</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tc>
                  <a:txBody>
                    <a:bodyPr/>
                    <a:lstStyle/>
                    <a:p>
                      <a:pPr>
                        <a:lnSpc>
                          <a:spcPct val="107000"/>
                        </a:lnSpc>
                        <a:defRPr sz="1800">
                          <a:solidFill>
                            <a:srgbClr val="000000"/>
                          </a:solidFill>
                        </a:defRPr>
                      </a:pPr>
                      <a:r>
                        <a:rPr>
                          <a:latin typeface="+mn-lt"/>
                          <a:ea typeface="+mn-ea"/>
                          <a:cs typeface="+mn-cs"/>
                          <a:sym typeface="Calibri"/>
                        </a:rPr>
                        <a:t>47 (15.8)</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tc>
                  <a:txBody>
                    <a:bodyPr/>
                    <a:lstStyle/>
                    <a:p>
                      <a:pPr>
                        <a:defRPr sz="1800">
                          <a:solidFill>
                            <a:srgbClr val="000000"/>
                          </a:solidFill>
                        </a:defRPr>
                      </a:pPr>
                      <a:r>
                        <a:rPr>
                          <a:latin typeface="+mn-lt"/>
                          <a:ea typeface="+mn-ea"/>
                          <a:cs typeface="+mn-cs"/>
                          <a:sym typeface="Calibri"/>
                        </a:rPr>
                        <a:t>25 (8.4)</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extLst>
                  <a:ext uri="{0D108BD9-81ED-4DB2-BD59-A6C34878D82A}">
                    <a16:rowId xmlns:a16="http://schemas.microsoft.com/office/drawing/2014/main" val="10004"/>
                  </a:ext>
                </a:extLst>
              </a:tr>
              <a:tr h="295014">
                <a:tc>
                  <a:txBody>
                    <a:bodyPr/>
                    <a:lstStyle/>
                    <a:p>
                      <a:pPr marL="0" indent="0" algn="l">
                        <a:lnSpc>
                          <a:spcPct val="107000"/>
                        </a:lnSpc>
                        <a:defRPr sz="1800">
                          <a:solidFill>
                            <a:srgbClr val="000000"/>
                          </a:solidFill>
                          <a:latin typeface="+mn-lt"/>
                          <a:ea typeface="+mn-ea"/>
                          <a:cs typeface="+mn-cs"/>
                          <a:sym typeface="Calibri"/>
                        </a:defRPr>
                      </a:pPr>
                      <a:r>
                        <a:t>Major bleeding</a:t>
                      </a:r>
                      <a:r>
                        <a:rPr baseline="30000"/>
                        <a:t>a</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lnSpc>
                          <a:spcPct val="107000"/>
                        </a:lnSpc>
                        <a:defRPr sz="1800">
                          <a:solidFill>
                            <a:srgbClr val="000000"/>
                          </a:solidFill>
                        </a:defRPr>
                      </a:pPr>
                      <a:r>
                        <a:rPr>
                          <a:latin typeface="+mn-lt"/>
                          <a:ea typeface="+mn-ea"/>
                          <a:cs typeface="+mn-cs"/>
                          <a:sym typeface="Calibri"/>
                        </a:rPr>
                        <a:t>7 (2.4)</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lnSpc>
                          <a:spcPct val="107000"/>
                        </a:lnSpc>
                        <a:defRPr sz="1800">
                          <a:solidFill>
                            <a:srgbClr val="000000"/>
                          </a:solidFill>
                        </a:defRPr>
                      </a:pPr>
                      <a:r>
                        <a:rPr>
                          <a:latin typeface="+mn-lt"/>
                          <a:ea typeface="+mn-ea"/>
                          <a:cs typeface="+mn-cs"/>
                          <a:sym typeface="Calibri"/>
                        </a:rPr>
                        <a:t>6 (2.0)</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lnSpc>
                          <a:spcPct val="107000"/>
                        </a:lnSpc>
                        <a:defRPr sz="1800">
                          <a:solidFill>
                            <a:srgbClr val="000000"/>
                          </a:solidFill>
                        </a:defRPr>
                      </a:pPr>
                      <a:r>
                        <a:rPr>
                          <a:latin typeface="+mn-lt"/>
                          <a:ea typeface="+mn-ea"/>
                          <a:cs typeface="+mn-cs"/>
                          <a:sym typeface="Calibri"/>
                        </a:rPr>
                        <a:t>16 (5.4)</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defRPr sz="1800">
                          <a:solidFill>
                            <a:srgbClr val="000000"/>
                          </a:solidFill>
                        </a:defRPr>
                      </a:pPr>
                      <a:r>
                        <a:rPr>
                          <a:latin typeface="+mn-lt"/>
                          <a:ea typeface="+mn-ea"/>
                          <a:cs typeface="+mn-cs"/>
                          <a:sym typeface="Calibri"/>
                        </a:rPr>
                        <a:t>10 (3.4)</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extLst>
                  <a:ext uri="{0D108BD9-81ED-4DB2-BD59-A6C34878D82A}">
                    <a16:rowId xmlns:a16="http://schemas.microsoft.com/office/drawing/2014/main" val="10005"/>
                  </a:ext>
                </a:extLst>
              </a:tr>
              <a:tr h="295014">
                <a:tc>
                  <a:txBody>
                    <a:bodyPr/>
                    <a:lstStyle/>
                    <a:p>
                      <a:pPr marL="0" indent="0" algn="l">
                        <a:lnSpc>
                          <a:spcPct val="107000"/>
                        </a:lnSpc>
                        <a:defRPr sz="1800">
                          <a:solidFill>
                            <a:srgbClr val="000000"/>
                          </a:solidFill>
                          <a:latin typeface="+mn-lt"/>
                          <a:ea typeface="+mn-ea"/>
                          <a:cs typeface="+mn-cs"/>
                          <a:sym typeface="Calibri"/>
                        </a:defRPr>
                      </a:pPr>
                      <a:r>
                        <a:t>Infections</a:t>
                      </a:r>
                      <a:r>
                        <a:rPr baseline="30000"/>
                        <a:t>b</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tc>
                  <a:txBody>
                    <a:bodyPr/>
                    <a:lstStyle/>
                    <a:p>
                      <a:pPr>
                        <a:lnSpc>
                          <a:spcPct val="107000"/>
                        </a:lnSpc>
                        <a:defRPr sz="1800">
                          <a:solidFill>
                            <a:srgbClr val="000000"/>
                          </a:solidFill>
                        </a:defRPr>
                      </a:pPr>
                      <a:r>
                        <a:rPr>
                          <a:latin typeface="+mn-lt"/>
                          <a:ea typeface="+mn-ea"/>
                          <a:cs typeface="+mn-cs"/>
                          <a:sym typeface="Calibri"/>
                        </a:rPr>
                        <a:t>232 (78.1)</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tc>
                  <a:txBody>
                    <a:bodyPr/>
                    <a:lstStyle/>
                    <a:p>
                      <a:pPr>
                        <a:lnSpc>
                          <a:spcPct val="107000"/>
                        </a:lnSpc>
                        <a:defRPr sz="1800">
                          <a:solidFill>
                            <a:srgbClr val="000000"/>
                          </a:solidFill>
                        </a:defRPr>
                      </a:pPr>
                      <a:r>
                        <a:rPr>
                          <a:latin typeface="+mn-lt"/>
                          <a:ea typeface="+mn-ea"/>
                          <a:cs typeface="+mn-cs"/>
                          <a:sym typeface="Calibri"/>
                        </a:rPr>
                        <a:t>122 (41.1)</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tc>
                  <a:txBody>
                    <a:bodyPr/>
                    <a:lstStyle/>
                    <a:p>
                      <a:pPr>
                        <a:lnSpc>
                          <a:spcPct val="107000"/>
                        </a:lnSpc>
                        <a:defRPr sz="1800">
                          <a:solidFill>
                            <a:srgbClr val="000000"/>
                          </a:solidFill>
                        </a:defRPr>
                      </a:pPr>
                      <a:r>
                        <a:rPr>
                          <a:latin typeface="+mn-lt"/>
                          <a:ea typeface="+mn-ea"/>
                          <a:cs typeface="+mn-cs"/>
                          <a:sym typeface="Calibri"/>
                        </a:rPr>
                        <a:t>211 (71.0)</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tc>
                  <a:txBody>
                    <a:bodyPr/>
                    <a:lstStyle/>
                    <a:p>
                      <a:pPr>
                        <a:defRPr sz="1800">
                          <a:solidFill>
                            <a:srgbClr val="000000"/>
                          </a:solidFill>
                        </a:defRPr>
                      </a:pPr>
                      <a:r>
                        <a:rPr>
                          <a:latin typeface="+mn-lt"/>
                          <a:ea typeface="+mn-ea"/>
                          <a:cs typeface="+mn-cs"/>
                          <a:sym typeface="Calibri"/>
                        </a:rPr>
                        <a:t>101 (34.0)</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extLst>
                  <a:ext uri="{0D108BD9-81ED-4DB2-BD59-A6C34878D82A}">
                    <a16:rowId xmlns:a16="http://schemas.microsoft.com/office/drawing/2014/main" val="10006"/>
                  </a:ext>
                </a:extLst>
              </a:tr>
              <a:tr h="295014">
                <a:tc>
                  <a:txBody>
                    <a:bodyPr/>
                    <a:lstStyle/>
                    <a:p>
                      <a:pPr marL="0" indent="0" algn="l">
                        <a:lnSpc>
                          <a:spcPct val="107000"/>
                        </a:lnSpc>
                        <a:defRPr sz="1800">
                          <a:solidFill>
                            <a:srgbClr val="000000"/>
                          </a:solidFill>
                          <a:latin typeface="+mn-lt"/>
                          <a:ea typeface="+mn-ea"/>
                          <a:cs typeface="+mn-cs"/>
                          <a:sym typeface="Calibri"/>
                        </a:defRPr>
                      </a:pPr>
                      <a:r>
                        <a:t>Second primary malignancies (excluding non-melanoma skin)</a:t>
                      </a:r>
                      <a:r>
                        <a:rPr baseline="30000"/>
                        <a:t>b</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lnSpc>
                          <a:spcPct val="107000"/>
                        </a:lnSpc>
                        <a:defRPr sz="1800">
                          <a:solidFill>
                            <a:srgbClr val="000000"/>
                          </a:solidFill>
                        </a:defRPr>
                      </a:pPr>
                      <a:r>
                        <a:rPr>
                          <a:latin typeface="+mn-lt"/>
                          <a:ea typeface="+mn-ea"/>
                          <a:cs typeface="+mn-cs"/>
                          <a:sym typeface="Calibri"/>
                        </a:rPr>
                        <a:t>29 (9.8)</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lnSpc>
                          <a:spcPct val="107000"/>
                        </a:lnSpc>
                        <a:defRPr sz="1800">
                          <a:solidFill>
                            <a:srgbClr val="000000"/>
                          </a:solidFill>
                        </a:defRPr>
                      </a:pPr>
                      <a:r>
                        <a:rPr>
                          <a:latin typeface="+mn-lt"/>
                          <a:ea typeface="+mn-ea"/>
                          <a:cs typeface="+mn-cs"/>
                          <a:sym typeface="Calibri"/>
                        </a:rPr>
                        <a:t>16 (5.4)</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lnSpc>
                          <a:spcPct val="107000"/>
                        </a:lnSpc>
                        <a:defRPr sz="1800">
                          <a:solidFill>
                            <a:srgbClr val="000000"/>
                          </a:solidFill>
                        </a:defRPr>
                      </a:pPr>
                      <a:r>
                        <a:rPr>
                          <a:latin typeface="+mn-lt"/>
                          <a:ea typeface="+mn-ea"/>
                          <a:cs typeface="+mn-cs"/>
                          <a:sym typeface="Calibri"/>
                        </a:rPr>
                        <a:t>32 (10.8)</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tc>
                  <a:txBody>
                    <a:bodyPr/>
                    <a:lstStyle/>
                    <a:p>
                      <a:pPr>
                        <a:defRPr sz="1800">
                          <a:solidFill>
                            <a:srgbClr val="000000"/>
                          </a:solidFill>
                        </a:defRPr>
                      </a:pPr>
                      <a:r>
                        <a:rPr>
                          <a:latin typeface="+mn-lt"/>
                          <a:ea typeface="+mn-ea"/>
                          <a:cs typeface="+mn-cs"/>
                          <a:sym typeface="Calibri"/>
                        </a:rPr>
                        <a:t>20 (6.7)</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7EB"/>
                    </a:solidFill>
                  </a:tcPr>
                </a:tc>
                <a:extLst>
                  <a:ext uri="{0D108BD9-81ED-4DB2-BD59-A6C34878D82A}">
                    <a16:rowId xmlns:a16="http://schemas.microsoft.com/office/drawing/2014/main" val="10007"/>
                  </a:ext>
                </a:extLst>
              </a:tr>
              <a:tr h="295014">
                <a:tc>
                  <a:txBody>
                    <a:bodyPr/>
                    <a:lstStyle/>
                    <a:p>
                      <a:pPr algn="l">
                        <a:lnSpc>
                          <a:spcPct val="107000"/>
                        </a:lnSpc>
                        <a:defRPr sz="1800">
                          <a:solidFill>
                            <a:srgbClr val="000000"/>
                          </a:solidFill>
                        </a:defRPr>
                      </a:pPr>
                      <a:r>
                        <a:rPr b="1">
                          <a:latin typeface="+mn-lt"/>
                          <a:ea typeface="+mn-ea"/>
                          <a:cs typeface="+mn-cs"/>
                          <a:sym typeface="Calibri"/>
                        </a:rPr>
                        <a:t>Median treatment exposure (range), months</a:t>
                      </a:r>
                    </a:p>
                  </a:txBody>
                  <a:tcPr marL="45720" marR="4572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tc gridSpan="2">
                  <a:txBody>
                    <a:bodyPr/>
                    <a:lstStyle/>
                    <a:p>
                      <a:pPr>
                        <a:lnSpc>
                          <a:spcPct val="107000"/>
                        </a:lnSpc>
                        <a:defRPr sz="1800">
                          <a:solidFill>
                            <a:srgbClr val="000000"/>
                          </a:solidFill>
                        </a:defRPr>
                      </a:pPr>
                      <a:r>
                        <a:rPr>
                          <a:latin typeface="+mn-lt"/>
                          <a:ea typeface="+mn-ea"/>
                          <a:cs typeface="+mn-cs"/>
                          <a:sym typeface="Calibri"/>
                        </a:rPr>
                        <a:t>29 (0.1, 80.1)</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tc hMerge="1">
                  <a:txBody>
                    <a:bodyPr/>
                    <a:lstStyle/>
                    <a:p>
                      <a:endParaRPr lang="en-CH"/>
                    </a:p>
                  </a:txBody>
                  <a:tcPr/>
                </a:tc>
                <a:tc gridSpan="2">
                  <a:txBody>
                    <a:bodyPr/>
                    <a:lstStyle/>
                    <a:p>
                      <a:pPr>
                        <a:lnSpc>
                          <a:spcPct val="107000"/>
                        </a:lnSpc>
                        <a:defRPr sz="1800">
                          <a:solidFill>
                            <a:srgbClr val="000000"/>
                          </a:solidFill>
                        </a:defRPr>
                      </a:pPr>
                      <a:r>
                        <a:rPr>
                          <a:latin typeface="+mn-lt"/>
                          <a:ea typeface="+mn-ea"/>
                          <a:cs typeface="+mn-cs"/>
                          <a:sym typeface="Calibri"/>
                        </a:rPr>
                        <a:t>25 (0.03, 76.4)</a:t>
                      </a:r>
                    </a:p>
                  </a:txBody>
                  <a:tcPr marL="0" marR="0" marT="0" marB="0"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DD4"/>
                    </a:solidFill>
                  </a:tcPr>
                </a:tc>
                <a:tc hMerge="1">
                  <a:txBody>
                    <a:bodyPr/>
                    <a:lstStyle/>
                    <a:p>
                      <a:endParaRPr lang="en-CH"/>
                    </a:p>
                  </a:txBody>
                  <a:tcPr/>
                </a:tc>
                <a:extLst>
                  <a:ext uri="{0D108BD9-81ED-4DB2-BD59-A6C34878D82A}">
                    <a16:rowId xmlns:a16="http://schemas.microsoft.com/office/drawing/2014/main" val="10008"/>
                  </a:ext>
                </a:extLst>
              </a:tr>
            </a:tbl>
          </a:graphicData>
        </a:graphic>
      </p:graphicFrame>
      <p:sp>
        <p:nvSpPr>
          <p:cNvPr id="3" name="Slide Number Placeholder 2">
            <a:extLst>
              <a:ext uri="{FF2B5EF4-FFF2-40B4-BE49-F238E27FC236}">
                <a16:creationId xmlns:a16="http://schemas.microsoft.com/office/drawing/2014/main" id="{5B4321D8-FA0C-E9B1-0D10-35A28C120986}"/>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121</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4" name="Title 3">
            <a:extLst>
              <a:ext uri="{FF2B5EF4-FFF2-40B4-BE49-F238E27FC236}">
                <a16:creationId xmlns:a16="http://schemas.microsoft.com/office/drawing/2014/main" id="{7D492E62-58F7-1C08-790F-CE85FB65F761}"/>
              </a:ext>
            </a:extLst>
          </p:cNvPr>
          <p:cNvSpPr>
            <a:spLocks noGrp="1"/>
          </p:cNvSpPr>
          <p:nvPr>
            <p:ph type="title"/>
          </p:nvPr>
        </p:nvSpPr>
        <p:spPr/>
        <p:txBody>
          <a:bodyPr/>
          <a:lstStyle/>
          <a:p>
            <a:r>
              <a:rPr lang="en-US"/>
              <a:t>ECHO: Adverse events of interest</a:t>
            </a:r>
            <a:endParaRPr lang="en-GB"/>
          </a:p>
        </p:txBody>
      </p:sp>
      <p:sp>
        <p:nvSpPr>
          <p:cNvPr id="6" name="TextBox 6">
            <a:extLst>
              <a:ext uri="{FF2B5EF4-FFF2-40B4-BE49-F238E27FC236}">
                <a16:creationId xmlns:a16="http://schemas.microsoft.com/office/drawing/2014/main" id="{04149598-01CA-AE06-E7CD-D10C5FD89141}"/>
              </a:ext>
            </a:extLst>
          </p:cNvPr>
          <p:cNvSpPr txBox="1"/>
          <p:nvPr/>
        </p:nvSpPr>
        <p:spPr>
          <a:xfrm>
            <a:off x="869005" y="6174099"/>
            <a:ext cx="10678563" cy="50783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Calibri"/>
                <a:sym typeface="Arial"/>
              </a:rPr>
              <a:t>a</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Grouping</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of preferred terms; defined as a hemorrhagic event that is serious, or grade ≥3 in severity, or that is a CNS hemorrhage (any severity grade). </a:t>
            </a: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Calibri"/>
                <a:sym typeface="Arial"/>
              </a:rPr>
              <a:t>b</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Grouping</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of preferred terms.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BR,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bendamustine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 rituximab; CNS, central nervous system.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Adapted from Wang M et al. EHA 2024; Abstract LB3439.</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Tree>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8" name="Content Placeholder 14"/>
          <p:cNvSpPr/>
          <p:nvPr/>
        </p:nvSpPr>
        <p:spPr>
          <a:xfrm>
            <a:off x="6096000" y="5921392"/>
            <a:ext cx="6035567" cy="461667"/>
          </a:xfrm>
          <a:prstGeom prst="rect">
            <a:avLst/>
          </a:prstGeom>
          <a:solidFill>
            <a:srgbClr val="FFFFFF">
              <a:alpha val="85000"/>
            </a:srgbClr>
          </a:solidFill>
          <a:ln w="12700">
            <a:miter lim="400000"/>
          </a:ln>
        </p:spPr>
        <p:txBody>
          <a:bodyPr lIns="45719" rIns="45719"/>
          <a:lstStyle/>
          <a:p>
            <a:pPr marL="0" marR="0" lvl="0" indent="0" algn="l" defTabSz="914400" rtl="0" eaLnBrk="1" fontAlgn="auto" latinLnBrk="0" hangingPunct="0">
              <a:lnSpc>
                <a:spcPct val="90000"/>
              </a:lnSpc>
              <a:spcBef>
                <a:spcPts val="1000"/>
              </a:spcBef>
              <a:spcAft>
                <a:spcPts val="0"/>
              </a:spcAft>
              <a:buClrTx/>
              <a:buSzTx/>
              <a:buFontTx/>
              <a:buNone/>
              <a:tabLst/>
              <a:defRPr sz="2000" b="1">
                <a:solidFill>
                  <a:srgbClr val="000000"/>
                </a:solidFill>
                <a:latin typeface="DIN 2014"/>
                <a:ea typeface="DIN 2014"/>
                <a:cs typeface="DIN 2014"/>
                <a:sym typeface="DIN 2014"/>
              </a:defRPr>
            </a:pPr>
            <a:endParaRPr kumimoji="0" sz="2000" b="1" i="0" u="none" strike="noStrike" kern="0" cap="none" spc="0" normalizeH="0" baseline="0" noProof="0">
              <a:ln>
                <a:noFill/>
              </a:ln>
              <a:solidFill>
                <a:srgbClr val="000000"/>
              </a:solidFill>
              <a:effectLst/>
              <a:uLnTx/>
              <a:uFillTx/>
              <a:latin typeface="DIN 2014"/>
              <a:sym typeface="DIN 2014"/>
            </a:endParaRPr>
          </a:p>
        </p:txBody>
      </p:sp>
      <p:sp>
        <p:nvSpPr>
          <p:cNvPr id="1447" name="TextBox 20"/>
          <p:cNvSpPr txBox="1"/>
          <p:nvPr/>
        </p:nvSpPr>
        <p:spPr>
          <a:xfrm>
            <a:off x="6422149" y="5954956"/>
            <a:ext cx="5709418" cy="3330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b="1">
                <a:solidFill>
                  <a:srgbClr val="000000"/>
                </a:solidFill>
                <a:latin typeface="+mn-lt"/>
                <a:ea typeface="+mn-ea"/>
                <a:cs typeface="+mn-cs"/>
                <a:sym typeface="Calibri"/>
              </a:defRPr>
            </a:pPr>
            <a:r>
              <a:rPr kumimoji="0" sz="1800" b="1" i="0" u="none" strike="noStrike" kern="0" cap="none" spc="0" normalizeH="0" baseline="0" noProof="0">
                <a:ln>
                  <a:noFill/>
                </a:ln>
                <a:solidFill>
                  <a:srgbClr val="000000"/>
                </a:solidFill>
                <a:effectLst/>
                <a:uLnTx/>
                <a:uFillTx/>
                <a:latin typeface="Calibri"/>
                <a:cs typeface="Calibri"/>
                <a:sym typeface="Calibri"/>
              </a:rPr>
              <a:t>36% </a:t>
            </a:r>
            <a:r>
              <a:rPr kumimoji="0" sz="1800" b="0" i="0" u="none" strike="noStrike" kern="0" cap="none" spc="0" normalizeH="0" baseline="0" noProof="0">
                <a:ln>
                  <a:noFill/>
                </a:ln>
                <a:solidFill>
                  <a:srgbClr val="000000"/>
                </a:solidFill>
                <a:effectLst/>
                <a:uLnTx/>
                <a:uFillTx/>
                <a:latin typeface="Calibri"/>
                <a:cs typeface="Calibri"/>
                <a:sym typeface="Calibri"/>
              </a:rPr>
              <a:t>risk reduction when </a:t>
            </a:r>
            <a:r>
              <a:rPr kumimoji="0" sz="1800" b="1" i="0" u="none" strike="noStrike" kern="0" cap="none" spc="0" normalizeH="0" baseline="0" noProof="0">
                <a:ln>
                  <a:noFill/>
                </a:ln>
                <a:solidFill>
                  <a:srgbClr val="000000"/>
                </a:solidFill>
                <a:effectLst/>
                <a:uLnTx/>
                <a:uFillTx/>
                <a:latin typeface="Calibri"/>
                <a:cs typeface="Calibri"/>
                <a:sym typeface="Calibri"/>
              </a:rPr>
              <a:t>censoring COVID-19 deaths</a:t>
            </a:r>
          </a:p>
        </p:txBody>
      </p:sp>
      <p:sp>
        <p:nvSpPr>
          <p:cNvPr id="1456" name="TextBox 2469"/>
          <p:cNvSpPr txBox="1"/>
          <p:nvPr/>
        </p:nvSpPr>
        <p:spPr>
          <a:xfrm>
            <a:off x="5870446" y="5285418"/>
            <a:ext cx="1257737" cy="55871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Number at risk</a:t>
            </a:r>
          </a:p>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Acala + BR</a:t>
            </a:r>
          </a:p>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Placebo + BR</a:t>
            </a:r>
          </a:p>
        </p:txBody>
      </p:sp>
      <p:grpSp>
        <p:nvGrpSpPr>
          <p:cNvPr id="4" name="Group 3">
            <a:extLst>
              <a:ext uri="{FF2B5EF4-FFF2-40B4-BE49-F238E27FC236}">
                <a16:creationId xmlns:a16="http://schemas.microsoft.com/office/drawing/2014/main" id="{7E73C68F-0056-DBFE-631D-63045BA044DB}"/>
              </a:ext>
            </a:extLst>
          </p:cNvPr>
          <p:cNvGrpSpPr/>
          <p:nvPr/>
        </p:nvGrpSpPr>
        <p:grpSpPr>
          <a:xfrm>
            <a:off x="179387" y="1161644"/>
            <a:ext cx="6160475" cy="4662346"/>
            <a:chOff x="-333510" y="1212239"/>
            <a:chExt cx="7072149" cy="4761776"/>
          </a:xfrm>
        </p:grpSpPr>
        <p:graphicFrame>
          <p:nvGraphicFramePr>
            <p:cNvPr id="1440" name="Table 11"/>
            <p:cNvGraphicFramePr/>
            <p:nvPr/>
          </p:nvGraphicFramePr>
          <p:xfrm>
            <a:off x="829854" y="3537808"/>
            <a:ext cx="4458551" cy="1458555"/>
          </p:xfrm>
          <a:graphic>
            <a:graphicData uri="http://schemas.openxmlformats.org/drawingml/2006/table">
              <a:tbl>
                <a:tblPr/>
                <a:tblGrid>
                  <a:gridCol w="1519647">
                    <a:extLst>
                      <a:ext uri="{9D8B030D-6E8A-4147-A177-3AD203B41FA5}">
                        <a16:colId xmlns:a16="http://schemas.microsoft.com/office/drawing/2014/main" val="20000"/>
                      </a:ext>
                    </a:extLst>
                  </a:gridCol>
                  <a:gridCol w="1155510">
                    <a:extLst>
                      <a:ext uri="{9D8B030D-6E8A-4147-A177-3AD203B41FA5}">
                        <a16:colId xmlns:a16="http://schemas.microsoft.com/office/drawing/2014/main" val="20001"/>
                      </a:ext>
                    </a:extLst>
                  </a:gridCol>
                  <a:gridCol w="1208640">
                    <a:extLst>
                      <a:ext uri="{9D8B030D-6E8A-4147-A177-3AD203B41FA5}">
                        <a16:colId xmlns:a16="http://schemas.microsoft.com/office/drawing/2014/main" val="20002"/>
                      </a:ext>
                    </a:extLst>
                  </a:gridCol>
                </a:tblGrid>
                <a:tr h="357025">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b="1">
                            <a:latin typeface="+mn-lt"/>
                            <a:ea typeface="+mn-ea"/>
                            <a:cs typeface="+mn-cs"/>
                            <a:sym typeface="Calibri"/>
                          </a:rPr>
                          <a:t>ABR
(n=299)</a:t>
                        </a: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b="1">
                            <a:latin typeface="+mn-lt"/>
                            <a:ea typeface="+mn-ea"/>
                            <a:cs typeface="+mn-cs"/>
                            <a:sym typeface="Calibri"/>
                          </a:rPr>
                          <a:t>PBR
(n=299)</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178512">
                  <a:tc>
                    <a:txBody>
                      <a:bodyPr/>
                      <a:lstStyle/>
                      <a:p>
                        <a:pPr algn="l">
                          <a:defRPr sz="1800">
                            <a:solidFill>
                              <a:srgbClr val="000000"/>
                            </a:solidFill>
                          </a:defRPr>
                        </a:pPr>
                        <a:r>
                          <a:rPr sz="1000" b="1">
                            <a:latin typeface="+mn-lt"/>
                            <a:ea typeface="+mn-ea"/>
                            <a:cs typeface="+mn-cs"/>
                            <a:sym typeface="Calibri"/>
                          </a:rPr>
                          <a:t>PFS events, n (%)</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110 (36.8)</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137 (45.8)</a:t>
                        </a:r>
                      </a:p>
                    </a:txBody>
                    <a:tcPr marL="0" marR="0" marT="0" marB="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1"/>
                    </a:ext>
                  </a:extLst>
                </a:tr>
                <a:tr h="178512">
                  <a:tc>
                    <a:txBody>
                      <a:bodyPr/>
                      <a:lstStyle/>
                      <a:p>
                        <a:pPr algn="l">
                          <a:defRPr sz="1800">
                            <a:solidFill>
                              <a:srgbClr val="000000"/>
                            </a:solidFill>
                          </a:defRPr>
                        </a:pPr>
                        <a:r>
                          <a:rPr sz="1000">
                            <a:latin typeface="+mn-lt"/>
                            <a:ea typeface="+mn-ea"/>
                            <a:cs typeface="+mn-cs"/>
                            <a:sym typeface="Calibri"/>
                          </a:rPr>
                          <a:t>PD</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57 (19.1)</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99 (33.1)</a:t>
                        </a:r>
                      </a:p>
                    </a:txBody>
                    <a:tcPr marL="0" marR="0" marT="0" marB="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2"/>
                    </a:ext>
                  </a:extLst>
                </a:tr>
                <a:tr h="357025">
                  <a:tc>
                    <a:txBody>
                      <a:bodyPr/>
                      <a:lstStyle/>
                      <a:p>
                        <a:pPr algn="l">
                          <a:defRPr sz="1800">
                            <a:solidFill>
                              <a:srgbClr val="000000"/>
                            </a:solidFill>
                          </a:defRPr>
                        </a:pPr>
                        <a:r>
                          <a:rPr sz="1000" b="1">
                            <a:latin typeface="+mn-lt"/>
                            <a:ea typeface="+mn-ea"/>
                            <a:cs typeface="+mn-cs"/>
                            <a:sym typeface="Calibri"/>
                          </a:rPr>
                          <a:t>Median PFS, months (95% CI)</a:t>
                        </a:r>
                      </a:p>
                    </a:txBody>
                    <a:tcPr marL="0" marR="0" marT="0" marB="0" anchor="ctr" horzOverflow="overflow">
                      <a:lnL w="12700">
                        <a:miter lim="400000"/>
                      </a:lnL>
                      <a:lnR w="12700">
                        <a:miter lim="400000"/>
                      </a:lnR>
                      <a:lnT w="12700">
                        <a:miter lim="400000"/>
                      </a:lnT>
                      <a:lnB w="12700">
                        <a:miter lim="400000"/>
                      </a:lnB>
                      <a:solidFill>
                        <a:srgbClr val="E7E6E6"/>
                      </a:solidFill>
                    </a:tcPr>
                  </a:tc>
                  <a:tc>
                    <a:txBody>
                      <a:bodyPr/>
                      <a:lstStyle/>
                      <a:p>
                        <a:pPr>
                          <a:defRPr sz="1800">
                            <a:solidFill>
                              <a:srgbClr val="000000"/>
                            </a:solidFill>
                          </a:defRPr>
                        </a:pPr>
                        <a:r>
                          <a:rPr sz="1000">
                            <a:latin typeface="+mn-lt"/>
                            <a:ea typeface="+mn-ea"/>
                            <a:cs typeface="+mn-cs"/>
                            <a:sym typeface="Calibri"/>
                          </a:rPr>
                          <a:t>66.4
(55.1, NE)</a:t>
                        </a:r>
                      </a:p>
                    </a:txBody>
                    <a:tcPr marL="0" marR="0" marT="0" marB="0" anchor="ctr" horzOverflow="overflow">
                      <a:lnL w="12700">
                        <a:miter lim="400000"/>
                      </a:lnL>
                      <a:lnR w="12700">
                        <a:miter lim="400000"/>
                      </a:lnR>
                      <a:lnT w="12700">
                        <a:miter lim="400000"/>
                      </a:lnT>
                      <a:lnB w="12700">
                        <a:miter lim="400000"/>
                      </a:lnB>
                      <a:solidFill>
                        <a:srgbClr val="E7E6E6"/>
                      </a:solidFill>
                    </a:tcPr>
                  </a:tc>
                  <a:tc>
                    <a:txBody>
                      <a:bodyPr/>
                      <a:lstStyle/>
                      <a:p>
                        <a:pPr>
                          <a:defRPr sz="1800">
                            <a:solidFill>
                              <a:srgbClr val="000000"/>
                            </a:solidFill>
                          </a:defRPr>
                        </a:pPr>
                        <a:r>
                          <a:rPr sz="1000">
                            <a:latin typeface="+mn-lt"/>
                            <a:ea typeface="+mn-ea"/>
                            <a:cs typeface="+mn-cs"/>
                            <a:sym typeface="Calibri"/>
                          </a:rPr>
                          <a:t>49.6
(36.0, 64.1)</a:t>
                        </a:r>
                      </a:p>
                    </a:txBody>
                    <a:tcPr marL="0" marR="0" marT="0" marB="0" anchor="ctr" horzOverflow="overflow">
                      <a:lnL w="12700">
                        <a:miter lim="400000"/>
                      </a:lnL>
                      <a:lnR w="12700">
                        <a:miter lim="400000"/>
                      </a:lnR>
                      <a:lnT w="12700">
                        <a:miter lim="400000"/>
                      </a:lnT>
                      <a:lnB w="12700">
                        <a:miter lim="400000"/>
                      </a:lnB>
                      <a:solidFill>
                        <a:srgbClr val="E7E6E6"/>
                      </a:solidFill>
                    </a:tcPr>
                  </a:tc>
                  <a:extLst>
                    <a:ext uri="{0D108BD9-81ED-4DB2-BD59-A6C34878D82A}">
                      <a16:rowId xmlns:a16="http://schemas.microsoft.com/office/drawing/2014/main" val="10003"/>
                    </a:ext>
                  </a:extLst>
                </a:tr>
                <a:tr h="357025">
                  <a:tc>
                    <a:txBody>
                      <a:bodyPr/>
                      <a:lstStyle/>
                      <a:p>
                        <a:pPr algn="l">
                          <a:defRPr b="1">
                            <a:solidFill>
                              <a:srgbClr val="000000"/>
                            </a:solidFill>
                            <a:latin typeface="+mn-lt"/>
                            <a:ea typeface="+mn-ea"/>
                            <a:cs typeface="+mn-cs"/>
                            <a:sym typeface="Calibri"/>
                          </a:defRPr>
                        </a:pPr>
                        <a:r>
                          <a:t>Stratified HR (95% CI), log-rank </a:t>
                        </a:r>
                        <a:r>
                          <a:rPr i="1"/>
                          <a:t>P</a:t>
                        </a:r>
                        <a:r>
                          <a:t>-value</a:t>
                        </a:r>
                      </a:p>
                    </a:txBody>
                    <a:tcPr marL="0" marR="0" marT="0" marB="0" anchor="ctr" horzOverflow="overflow">
                      <a:lnL w="12700">
                        <a:miter lim="400000"/>
                      </a:lnL>
                      <a:lnR w="12700">
                        <a:miter lim="400000"/>
                      </a:lnR>
                      <a:lnT w="12700">
                        <a:miter lim="400000"/>
                      </a:lnT>
                      <a:lnB w="12700">
                        <a:miter lim="400000"/>
                      </a:lnB>
                      <a:solidFill>
                        <a:srgbClr val="FFFFFF"/>
                      </a:solidFill>
                    </a:tcPr>
                  </a:tc>
                  <a:tc gridSpan="2">
                    <a:txBody>
                      <a:bodyPr/>
                      <a:lstStyle/>
                      <a:p>
                        <a:pPr>
                          <a:defRPr sz="1400" b="1">
                            <a:solidFill>
                              <a:srgbClr val="000000"/>
                            </a:solidFill>
                            <a:latin typeface="+mn-lt"/>
                            <a:ea typeface="+mn-ea"/>
                            <a:cs typeface="+mn-cs"/>
                            <a:sym typeface="Calibri"/>
                          </a:defRPr>
                        </a:pPr>
                        <a:r>
                          <a:t>0.73</a:t>
                        </a:r>
                        <a:r>
                          <a:rPr b="0"/>
                          <a:t> (0.57, 0.94), </a:t>
                        </a:r>
                        <a:r>
                          <a:rPr i="1"/>
                          <a:t>P</a:t>
                        </a:r>
                        <a:r>
                          <a:t>=0.0160</a:t>
                        </a:r>
                      </a:p>
                    </a:txBody>
                    <a:tcPr marL="0" marR="0" marT="0" marB="0" anchor="ctr" horzOverflow="overflow">
                      <a:lnL w="12700">
                        <a:miter lim="400000"/>
                      </a:lnL>
                      <a:lnR w="12700">
                        <a:miter lim="400000"/>
                      </a:lnR>
                      <a:lnT w="12700">
                        <a:miter lim="400000"/>
                      </a:lnT>
                      <a:lnB w="12700">
                        <a:miter lim="400000"/>
                      </a:lnB>
                      <a:solidFill>
                        <a:srgbClr val="FFFFFF"/>
                      </a:solidFill>
                    </a:tcPr>
                  </a:tc>
                  <a:tc hMerge="1">
                    <a:txBody>
                      <a:bodyPr/>
                      <a:lstStyle/>
                      <a:p>
                        <a:endParaRPr lang="en-CH"/>
                      </a:p>
                    </a:txBody>
                    <a:tcPr/>
                  </a:tc>
                  <a:extLst>
                    <a:ext uri="{0D108BD9-81ED-4DB2-BD59-A6C34878D82A}">
                      <a16:rowId xmlns:a16="http://schemas.microsoft.com/office/drawing/2014/main" val="10004"/>
                    </a:ext>
                  </a:extLst>
                </a:tr>
              </a:tbl>
            </a:graphicData>
          </a:graphic>
        </p:graphicFrame>
        <p:sp>
          <p:nvSpPr>
            <p:cNvPr id="1444" name="TextBox 10"/>
            <p:cNvSpPr txBox="1"/>
            <p:nvPr/>
          </p:nvSpPr>
          <p:spPr>
            <a:xfrm>
              <a:off x="786699" y="1212239"/>
              <a:ext cx="5169372" cy="3330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b="1">
                  <a:solidFill>
                    <a:srgbClr val="000000"/>
                  </a:solid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1" i="0" u="none" strike="noStrike" kern="0" cap="none" spc="0" normalizeH="0" baseline="0" noProof="0">
                  <a:ln>
                    <a:noFill/>
                  </a:ln>
                  <a:solidFill>
                    <a:srgbClr val="000000"/>
                  </a:solidFill>
                  <a:effectLst/>
                  <a:uLnTx/>
                  <a:uFillTx/>
                  <a:latin typeface="Calibri"/>
                  <a:cs typeface="Calibri"/>
                  <a:sym typeface="Calibri"/>
                </a:rPr>
                <a:t>Full analysis population</a:t>
              </a:r>
            </a:p>
          </p:txBody>
        </p:sp>
        <p:sp>
          <p:nvSpPr>
            <p:cNvPr id="1455" name="TextBox 1718"/>
            <p:cNvSpPr txBox="1"/>
            <p:nvPr/>
          </p:nvSpPr>
          <p:spPr>
            <a:xfrm>
              <a:off x="4576539" y="1620382"/>
              <a:ext cx="1407283" cy="4388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200">
                  <a:solidFill>
                    <a:srgbClr val="000000"/>
                  </a:solidFill>
                  <a:latin typeface="+mn-lt"/>
                  <a:ea typeface="+mn-ea"/>
                  <a:cs typeface="+mn-cs"/>
                  <a:sym typeface="Calibri"/>
                </a:defRPr>
              </a:pPr>
              <a:r>
                <a:rPr kumimoji="0" sz="1200" b="0" i="0" u="none" strike="noStrike" kern="0" cap="none" spc="0" normalizeH="0" baseline="0" noProof="0">
                  <a:ln>
                    <a:noFill/>
                  </a:ln>
                  <a:solidFill>
                    <a:srgbClr val="000000"/>
                  </a:solidFill>
                  <a:effectLst/>
                  <a:uLnTx/>
                  <a:uFillTx/>
                  <a:latin typeface="Calibri"/>
                  <a:cs typeface="Calibri"/>
                  <a:sym typeface="Calibri"/>
                </a:rPr>
                <a:t>Acalabrutinib + BR</a:t>
              </a:r>
            </a:p>
            <a:p>
              <a:pPr marL="0" marR="0" lvl="0" indent="0" algn="l" defTabSz="914400" rtl="0" eaLnBrk="1" fontAlgn="auto" latinLnBrk="0" hangingPunct="0">
                <a:lnSpc>
                  <a:spcPct val="100000"/>
                </a:lnSpc>
                <a:spcBef>
                  <a:spcPts val="0"/>
                </a:spcBef>
                <a:spcAft>
                  <a:spcPts val="0"/>
                </a:spcAft>
                <a:buClrTx/>
                <a:buSzTx/>
                <a:buFontTx/>
                <a:buNone/>
                <a:tabLst/>
                <a:defRPr sz="1200">
                  <a:solidFill>
                    <a:srgbClr val="000000"/>
                  </a:solidFill>
                  <a:latin typeface="+mn-lt"/>
                  <a:ea typeface="+mn-ea"/>
                  <a:cs typeface="+mn-cs"/>
                  <a:sym typeface="Calibri"/>
                </a:defRPr>
              </a:pPr>
              <a:r>
                <a:rPr kumimoji="0" sz="1200" b="0" i="0" u="none" strike="noStrike" kern="0" cap="none" spc="0" normalizeH="0" baseline="0" noProof="0">
                  <a:ln>
                    <a:noFill/>
                  </a:ln>
                  <a:solidFill>
                    <a:srgbClr val="000000"/>
                  </a:solidFill>
                  <a:effectLst/>
                  <a:uLnTx/>
                  <a:uFillTx/>
                  <a:latin typeface="Calibri"/>
                  <a:cs typeface="Calibri"/>
                  <a:sym typeface="Calibri"/>
                </a:rPr>
                <a:t>Placebo + BR</a:t>
              </a:r>
            </a:p>
          </p:txBody>
        </p:sp>
        <p:grpSp>
          <p:nvGrpSpPr>
            <p:cNvPr id="2526" name="Graphic 1512"/>
            <p:cNvGrpSpPr/>
            <p:nvPr/>
          </p:nvGrpSpPr>
          <p:grpSpPr>
            <a:xfrm>
              <a:off x="757338" y="1658079"/>
              <a:ext cx="5284577" cy="3405734"/>
              <a:chOff x="-1" y="-1"/>
              <a:chExt cx="5284576" cy="3405732"/>
            </a:xfrm>
          </p:grpSpPr>
          <p:grpSp>
            <p:nvGrpSpPr>
              <p:cNvPr id="2219" name="Graphic 1512"/>
              <p:cNvGrpSpPr/>
              <p:nvPr/>
            </p:nvGrpSpPr>
            <p:grpSpPr>
              <a:xfrm>
                <a:off x="-1" y="-1"/>
                <a:ext cx="5284576" cy="3405732"/>
                <a:chOff x="0" y="0"/>
                <a:chExt cx="5284574" cy="3405730"/>
              </a:xfrm>
            </p:grpSpPr>
            <p:sp>
              <p:nvSpPr>
                <p:cNvPr id="2198" name="Freeform 3868"/>
                <p:cNvSpPr/>
                <p:nvPr/>
              </p:nvSpPr>
              <p:spPr>
                <a:xfrm>
                  <a:off x="35591" y="0"/>
                  <a:ext cx="5248983" cy="33465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13194" cap="flat">
                  <a:solidFill>
                    <a:srgbClr val="000000"/>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99" name="Freeform 3869"/>
                <p:cNvSpPr/>
                <p:nvPr/>
              </p:nvSpPr>
              <p:spPr>
                <a:xfrm>
                  <a:off x="0" y="62779"/>
                  <a:ext cx="34880"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00" name="Freeform 3870"/>
                <p:cNvSpPr/>
                <p:nvPr/>
              </p:nvSpPr>
              <p:spPr>
                <a:xfrm>
                  <a:off x="0" y="706257"/>
                  <a:ext cx="34880"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01" name="Freeform 3871"/>
                <p:cNvSpPr/>
                <p:nvPr/>
              </p:nvSpPr>
              <p:spPr>
                <a:xfrm>
                  <a:off x="0" y="1350943"/>
                  <a:ext cx="34880"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02" name="Freeform 3872"/>
                <p:cNvSpPr/>
                <p:nvPr/>
              </p:nvSpPr>
              <p:spPr>
                <a:xfrm flipV="1">
                  <a:off x="258391"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03" name="Freeform 3873"/>
                <p:cNvSpPr/>
                <p:nvPr/>
              </p:nvSpPr>
              <p:spPr>
                <a:xfrm flipV="1">
                  <a:off x="627828"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04" name="Freeform 3874"/>
                <p:cNvSpPr/>
                <p:nvPr/>
              </p:nvSpPr>
              <p:spPr>
                <a:xfrm flipV="1">
                  <a:off x="997975"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05" name="Freeform 3875"/>
                <p:cNvSpPr/>
                <p:nvPr/>
              </p:nvSpPr>
              <p:spPr>
                <a:xfrm flipV="1">
                  <a:off x="1367411"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06" name="Freeform 3876"/>
                <p:cNvSpPr/>
                <p:nvPr/>
              </p:nvSpPr>
              <p:spPr>
                <a:xfrm flipV="1">
                  <a:off x="1737560"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07" name="Freeform 3877"/>
                <p:cNvSpPr/>
                <p:nvPr/>
              </p:nvSpPr>
              <p:spPr>
                <a:xfrm flipV="1">
                  <a:off x="2106995"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08" name="Freeform 3878"/>
                <p:cNvSpPr/>
                <p:nvPr/>
              </p:nvSpPr>
              <p:spPr>
                <a:xfrm flipV="1">
                  <a:off x="2477144"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09" name="Freeform 3879"/>
                <p:cNvSpPr/>
                <p:nvPr/>
              </p:nvSpPr>
              <p:spPr>
                <a:xfrm flipV="1">
                  <a:off x="2846580"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10" name="Freeform 3880"/>
                <p:cNvSpPr/>
                <p:nvPr/>
              </p:nvSpPr>
              <p:spPr>
                <a:xfrm flipV="1">
                  <a:off x="3216727"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11" name="Freeform 3881"/>
                <p:cNvSpPr/>
                <p:nvPr/>
              </p:nvSpPr>
              <p:spPr>
                <a:xfrm flipV="1">
                  <a:off x="3586164"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12" name="Freeform 3882"/>
                <p:cNvSpPr/>
                <p:nvPr/>
              </p:nvSpPr>
              <p:spPr>
                <a:xfrm flipV="1">
                  <a:off x="3956311"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13" name="Freeform 3883"/>
                <p:cNvSpPr/>
                <p:nvPr/>
              </p:nvSpPr>
              <p:spPr>
                <a:xfrm flipV="1">
                  <a:off x="4325748"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14" name="Freeform 3884"/>
                <p:cNvSpPr/>
                <p:nvPr/>
              </p:nvSpPr>
              <p:spPr>
                <a:xfrm flipV="1">
                  <a:off x="4695895"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15" name="Freeform 3885"/>
                <p:cNvSpPr/>
                <p:nvPr/>
              </p:nvSpPr>
              <p:spPr>
                <a:xfrm flipV="1">
                  <a:off x="5065332" y="3346572"/>
                  <a:ext cx="1" cy="59158"/>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16" name="Freeform 3886"/>
                <p:cNvSpPr/>
                <p:nvPr/>
              </p:nvSpPr>
              <p:spPr>
                <a:xfrm>
                  <a:off x="0" y="1994422"/>
                  <a:ext cx="34880"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17" name="Freeform 3887"/>
                <p:cNvSpPr/>
                <p:nvPr/>
              </p:nvSpPr>
              <p:spPr>
                <a:xfrm>
                  <a:off x="0" y="2637900"/>
                  <a:ext cx="34880"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18" name="Freeform 3888"/>
                <p:cNvSpPr/>
                <p:nvPr/>
              </p:nvSpPr>
              <p:spPr>
                <a:xfrm>
                  <a:off x="0" y="3281379"/>
                  <a:ext cx="34880"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2220" name="Freeform 3562"/>
              <p:cNvSpPr/>
              <p:nvPr/>
            </p:nvSpPr>
            <p:spPr>
              <a:xfrm>
                <a:off x="266933" y="80888"/>
                <a:ext cx="4537872" cy="321015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92"/>
                    </a:lnTo>
                    <a:lnTo>
                      <a:pt x="20160" y="14492"/>
                    </a:lnTo>
                    <a:lnTo>
                      <a:pt x="20160" y="13785"/>
                    </a:lnTo>
                    <a:lnTo>
                      <a:pt x="19842" y="13785"/>
                    </a:lnTo>
                    <a:lnTo>
                      <a:pt x="19842" y="13038"/>
                    </a:lnTo>
                    <a:lnTo>
                      <a:pt x="19459" y="13038"/>
                    </a:lnTo>
                    <a:lnTo>
                      <a:pt x="19459" y="13135"/>
                    </a:lnTo>
                    <a:lnTo>
                      <a:pt x="19418" y="13135"/>
                    </a:lnTo>
                    <a:lnTo>
                      <a:pt x="19418" y="12640"/>
                    </a:lnTo>
                    <a:lnTo>
                      <a:pt x="18764" y="12640"/>
                    </a:lnTo>
                    <a:lnTo>
                      <a:pt x="18764" y="12266"/>
                    </a:lnTo>
                    <a:lnTo>
                      <a:pt x="18039" y="12266"/>
                    </a:lnTo>
                    <a:lnTo>
                      <a:pt x="18039" y="11860"/>
                    </a:lnTo>
                    <a:lnTo>
                      <a:pt x="17778" y="11860"/>
                    </a:lnTo>
                    <a:lnTo>
                      <a:pt x="17778" y="11397"/>
                    </a:lnTo>
                    <a:lnTo>
                      <a:pt x="16538" y="11397"/>
                    </a:lnTo>
                    <a:lnTo>
                      <a:pt x="16538" y="11218"/>
                    </a:lnTo>
                    <a:lnTo>
                      <a:pt x="14671" y="11218"/>
                    </a:lnTo>
                    <a:lnTo>
                      <a:pt x="14671" y="11040"/>
                    </a:lnTo>
                    <a:lnTo>
                      <a:pt x="14610" y="11040"/>
                    </a:lnTo>
                    <a:lnTo>
                      <a:pt x="14610" y="10820"/>
                    </a:lnTo>
                    <a:lnTo>
                      <a:pt x="14549" y="10820"/>
                    </a:lnTo>
                    <a:lnTo>
                      <a:pt x="14549" y="10585"/>
                    </a:lnTo>
                    <a:lnTo>
                      <a:pt x="13607" y="10585"/>
                    </a:lnTo>
                    <a:lnTo>
                      <a:pt x="13607" y="10447"/>
                    </a:lnTo>
                    <a:lnTo>
                      <a:pt x="12974" y="10447"/>
                    </a:lnTo>
                    <a:lnTo>
                      <a:pt x="12974" y="10260"/>
                    </a:lnTo>
                    <a:lnTo>
                      <a:pt x="12747" y="10260"/>
                    </a:lnTo>
                    <a:lnTo>
                      <a:pt x="12747" y="10146"/>
                    </a:lnTo>
                    <a:lnTo>
                      <a:pt x="11649" y="10146"/>
                    </a:lnTo>
                    <a:lnTo>
                      <a:pt x="11649" y="9813"/>
                    </a:lnTo>
                    <a:lnTo>
                      <a:pt x="11337" y="9813"/>
                    </a:lnTo>
                    <a:lnTo>
                      <a:pt x="11337" y="9683"/>
                    </a:lnTo>
                    <a:lnTo>
                      <a:pt x="10825" y="9683"/>
                    </a:lnTo>
                    <a:lnTo>
                      <a:pt x="10825" y="9561"/>
                    </a:lnTo>
                    <a:lnTo>
                      <a:pt x="10507" y="9561"/>
                    </a:lnTo>
                    <a:lnTo>
                      <a:pt x="10507" y="9139"/>
                    </a:lnTo>
                    <a:lnTo>
                      <a:pt x="10124" y="9139"/>
                    </a:lnTo>
                    <a:lnTo>
                      <a:pt x="10124" y="9058"/>
                    </a:lnTo>
                    <a:lnTo>
                      <a:pt x="9694" y="9058"/>
                    </a:lnTo>
                    <a:lnTo>
                      <a:pt x="9694" y="8798"/>
                    </a:lnTo>
                    <a:lnTo>
                      <a:pt x="9507" y="8798"/>
                    </a:lnTo>
                    <a:lnTo>
                      <a:pt x="9507" y="8473"/>
                    </a:lnTo>
                    <a:lnTo>
                      <a:pt x="9003" y="8473"/>
                    </a:lnTo>
                    <a:lnTo>
                      <a:pt x="9003" y="8302"/>
                    </a:lnTo>
                    <a:lnTo>
                      <a:pt x="8769" y="8302"/>
                    </a:lnTo>
                    <a:lnTo>
                      <a:pt x="8769" y="8050"/>
                    </a:lnTo>
                    <a:lnTo>
                      <a:pt x="8264" y="8050"/>
                    </a:lnTo>
                    <a:lnTo>
                      <a:pt x="8264" y="7920"/>
                    </a:lnTo>
                    <a:lnTo>
                      <a:pt x="8067" y="7920"/>
                    </a:lnTo>
                    <a:lnTo>
                      <a:pt x="8067" y="7579"/>
                    </a:lnTo>
                    <a:lnTo>
                      <a:pt x="7840" y="7579"/>
                    </a:lnTo>
                    <a:lnTo>
                      <a:pt x="7840" y="7400"/>
                    </a:lnTo>
                    <a:lnTo>
                      <a:pt x="7583" y="7400"/>
                    </a:lnTo>
                    <a:lnTo>
                      <a:pt x="7583" y="7270"/>
                    </a:lnTo>
                    <a:lnTo>
                      <a:pt x="6821" y="7270"/>
                    </a:lnTo>
                    <a:lnTo>
                      <a:pt x="6821" y="7067"/>
                    </a:lnTo>
                    <a:lnTo>
                      <a:pt x="6458" y="7067"/>
                    </a:lnTo>
                    <a:lnTo>
                      <a:pt x="6458" y="6815"/>
                    </a:lnTo>
                    <a:lnTo>
                      <a:pt x="6407" y="6815"/>
                    </a:lnTo>
                    <a:lnTo>
                      <a:pt x="6407" y="6604"/>
                    </a:lnTo>
                    <a:lnTo>
                      <a:pt x="6045" y="6604"/>
                    </a:lnTo>
                    <a:lnTo>
                      <a:pt x="6045" y="6458"/>
                    </a:lnTo>
                    <a:lnTo>
                      <a:pt x="5652" y="6458"/>
                    </a:lnTo>
                    <a:lnTo>
                      <a:pt x="5652" y="6166"/>
                    </a:lnTo>
                    <a:lnTo>
                      <a:pt x="5448" y="6166"/>
                    </a:lnTo>
                    <a:lnTo>
                      <a:pt x="5448" y="6044"/>
                    </a:lnTo>
                    <a:lnTo>
                      <a:pt x="5262" y="6044"/>
                    </a:lnTo>
                    <a:lnTo>
                      <a:pt x="5262" y="5946"/>
                    </a:lnTo>
                    <a:lnTo>
                      <a:pt x="4818" y="5946"/>
                    </a:lnTo>
                    <a:lnTo>
                      <a:pt x="4818" y="5784"/>
                    </a:lnTo>
                    <a:lnTo>
                      <a:pt x="4757" y="5784"/>
                    </a:lnTo>
                    <a:lnTo>
                      <a:pt x="4757" y="5532"/>
                    </a:lnTo>
                    <a:lnTo>
                      <a:pt x="4479" y="5532"/>
                    </a:lnTo>
                    <a:lnTo>
                      <a:pt x="4479" y="5410"/>
                    </a:lnTo>
                    <a:lnTo>
                      <a:pt x="4093" y="5410"/>
                    </a:lnTo>
                    <a:lnTo>
                      <a:pt x="4093" y="5264"/>
                    </a:lnTo>
                    <a:lnTo>
                      <a:pt x="4002" y="5264"/>
                    </a:lnTo>
                    <a:lnTo>
                      <a:pt x="4002" y="4866"/>
                    </a:lnTo>
                    <a:lnTo>
                      <a:pt x="3822" y="4866"/>
                    </a:lnTo>
                    <a:lnTo>
                      <a:pt x="3822" y="4760"/>
                    </a:lnTo>
                    <a:lnTo>
                      <a:pt x="3348" y="4760"/>
                    </a:lnTo>
                    <a:lnTo>
                      <a:pt x="3348" y="4647"/>
                    </a:lnTo>
                    <a:lnTo>
                      <a:pt x="3219" y="4647"/>
                    </a:lnTo>
                    <a:lnTo>
                      <a:pt x="3219" y="4159"/>
                    </a:lnTo>
                    <a:lnTo>
                      <a:pt x="2955" y="4159"/>
                    </a:lnTo>
                    <a:lnTo>
                      <a:pt x="2955" y="3859"/>
                    </a:lnTo>
                    <a:lnTo>
                      <a:pt x="2690" y="3859"/>
                    </a:lnTo>
                    <a:lnTo>
                      <a:pt x="2690" y="3566"/>
                    </a:lnTo>
                    <a:lnTo>
                      <a:pt x="2463" y="3566"/>
                    </a:lnTo>
                    <a:lnTo>
                      <a:pt x="2463" y="3144"/>
                    </a:lnTo>
                    <a:lnTo>
                      <a:pt x="2402" y="3144"/>
                    </a:lnTo>
                    <a:lnTo>
                      <a:pt x="2402" y="2608"/>
                    </a:lnTo>
                    <a:lnTo>
                      <a:pt x="2334" y="2608"/>
                    </a:lnTo>
                    <a:lnTo>
                      <a:pt x="2334" y="2226"/>
                    </a:lnTo>
                    <a:lnTo>
                      <a:pt x="2199" y="2226"/>
                    </a:lnTo>
                    <a:lnTo>
                      <a:pt x="2199" y="2047"/>
                    </a:lnTo>
                    <a:lnTo>
                      <a:pt x="1626" y="2047"/>
                    </a:lnTo>
                    <a:lnTo>
                      <a:pt x="1626" y="1901"/>
                    </a:lnTo>
                    <a:lnTo>
                      <a:pt x="1559" y="1901"/>
                    </a:lnTo>
                    <a:lnTo>
                      <a:pt x="1559" y="1535"/>
                    </a:lnTo>
                    <a:lnTo>
                      <a:pt x="1294" y="1535"/>
                    </a:lnTo>
                    <a:lnTo>
                      <a:pt x="1294" y="1413"/>
                    </a:lnTo>
                    <a:lnTo>
                      <a:pt x="1071" y="1413"/>
                    </a:lnTo>
                    <a:lnTo>
                      <a:pt x="1071" y="1235"/>
                    </a:lnTo>
                    <a:lnTo>
                      <a:pt x="898" y="1235"/>
                    </a:lnTo>
                    <a:lnTo>
                      <a:pt x="898" y="999"/>
                    </a:lnTo>
                    <a:lnTo>
                      <a:pt x="769" y="999"/>
                    </a:lnTo>
                    <a:lnTo>
                      <a:pt x="769" y="561"/>
                    </a:lnTo>
                    <a:lnTo>
                      <a:pt x="678" y="561"/>
                    </a:lnTo>
                    <a:lnTo>
                      <a:pt x="678" y="252"/>
                    </a:lnTo>
                    <a:lnTo>
                      <a:pt x="518" y="252"/>
                    </a:lnTo>
                    <a:lnTo>
                      <a:pt x="518" y="146"/>
                    </a:lnTo>
                    <a:lnTo>
                      <a:pt x="224" y="146"/>
                    </a:lnTo>
                    <a:lnTo>
                      <a:pt x="224" y="0"/>
                    </a:lnTo>
                    <a:lnTo>
                      <a:pt x="0" y="0"/>
                    </a:lnTo>
                  </a:path>
                </a:pathLst>
              </a:custGeom>
              <a:noFill/>
              <a:ln w="19050" cap="flat">
                <a:solidFill>
                  <a:srgbClr val="E97132"/>
                </a:solidFill>
                <a:custDash>
                  <a:ds d="100000" sp="0"/>
                  <a:ds d="150000" sp="150000"/>
                </a:custDash>
                <a:miter lim="800000"/>
              </a:ln>
              <a:effectLst/>
            </p:spPr>
            <p:txBody>
              <a:bodyPr wrap="square" lIns="45719" tIns="45719" rIns="45719" bIns="4571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2223" name="Graphic 1512"/>
              <p:cNvGrpSpPr/>
              <p:nvPr/>
            </p:nvGrpSpPr>
            <p:grpSpPr>
              <a:xfrm>
                <a:off x="237036" y="22937"/>
                <a:ext cx="44846" cy="76060"/>
                <a:chOff x="-1" y="-1"/>
                <a:chExt cx="44846" cy="76059"/>
              </a:xfrm>
            </p:grpSpPr>
            <p:sp>
              <p:nvSpPr>
                <p:cNvPr id="2221" name="Freeform 3866"/>
                <p:cNvSpPr/>
                <p:nvPr/>
              </p:nvSpPr>
              <p:spPr>
                <a:xfrm flipH="1">
                  <a:off x="22066"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22" name="Freeform 3867"/>
                <p:cNvSpPr/>
                <p:nvPr/>
              </p:nvSpPr>
              <p:spPr>
                <a:xfrm>
                  <a:off x="-1" y="37425"/>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26" name="Graphic 1512"/>
              <p:cNvGrpSpPr/>
              <p:nvPr/>
            </p:nvGrpSpPr>
            <p:grpSpPr>
              <a:xfrm>
                <a:off x="394349" y="120727"/>
                <a:ext cx="45558" cy="77268"/>
                <a:chOff x="-1" y="0"/>
                <a:chExt cx="45558" cy="77267"/>
              </a:xfrm>
            </p:grpSpPr>
            <p:sp>
              <p:nvSpPr>
                <p:cNvPr id="2224" name="Freeform 3864"/>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25" name="Freeform 3865"/>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29" name="Graphic 1512"/>
              <p:cNvGrpSpPr/>
              <p:nvPr/>
            </p:nvGrpSpPr>
            <p:grpSpPr>
              <a:xfrm>
                <a:off x="397196" y="144873"/>
                <a:ext cx="44846" cy="77268"/>
                <a:chOff x="-1" y="0"/>
                <a:chExt cx="44846" cy="77267"/>
              </a:xfrm>
            </p:grpSpPr>
            <p:sp>
              <p:nvSpPr>
                <p:cNvPr id="2227" name="Freeform 3862"/>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28" name="Freeform 3863"/>
                <p:cNvSpPr/>
                <p:nvPr/>
              </p:nvSpPr>
              <p:spPr>
                <a:xfrm>
                  <a:off x="-1" y="38632"/>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32" name="Graphic 1512"/>
              <p:cNvGrpSpPr/>
              <p:nvPr/>
            </p:nvGrpSpPr>
            <p:grpSpPr>
              <a:xfrm>
                <a:off x="400755" y="171433"/>
                <a:ext cx="45558" cy="77268"/>
                <a:chOff x="-1" y="0"/>
                <a:chExt cx="45558" cy="77267"/>
              </a:xfrm>
            </p:grpSpPr>
            <p:sp>
              <p:nvSpPr>
                <p:cNvPr id="2230" name="Freeform 3860"/>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31" name="Freeform 3861"/>
                <p:cNvSpPr/>
                <p:nvPr/>
              </p:nvSpPr>
              <p:spPr>
                <a:xfrm>
                  <a:off x="-1" y="38632"/>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35" name="Graphic 1512"/>
              <p:cNvGrpSpPr/>
              <p:nvPr/>
            </p:nvGrpSpPr>
            <p:grpSpPr>
              <a:xfrm>
                <a:off x="410009" y="196785"/>
                <a:ext cx="45558" cy="77268"/>
                <a:chOff x="-1" y="0"/>
                <a:chExt cx="45558" cy="77267"/>
              </a:xfrm>
            </p:grpSpPr>
            <p:sp>
              <p:nvSpPr>
                <p:cNvPr id="2233" name="Freeform 3858"/>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34" name="Freeform 3859"/>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38" name="Graphic 1512"/>
              <p:cNvGrpSpPr/>
              <p:nvPr/>
            </p:nvGrpSpPr>
            <p:grpSpPr>
              <a:xfrm>
                <a:off x="417127" y="207651"/>
                <a:ext cx="45558" cy="77268"/>
                <a:chOff x="-1" y="0"/>
                <a:chExt cx="45558" cy="77267"/>
              </a:xfrm>
            </p:grpSpPr>
            <p:sp>
              <p:nvSpPr>
                <p:cNvPr id="2236" name="Freeform 3856"/>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37" name="Freeform 3857"/>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41" name="Graphic 1512"/>
              <p:cNvGrpSpPr/>
              <p:nvPr/>
            </p:nvGrpSpPr>
            <p:grpSpPr>
              <a:xfrm>
                <a:off x="428516" y="219724"/>
                <a:ext cx="45558" cy="77268"/>
                <a:chOff x="-1" y="0"/>
                <a:chExt cx="45558" cy="77267"/>
              </a:xfrm>
            </p:grpSpPr>
            <p:sp>
              <p:nvSpPr>
                <p:cNvPr id="2239" name="Freeform 3854"/>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40" name="Freeform 3855"/>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44" name="Graphic 1512"/>
              <p:cNvGrpSpPr/>
              <p:nvPr/>
            </p:nvGrpSpPr>
            <p:grpSpPr>
              <a:xfrm>
                <a:off x="449871" y="219724"/>
                <a:ext cx="44846" cy="77268"/>
                <a:chOff x="-1" y="0"/>
                <a:chExt cx="44846" cy="77267"/>
              </a:xfrm>
            </p:grpSpPr>
            <p:sp>
              <p:nvSpPr>
                <p:cNvPr id="2242" name="Freeform 3852"/>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43" name="Freeform 3853"/>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47" name="Graphic 1512"/>
              <p:cNvGrpSpPr/>
              <p:nvPr/>
            </p:nvGrpSpPr>
            <p:grpSpPr>
              <a:xfrm>
                <a:off x="464107" y="219724"/>
                <a:ext cx="45558" cy="77268"/>
                <a:chOff x="-1" y="0"/>
                <a:chExt cx="45558" cy="77267"/>
              </a:xfrm>
            </p:grpSpPr>
            <p:sp>
              <p:nvSpPr>
                <p:cNvPr id="2245" name="Freeform 3850"/>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46" name="Freeform 3851"/>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50" name="Graphic 1512"/>
              <p:cNvGrpSpPr/>
              <p:nvPr/>
            </p:nvGrpSpPr>
            <p:grpSpPr>
              <a:xfrm>
                <a:off x="571592" y="309061"/>
                <a:ext cx="45558" cy="76060"/>
                <a:chOff x="-1" y="-1"/>
                <a:chExt cx="45558" cy="76059"/>
              </a:xfrm>
            </p:grpSpPr>
            <p:sp>
              <p:nvSpPr>
                <p:cNvPr id="2248" name="Freeform 3848"/>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49" name="Freeform 3849"/>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53" name="Graphic 1512"/>
              <p:cNvGrpSpPr/>
              <p:nvPr/>
            </p:nvGrpSpPr>
            <p:grpSpPr>
              <a:xfrm>
                <a:off x="587252" y="344073"/>
                <a:ext cx="45558" cy="77268"/>
                <a:chOff x="-1" y="0"/>
                <a:chExt cx="45558" cy="77267"/>
              </a:xfrm>
            </p:grpSpPr>
            <p:sp>
              <p:nvSpPr>
                <p:cNvPr id="2251" name="Freeform 3846"/>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52" name="Freeform 3847"/>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56" name="Graphic 1512"/>
              <p:cNvGrpSpPr/>
              <p:nvPr/>
            </p:nvGrpSpPr>
            <p:grpSpPr>
              <a:xfrm>
                <a:off x="594371" y="344073"/>
                <a:ext cx="44846" cy="77268"/>
                <a:chOff x="-1" y="0"/>
                <a:chExt cx="44846" cy="77267"/>
              </a:xfrm>
            </p:grpSpPr>
            <p:sp>
              <p:nvSpPr>
                <p:cNvPr id="2254" name="Freeform 3844"/>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55" name="Freeform 3845"/>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59" name="Graphic 1512"/>
              <p:cNvGrpSpPr/>
              <p:nvPr/>
            </p:nvGrpSpPr>
            <p:grpSpPr>
              <a:xfrm>
                <a:off x="602201" y="344073"/>
                <a:ext cx="44846" cy="77268"/>
                <a:chOff x="-1" y="0"/>
                <a:chExt cx="44846" cy="77267"/>
              </a:xfrm>
            </p:grpSpPr>
            <p:sp>
              <p:nvSpPr>
                <p:cNvPr id="2257" name="Freeform 3842"/>
                <p:cNvSpPr/>
                <p:nvPr/>
              </p:nvSpPr>
              <p:spPr>
                <a:xfrm flipH="1">
                  <a:off x="22066"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58" name="Freeform 3843"/>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62" name="Graphic 1512"/>
              <p:cNvGrpSpPr/>
              <p:nvPr/>
            </p:nvGrpSpPr>
            <p:grpSpPr>
              <a:xfrm>
                <a:off x="645622" y="344073"/>
                <a:ext cx="45558" cy="77268"/>
                <a:chOff x="-1" y="0"/>
                <a:chExt cx="45558" cy="77267"/>
              </a:xfrm>
            </p:grpSpPr>
            <p:sp>
              <p:nvSpPr>
                <p:cNvPr id="2260" name="Freeform 3840"/>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61" name="Freeform 3841"/>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65" name="Graphic 1512"/>
              <p:cNvGrpSpPr/>
              <p:nvPr/>
            </p:nvGrpSpPr>
            <p:grpSpPr>
              <a:xfrm>
                <a:off x="755243" y="567419"/>
                <a:ext cx="45558" cy="77268"/>
                <a:chOff x="-1" y="0"/>
                <a:chExt cx="45558" cy="77267"/>
              </a:xfrm>
            </p:grpSpPr>
            <p:sp>
              <p:nvSpPr>
                <p:cNvPr id="2263" name="Freeform 3838"/>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64" name="Freeform 3839"/>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68" name="Graphic 1512"/>
              <p:cNvGrpSpPr/>
              <p:nvPr/>
            </p:nvGrpSpPr>
            <p:grpSpPr>
              <a:xfrm>
                <a:off x="924656" y="697806"/>
                <a:ext cx="45558" cy="77268"/>
                <a:chOff x="-1" y="0"/>
                <a:chExt cx="45558" cy="77267"/>
              </a:xfrm>
            </p:grpSpPr>
            <p:sp>
              <p:nvSpPr>
                <p:cNvPr id="2266" name="Freeform 3836"/>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67" name="Freeform 3837"/>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71" name="Graphic 1512"/>
              <p:cNvGrpSpPr/>
              <p:nvPr/>
            </p:nvGrpSpPr>
            <p:grpSpPr>
              <a:xfrm>
                <a:off x="935334" y="714707"/>
                <a:ext cx="44846" cy="77268"/>
                <a:chOff x="-1" y="0"/>
                <a:chExt cx="44846" cy="77267"/>
              </a:xfrm>
            </p:grpSpPr>
            <p:sp>
              <p:nvSpPr>
                <p:cNvPr id="2269" name="Freeform 3834"/>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70" name="Freeform 3835"/>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74" name="Graphic 1512"/>
              <p:cNvGrpSpPr/>
              <p:nvPr/>
            </p:nvGrpSpPr>
            <p:grpSpPr>
              <a:xfrm>
                <a:off x="942452" y="715913"/>
                <a:ext cx="44846" cy="76060"/>
                <a:chOff x="-1" y="-1"/>
                <a:chExt cx="44846" cy="76059"/>
              </a:xfrm>
            </p:grpSpPr>
            <p:sp>
              <p:nvSpPr>
                <p:cNvPr id="2272" name="Freeform 3832"/>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73" name="Freeform 3833"/>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77" name="Graphic 1512"/>
              <p:cNvGrpSpPr/>
              <p:nvPr/>
            </p:nvGrpSpPr>
            <p:grpSpPr>
              <a:xfrm>
                <a:off x="1084817" y="782315"/>
                <a:ext cx="45558" cy="76060"/>
                <a:chOff x="-1" y="-1"/>
                <a:chExt cx="45558" cy="76059"/>
              </a:xfrm>
            </p:grpSpPr>
            <p:sp>
              <p:nvSpPr>
                <p:cNvPr id="2275" name="Freeform 3830"/>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76" name="Freeform 3831"/>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80" name="Graphic 1512"/>
              <p:cNvGrpSpPr/>
              <p:nvPr/>
            </p:nvGrpSpPr>
            <p:grpSpPr>
              <a:xfrm>
                <a:off x="1086952" y="793179"/>
                <a:ext cx="45558" cy="76060"/>
                <a:chOff x="-1" y="-1"/>
                <a:chExt cx="45558" cy="76059"/>
              </a:xfrm>
            </p:grpSpPr>
            <p:sp>
              <p:nvSpPr>
                <p:cNvPr id="2278" name="Freeform 3828"/>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79" name="Freeform 3829"/>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83" name="Graphic 1512"/>
              <p:cNvGrpSpPr/>
              <p:nvPr/>
            </p:nvGrpSpPr>
            <p:grpSpPr>
              <a:xfrm>
                <a:off x="1089799" y="806459"/>
                <a:ext cx="44846" cy="76060"/>
                <a:chOff x="-1" y="-1"/>
                <a:chExt cx="44846" cy="76059"/>
              </a:xfrm>
            </p:grpSpPr>
            <p:sp>
              <p:nvSpPr>
                <p:cNvPr id="2281" name="Freeform 3826"/>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82" name="Freeform 3827"/>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86" name="Graphic 1512"/>
              <p:cNvGrpSpPr/>
              <p:nvPr/>
            </p:nvGrpSpPr>
            <p:grpSpPr>
              <a:xfrm>
                <a:off x="1096206" y="813703"/>
                <a:ext cx="45558" cy="76060"/>
                <a:chOff x="-1" y="-1"/>
                <a:chExt cx="45558" cy="76059"/>
              </a:xfrm>
            </p:grpSpPr>
            <p:sp>
              <p:nvSpPr>
                <p:cNvPr id="2284" name="Freeform 3824"/>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85" name="Freeform 3825"/>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89" name="Graphic 1512"/>
              <p:cNvGrpSpPr/>
              <p:nvPr/>
            </p:nvGrpSpPr>
            <p:grpSpPr>
              <a:xfrm>
                <a:off x="1101189" y="813703"/>
                <a:ext cx="45558" cy="76060"/>
                <a:chOff x="-1" y="-1"/>
                <a:chExt cx="45558" cy="76059"/>
              </a:xfrm>
            </p:grpSpPr>
            <p:sp>
              <p:nvSpPr>
                <p:cNvPr id="2287" name="Freeform 3822"/>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88" name="Freeform 3823"/>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92" name="Graphic 1512"/>
              <p:cNvGrpSpPr/>
              <p:nvPr/>
            </p:nvGrpSpPr>
            <p:grpSpPr>
              <a:xfrm>
                <a:off x="1111154" y="825777"/>
                <a:ext cx="44846" cy="77268"/>
                <a:chOff x="-1" y="0"/>
                <a:chExt cx="44846" cy="77267"/>
              </a:xfrm>
            </p:grpSpPr>
            <p:sp>
              <p:nvSpPr>
                <p:cNvPr id="2290" name="Freeform 3820"/>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91" name="Freeform 3821"/>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95" name="Graphic 1512"/>
              <p:cNvGrpSpPr/>
              <p:nvPr/>
            </p:nvGrpSpPr>
            <p:grpSpPr>
              <a:xfrm>
                <a:off x="1180913" y="853543"/>
                <a:ext cx="44846" cy="76060"/>
                <a:chOff x="-1" y="-1"/>
                <a:chExt cx="44846" cy="76059"/>
              </a:xfrm>
            </p:grpSpPr>
            <p:sp>
              <p:nvSpPr>
                <p:cNvPr id="2293" name="Freeform 3818"/>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94" name="Freeform 3819"/>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298" name="Graphic 1512"/>
              <p:cNvGrpSpPr/>
              <p:nvPr/>
            </p:nvGrpSpPr>
            <p:grpSpPr>
              <a:xfrm>
                <a:off x="1245689" y="864410"/>
                <a:ext cx="45558" cy="77268"/>
                <a:chOff x="-1" y="0"/>
                <a:chExt cx="45558" cy="77267"/>
              </a:xfrm>
            </p:grpSpPr>
            <p:sp>
              <p:nvSpPr>
                <p:cNvPr id="2296" name="Freeform 3816"/>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297" name="Freeform 3817"/>
                <p:cNvSpPr/>
                <p:nvPr/>
              </p:nvSpPr>
              <p:spPr>
                <a:xfrm>
                  <a:off x="-1" y="38632"/>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01" name="Graphic 1512"/>
              <p:cNvGrpSpPr/>
              <p:nvPr/>
            </p:nvGrpSpPr>
            <p:grpSpPr>
              <a:xfrm>
                <a:off x="1317583" y="925980"/>
                <a:ext cx="45558" cy="76060"/>
                <a:chOff x="-1" y="-1"/>
                <a:chExt cx="45558" cy="76059"/>
              </a:xfrm>
            </p:grpSpPr>
            <p:sp>
              <p:nvSpPr>
                <p:cNvPr id="2299" name="Freeform 3814"/>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00" name="Freeform 3815"/>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04" name="Graphic 1512"/>
              <p:cNvGrpSpPr/>
              <p:nvPr/>
            </p:nvGrpSpPr>
            <p:grpSpPr>
              <a:xfrm>
                <a:off x="1353886" y="941674"/>
                <a:ext cx="44846" cy="76060"/>
                <a:chOff x="-1" y="-1"/>
                <a:chExt cx="44846" cy="76059"/>
              </a:xfrm>
            </p:grpSpPr>
            <p:sp>
              <p:nvSpPr>
                <p:cNvPr id="2302" name="Freeform 3812"/>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03" name="Freeform 3813"/>
                <p:cNvSpPr/>
                <p:nvPr/>
              </p:nvSpPr>
              <p:spPr>
                <a:xfrm>
                  <a:off x="-1" y="37426"/>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07" name="Graphic 1512"/>
              <p:cNvGrpSpPr/>
              <p:nvPr/>
            </p:nvGrpSpPr>
            <p:grpSpPr>
              <a:xfrm>
                <a:off x="1399443" y="941674"/>
                <a:ext cx="44846" cy="76060"/>
                <a:chOff x="-1" y="-1"/>
                <a:chExt cx="44846" cy="76059"/>
              </a:xfrm>
            </p:grpSpPr>
            <p:sp>
              <p:nvSpPr>
                <p:cNvPr id="2305" name="Freeform 3810"/>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06" name="Freeform 3811"/>
                <p:cNvSpPr/>
                <p:nvPr/>
              </p:nvSpPr>
              <p:spPr>
                <a:xfrm>
                  <a:off x="-1" y="37426"/>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10" name="Graphic 1512"/>
              <p:cNvGrpSpPr/>
              <p:nvPr/>
            </p:nvGrpSpPr>
            <p:grpSpPr>
              <a:xfrm>
                <a:off x="1415814" y="945297"/>
                <a:ext cx="45558" cy="76060"/>
                <a:chOff x="-1" y="-1"/>
                <a:chExt cx="45558" cy="76059"/>
              </a:xfrm>
            </p:grpSpPr>
            <p:sp>
              <p:nvSpPr>
                <p:cNvPr id="2308" name="Freeform 3808"/>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09" name="Freeform 3809"/>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13" name="Graphic 1512"/>
              <p:cNvGrpSpPr/>
              <p:nvPr/>
            </p:nvGrpSpPr>
            <p:grpSpPr>
              <a:xfrm>
                <a:off x="1416526" y="963405"/>
                <a:ext cx="45558" cy="76060"/>
                <a:chOff x="-1" y="-1"/>
                <a:chExt cx="45558" cy="76059"/>
              </a:xfrm>
            </p:grpSpPr>
            <p:sp>
              <p:nvSpPr>
                <p:cNvPr id="2311" name="Freeform 3806"/>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12" name="Freeform 3807"/>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16" name="Graphic 1512"/>
              <p:cNvGrpSpPr/>
              <p:nvPr/>
            </p:nvGrpSpPr>
            <p:grpSpPr>
              <a:xfrm>
                <a:off x="1440728" y="1008076"/>
                <a:ext cx="45558" cy="76060"/>
                <a:chOff x="-1" y="-1"/>
                <a:chExt cx="45558" cy="76059"/>
              </a:xfrm>
            </p:grpSpPr>
            <p:sp>
              <p:nvSpPr>
                <p:cNvPr id="2314" name="Freeform 3804"/>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15" name="Freeform 3805"/>
                <p:cNvSpPr/>
                <p:nvPr/>
              </p:nvSpPr>
              <p:spPr>
                <a:xfrm>
                  <a:off x="-1" y="38632"/>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19" name="Graphic 1512"/>
              <p:cNvGrpSpPr/>
              <p:nvPr/>
            </p:nvGrpSpPr>
            <p:grpSpPr>
              <a:xfrm>
                <a:off x="1514046" y="1008076"/>
                <a:ext cx="45558" cy="76060"/>
                <a:chOff x="-1" y="-1"/>
                <a:chExt cx="45558" cy="76059"/>
              </a:xfrm>
            </p:grpSpPr>
            <p:sp>
              <p:nvSpPr>
                <p:cNvPr id="2317" name="Freeform 3802"/>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18" name="Freeform 3803"/>
                <p:cNvSpPr/>
                <p:nvPr/>
              </p:nvSpPr>
              <p:spPr>
                <a:xfrm>
                  <a:off x="-1" y="38632"/>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22" name="Graphic 1512"/>
              <p:cNvGrpSpPr/>
              <p:nvPr/>
            </p:nvGrpSpPr>
            <p:grpSpPr>
              <a:xfrm>
                <a:off x="1603736" y="1092585"/>
                <a:ext cx="44846" cy="76060"/>
                <a:chOff x="-1" y="-1"/>
                <a:chExt cx="44846" cy="76059"/>
              </a:xfrm>
            </p:grpSpPr>
            <p:sp>
              <p:nvSpPr>
                <p:cNvPr id="2320" name="Freeform 3800"/>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21" name="Freeform 3801"/>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25" name="Graphic 1512"/>
              <p:cNvGrpSpPr/>
              <p:nvPr/>
            </p:nvGrpSpPr>
            <p:grpSpPr>
              <a:xfrm>
                <a:off x="1610854" y="1092586"/>
                <a:ext cx="44846" cy="77268"/>
                <a:chOff x="-1" y="0"/>
                <a:chExt cx="44846" cy="77267"/>
              </a:xfrm>
            </p:grpSpPr>
            <p:sp>
              <p:nvSpPr>
                <p:cNvPr id="2323" name="Freeform 3798"/>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24" name="Freeform 3799"/>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28" name="Graphic 1512"/>
              <p:cNvGrpSpPr/>
              <p:nvPr/>
            </p:nvGrpSpPr>
            <p:grpSpPr>
              <a:xfrm>
                <a:off x="1675630" y="1107073"/>
                <a:ext cx="44846" cy="77268"/>
                <a:chOff x="-1" y="0"/>
                <a:chExt cx="44846" cy="77267"/>
              </a:xfrm>
            </p:grpSpPr>
            <p:sp>
              <p:nvSpPr>
                <p:cNvPr id="2326" name="Freeform 3796"/>
                <p:cNvSpPr/>
                <p:nvPr/>
              </p:nvSpPr>
              <p:spPr>
                <a:xfrm flipH="1">
                  <a:off x="22066"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27" name="Freeform 3797"/>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31" name="Graphic 1512"/>
              <p:cNvGrpSpPr/>
              <p:nvPr/>
            </p:nvGrpSpPr>
            <p:grpSpPr>
              <a:xfrm>
                <a:off x="1879211" y="1155362"/>
                <a:ext cx="44846" cy="76060"/>
                <a:chOff x="-1" y="-1"/>
                <a:chExt cx="44846" cy="76059"/>
              </a:xfrm>
            </p:grpSpPr>
            <p:sp>
              <p:nvSpPr>
                <p:cNvPr id="2329" name="Freeform 3794"/>
                <p:cNvSpPr/>
                <p:nvPr/>
              </p:nvSpPr>
              <p:spPr>
                <a:xfrm flipH="1">
                  <a:off x="22066"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30" name="Freeform 3795"/>
                <p:cNvSpPr/>
                <p:nvPr/>
              </p:nvSpPr>
              <p:spPr>
                <a:xfrm>
                  <a:off x="-1" y="37426"/>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34" name="Graphic 1512"/>
              <p:cNvGrpSpPr/>
              <p:nvPr/>
            </p:nvGrpSpPr>
            <p:grpSpPr>
              <a:xfrm>
                <a:off x="1897007" y="1167436"/>
                <a:ext cx="44846" cy="77268"/>
                <a:chOff x="-1" y="0"/>
                <a:chExt cx="44846" cy="77267"/>
              </a:xfrm>
            </p:grpSpPr>
            <p:sp>
              <p:nvSpPr>
                <p:cNvPr id="2332" name="Freeform 3792"/>
                <p:cNvSpPr/>
                <p:nvPr/>
              </p:nvSpPr>
              <p:spPr>
                <a:xfrm flipH="1">
                  <a:off x="22066"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33" name="Freeform 3793"/>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37" name="Graphic 1512"/>
              <p:cNvGrpSpPr/>
              <p:nvPr/>
            </p:nvGrpSpPr>
            <p:grpSpPr>
              <a:xfrm>
                <a:off x="1931886" y="1168642"/>
                <a:ext cx="45558" cy="76060"/>
                <a:chOff x="-1" y="-1"/>
                <a:chExt cx="45558" cy="76059"/>
              </a:xfrm>
            </p:grpSpPr>
            <p:sp>
              <p:nvSpPr>
                <p:cNvPr id="2335" name="Freeform 3790"/>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36" name="Freeform 3791"/>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40" name="Graphic 1512"/>
              <p:cNvGrpSpPr/>
              <p:nvPr/>
            </p:nvGrpSpPr>
            <p:grpSpPr>
              <a:xfrm>
                <a:off x="1940428" y="1209690"/>
                <a:ext cx="45558" cy="76060"/>
                <a:chOff x="-1" y="-1"/>
                <a:chExt cx="45558" cy="76059"/>
              </a:xfrm>
            </p:grpSpPr>
            <p:sp>
              <p:nvSpPr>
                <p:cNvPr id="2338" name="Freeform 3788"/>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39" name="Freeform 3789"/>
                <p:cNvSpPr/>
                <p:nvPr/>
              </p:nvSpPr>
              <p:spPr>
                <a:xfrm>
                  <a:off x="-1" y="37425"/>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43" name="Graphic 1512"/>
              <p:cNvGrpSpPr/>
              <p:nvPr/>
            </p:nvGrpSpPr>
            <p:grpSpPr>
              <a:xfrm>
                <a:off x="1944699" y="1222970"/>
                <a:ext cx="45558" cy="76060"/>
                <a:chOff x="-1" y="-1"/>
                <a:chExt cx="45558" cy="76059"/>
              </a:xfrm>
            </p:grpSpPr>
            <p:sp>
              <p:nvSpPr>
                <p:cNvPr id="2341" name="Freeform 3786"/>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42" name="Freeform 3787"/>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46" name="Graphic 1512"/>
              <p:cNvGrpSpPr/>
              <p:nvPr/>
            </p:nvGrpSpPr>
            <p:grpSpPr>
              <a:xfrm>
                <a:off x="1954664" y="1230214"/>
                <a:ext cx="44846" cy="76060"/>
                <a:chOff x="-1" y="-1"/>
                <a:chExt cx="44846" cy="76059"/>
              </a:xfrm>
            </p:grpSpPr>
            <p:sp>
              <p:nvSpPr>
                <p:cNvPr id="2344" name="Freeform 3784"/>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45" name="Freeform 3785"/>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49" name="Graphic 1512"/>
              <p:cNvGrpSpPr/>
              <p:nvPr/>
            </p:nvGrpSpPr>
            <p:grpSpPr>
              <a:xfrm>
                <a:off x="1970325" y="1230214"/>
                <a:ext cx="45558" cy="76060"/>
                <a:chOff x="-1" y="-1"/>
                <a:chExt cx="45558" cy="76059"/>
              </a:xfrm>
            </p:grpSpPr>
            <p:sp>
              <p:nvSpPr>
                <p:cNvPr id="2347" name="Freeform 3782"/>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48" name="Freeform 3783"/>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52" name="Graphic 1512"/>
              <p:cNvGrpSpPr/>
              <p:nvPr/>
            </p:nvGrpSpPr>
            <p:grpSpPr>
              <a:xfrm>
                <a:off x="2009475" y="1230214"/>
                <a:ext cx="45558" cy="76060"/>
                <a:chOff x="-1" y="-1"/>
                <a:chExt cx="45558" cy="76059"/>
              </a:xfrm>
            </p:grpSpPr>
            <p:sp>
              <p:nvSpPr>
                <p:cNvPr id="2350" name="Freeform 3780"/>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51" name="Freeform 3781"/>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55" name="Graphic 1512"/>
              <p:cNvGrpSpPr/>
              <p:nvPr/>
            </p:nvGrpSpPr>
            <p:grpSpPr>
              <a:xfrm>
                <a:off x="2260036" y="1341284"/>
                <a:ext cx="44846" cy="77268"/>
                <a:chOff x="-1" y="0"/>
                <a:chExt cx="44846" cy="77267"/>
              </a:xfrm>
            </p:grpSpPr>
            <p:sp>
              <p:nvSpPr>
                <p:cNvPr id="2353" name="Freeform 3778"/>
                <p:cNvSpPr/>
                <p:nvPr/>
              </p:nvSpPr>
              <p:spPr>
                <a:xfrm flipH="1">
                  <a:off x="22066"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54" name="Freeform 3779"/>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58" name="Graphic 1512"/>
              <p:cNvGrpSpPr/>
              <p:nvPr/>
            </p:nvGrpSpPr>
            <p:grpSpPr>
              <a:xfrm>
                <a:off x="2269290" y="1341284"/>
                <a:ext cx="44846" cy="77268"/>
                <a:chOff x="-1" y="0"/>
                <a:chExt cx="44846" cy="77267"/>
              </a:xfrm>
            </p:grpSpPr>
            <p:sp>
              <p:nvSpPr>
                <p:cNvPr id="2356" name="Freeform 3776"/>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57" name="Freeform 3777"/>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61" name="Graphic 1512"/>
              <p:cNvGrpSpPr/>
              <p:nvPr/>
            </p:nvGrpSpPr>
            <p:grpSpPr>
              <a:xfrm>
                <a:off x="2277832" y="1342490"/>
                <a:ext cx="45558" cy="76060"/>
                <a:chOff x="-1" y="-1"/>
                <a:chExt cx="45558" cy="76059"/>
              </a:xfrm>
            </p:grpSpPr>
            <p:sp>
              <p:nvSpPr>
                <p:cNvPr id="2359" name="Freeform 3774"/>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60" name="Freeform 3775"/>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64" name="Graphic 1512"/>
              <p:cNvGrpSpPr/>
              <p:nvPr/>
            </p:nvGrpSpPr>
            <p:grpSpPr>
              <a:xfrm>
                <a:off x="2308440" y="1387159"/>
                <a:ext cx="44846" cy="76060"/>
                <a:chOff x="-1" y="-1"/>
                <a:chExt cx="44846" cy="76059"/>
              </a:xfrm>
            </p:grpSpPr>
            <p:sp>
              <p:nvSpPr>
                <p:cNvPr id="2362" name="Freeform 3772"/>
                <p:cNvSpPr/>
                <p:nvPr/>
              </p:nvSpPr>
              <p:spPr>
                <a:xfrm flipH="1">
                  <a:off x="22066"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63" name="Freeform 3773"/>
                <p:cNvSpPr/>
                <p:nvPr/>
              </p:nvSpPr>
              <p:spPr>
                <a:xfrm>
                  <a:off x="-1" y="37426"/>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67" name="Graphic 1512"/>
              <p:cNvGrpSpPr/>
              <p:nvPr/>
            </p:nvGrpSpPr>
            <p:grpSpPr>
              <a:xfrm>
                <a:off x="2410231" y="1401649"/>
                <a:ext cx="45558" cy="77268"/>
                <a:chOff x="-1" y="0"/>
                <a:chExt cx="45558" cy="77267"/>
              </a:xfrm>
            </p:grpSpPr>
            <p:sp>
              <p:nvSpPr>
                <p:cNvPr id="2365" name="Freeform 3770"/>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66" name="Freeform 3771"/>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70" name="Graphic 1512"/>
              <p:cNvGrpSpPr/>
              <p:nvPr/>
            </p:nvGrpSpPr>
            <p:grpSpPr>
              <a:xfrm>
                <a:off x="2613812" y="1478914"/>
                <a:ext cx="45558" cy="77268"/>
                <a:chOff x="-1" y="0"/>
                <a:chExt cx="45558" cy="77267"/>
              </a:xfrm>
            </p:grpSpPr>
            <p:sp>
              <p:nvSpPr>
                <p:cNvPr id="2368" name="Freeform 3768"/>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69" name="Freeform 3769"/>
                <p:cNvSpPr/>
                <p:nvPr/>
              </p:nvSpPr>
              <p:spPr>
                <a:xfrm>
                  <a:off x="-1" y="38632"/>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73" name="Graphic 1512"/>
              <p:cNvGrpSpPr/>
              <p:nvPr/>
            </p:nvGrpSpPr>
            <p:grpSpPr>
              <a:xfrm>
                <a:off x="2646556" y="1499438"/>
                <a:ext cx="44846" cy="77268"/>
                <a:chOff x="-1" y="0"/>
                <a:chExt cx="44846" cy="77267"/>
              </a:xfrm>
            </p:grpSpPr>
            <p:sp>
              <p:nvSpPr>
                <p:cNvPr id="2371" name="Freeform 3766"/>
                <p:cNvSpPr/>
                <p:nvPr/>
              </p:nvSpPr>
              <p:spPr>
                <a:xfrm flipH="1">
                  <a:off x="22066"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72" name="Freeform 3767"/>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76" name="Graphic 1512"/>
              <p:cNvGrpSpPr/>
              <p:nvPr/>
            </p:nvGrpSpPr>
            <p:grpSpPr>
              <a:xfrm>
                <a:off x="2661506" y="1499438"/>
                <a:ext cx="44846" cy="77268"/>
                <a:chOff x="0" y="0"/>
                <a:chExt cx="44846" cy="77267"/>
              </a:xfrm>
            </p:grpSpPr>
            <p:sp>
              <p:nvSpPr>
                <p:cNvPr id="2374" name="Freeform 3764"/>
                <p:cNvSpPr/>
                <p:nvPr/>
              </p:nvSpPr>
              <p:spPr>
                <a:xfrm flipH="1">
                  <a:off x="22066"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75" name="Freeform 3765"/>
                <p:cNvSpPr/>
                <p:nvPr/>
              </p:nvSpPr>
              <p:spPr>
                <a:xfrm>
                  <a:off x="0"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79" name="Graphic 1512"/>
              <p:cNvGrpSpPr/>
              <p:nvPr/>
            </p:nvGrpSpPr>
            <p:grpSpPr>
              <a:xfrm>
                <a:off x="2873628" y="1545314"/>
                <a:ext cx="45558" cy="77268"/>
                <a:chOff x="-1" y="0"/>
                <a:chExt cx="45558" cy="77267"/>
              </a:xfrm>
            </p:grpSpPr>
            <p:sp>
              <p:nvSpPr>
                <p:cNvPr id="2377" name="Freeform 3762"/>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78" name="Freeform 3763"/>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82" name="Graphic 1512"/>
              <p:cNvGrpSpPr/>
              <p:nvPr/>
            </p:nvGrpSpPr>
            <p:grpSpPr>
              <a:xfrm>
                <a:off x="2911355" y="1545314"/>
                <a:ext cx="44846" cy="77268"/>
                <a:chOff x="-1" y="0"/>
                <a:chExt cx="44846" cy="77267"/>
              </a:xfrm>
            </p:grpSpPr>
            <p:sp>
              <p:nvSpPr>
                <p:cNvPr id="2380" name="Freeform 3760"/>
                <p:cNvSpPr/>
                <p:nvPr/>
              </p:nvSpPr>
              <p:spPr>
                <a:xfrm flipH="1">
                  <a:off x="22066"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81" name="Freeform 3761"/>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85" name="Graphic 1512"/>
              <p:cNvGrpSpPr/>
              <p:nvPr/>
            </p:nvGrpSpPr>
            <p:grpSpPr>
              <a:xfrm>
                <a:off x="2942674" y="1571873"/>
                <a:ext cx="45558" cy="76060"/>
                <a:chOff x="-1" y="-1"/>
                <a:chExt cx="45558" cy="76059"/>
              </a:xfrm>
            </p:grpSpPr>
            <p:sp>
              <p:nvSpPr>
                <p:cNvPr id="2383" name="Freeform 3758"/>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84" name="Freeform 3759"/>
                <p:cNvSpPr/>
                <p:nvPr/>
              </p:nvSpPr>
              <p:spPr>
                <a:xfrm>
                  <a:off x="-1" y="37425"/>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88" name="Graphic 1512"/>
              <p:cNvGrpSpPr/>
              <p:nvPr/>
            </p:nvGrpSpPr>
            <p:grpSpPr>
              <a:xfrm>
                <a:off x="2955487" y="1571873"/>
                <a:ext cx="45558" cy="76060"/>
                <a:chOff x="-1" y="-1"/>
                <a:chExt cx="45558" cy="76059"/>
              </a:xfrm>
            </p:grpSpPr>
            <p:sp>
              <p:nvSpPr>
                <p:cNvPr id="2386" name="Freeform 3756"/>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87" name="Freeform 3757"/>
                <p:cNvSpPr/>
                <p:nvPr/>
              </p:nvSpPr>
              <p:spPr>
                <a:xfrm>
                  <a:off x="-1" y="37425"/>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91" name="Graphic 1512"/>
              <p:cNvGrpSpPr/>
              <p:nvPr/>
            </p:nvGrpSpPr>
            <p:grpSpPr>
              <a:xfrm>
                <a:off x="2962606" y="1591190"/>
                <a:ext cx="45558" cy="77268"/>
                <a:chOff x="-1" y="0"/>
                <a:chExt cx="45558" cy="77267"/>
              </a:xfrm>
            </p:grpSpPr>
            <p:sp>
              <p:nvSpPr>
                <p:cNvPr id="2389" name="Freeform 3754"/>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90" name="Freeform 3755"/>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94" name="Graphic 1512"/>
              <p:cNvGrpSpPr/>
              <p:nvPr/>
            </p:nvGrpSpPr>
            <p:grpSpPr>
              <a:xfrm>
                <a:off x="2966876" y="1608092"/>
                <a:ext cx="45558" cy="76060"/>
                <a:chOff x="-1" y="-1"/>
                <a:chExt cx="45558" cy="76059"/>
              </a:xfrm>
            </p:grpSpPr>
            <p:sp>
              <p:nvSpPr>
                <p:cNvPr id="2392" name="Freeform 3752"/>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93" name="Freeform 3753"/>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397" name="Graphic 1512"/>
              <p:cNvGrpSpPr/>
              <p:nvPr/>
            </p:nvGrpSpPr>
            <p:grpSpPr>
              <a:xfrm>
                <a:off x="2971148" y="1608092"/>
                <a:ext cx="44846" cy="76060"/>
                <a:chOff x="0" y="-1"/>
                <a:chExt cx="44846" cy="76059"/>
              </a:xfrm>
            </p:grpSpPr>
            <p:sp>
              <p:nvSpPr>
                <p:cNvPr id="2395" name="Freeform 3750"/>
                <p:cNvSpPr/>
                <p:nvPr/>
              </p:nvSpPr>
              <p:spPr>
                <a:xfrm flipH="1">
                  <a:off x="22066"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96" name="Freeform 3751"/>
                <p:cNvSpPr/>
                <p:nvPr/>
              </p:nvSpPr>
              <p:spPr>
                <a:xfrm>
                  <a:off x="0" y="37426"/>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00" name="Graphic 1512"/>
              <p:cNvGrpSpPr/>
              <p:nvPr/>
            </p:nvGrpSpPr>
            <p:grpSpPr>
              <a:xfrm>
                <a:off x="2997485" y="1608092"/>
                <a:ext cx="45558" cy="76060"/>
                <a:chOff x="-1" y="-1"/>
                <a:chExt cx="45558" cy="76059"/>
              </a:xfrm>
            </p:grpSpPr>
            <p:sp>
              <p:nvSpPr>
                <p:cNvPr id="2398" name="Freeform 3748"/>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399" name="Freeform 3749"/>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03" name="Graphic 1512"/>
              <p:cNvGrpSpPr/>
              <p:nvPr/>
            </p:nvGrpSpPr>
            <p:grpSpPr>
              <a:xfrm>
                <a:off x="3023822" y="1608092"/>
                <a:ext cx="45558" cy="76060"/>
                <a:chOff x="-1" y="-1"/>
                <a:chExt cx="45558" cy="76059"/>
              </a:xfrm>
            </p:grpSpPr>
            <p:sp>
              <p:nvSpPr>
                <p:cNvPr id="2401" name="Freeform 3746"/>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02" name="Freeform 3747"/>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06" name="Graphic 1512"/>
              <p:cNvGrpSpPr/>
              <p:nvPr/>
            </p:nvGrpSpPr>
            <p:grpSpPr>
              <a:xfrm>
                <a:off x="3282926" y="1614128"/>
                <a:ext cx="45558" cy="76060"/>
                <a:chOff x="-1" y="-1"/>
                <a:chExt cx="45558" cy="76059"/>
              </a:xfrm>
            </p:grpSpPr>
            <p:sp>
              <p:nvSpPr>
                <p:cNvPr id="2404" name="Freeform 3744"/>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05" name="Freeform 3745"/>
                <p:cNvSpPr/>
                <p:nvPr/>
              </p:nvSpPr>
              <p:spPr>
                <a:xfrm>
                  <a:off x="-1" y="37425"/>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09" name="Graphic 1512"/>
              <p:cNvGrpSpPr/>
              <p:nvPr/>
            </p:nvGrpSpPr>
            <p:grpSpPr>
              <a:xfrm>
                <a:off x="3292891" y="1632238"/>
                <a:ext cx="44846" cy="77268"/>
                <a:chOff x="-1" y="0"/>
                <a:chExt cx="44846" cy="77267"/>
              </a:xfrm>
            </p:grpSpPr>
            <p:sp>
              <p:nvSpPr>
                <p:cNvPr id="2407" name="Freeform 3742"/>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08" name="Freeform 3743"/>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12" name="Graphic 1512"/>
              <p:cNvGrpSpPr/>
              <p:nvPr/>
            </p:nvGrpSpPr>
            <p:grpSpPr>
              <a:xfrm>
                <a:off x="3296450" y="1679320"/>
                <a:ext cx="45558" cy="76060"/>
                <a:chOff x="-1" y="-1"/>
                <a:chExt cx="45558" cy="76059"/>
              </a:xfrm>
            </p:grpSpPr>
            <p:sp>
              <p:nvSpPr>
                <p:cNvPr id="2410" name="Freeform 3740"/>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11" name="Freeform 3741"/>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15" name="Graphic 1512"/>
              <p:cNvGrpSpPr/>
              <p:nvPr/>
            </p:nvGrpSpPr>
            <p:grpSpPr>
              <a:xfrm>
                <a:off x="3308551" y="1679320"/>
                <a:ext cx="45558" cy="76060"/>
                <a:chOff x="-1" y="-1"/>
                <a:chExt cx="45558" cy="76059"/>
              </a:xfrm>
            </p:grpSpPr>
            <p:sp>
              <p:nvSpPr>
                <p:cNvPr id="2413" name="Freeform 3738"/>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14" name="Freeform 3739"/>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18" name="Graphic 1512"/>
              <p:cNvGrpSpPr/>
              <p:nvPr/>
            </p:nvGrpSpPr>
            <p:grpSpPr>
              <a:xfrm>
                <a:off x="3337737" y="1707088"/>
                <a:ext cx="44846" cy="76060"/>
                <a:chOff x="0" y="-1"/>
                <a:chExt cx="44846" cy="76059"/>
              </a:xfrm>
            </p:grpSpPr>
            <p:sp>
              <p:nvSpPr>
                <p:cNvPr id="2416" name="Freeform 3736"/>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17" name="Freeform 3737"/>
                <p:cNvSpPr/>
                <p:nvPr/>
              </p:nvSpPr>
              <p:spPr>
                <a:xfrm>
                  <a:off x="0"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21" name="Graphic 1512"/>
              <p:cNvGrpSpPr/>
              <p:nvPr/>
            </p:nvGrpSpPr>
            <p:grpSpPr>
              <a:xfrm>
                <a:off x="3353397" y="1707088"/>
                <a:ext cx="44846" cy="76060"/>
                <a:chOff x="-1" y="-1"/>
                <a:chExt cx="44846" cy="76059"/>
              </a:xfrm>
            </p:grpSpPr>
            <p:sp>
              <p:nvSpPr>
                <p:cNvPr id="2419" name="Freeform 3734"/>
                <p:cNvSpPr/>
                <p:nvPr/>
              </p:nvSpPr>
              <p:spPr>
                <a:xfrm flipH="1">
                  <a:off x="22066"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20" name="Freeform 3735"/>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24" name="Graphic 1512"/>
              <p:cNvGrpSpPr/>
              <p:nvPr/>
            </p:nvGrpSpPr>
            <p:grpSpPr>
              <a:xfrm>
                <a:off x="3381869" y="1707088"/>
                <a:ext cx="44846" cy="76060"/>
                <a:chOff x="-1" y="-1"/>
                <a:chExt cx="44846" cy="76059"/>
              </a:xfrm>
            </p:grpSpPr>
            <p:sp>
              <p:nvSpPr>
                <p:cNvPr id="2422" name="Freeform 3732"/>
                <p:cNvSpPr/>
                <p:nvPr/>
              </p:nvSpPr>
              <p:spPr>
                <a:xfrm flipH="1">
                  <a:off x="22066"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23" name="Freeform 3733"/>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27" name="Graphic 1512"/>
              <p:cNvGrpSpPr/>
              <p:nvPr/>
            </p:nvGrpSpPr>
            <p:grpSpPr>
              <a:xfrm>
                <a:off x="3477965" y="1707088"/>
                <a:ext cx="45558" cy="76060"/>
                <a:chOff x="-1" y="-1"/>
                <a:chExt cx="45558" cy="76059"/>
              </a:xfrm>
            </p:grpSpPr>
            <p:sp>
              <p:nvSpPr>
                <p:cNvPr id="2425" name="Freeform 3730"/>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26" name="Freeform 3731"/>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30" name="Graphic 1512"/>
              <p:cNvGrpSpPr/>
              <p:nvPr/>
            </p:nvGrpSpPr>
            <p:grpSpPr>
              <a:xfrm>
                <a:off x="3617483" y="1702261"/>
                <a:ext cx="44846" cy="77268"/>
                <a:chOff x="-1" y="0"/>
                <a:chExt cx="44846" cy="77267"/>
              </a:xfrm>
            </p:grpSpPr>
            <p:sp>
              <p:nvSpPr>
                <p:cNvPr id="2428" name="Freeform 3728"/>
                <p:cNvSpPr/>
                <p:nvPr/>
              </p:nvSpPr>
              <p:spPr>
                <a:xfrm flipH="1">
                  <a:off x="22066"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29" name="Freeform 3729"/>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33" name="Graphic 1512"/>
              <p:cNvGrpSpPr/>
              <p:nvPr/>
            </p:nvGrpSpPr>
            <p:grpSpPr>
              <a:xfrm>
                <a:off x="3632431" y="1702261"/>
                <a:ext cx="45558" cy="77268"/>
                <a:chOff x="-1" y="0"/>
                <a:chExt cx="45558" cy="77267"/>
              </a:xfrm>
            </p:grpSpPr>
            <p:sp>
              <p:nvSpPr>
                <p:cNvPr id="2431" name="Freeform 3726"/>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32" name="Freeform 3727"/>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36" name="Graphic 1512"/>
              <p:cNvGrpSpPr/>
              <p:nvPr/>
            </p:nvGrpSpPr>
            <p:grpSpPr>
              <a:xfrm>
                <a:off x="3638126" y="1702261"/>
                <a:ext cx="45558" cy="77268"/>
                <a:chOff x="-1" y="0"/>
                <a:chExt cx="45558" cy="77267"/>
              </a:xfrm>
            </p:grpSpPr>
            <p:sp>
              <p:nvSpPr>
                <p:cNvPr id="2434" name="Freeform 3724"/>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35" name="Freeform 3725"/>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39" name="Graphic 1512"/>
              <p:cNvGrpSpPr/>
              <p:nvPr/>
            </p:nvGrpSpPr>
            <p:grpSpPr>
              <a:xfrm>
                <a:off x="3648803" y="1703467"/>
                <a:ext cx="45558" cy="77268"/>
                <a:chOff x="-1" y="0"/>
                <a:chExt cx="45558" cy="77267"/>
              </a:xfrm>
            </p:grpSpPr>
            <p:sp>
              <p:nvSpPr>
                <p:cNvPr id="2437" name="Freeform 3722"/>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38" name="Freeform 3723"/>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42" name="Graphic 1512"/>
              <p:cNvGrpSpPr/>
              <p:nvPr/>
            </p:nvGrpSpPr>
            <p:grpSpPr>
              <a:xfrm>
                <a:off x="3665887" y="1703467"/>
                <a:ext cx="44846" cy="77268"/>
                <a:chOff x="-1" y="0"/>
                <a:chExt cx="44846" cy="77267"/>
              </a:xfrm>
            </p:grpSpPr>
            <p:sp>
              <p:nvSpPr>
                <p:cNvPr id="2440" name="Freeform 3720"/>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41" name="Freeform 3721"/>
                <p:cNvSpPr/>
                <p:nvPr/>
              </p:nvSpPr>
              <p:spPr>
                <a:xfrm>
                  <a:off x="-1"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45" name="Graphic 1512"/>
              <p:cNvGrpSpPr/>
              <p:nvPr/>
            </p:nvGrpSpPr>
            <p:grpSpPr>
              <a:xfrm>
                <a:off x="3672294" y="1703467"/>
                <a:ext cx="44846" cy="77268"/>
                <a:chOff x="0" y="0"/>
                <a:chExt cx="44846" cy="77267"/>
              </a:xfrm>
            </p:grpSpPr>
            <p:sp>
              <p:nvSpPr>
                <p:cNvPr id="2443" name="Freeform 3718"/>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44" name="Freeform 3719"/>
                <p:cNvSpPr/>
                <p:nvPr/>
              </p:nvSpPr>
              <p:spPr>
                <a:xfrm>
                  <a:off x="0"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48" name="Graphic 1512"/>
              <p:cNvGrpSpPr/>
              <p:nvPr/>
            </p:nvGrpSpPr>
            <p:grpSpPr>
              <a:xfrm>
                <a:off x="3678700" y="1703467"/>
                <a:ext cx="45558" cy="77268"/>
                <a:chOff x="-1" y="0"/>
                <a:chExt cx="45558" cy="77267"/>
              </a:xfrm>
            </p:grpSpPr>
            <p:sp>
              <p:nvSpPr>
                <p:cNvPr id="2446" name="Freeform 3716"/>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47" name="Freeform 3717"/>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51" name="Graphic 1512"/>
              <p:cNvGrpSpPr/>
              <p:nvPr/>
            </p:nvGrpSpPr>
            <p:grpSpPr>
              <a:xfrm>
                <a:off x="3695071" y="1703467"/>
                <a:ext cx="45558" cy="77268"/>
                <a:chOff x="-1" y="0"/>
                <a:chExt cx="45558" cy="77267"/>
              </a:xfrm>
            </p:grpSpPr>
            <p:sp>
              <p:nvSpPr>
                <p:cNvPr id="2449" name="Freeform 3714"/>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50" name="Freeform 3715"/>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54" name="Graphic 1512"/>
              <p:cNvGrpSpPr/>
              <p:nvPr/>
            </p:nvGrpSpPr>
            <p:grpSpPr>
              <a:xfrm>
                <a:off x="3702191" y="1703467"/>
                <a:ext cx="44846" cy="77268"/>
                <a:chOff x="0" y="0"/>
                <a:chExt cx="44846" cy="77267"/>
              </a:xfrm>
            </p:grpSpPr>
            <p:sp>
              <p:nvSpPr>
                <p:cNvPr id="2452" name="Freeform 3712"/>
                <p:cNvSpPr/>
                <p:nvPr/>
              </p:nvSpPr>
              <p:spPr>
                <a:xfrm flipH="1">
                  <a:off x="22066"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53" name="Freeform 3713"/>
                <p:cNvSpPr/>
                <p:nvPr/>
              </p:nvSpPr>
              <p:spPr>
                <a:xfrm>
                  <a:off x="0"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57" name="Graphic 1512"/>
              <p:cNvGrpSpPr/>
              <p:nvPr/>
            </p:nvGrpSpPr>
            <p:grpSpPr>
              <a:xfrm>
                <a:off x="3790456" y="1740892"/>
                <a:ext cx="45558" cy="76060"/>
                <a:chOff x="-1" y="-1"/>
                <a:chExt cx="45558" cy="76059"/>
              </a:xfrm>
            </p:grpSpPr>
            <p:sp>
              <p:nvSpPr>
                <p:cNvPr id="2455" name="Freeform 3710"/>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56" name="Freeform 3711"/>
                <p:cNvSpPr/>
                <p:nvPr/>
              </p:nvSpPr>
              <p:spPr>
                <a:xfrm>
                  <a:off x="-1" y="37425"/>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60" name="Graphic 1512"/>
              <p:cNvGrpSpPr/>
              <p:nvPr/>
            </p:nvGrpSpPr>
            <p:grpSpPr>
              <a:xfrm>
                <a:off x="3956310" y="1728821"/>
                <a:ext cx="45558" cy="77268"/>
                <a:chOff x="-1" y="0"/>
                <a:chExt cx="45558" cy="77267"/>
              </a:xfrm>
            </p:grpSpPr>
            <p:sp>
              <p:nvSpPr>
                <p:cNvPr id="2458" name="Freeform 3708"/>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59" name="Freeform 3709"/>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63" name="Graphic 1512"/>
              <p:cNvGrpSpPr/>
              <p:nvPr/>
            </p:nvGrpSpPr>
            <p:grpSpPr>
              <a:xfrm>
                <a:off x="3962717" y="1728821"/>
                <a:ext cx="45558" cy="77268"/>
                <a:chOff x="-1" y="0"/>
                <a:chExt cx="45558" cy="77267"/>
              </a:xfrm>
            </p:grpSpPr>
            <p:sp>
              <p:nvSpPr>
                <p:cNvPr id="2461" name="Freeform 3706"/>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62" name="Freeform 3707"/>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66" name="Graphic 1512"/>
              <p:cNvGrpSpPr/>
              <p:nvPr/>
            </p:nvGrpSpPr>
            <p:grpSpPr>
              <a:xfrm>
                <a:off x="3970547" y="1728821"/>
                <a:ext cx="45558" cy="77268"/>
                <a:chOff x="-1" y="0"/>
                <a:chExt cx="45558" cy="77267"/>
              </a:xfrm>
            </p:grpSpPr>
            <p:sp>
              <p:nvSpPr>
                <p:cNvPr id="2464" name="Freeform 3704"/>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65" name="Freeform 3705"/>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69" name="Graphic 1512"/>
              <p:cNvGrpSpPr/>
              <p:nvPr/>
            </p:nvGrpSpPr>
            <p:grpSpPr>
              <a:xfrm>
                <a:off x="3982648" y="1822986"/>
                <a:ext cx="44846" cy="76060"/>
                <a:chOff x="-1" y="-1"/>
                <a:chExt cx="44846" cy="76059"/>
              </a:xfrm>
            </p:grpSpPr>
            <p:sp>
              <p:nvSpPr>
                <p:cNvPr id="2467" name="Freeform 3702"/>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68" name="Freeform 3703"/>
                <p:cNvSpPr/>
                <p:nvPr/>
              </p:nvSpPr>
              <p:spPr>
                <a:xfrm>
                  <a:off x="-1" y="37426"/>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72" name="Graphic 1512"/>
              <p:cNvGrpSpPr/>
              <p:nvPr/>
            </p:nvGrpSpPr>
            <p:grpSpPr>
              <a:xfrm>
                <a:off x="3989766" y="1822986"/>
                <a:ext cx="45558" cy="76060"/>
                <a:chOff x="-1" y="-1"/>
                <a:chExt cx="45558" cy="76059"/>
              </a:xfrm>
            </p:grpSpPr>
            <p:sp>
              <p:nvSpPr>
                <p:cNvPr id="2470" name="Freeform 3700"/>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71" name="Freeform 3701"/>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75" name="Graphic 1512"/>
              <p:cNvGrpSpPr/>
              <p:nvPr/>
            </p:nvGrpSpPr>
            <p:grpSpPr>
              <a:xfrm>
                <a:off x="4047424" y="1866450"/>
                <a:ext cx="45558" cy="77268"/>
                <a:chOff x="-1" y="0"/>
                <a:chExt cx="45558" cy="77267"/>
              </a:xfrm>
            </p:grpSpPr>
            <p:sp>
              <p:nvSpPr>
                <p:cNvPr id="2473" name="Freeform 3698"/>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74" name="Freeform 3699"/>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78" name="Graphic 1512"/>
              <p:cNvGrpSpPr/>
              <p:nvPr/>
            </p:nvGrpSpPr>
            <p:grpSpPr>
              <a:xfrm>
                <a:off x="4132130" y="1866450"/>
                <a:ext cx="45558" cy="77268"/>
                <a:chOff x="-1" y="0"/>
                <a:chExt cx="45558" cy="77267"/>
              </a:xfrm>
            </p:grpSpPr>
            <p:sp>
              <p:nvSpPr>
                <p:cNvPr id="2476" name="Freeform 3696"/>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77" name="Freeform 3697"/>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81" name="Graphic 1512"/>
              <p:cNvGrpSpPr/>
              <p:nvPr/>
            </p:nvGrpSpPr>
            <p:grpSpPr>
              <a:xfrm>
                <a:off x="4238904" y="1921984"/>
                <a:ext cx="45558" cy="76060"/>
                <a:chOff x="-1" y="-1"/>
                <a:chExt cx="45558" cy="76059"/>
              </a:xfrm>
            </p:grpSpPr>
            <p:sp>
              <p:nvSpPr>
                <p:cNvPr id="2479" name="Freeform 3694"/>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80" name="Freeform 3695"/>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84" name="Graphic 1512"/>
              <p:cNvGrpSpPr/>
              <p:nvPr/>
            </p:nvGrpSpPr>
            <p:grpSpPr>
              <a:xfrm>
                <a:off x="4307240" y="1913532"/>
                <a:ext cx="44846" cy="76060"/>
                <a:chOff x="0" y="-1"/>
                <a:chExt cx="44846" cy="76059"/>
              </a:xfrm>
            </p:grpSpPr>
            <p:sp>
              <p:nvSpPr>
                <p:cNvPr id="2482" name="Freeform 3692"/>
                <p:cNvSpPr/>
                <p:nvPr/>
              </p:nvSpPr>
              <p:spPr>
                <a:xfrm flipH="1">
                  <a:off x="22066"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83" name="Freeform 3693"/>
                <p:cNvSpPr/>
                <p:nvPr/>
              </p:nvSpPr>
              <p:spPr>
                <a:xfrm>
                  <a:off x="0" y="37426"/>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87" name="Graphic 1512"/>
              <p:cNvGrpSpPr/>
              <p:nvPr/>
            </p:nvGrpSpPr>
            <p:grpSpPr>
              <a:xfrm>
                <a:off x="4314358" y="1913532"/>
                <a:ext cx="44846" cy="76060"/>
                <a:chOff x="0" y="-1"/>
                <a:chExt cx="44846" cy="76059"/>
              </a:xfrm>
            </p:grpSpPr>
            <p:sp>
              <p:nvSpPr>
                <p:cNvPr id="2485" name="Freeform 3690"/>
                <p:cNvSpPr/>
                <p:nvPr/>
              </p:nvSpPr>
              <p:spPr>
                <a:xfrm flipH="1">
                  <a:off x="22066"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86" name="Freeform 3691"/>
                <p:cNvSpPr/>
                <p:nvPr/>
              </p:nvSpPr>
              <p:spPr>
                <a:xfrm>
                  <a:off x="0" y="37426"/>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90" name="Graphic 1512"/>
              <p:cNvGrpSpPr/>
              <p:nvPr/>
            </p:nvGrpSpPr>
            <p:grpSpPr>
              <a:xfrm>
                <a:off x="4640373" y="2193620"/>
                <a:ext cx="44846" cy="76060"/>
                <a:chOff x="0" y="-1"/>
                <a:chExt cx="44846" cy="76059"/>
              </a:xfrm>
            </p:grpSpPr>
            <p:sp>
              <p:nvSpPr>
                <p:cNvPr id="2488" name="Freeform 3688"/>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89" name="Freeform 3689"/>
                <p:cNvSpPr/>
                <p:nvPr/>
              </p:nvSpPr>
              <p:spPr>
                <a:xfrm>
                  <a:off x="0" y="37426"/>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93" name="Graphic 1512"/>
              <p:cNvGrpSpPr/>
              <p:nvPr/>
            </p:nvGrpSpPr>
            <p:grpSpPr>
              <a:xfrm>
                <a:off x="4651761" y="2193620"/>
                <a:ext cx="45558" cy="76060"/>
                <a:chOff x="-1" y="-1"/>
                <a:chExt cx="45558" cy="76059"/>
              </a:xfrm>
            </p:grpSpPr>
            <p:sp>
              <p:nvSpPr>
                <p:cNvPr id="2491" name="Freeform 3686"/>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92" name="Freeform 3687"/>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96" name="Graphic 1512"/>
              <p:cNvGrpSpPr/>
              <p:nvPr/>
            </p:nvGrpSpPr>
            <p:grpSpPr>
              <a:xfrm>
                <a:off x="4663150" y="2193620"/>
                <a:ext cx="45558" cy="76060"/>
                <a:chOff x="-1" y="-1"/>
                <a:chExt cx="45558" cy="76059"/>
              </a:xfrm>
            </p:grpSpPr>
            <p:sp>
              <p:nvSpPr>
                <p:cNvPr id="2494" name="Freeform 3684"/>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95" name="Freeform 3685"/>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499" name="Graphic 1512"/>
              <p:cNvGrpSpPr/>
              <p:nvPr/>
            </p:nvGrpSpPr>
            <p:grpSpPr>
              <a:xfrm>
                <a:off x="4675964" y="2193620"/>
                <a:ext cx="44846" cy="76060"/>
                <a:chOff x="0" y="-1"/>
                <a:chExt cx="44846" cy="76059"/>
              </a:xfrm>
            </p:grpSpPr>
            <p:sp>
              <p:nvSpPr>
                <p:cNvPr id="2497" name="Freeform 3682"/>
                <p:cNvSpPr/>
                <p:nvPr/>
              </p:nvSpPr>
              <p:spPr>
                <a:xfrm flipH="1">
                  <a:off x="22066"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498" name="Freeform 3683"/>
                <p:cNvSpPr/>
                <p:nvPr/>
              </p:nvSpPr>
              <p:spPr>
                <a:xfrm>
                  <a:off x="0" y="37426"/>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02" name="Graphic 1512"/>
              <p:cNvGrpSpPr/>
              <p:nvPr/>
            </p:nvGrpSpPr>
            <p:grpSpPr>
              <a:xfrm>
                <a:off x="4695182" y="2193620"/>
                <a:ext cx="45558" cy="76060"/>
                <a:chOff x="-1" y="-1"/>
                <a:chExt cx="45558" cy="76059"/>
              </a:xfrm>
            </p:grpSpPr>
            <p:sp>
              <p:nvSpPr>
                <p:cNvPr id="2500" name="Freeform 3680"/>
                <p:cNvSpPr/>
                <p:nvPr/>
              </p:nvSpPr>
              <p:spPr>
                <a:xfrm flipH="1">
                  <a:off x="22778"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01" name="Freeform 3681"/>
                <p:cNvSpPr/>
                <p:nvPr/>
              </p:nvSpPr>
              <p:spPr>
                <a:xfrm>
                  <a:off x="-1" y="37426"/>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05" name="Graphic 1512"/>
              <p:cNvGrpSpPr/>
              <p:nvPr/>
            </p:nvGrpSpPr>
            <p:grpSpPr>
              <a:xfrm>
                <a:off x="4754265" y="2193620"/>
                <a:ext cx="44846" cy="76060"/>
                <a:chOff x="0" y="-1"/>
                <a:chExt cx="44846" cy="76059"/>
              </a:xfrm>
            </p:grpSpPr>
            <p:sp>
              <p:nvSpPr>
                <p:cNvPr id="2503" name="Freeform 3678"/>
                <p:cNvSpPr/>
                <p:nvPr/>
              </p:nvSpPr>
              <p:spPr>
                <a:xfrm flipH="1">
                  <a:off x="22066" y="-1"/>
                  <a:ext cx="1" cy="76059"/>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04" name="Freeform 3679"/>
                <p:cNvSpPr/>
                <p:nvPr/>
              </p:nvSpPr>
              <p:spPr>
                <a:xfrm>
                  <a:off x="0" y="37426"/>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08" name="Graphic 1512"/>
              <p:cNvGrpSpPr/>
              <p:nvPr/>
            </p:nvGrpSpPr>
            <p:grpSpPr>
              <a:xfrm>
                <a:off x="4317917" y="1983556"/>
                <a:ext cx="45558" cy="77268"/>
                <a:chOff x="-1" y="0"/>
                <a:chExt cx="45558" cy="77267"/>
              </a:xfrm>
            </p:grpSpPr>
            <p:sp>
              <p:nvSpPr>
                <p:cNvPr id="2506" name="Freeform 3676"/>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07" name="Freeform 3677"/>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11" name="Graphic 1512"/>
              <p:cNvGrpSpPr/>
              <p:nvPr/>
            </p:nvGrpSpPr>
            <p:grpSpPr>
              <a:xfrm>
                <a:off x="4328594" y="1983556"/>
                <a:ext cx="45558" cy="77268"/>
                <a:chOff x="-1" y="0"/>
                <a:chExt cx="45558" cy="77267"/>
              </a:xfrm>
            </p:grpSpPr>
            <p:sp>
              <p:nvSpPr>
                <p:cNvPr id="2509" name="Freeform 3674"/>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10" name="Freeform 3675"/>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14" name="Graphic 1512"/>
              <p:cNvGrpSpPr/>
              <p:nvPr/>
            </p:nvGrpSpPr>
            <p:grpSpPr>
              <a:xfrm>
                <a:off x="4335713" y="1983556"/>
                <a:ext cx="44846" cy="77268"/>
                <a:chOff x="0" y="0"/>
                <a:chExt cx="44846" cy="77267"/>
              </a:xfrm>
            </p:grpSpPr>
            <p:sp>
              <p:nvSpPr>
                <p:cNvPr id="2512" name="Freeform 3672"/>
                <p:cNvSpPr/>
                <p:nvPr/>
              </p:nvSpPr>
              <p:spPr>
                <a:xfrm flipH="1">
                  <a:off x="22066"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13" name="Freeform 3673"/>
                <p:cNvSpPr/>
                <p:nvPr/>
              </p:nvSpPr>
              <p:spPr>
                <a:xfrm>
                  <a:off x="0" y="38633"/>
                  <a:ext cx="44846"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17" name="Graphic 1512"/>
              <p:cNvGrpSpPr/>
              <p:nvPr/>
            </p:nvGrpSpPr>
            <p:grpSpPr>
              <a:xfrm>
                <a:off x="4357067" y="1983556"/>
                <a:ext cx="45558" cy="77268"/>
                <a:chOff x="-1" y="0"/>
                <a:chExt cx="45558" cy="77267"/>
              </a:xfrm>
            </p:grpSpPr>
            <p:sp>
              <p:nvSpPr>
                <p:cNvPr id="2515" name="Freeform 3670"/>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16" name="Freeform 3671"/>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20" name="Graphic 1512"/>
              <p:cNvGrpSpPr/>
              <p:nvPr/>
            </p:nvGrpSpPr>
            <p:grpSpPr>
              <a:xfrm>
                <a:off x="2622355" y="1499438"/>
                <a:ext cx="45558" cy="77268"/>
                <a:chOff x="-1" y="0"/>
                <a:chExt cx="45558" cy="77267"/>
              </a:xfrm>
            </p:grpSpPr>
            <p:sp>
              <p:nvSpPr>
                <p:cNvPr id="2518" name="Freeform 3668"/>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19" name="Freeform 3669"/>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23" name="Graphic 1512"/>
              <p:cNvGrpSpPr/>
              <p:nvPr/>
            </p:nvGrpSpPr>
            <p:grpSpPr>
              <a:xfrm>
                <a:off x="1116849" y="826984"/>
                <a:ext cx="45558" cy="77268"/>
                <a:chOff x="-1" y="0"/>
                <a:chExt cx="45558" cy="77267"/>
              </a:xfrm>
            </p:grpSpPr>
            <p:sp>
              <p:nvSpPr>
                <p:cNvPr id="2521" name="Freeform 3666"/>
                <p:cNvSpPr/>
                <p:nvPr/>
              </p:nvSpPr>
              <p:spPr>
                <a:xfrm flipH="1">
                  <a:off x="22778" y="0"/>
                  <a:ext cx="1" cy="77267"/>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22" name="Freeform 3667"/>
                <p:cNvSpPr/>
                <p:nvPr/>
              </p:nvSpPr>
              <p:spPr>
                <a:xfrm>
                  <a:off x="-1" y="38633"/>
                  <a:ext cx="45558"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2524" name="Freeform 3664"/>
              <p:cNvSpPr/>
              <p:nvPr/>
            </p:nvSpPr>
            <p:spPr>
              <a:xfrm flipH="1" flipV="1">
                <a:off x="3433716" y="276273"/>
                <a:ext cx="312491" cy="1"/>
              </a:xfrm>
              <a:prstGeom prst="line">
                <a:avLst/>
              </a:prstGeom>
              <a:noFill/>
              <a:ln w="19050" cap="flat">
                <a:solidFill>
                  <a:srgbClr val="E97132"/>
                </a:solidFill>
                <a:custDash>
                  <a:ds d="100000" sp="0"/>
                  <a:ds d="150000" sp="150000"/>
                </a:custDash>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25" name="Freeform 3665"/>
              <p:cNvSpPr/>
              <p:nvPr/>
            </p:nvSpPr>
            <p:spPr>
              <a:xfrm flipH="1" flipV="1">
                <a:off x="3433716" y="94167"/>
                <a:ext cx="312491" cy="1"/>
              </a:xfrm>
              <a:prstGeom prst="line">
                <a:avLst/>
              </a:prstGeom>
              <a:noFill/>
              <a:ln w="19050"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64" name="Graphic 1512"/>
            <p:cNvGrpSpPr/>
            <p:nvPr/>
          </p:nvGrpSpPr>
          <p:grpSpPr>
            <a:xfrm>
              <a:off x="1000475" y="1713615"/>
              <a:ext cx="4759250" cy="1961827"/>
              <a:chOff x="-1" y="0"/>
              <a:chExt cx="4759250" cy="1961827"/>
            </a:xfrm>
          </p:grpSpPr>
          <p:grpSp>
            <p:nvGrpSpPr>
              <p:cNvPr id="2529" name="Graphic 1512"/>
              <p:cNvGrpSpPr/>
              <p:nvPr/>
            </p:nvGrpSpPr>
            <p:grpSpPr>
              <a:xfrm>
                <a:off x="4713692" y="1884558"/>
                <a:ext cx="45557" cy="77269"/>
                <a:chOff x="0" y="0"/>
                <a:chExt cx="45557" cy="77267"/>
              </a:xfrm>
            </p:grpSpPr>
            <p:sp>
              <p:nvSpPr>
                <p:cNvPr id="2527" name="Freeform 4225"/>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28" name="Freeform 4226"/>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32" name="Graphic 1512"/>
              <p:cNvGrpSpPr/>
              <p:nvPr/>
            </p:nvGrpSpPr>
            <p:grpSpPr>
              <a:xfrm>
                <a:off x="4705150" y="1884558"/>
                <a:ext cx="45557" cy="77269"/>
                <a:chOff x="0" y="0"/>
                <a:chExt cx="45557" cy="77267"/>
              </a:xfrm>
            </p:grpSpPr>
            <p:sp>
              <p:nvSpPr>
                <p:cNvPr id="2530" name="Freeform 4223"/>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31" name="Freeform 4224"/>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35" name="Graphic 1512"/>
              <p:cNvGrpSpPr/>
              <p:nvPr/>
            </p:nvGrpSpPr>
            <p:grpSpPr>
              <a:xfrm>
                <a:off x="4384830" y="1884558"/>
                <a:ext cx="45557" cy="77269"/>
                <a:chOff x="0" y="0"/>
                <a:chExt cx="45557" cy="77267"/>
              </a:xfrm>
            </p:grpSpPr>
            <p:sp>
              <p:nvSpPr>
                <p:cNvPr id="2533" name="Freeform 4221"/>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34" name="Freeform 4222"/>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38" name="Graphic 1512"/>
              <p:cNvGrpSpPr/>
              <p:nvPr/>
            </p:nvGrpSpPr>
            <p:grpSpPr>
              <a:xfrm>
                <a:off x="4377711" y="1884558"/>
                <a:ext cx="45557" cy="77269"/>
                <a:chOff x="0" y="0"/>
                <a:chExt cx="45557" cy="77267"/>
              </a:xfrm>
            </p:grpSpPr>
            <p:sp>
              <p:nvSpPr>
                <p:cNvPr id="2536" name="Freeform 4219"/>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37" name="Freeform 4220"/>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41" name="Graphic 1512"/>
              <p:cNvGrpSpPr/>
              <p:nvPr/>
            </p:nvGrpSpPr>
            <p:grpSpPr>
              <a:xfrm>
                <a:off x="4371305" y="1884558"/>
                <a:ext cx="45557" cy="77269"/>
                <a:chOff x="0" y="0"/>
                <a:chExt cx="45557" cy="77267"/>
              </a:xfrm>
            </p:grpSpPr>
            <p:sp>
              <p:nvSpPr>
                <p:cNvPr id="2539" name="Freeform 4217"/>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40" name="Freeform 4218"/>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44" name="Graphic 1512"/>
              <p:cNvGrpSpPr/>
              <p:nvPr/>
            </p:nvGrpSpPr>
            <p:grpSpPr>
              <a:xfrm>
                <a:off x="4223246" y="1721577"/>
                <a:ext cx="45557" cy="77268"/>
                <a:chOff x="0" y="0"/>
                <a:chExt cx="45557" cy="77267"/>
              </a:xfrm>
            </p:grpSpPr>
            <p:sp>
              <p:nvSpPr>
                <p:cNvPr id="2542" name="Freeform 4215"/>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43" name="Freeform 4216"/>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47" name="Graphic 1512"/>
              <p:cNvGrpSpPr/>
              <p:nvPr/>
            </p:nvGrpSpPr>
            <p:grpSpPr>
              <a:xfrm>
                <a:off x="4089423" y="1719161"/>
                <a:ext cx="45557" cy="76060"/>
                <a:chOff x="0" y="-1"/>
                <a:chExt cx="45557" cy="76059"/>
              </a:xfrm>
            </p:grpSpPr>
            <p:sp>
              <p:nvSpPr>
                <p:cNvPr id="2545" name="Freeform 4213"/>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46" name="Freeform 4214"/>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50" name="Graphic 1512"/>
              <p:cNvGrpSpPr/>
              <p:nvPr/>
            </p:nvGrpSpPr>
            <p:grpSpPr>
              <a:xfrm>
                <a:off x="4053120" y="1604471"/>
                <a:ext cx="45557" cy="77268"/>
                <a:chOff x="0" y="0"/>
                <a:chExt cx="45557" cy="77267"/>
              </a:xfrm>
            </p:grpSpPr>
            <p:sp>
              <p:nvSpPr>
                <p:cNvPr id="2548" name="Freeform 4211"/>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49" name="Freeform 4212"/>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53" name="Graphic 1512"/>
              <p:cNvGrpSpPr/>
              <p:nvPr/>
            </p:nvGrpSpPr>
            <p:grpSpPr>
              <a:xfrm>
                <a:off x="4041018" y="1505473"/>
                <a:ext cx="44846" cy="77269"/>
                <a:chOff x="-1" y="0"/>
                <a:chExt cx="44846" cy="77267"/>
              </a:xfrm>
            </p:grpSpPr>
            <p:sp>
              <p:nvSpPr>
                <p:cNvPr id="2551" name="Freeform 4209"/>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52" name="Freeform 4210"/>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56" name="Graphic 1512"/>
              <p:cNvGrpSpPr/>
              <p:nvPr/>
            </p:nvGrpSpPr>
            <p:grpSpPr>
              <a:xfrm>
                <a:off x="4032477" y="1506681"/>
                <a:ext cx="45557" cy="76060"/>
                <a:chOff x="0" y="-1"/>
                <a:chExt cx="45557" cy="76059"/>
              </a:xfrm>
            </p:grpSpPr>
            <p:sp>
              <p:nvSpPr>
                <p:cNvPr id="2554" name="Freeform 4207"/>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55" name="Freeform 4208"/>
                <p:cNvSpPr/>
                <p:nvPr/>
              </p:nvSpPr>
              <p:spPr>
                <a:xfrm>
                  <a:off x="0" y="37425"/>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59" name="Graphic 1512"/>
              <p:cNvGrpSpPr/>
              <p:nvPr/>
            </p:nvGrpSpPr>
            <p:grpSpPr>
              <a:xfrm>
                <a:off x="4027493" y="1505473"/>
                <a:ext cx="44847" cy="77269"/>
                <a:chOff x="-1" y="0"/>
                <a:chExt cx="44847" cy="77267"/>
              </a:xfrm>
            </p:grpSpPr>
            <p:sp>
              <p:nvSpPr>
                <p:cNvPr id="2557" name="Freeform 4205"/>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58" name="Freeform 4206"/>
                <p:cNvSpPr/>
                <p:nvPr/>
              </p:nvSpPr>
              <p:spPr>
                <a:xfrm>
                  <a:off x="-1" y="38633"/>
                  <a:ext cx="4484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62" name="Graphic 1512"/>
              <p:cNvGrpSpPr/>
              <p:nvPr/>
            </p:nvGrpSpPr>
            <p:grpSpPr>
              <a:xfrm>
                <a:off x="4026781" y="1442696"/>
                <a:ext cx="44846" cy="77268"/>
                <a:chOff x="-1" y="0"/>
                <a:chExt cx="44846" cy="77267"/>
              </a:xfrm>
            </p:grpSpPr>
            <p:sp>
              <p:nvSpPr>
                <p:cNvPr id="2560" name="Freeform 4203"/>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61" name="Freeform 4204"/>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65" name="Graphic 1512"/>
              <p:cNvGrpSpPr/>
              <p:nvPr/>
            </p:nvGrpSpPr>
            <p:grpSpPr>
              <a:xfrm>
                <a:off x="4021088" y="1442696"/>
                <a:ext cx="45557" cy="77268"/>
                <a:chOff x="0" y="0"/>
                <a:chExt cx="45557" cy="77267"/>
              </a:xfrm>
            </p:grpSpPr>
            <p:sp>
              <p:nvSpPr>
                <p:cNvPr id="2563" name="Freeform 4201"/>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64" name="Freeform 4202"/>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68" name="Graphic 1512"/>
              <p:cNvGrpSpPr/>
              <p:nvPr/>
            </p:nvGrpSpPr>
            <p:grpSpPr>
              <a:xfrm>
                <a:off x="3749171" y="1442695"/>
                <a:ext cx="44846" cy="76060"/>
                <a:chOff x="-1" y="-1"/>
                <a:chExt cx="44846" cy="76059"/>
              </a:xfrm>
            </p:grpSpPr>
            <p:sp>
              <p:nvSpPr>
                <p:cNvPr id="2566" name="Freeform 4199"/>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67" name="Freeform 4200"/>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71" name="Graphic 1512"/>
              <p:cNvGrpSpPr/>
              <p:nvPr/>
            </p:nvGrpSpPr>
            <p:grpSpPr>
              <a:xfrm>
                <a:off x="3737070" y="1440281"/>
                <a:ext cx="44846" cy="77268"/>
                <a:chOff x="-1" y="0"/>
                <a:chExt cx="44846" cy="77267"/>
              </a:xfrm>
            </p:grpSpPr>
            <p:sp>
              <p:nvSpPr>
                <p:cNvPr id="2569" name="Freeform 4197"/>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70" name="Freeform 4198"/>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74" name="Graphic 1512"/>
              <p:cNvGrpSpPr/>
              <p:nvPr/>
            </p:nvGrpSpPr>
            <p:grpSpPr>
              <a:xfrm>
                <a:off x="3716427" y="1441489"/>
                <a:ext cx="45557" cy="77268"/>
                <a:chOff x="0" y="0"/>
                <a:chExt cx="45557" cy="77267"/>
              </a:xfrm>
            </p:grpSpPr>
            <p:sp>
              <p:nvSpPr>
                <p:cNvPr id="2572" name="Freeform 4195"/>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73" name="Freeform 4196"/>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77" name="Graphic 1512"/>
              <p:cNvGrpSpPr/>
              <p:nvPr/>
            </p:nvGrpSpPr>
            <p:grpSpPr>
              <a:xfrm>
                <a:off x="3724258" y="1441489"/>
                <a:ext cx="45557" cy="77268"/>
                <a:chOff x="0" y="0"/>
                <a:chExt cx="45557" cy="77267"/>
              </a:xfrm>
            </p:grpSpPr>
            <p:sp>
              <p:nvSpPr>
                <p:cNvPr id="2575" name="Freeform 4193"/>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76" name="Freeform 4194"/>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80" name="Graphic 1512"/>
              <p:cNvGrpSpPr/>
              <p:nvPr/>
            </p:nvGrpSpPr>
            <p:grpSpPr>
              <a:xfrm>
                <a:off x="3708597" y="1441489"/>
                <a:ext cx="44846" cy="77268"/>
                <a:chOff x="-1" y="0"/>
                <a:chExt cx="44846" cy="77267"/>
              </a:xfrm>
            </p:grpSpPr>
            <p:sp>
              <p:nvSpPr>
                <p:cNvPr id="2578" name="Freeform 4191"/>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79" name="Freeform 4192"/>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83" name="Graphic 1512"/>
              <p:cNvGrpSpPr/>
              <p:nvPr/>
            </p:nvGrpSpPr>
            <p:grpSpPr>
              <a:xfrm>
                <a:off x="3702191" y="1441489"/>
                <a:ext cx="45557" cy="77268"/>
                <a:chOff x="0" y="0"/>
                <a:chExt cx="45557" cy="77267"/>
              </a:xfrm>
            </p:grpSpPr>
            <p:sp>
              <p:nvSpPr>
                <p:cNvPr id="2581" name="Freeform 4189"/>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82" name="Freeform 4190"/>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86" name="Graphic 1512"/>
              <p:cNvGrpSpPr/>
              <p:nvPr/>
            </p:nvGrpSpPr>
            <p:grpSpPr>
              <a:xfrm>
                <a:off x="3693649" y="1441489"/>
                <a:ext cx="44846" cy="77268"/>
                <a:chOff x="-1" y="0"/>
                <a:chExt cx="44846" cy="77267"/>
              </a:xfrm>
            </p:grpSpPr>
            <p:sp>
              <p:nvSpPr>
                <p:cNvPr id="2584" name="Freeform 4187"/>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85" name="Freeform 4188"/>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89" name="Graphic 1512"/>
              <p:cNvGrpSpPr/>
              <p:nvPr/>
            </p:nvGrpSpPr>
            <p:grpSpPr>
              <a:xfrm>
                <a:off x="3685108" y="1441489"/>
                <a:ext cx="45557" cy="77268"/>
                <a:chOff x="0" y="0"/>
                <a:chExt cx="45557" cy="77267"/>
              </a:xfrm>
            </p:grpSpPr>
            <p:sp>
              <p:nvSpPr>
                <p:cNvPr id="2587" name="Freeform 4185"/>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88" name="Freeform 4186"/>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92" name="Graphic 1512"/>
              <p:cNvGrpSpPr/>
              <p:nvPr/>
            </p:nvGrpSpPr>
            <p:grpSpPr>
              <a:xfrm>
                <a:off x="3679412" y="1441489"/>
                <a:ext cx="44846" cy="77268"/>
                <a:chOff x="-1" y="0"/>
                <a:chExt cx="44846" cy="77267"/>
              </a:xfrm>
            </p:grpSpPr>
            <p:sp>
              <p:nvSpPr>
                <p:cNvPr id="2590" name="Freeform 4183"/>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91" name="Freeform 4184"/>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95" name="Graphic 1512"/>
              <p:cNvGrpSpPr/>
              <p:nvPr/>
            </p:nvGrpSpPr>
            <p:grpSpPr>
              <a:xfrm>
                <a:off x="3495762" y="1412513"/>
                <a:ext cx="45557" cy="76060"/>
                <a:chOff x="0" y="-1"/>
                <a:chExt cx="45557" cy="76059"/>
              </a:xfrm>
            </p:grpSpPr>
            <p:sp>
              <p:nvSpPr>
                <p:cNvPr id="2593" name="Freeform 4181"/>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94" name="Freeform 4182"/>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598" name="Graphic 1512"/>
              <p:cNvGrpSpPr/>
              <p:nvPr/>
            </p:nvGrpSpPr>
            <p:grpSpPr>
              <a:xfrm>
                <a:off x="3429563" y="1412513"/>
                <a:ext cx="45557" cy="76060"/>
                <a:chOff x="0" y="-1"/>
                <a:chExt cx="45557" cy="76059"/>
              </a:xfrm>
            </p:grpSpPr>
            <p:sp>
              <p:nvSpPr>
                <p:cNvPr id="2596" name="Freeform 4179"/>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597" name="Freeform 4180"/>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01" name="Graphic 1512"/>
              <p:cNvGrpSpPr/>
              <p:nvPr/>
            </p:nvGrpSpPr>
            <p:grpSpPr>
              <a:xfrm>
                <a:off x="3388989" y="1406478"/>
                <a:ext cx="45557" cy="77268"/>
                <a:chOff x="0" y="0"/>
                <a:chExt cx="45557" cy="77267"/>
              </a:xfrm>
            </p:grpSpPr>
            <p:sp>
              <p:nvSpPr>
                <p:cNvPr id="2599" name="Freeform 4177"/>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00" name="Freeform 4178"/>
                <p:cNvSpPr/>
                <p:nvPr/>
              </p:nvSpPr>
              <p:spPr>
                <a:xfrm>
                  <a:off x="0" y="38632"/>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04" name="Graphic 1512"/>
              <p:cNvGrpSpPr/>
              <p:nvPr/>
            </p:nvGrpSpPr>
            <p:grpSpPr>
              <a:xfrm>
                <a:off x="3369057" y="1412513"/>
                <a:ext cx="44847" cy="76060"/>
                <a:chOff x="-1" y="-1"/>
                <a:chExt cx="44847" cy="76059"/>
              </a:xfrm>
            </p:grpSpPr>
            <p:sp>
              <p:nvSpPr>
                <p:cNvPr id="2602" name="Freeform 4175"/>
                <p:cNvSpPr/>
                <p:nvPr/>
              </p:nvSpPr>
              <p:spPr>
                <a:xfrm flipH="1">
                  <a:off x="22066"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03" name="Freeform 4176"/>
                <p:cNvSpPr/>
                <p:nvPr/>
              </p:nvSpPr>
              <p:spPr>
                <a:xfrm>
                  <a:off x="-1" y="38633"/>
                  <a:ext cx="4484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07" name="Graphic 1512"/>
              <p:cNvGrpSpPr/>
              <p:nvPr/>
            </p:nvGrpSpPr>
            <p:grpSpPr>
              <a:xfrm>
                <a:off x="3356956" y="1416136"/>
                <a:ext cx="44847" cy="77268"/>
                <a:chOff x="-1" y="0"/>
                <a:chExt cx="44847" cy="77267"/>
              </a:xfrm>
            </p:grpSpPr>
            <p:sp>
              <p:nvSpPr>
                <p:cNvPr id="2605" name="Freeform 4173"/>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06" name="Freeform 4174"/>
                <p:cNvSpPr/>
                <p:nvPr/>
              </p:nvSpPr>
              <p:spPr>
                <a:xfrm>
                  <a:off x="-1" y="38633"/>
                  <a:ext cx="4484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10" name="Graphic 1512"/>
              <p:cNvGrpSpPr/>
              <p:nvPr/>
            </p:nvGrpSpPr>
            <p:grpSpPr>
              <a:xfrm>
                <a:off x="3356956" y="1390783"/>
                <a:ext cx="44847" cy="77268"/>
                <a:chOff x="-1" y="0"/>
                <a:chExt cx="44847" cy="77267"/>
              </a:xfrm>
            </p:grpSpPr>
            <p:sp>
              <p:nvSpPr>
                <p:cNvPr id="2608" name="Freeform 4171"/>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09" name="Freeform 4172"/>
                <p:cNvSpPr/>
                <p:nvPr/>
              </p:nvSpPr>
              <p:spPr>
                <a:xfrm>
                  <a:off x="-1" y="38633"/>
                  <a:ext cx="4484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13" name="Graphic 1512"/>
              <p:cNvGrpSpPr/>
              <p:nvPr/>
            </p:nvGrpSpPr>
            <p:grpSpPr>
              <a:xfrm>
                <a:off x="3341296" y="1391990"/>
                <a:ext cx="44846" cy="77268"/>
                <a:chOff x="-1" y="0"/>
                <a:chExt cx="44846" cy="77267"/>
              </a:xfrm>
            </p:grpSpPr>
            <p:sp>
              <p:nvSpPr>
                <p:cNvPr id="2611" name="Freeform 4169"/>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12" name="Freeform 4170"/>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16" name="Graphic 1512"/>
              <p:cNvGrpSpPr/>
              <p:nvPr/>
            </p:nvGrpSpPr>
            <p:grpSpPr>
              <a:xfrm>
                <a:off x="3341296" y="1355771"/>
                <a:ext cx="44846" cy="77268"/>
                <a:chOff x="-1" y="0"/>
                <a:chExt cx="44846" cy="77267"/>
              </a:xfrm>
            </p:grpSpPr>
            <p:sp>
              <p:nvSpPr>
                <p:cNvPr id="2614" name="Freeform 4167"/>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15" name="Freeform 4168"/>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19" name="Graphic 1512"/>
              <p:cNvGrpSpPr/>
              <p:nvPr/>
            </p:nvGrpSpPr>
            <p:grpSpPr>
              <a:xfrm>
                <a:off x="3252319" y="1330418"/>
                <a:ext cx="45557" cy="76061"/>
                <a:chOff x="0" y="0"/>
                <a:chExt cx="45557" cy="76060"/>
              </a:xfrm>
            </p:grpSpPr>
            <p:sp>
              <p:nvSpPr>
                <p:cNvPr id="2617" name="Freeform 4165"/>
                <p:cNvSpPr/>
                <p:nvPr/>
              </p:nvSpPr>
              <p:spPr>
                <a:xfrm flipH="1">
                  <a:off x="22778" y="0"/>
                  <a:ext cx="1" cy="76060"/>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18" name="Freeform 4166"/>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22" name="Graphic 1512"/>
              <p:cNvGrpSpPr/>
              <p:nvPr/>
            </p:nvGrpSpPr>
            <p:grpSpPr>
              <a:xfrm>
                <a:off x="3204627" y="1330418"/>
                <a:ext cx="45557" cy="76061"/>
                <a:chOff x="0" y="0"/>
                <a:chExt cx="45557" cy="76060"/>
              </a:xfrm>
            </p:grpSpPr>
            <p:sp>
              <p:nvSpPr>
                <p:cNvPr id="2620" name="Freeform 4163"/>
                <p:cNvSpPr/>
                <p:nvPr/>
              </p:nvSpPr>
              <p:spPr>
                <a:xfrm flipH="1">
                  <a:off x="22778" y="0"/>
                  <a:ext cx="1" cy="76060"/>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21" name="Freeform 4164"/>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25" name="Graphic 1512"/>
              <p:cNvGrpSpPr/>
              <p:nvPr/>
            </p:nvGrpSpPr>
            <p:grpSpPr>
              <a:xfrm>
                <a:off x="3093582" y="1330418"/>
                <a:ext cx="45557" cy="76061"/>
                <a:chOff x="0" y="0"/>
                <a:chExt cx="45557" cy="76060"/>
              </a:xfrm>
            </p:grpSpPr>
            <p:sp>
              <p:nvSpPr>
                <p:cNvPr id="2623" name="Freeform 4161"/>
                <p:cNvSpPr/>
                <p:nvPr/>
              </p:nvSpPr>
              <p:spPr>
                <a:xfrm flipH="1">
                  <a:off x="22778" y="0"/>
                  <a:ext cx="1" cy="76060"/>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24" name="Freeform 4162"/>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28" name="Graphic 1512"/>
              <p:cNvGrpSpPr/>
              <p:nvPr/>
            </p:nvGrpSpPr>
            <p:grpSpPr>
              <a:xfrm>
                <a:off x="3077922" y="1330418"/>
                <a:ext cx="45557" cy="76061"/>
                <a:chOff x="0" y="0"/>
                <a:chExt cx="45557" cy="76060"/>
              </a:xfrm>
            </p:grpSpPr>
            <p:sp>
              <p:nvSpPr>
                <p:cNvPr id="2626" name="Freeform 4159"/>
                <p:cNvSpPr/>
                <p:nvPr/>
              </p:nvSpPr>
              <p:spPr>
                <a:xfrm flipH="1">
                  <a:off x="22778" y="0"/>
                  <a:ext cx="1" cy="76060"/>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27" name="Freeform 4160"/>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31" name="Graphic 1512"/>
              <p:cNvGrpSpPr/>
              <p:nvPr/>
            </p:nvGrpSpPr>
            <p:grpSpPr>
              <a:xfrm>
                <a:off x="3067245" y="1330418"/>
                <a:ext cx="45557" cy="76061"/>
                <a:chOff x="0" y="0"/>
                <a:chExt cx="45557" cy="76060"/>
              </a:xfrm>
            </p:grpSpPr>
            <p:sp>
              <p:nvSpPr>
                <p:cNvPr id="2629" name="Freeform 4157"/>
                <p:cNvSpPr/>
                <p:nvPr/>
              </p:nvSpPr>
              <p:spPr>
                <a:xfrm flipH="1">
                  <a:off x="22778" y="0"/>
                  <a:ext cx="1" cy="76060"/>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30" name="Freeform 4158"/>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34" name="Graphic 1512"/>
              <p:cNvGrpSpPr/>
              <p:nvPr/>
            </p:nvGrpSpPr>
            <p:grpSpPr>
              <a:xfrm>
                <a:off x="2893559" y="1270054"/>
                <a:ext cx="44846" cy="76060"/>
                <a:chOff x="-1" y="-1"/>
                <a:chExt cx="44846" cy="76059"/>
              </a:xfrm>
            </p:grpSpPr>
            <p:sp>
              <p:nvSpPr>
                <p:cNvPr id="2632" name="Freeform 4155"/>
                <p:cNvSpPr/>
                <p:nvPr/>
              </p:nvSpPr>
              <p:spPr>
                <a:xfrm flipH="1">
                  <a:off x="22066"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33" name="Freeform 4156"/>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37" name="Graphic 1512"/>
              <p:cNvGrpSpPr/>
              <p:nvPr/>
            </p:nvGrpSpPr>
            <p:grpSpPr>
              <a:xfrm>
                <a:off x="2874341" y="1270054"/>
                <a:ext cx="45557" cy="76060"/>
                <a:chOff x="0" y="-1"/>
                <a:chExt cx="45557" cy="76059"/>
              </a:xfrm>
            </p:grpSpPr>
            <p:sp>
              <p:nvSpPr>
                <p:cNvPr id="2635" name="Freeform 4153"/>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36" name="Freeform 4154"/>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40" name="Graphic 1512"/>
              <p:cNvGrpSpPr/>
              <p:nvPr/>
            </p:nvGrpSpPr>
            <p:grpSpPr>
              <a:xfrm>
                <a:off x="2736958" y="1253153"/>
                <a:ext cx="44846" cy="77268"/>
                <a:chOff x="-1" y="0"/>
                <a:chExt cx="44846" cy="77267"/>
              </a:xfrm>
            </p:grpSpPr>
            <p:sp>
              <p:nvSpPr>
                <p:cNvPr id="2638" name="Freeform 4151"/>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39" name="Freeform 4152"/>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43" name="Graphic 1512"/>
              <p:cNvGrpSpPr/>
              <p:nvPr/>
            </p:nvGrpSpPr>
            <p:grpSpPr>
              <a:xfrm>
                <a:off x="2728417" y="1254360"/>
                <a:ext cx="45557" cy="76060"/>
                <a:chOff x="0" y="-1"/>
                <a:chExt cx="45557" cy="76059"/>
              </a:xfrm>
            </p:grpSpPr>
            <p:sp>
              <p:nvSpPr>
                <p:cNvPr id="2641" name="Freeform 4149"/>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42" name="Freeform 4150"/>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46" name="Graphic 1512"/>
              <p:cNvGrpSpPr/>
              <p:nvPr/>
            </p:nvGrpSpPr>
            <p:grpSpPr>
              <a:xfrm>
                <a:off x="2718451" y="1254360"/>
                <a:ext cx="44846" cy="76060"/>
                <a:chOff x="-1" y="-1"/>
                <a:chExt cx="44846" cy="76059"/>
              </a:xfrm>
            </p:grpSpPr>
            <p:sp>
              <p:nvSpPr>
                <p:cNvPr id="2644" name="Freeform 4147"/>
                <p:cNvSpPr/>
                <p:nvPr/>
              </p:nvSpPr>
              <p:spPr>
                <a:xfrm flipH="1">
                  <a:off x="22066"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45" name="Freeform 4148"/>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49" name="Graphic 1512"/>
              <p:cNvGrpSpPr/>
              <p:nvPr/>
            </p:nvGrpSpPr>
            <p:grpSpPr>
              <a:xfrm>
                <a:off x="2691402" y="1229007"/>
                <a:ext cx="45557" cy="76060"/>
                <a:chOff x="0" y="-1"/>
                <a:chExt cx="45557" cy="76059"/>
              </a:xfrm>
            </p:grpSpPr>
            <p:sp>
              <p:nvSpPr>
                <p:cNvPr id="2647" name="Freeform 4145"/>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48" name="Freeform 4146"/>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52" name="Graphic 1512"/>
              <p:cNvGrpSpPr/>
              <p:nvPr/>
            </p:nvGrpSpPr>
            <p:grpSpPr>
              <a:xfrm>
                <a:off x="2684995" y="1229007"/>
                <a:ext cx="44846" cy="76060"/>
                <a:chOff x="-1" y="-1"/>
                <a:chExt cx="44846" cy="76059"/>
              </a:xfrm>
            </p:grpSpPr>
            <p:sp>
              <p:nvSpPr>
                <p:cNvPr id="2650" name="Freeform 4143"/>
                <p:cNvSpPr/>
                <p:nvPr/>
              </p:nvSpPr>
              <p:spPr>
                <a:xfrm flipH="1">
                  <a:off x="22066"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51" name="Freeform 4144"/>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55" name="Graphic 1512"/>
              <p:cNvGrpSpPr/>
              <p:nvPr/>
            </p:nvGrpSpPr>
            <p:grpSpPr>
              <a:xfrm>
                <a:off x="2677165" y="1229007"/>
                <a:ext cx="44847" cy="76060"/>
                <a:chOff x="-1" y="-1"/>
                <a:chExt cx="44847" cy="76059"/>
              </a:xfrm>
            </p:grpSpPr>
            <p:sp>
              <p:nvSpPr>
                <p:cNvPr id="2653" name="Freeform 4141"/>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54" name="Freeform 4142"/>
                <p:cNvSpPr/>
                <p:nvPr/>
              </p:nvSpPr>
              <p:spPr>
                <a:xfrm>
                  <a:off x="-1" y="38633"/>
                  <a:ext cx="4484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58" name="Graphic 1512"/>
              <p:cNvGrpSpPr/>
              <p:nvPr/>
            </p:nvGrpSpPr>
            <p:grpSpPr>
              <a:xfrm>
                <a:off x="2636592" y="1229007"/>
                <a:ext cx="45557" cy="76060"/>
                <a:chOff x="0" y="-1"/>
                <a:chExt cx="45557" cy="76059"/>
              </a:xfrm>
            </p:grpSpPr>
            <p:sp>
              <p:nvSpPr>
                <p:cNvPr id="2656" name="Freeform 4139"/>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57" name="Freeform 4140"/>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61" name="Graphic 1512"/>
              <p:cNvGrpSpPr/>
              <p:nvPr/>
            </p:nvGrpSpPr>
            <p:grpSpPr>
              <a:xfrm>
                <a:off x="2630185" y="1227801"/>
                <a:ext cx="44846" cy="77268"/>
                <a:chOff x="-1" y="0"/>
                <a:chExt cx="44846" cy="77267"/>
              </a:xfrm>
            </p:grpSpPr>
            <p:sp>
              <p:nvSpPr>
                <p:cNvPr id="2659" name="Freeform 4137"/>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60" name="Freeform 4138"/>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64" name="Graphic 1512"/>
              <p:cNvGrpSpPr/>
              <p:nvPr/>
            </p:nvGrpSpPr>
            <p:grpSpPr>
              <a:xfrm>
                <a:off x="2394573" y="1187960"/>
                <a:ext cx="45557" cy="76060"/>
                <a:chOff x="0" y="-1"/>
                <a:chExt cx="45557" cy="76059"/>
              </a:xfrm>
            </p:grpSpPr>
            <p:sp>
              <p:nvSpPr>
                <p:cNvPr id="2662" name="Freeform 4135"/>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63" name="Freeform 4136"/>
                <p:cNvSpPr/>
                <p:nvPr/>
              </p:nvSpPr>
              <p:spPr>
                <a:xfrm>
                  <a:off x="0" y="37425"/>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67" name="Graphic 1512"/>
              <p:cNvGrpSpPr/>
              <p:nvPr/>
            </p:nvGrpSpPr>
            <p:grpSpPr>
              <a:xfrm>
                <a:off x="2351862" y="1187960"/>
                <a:ext cx="44846" cy="76060"/>
                <a:chOff x="-1" y="-1"/>
                <a:chExt cx="44846" cy="76059"/>
              </a:xfrm>
            </p:grpSpPr>
            <p:sp>
              <p:nvSpPr>
                <p:cNvPr id="2665" name="Freeform 4133"/>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66" name="Freeform 4134"/>
                <p:cNvSpPr/>
                <p:nvPr/>
              </p:nvSpPr>
              <p:spPr>
                <a:xfrm>
                  <a:off x="-1" y="37425"/>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70" name="Graphic 1512"/>
              <p:cNvGrpSpPr/>
              <p:nvPr/>
            </p:nvGrpSpPr>
            <p:grpSpPr>
              <a:xfrm>
                <a:off x="2340474" y="1187960"/>
                <a:ext cx="45557" cy="76060"/>
                <a:chOff x="0" y="-1"/>
                <a:chExt cx="45557" cy="76059"/>
              </a:xfrm>
            </p:grpSpPr>
            <p:sp>
              <p:nvSpPr>
                <p:cNvPr id="2668" name="Freeform 4131"/>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69" name="Freeform 4132"/>
                <p:cNvSpPr/>
                <p:nvPr/>
              </p:nvSpPr>
              <p:spPr>
                <a:xfrm>
                  <a:off x="0" y="37425"/>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73" name="Graphic 1512"/>
              <p:cNvGrpSpPr/>
              <p:nvPr/>
            </p:nvGrpSpPr>
            <p:grpSpPr>
              <a:xfrm>
                <a:off x="2331931" y="1187960"/>
                <a:ext cx="44847" cy="76060"/>
                <a:chOff x="-1" y="-1"/>
                <a:chExt cx="44847" cy="76059"/>
              </a:xfrm>
            </p:grpSpPr>
            <p:sp>
              <p:nvSpPr>
                <p:cNvPr id="2671" name="Freeform 4129"/>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72" name="Freeform 4130"/>
                <p:cNvSpPr/>
                <p:nvPr/>
              </p:nvSpPr>
              <p:spPr>
                <a:xfrm>
                  <a:off x="-1" y="37425"/>
                  <a:ext cx="4484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76" name="Graphic 1512"/>
              <p:cNvGrpSpPr/>
              <p:nvPr/>
            </p:nvGrpSpPr>
            <p:grpSpPr>
              <a:xfrm>
                <a:off x="2324813" y="1187960"/>
                <a:ext cx="45557" cy="76060"/>
                <a:chOff x="0" y="-1"/>
                <a:chExt cx="45557" cy="76059"/>
              </a:xfrm>
            </p:grpSpPr>
            <p:sp>
              <p:nvSpPr>
                <p:cNvPr id="2674" name="Freeform 4127"/>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75" name="Freeform 4128"/>
                <p:cNvSpPr/>
                <p:nvPr/>
              </p:nvSpPr>
              <p:spPr>
                <a:xfrm>
                  <a:off x="0" y="37425"/>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79" name="Graphic 1512"/>
              <p:cNvGrpSpPr/>
              <p:nvPr/>
            </p:nvGrpSpPr>
            <p:grpSpPr>
              <a:xfrm>
                <a:off x="2148281" y="1110694"/>
                <a:ext cx="44846" cy="77268"/>
                <a:chOff x="-1" y="0"/>
                <a:chExt cx="44846" cy="77267"/>
              </a:xfrm>
            </p:grpSpPr>
            <p:sp>
              <p:nvSpPr>
                <p:cNvPr id="2677" name="Freeform 4125"/>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78" name="Freeform 4126"/>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82" name="Graphic 1512"/>
              <p:cNvGrpSpPr/>
              <p:nvPr/>
            </p:nvGrpSpPr>
            <p:grpSpPr>
              <a:xfrm>
                <a:off x="2021576" y="983930"/>
                <a:ext cx="44846" cy="76060"/>
                <a:chOff x="-1" y="-1"/>
                <a:chExt cx="44846" cy="76059"/>
              </a:xfrm>
            </p:grpSpPr>
            <p:sp>
              <p:nvSpPr>
                <p:cNvPr id="2680" name="Freeform 4123"/>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81" name="Freeform 4124"/>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85" name="Graphic 1512"/>
              <p:cNvGrpSpPr/>
              <p:nvPr/>
            </p:nvGrpSpPr>
            <p:grpSpPr>
              <a:xfrm>
                <a:off x="2015881" y="1023771"/>
                <a:ext cx="44846" cy="77268"/>
                <a:chOff x="-1" y="0"/>
                <a:chExt cx="44846" cy="77267"/>
              </a:xfrm>
            </p:grpSpPr>
            <p:sp>
              <p:nvSpPr>
                <p:cNvPr id="2683" name="Freeform 4121"/>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84" name="Freeform 4122"/>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88" name="Graphic 1512"/>
              <p:cNvGrpSpPr/>
              <p:nvPr/>
            </p:nvGrpSpPr>
            <p:grpSpPr>
              <a:xfrm>
                <a:off x="2003070" y="960991"/>
                <a:ext cx="45557" cy="76060"/>
                <a:chOff x="0" y="-1"/>
                <a:chExt cx="45557" cy="76059"/>
              </a:xfrm>
            </p:grpSpPr>
            <p:sp>
              <p:nvSpPr>
                <p:cNvPr id="2686" name="Freeform 4119"/>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87" name="Freeform 4120"/>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91" name="Graphic 1512"/>
              <p:cNvGrpSpPr/>
              <p:nvPr/>
            </p:nvGrpSpPr>
            <p:grpSpPr>
              <a:xfrm>
                <a:off x="1991680" y="968235"/>
                <a:ext cx="44846" cy="76060"/>
                <a:chOff x="-1" y="-1"/>
                <a:chExt cx="44846" cy="76059"/>
              </a:xfrm>
            </p:grpSpPr>
            <p:sp>
              <p:nvSpPr>
                <p:cNvPr id="2689" name="Freeform 4117"/>
                <p:cNvSpPr/>
                <p:nvPr/>
              </p:nvSpPr>
              <p:spPr>
                <a:xfrm flipH="1">
                  <a:off x="22066"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90" name="Freeform 4118"/>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94" name="Graphic 1512"/>
              <p:cNvGrpSpPr/>
              <p:nvPr/>
            </p:nvGrpSpPr>
            <p:grpSpPr>
              <a:xfrm>
                <a:off x="1985986" y="945298"/>
                <a:ext cx="45557" cy="77268"/>
                <a:chOff x="0" y="0"/>
                <a:chExt cx="45557" cy="77267"/>
              </a:xfrm>
            </p:grpSpPr>
            <p:sp>
              <p:nvSpPr>
                <p:cNvPr id="2692" name="Freeform 4115"/>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93" name="Freeform 4116"/>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697" name="Graphic 1512"/>
              <p:cNvGrpSpPr/>
              <p:nvPr/>
            </p:nvGrpSpPr>
            <p:grpSpPr>
              <a:xfrm>
                <a:off x="1948971" y="945298"/>
                <a:ext cx="45557" cy="77268"/>
                <a:chOff x="0" y="0"/>
                <a:chExt cx="45557" cy="77267"/>
              </a:xfrm>
            </p:grpSpPr>
            <p:sp>
              <p:nvSpPr>
                <p:cNvPr id="2695" name="Freeform 4113"/>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96" name="Freeform 4114"/>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00" name="Graphic 1512"/>
              <p:cNvGrpSpPr/>
              <p:nvPr/>
            </p:nvGrpSpPr>
            <p:grpSpPr>
              <a:xfrm>
                <a:off x="1667089" y="813704"/>
                <a:ext cx="45557" cy="77268"/>
                <a:chOff x="0" y="0"/>
                <a:chExt cx="45557" cy="77267"/>
              </a:xfrm>
            </p:grpSpPr>
            <p:sp>
              <p:nvSpPr>
                <p:cNvPr id="2698" name="Freeform 4111"/>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99" name="Freeform 4112"/>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03" name="Graphic 1512"/>
              <p:cNvGrpSpPr/>
              <p:nvPr/>
            </p:nvGrpSpPr>
            <p:grpSpPr>
              <a:xfrm>
                <a:off x="1661393" y="813704"/>
                <a:ext cx="44846" cy="77268"/>
                <a:chOff x="-1" y="0"/>
                <a:chExt cx="44846" cy="77267"/>
              </a:xfrm>
            </p:grpSpPr>
            <p:sp>
              <p:nvSpPr>
                <p:cNvPr id="2701" name="Freeform 4109"/>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02" name="Freeform 4110"/>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06" name="Graphic 1512"/>
              <p:cNvGrpSpPr/>
              <p:nvPr/>
            </p:nvGrpSpPr>
            <p:grpSpPr>
              <a:xfrm>
                <a:off x="1653565" y="798009"/>
                <a:ext cx="45557" cy="76060"/>
                <a:chOff x="0" y="-1"/>
                <a:chExt cx="45557" cy="76059"/>
              </a:xfrm>
            </p:grpSpPr>
            <p:sp>
              <p:nvSpPr>
                <p:cNvPr id="2704" name="Freeform 4107"/>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05" name="Freeform 4108"/>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09" name="Graphic 1512"/>
              <p:cNvGrpSpPr/>
              <p:nvPr/>
            </p:nvGrpSpPr>
            <p:grpSpPr>
              <a:xfrm>
                <a:off x="1645734" y="799216"/>
                <a:ext cx="45557" cy="76060"/>
                <a:chOff x="0" y="-1"/>
                <a:chExt cx="45557" cy="76059"/>
              </a:xfrm>
            </p:grpSpPr>
            <p:sp>
              <p:nvSpPr>
                <p:cNvPr id="2707" name="Freeform 4105"/>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08" name="Freeform 4106"/>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12" name="Graphic 1512"/>
              <p:cNvGrpSpPr/>
              <p:nvPr/>
            </p:nvGrpSpPr>
            <p:grpSpPr>
              <a:xfrm>
                <a:off x="1632921" y="799216"/>
                <a:ext cx="44846" cy="76060"/>
                <a:chOff x="-1" y="-1"/>
                <a:chExt cx="44846" cy="76059"/>
              </a:xfrm>
            </p:grpSpPr>
            <p:sp>
              <p:nvSpPr>
                <p:cNvPr id="2710" name="Freeform 4103"/>
                <p:cNvSpPr/>
                <p:nvPr/>
              </p:nvSpPr>
              <p:spPr>
                <a:xfrm flipH="1">
                  <a:off x="22066"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11" name="Freeform 4104"/>
                <p:cNvSpPr/>
                <p:nvPr/>
              </p:nvSpPr>
              <p:spPr>
                <a:xfrm>
                  <a:off x="-1" y="37426"/>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15" name="Graphic 1512"/>
              <p:cNvGrpSpPr/>
              <p:nvPr/>
            </p:nvGrpSpPr>
            <p:grpSpPr>
              <a:xfrm>
                <a:off x="1333243" y="643478"/>
                <a:ext cx="44846" cy="76060"/>
                <a:chOff x="-1" y="-1"/>
                <a:chExt cx="44846" cy="76059"/>
              </a:xfrm>
            </p:grpSpPr>
            <p:sp>
              <p:nvSpPr>
                <p:cNvPr id="2713" name="Freeform 4101"/>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14" name="Freeform 4102"/>
                <p:cNvSpPr/>
                <p:nvPr/>
              </p:nvSpPr>
              <p:spPr>
                <a:xfrm>
                  <a:off x="-1" y="38632"/>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18" name="Graphic 1512"/>
              <p:cNvGrpSpPr/>
              <p:nvPr/>
            </p:nvGrpSpPr>
            <p:grpSpPr>
              <a:xfrm>
                <a:off x="1323990" y="643478"/>
                <a:ext cx="45557" cy="76060"/>
                <a:chOff x="0" y="-1"/>
                <a:chExt cx="45557" cy="76059"/>
              </a:xfrm>
            </p:grpSpPr>
            <p:sp>
              <p:nvSpPr>
                <p:cNvPr id="2716" name="Freeform 4099"/>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17" name="Freeform 4100"/>
                <p:cNvSpPr/>
                <p:nvPr/>
              </p:nvSpPr>
              <p:spPr>
                <a:xfrm>
                  <a:off x="0" y="38632"/>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21" name="Graphic 1512"/>
              <p:cNvGrpSpPr/>
              <p:nvPr/>
            </p:nvGrpSpPr>
            <p:grpSpPr>
              <a:xfrm>
                <a:off x="1319008" y="628991"/>
                <a:ext cx="45557" cy="77268"/>
                <a:chOff x="0" y="0"/>
                <a:chExt cx="45557" cy="77267"/>
              </a:xfrm>
            </p:grpSpPr>
            <p:sp>
              <p:nvSpPr>
                <p:cNvPr id="2719" name="Freeform 4097"/>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20" name="Freeform 4098"/>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24" name="Graphic 1512"/>
              <p:cNvGrpSpPr/>
              <p:nvPr/>
            </p:nvGrpSpPr>
            <p:grpSpPr>
              <a:xfrm>
                <a:off x="1311889" y="612088"/>
                <a:ext cx="45557" cy="77268"/>
                <a:chOff x="0" y="0"/>
                <a:chExt cx="45557" cy="77267"/>
              </a:xfrm>
            </p:grpSpPr>
            <p:sp>
              <p:nvSpPr>
                <p:cNvPr id="2722" name="Freeform 4095"/>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23" name="Freeform 4096"/>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27" name="Graphic 1512"/>
              <p:cNvGrpSpPr/>
              <p:nvPr/>
            </p:nvGrpSpPr>
            <p:grpSpPr>
              <a:xfrm>
                <a:off x="1277722" y="600016"/>
                <a:ext cx="45557" cy="76060"/>
                <a:chOff x="0" y="-1"/>
                <a:chExt cx="45557" cy="76059"/>
              </a:xfrm>
            </p:grpSpPr>
            <p:sp>
              <p:nvSpPr>
                <p:cNvPr id="2725" name="Freeform 4093"/>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26" name="Freeform 4094"/>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30" name="Graphic 1512"/>
              <p:cNvGrpSpPr/>
              <p:nvPr/>
            </p:nvGrpSpPr>
            <p:grpSpPr>
              <a:xfrm>
                <a:off x="1262061" y="600016"/>
                <a:ext cx="44846" cy="76060"/>
                <a:chOff x="-1" y="-1"/>
                <a:chExt cx="44846" cy="76059"/>
              </a:xfrm>
            </p:grpSpPr>
            <p:sp>
              <p:nvSpPr>
                <p:cNvPr id="2728" name="Freeform 4091"/>
                <p:cNvSpPr/>
                <p:nvPr/>
              </p:nvSpPr>
              <p:spPr>
                <a:xfrm flipH="1">
                  <a:off x="22066"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29" name="Freeform 4092"/>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33" name="Graphic 1512"/>
              <p:cNvGrpSpPr/>
              <p:nvPr/>
            </p:nvGrpSpPr>
            <p:grpSpPr>
              <a:xfrm>
                <a:off x="1255655" y="600016"/>
                <a:ext cx="45557" cy="76060"/>
                <a:chOff x="0" y="-1"/>
                <a:chExt cx="45557" cy="76059"/>
              </a:xfrm>
            </p:grpSpPr>
            <p:sp>
              <p:nvSpPr>
                <p:cNvPr id="2731" name="Freeform 4089"/>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32" name="Freeform 4090"/>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36" name="Graphic 1512"/>
              <p:cNvGrpSpPr/>
              <p:nvPr/>
            </p:nvGrpSpPr>
            <p:grpSpPr>
              <a:xfrm>
                <a:off x="1162407" y="548103"/>
                <a:ext cx="45557" cy="77268"/>
                <a:chOff x="0" y="0"/>
                <a:chExt cx="45557" cy="77267"/>
              </a:xfrm>
            </p:grpSpPr>
            <p:sp>
              <p:nvSpPr>
                <p:cNvPr id="2734" name="Freeform 4087"/>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35" name="Freeform 4088"/>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39" name="Graphic 1512"/>
              <p:cNvGrpSpPr/>
              <p:nvPr/>
            </p:nvGrpSpPr>
            <p:grpSpPr>
              <a:xfrm>
                <a:off x="1148882" y="548102"/>
                <a:ext cx="45557" cy="76060"/>
                <a:chOff x="0" y="-1"/>
                <a:chExt cx="45557" cy="76059"/>
              </a:xfrm>
            </p:grpSpPr>
            <p:sp>
              <p:nvSpPr>
                <p:cNvPr id="2737" name="Freeform 4085"/>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38" name="Freeform 4086"/>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42" name="Graphic 1512"/>
              <p:cNvGrpSpPr/>
              <p:nvPr/>
            </p:nvGrpSpPr>
            <p:grpSpPr>
              <a:xfrm>
                <a:off x="1141764" y="546896"/>
                <a:ext cx="45557" cy="77268"/>
                <a:chOff x="0" y="0"/>
                <a:chExt cx="45557" cy="77267"/>
              </a:xfrm>
            </p:grpSpPr>
            <p:sp>
              <p:nvSpPr>
                <p:cNvPr id="2740" name="Freeform 4083"/>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41" name="Freeform 4084"/>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45" name="Graphic 1512"/>
              <p:cNvGrpSpPr/>
              <p:nvPr/>
            </p:nvGrpSpPr>
            <p:grpSpPr>
              <a:xfrm>
                <a:off x="1086241" y="540859"/>
                <a:ext cx="45557" cy="76060"/>
                <a:chOff x="0" y="-1"/>
                <a:chExt cx="45557" cy="76059"/>
              </a:xfrm>
            </p:grpSpPr>
            <p:sp>
              <p:nvSpPr>
                <p:cNvPr id="2743" name="Freeform 4081"/>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44" name="Freeform 4082"/>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48" name="Graphic 1512"/>
              <p:cNvGrpSpPr/>
              <p:nvPr/>
            </p:nvGrpSpPr>
            <p:grpSpPr>
              <a:xfrm>
                <a:off x="1032142" y="540859"/>
                <a:ext cx="44846" cy="76060"/>
                <a:chOff x="-1" y="-1"/>
                <a:chExt cx="44846" cy="76059"/>
              </a:xfrm>
            </p:grpSpPr>
            <p:sp>
              <p:nvSpPr>
                <p:cNvPr id="2746" name="Freeform 4079"/>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47" name="Freeform 4080"/>
                <p:cNvSpPr/>
                <p:nvPr/>
              </p:nvSpPr>
              <p:spPr>
                <a:xfrm>
                  <a:off x="-1" y="37426"/>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51" name="Graphic 1512"/>
              <p:cNvGrpSpPr/>
              <p:nvPr/>
            </p:nvGrpSpPr>
            <p:grpSpPr>
              <a:xfrm>
                <a:off x="987298" y="544482"/>
                <a:ext cx="45557" cy="77268"/>
                <a:chOff x="0" y="0"/>
                <a:chExt cx="45557" cy="77267"/>
              </a:xfrm>
            </p:grpSpPr>
            <p:sp>
              <p:nvSpPr>
                <p:cNvPr id="2749" name="Freeform 4077"/>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50" name="Freeform 4078"/>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54" name="Graphic 1512"/>
              <p:cNvGrpSpPr/>
              <p:nvPr/>
            </p:nvGrpSpPr>
            <p:grpSpPr>
              <a:xfrm>
                <a:off x="980892" y="534823"/>
                <a:ext cx="45557" cy="76060"/>
                <a:chOff x="0" y="-1"/>
                <a:chExt cx="45557" cy="76059"/>
              </a:xfrm>
            </p:grpSpPr>
            <p:sp>
              <p:nvSpPr>
                <p:cNvPr id="2752" name="Freeform 4075"/>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53" name="Freeform 4076"/>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57" name="Graphic 1512"/>
              <p:cNvGrpSpPr/>
              <p:nvPr/>
            </p:nvGrpSpPr>
            <p:grpSpPr>
              <a:xfrm>
                <a:off x="977332" y="520336"/>
                <a:ext cx="44846" cy="77268"/>
                <a:chOff x="-1" y="0"/>
                <a:chExt cx="44846" cy="77267"/>
              </a:xfrm>
            </p:grpSpPr>
            <p:sp>
              <p:nvSpPr>
                <p:cNvPr id="2755" name="Freeform 4073"/>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56" name="Freeform 4074"/>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60" name="Graphic 1512"/>
              <p:cNvGrpSpPr/>
              <p:nvPr/>
            </p:nvGrpSpPr>
            <p:grpSpPr>
              <a:xfrm>
                <a:off x="959537" y="492569"/>
                <a:ext cx="45557" cy="77268"/>
                <a:chOff x="0" y="0"/>
                <a:chExt cx="45557" cy="77267"/>
              </a:xfrm>
            </p:grpSpPr>
            <p:sp>
              <p:nvSpPr>
                <p:cNvPr id="2758" name="Freeform 4071"/>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59" name="Freeform 4072"/>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63" name="Graphic 1512"/>
              <p:cNvGrpSpPr/>
              <p:nvPr/>
            </p:nvGrpSpPr>
            <p:grpSpPr>
              <a:xfrm>
                <a:off x="948860" y="468423"/>
                <a:ext cx="45557" cy="77268"/>
                <a:chOff x="0" y="0"/>
                <a:chExt cx="45557" cy="77267"/>
              </a:xfrm>
            </p:grpSpPr>
            <p:sp>
              <p:nvSpPr>
                <p:cNvPr id="2761" name="Freeform 4069"/>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62" name="Freeform 4070"/>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66" name="Graphic 1512"/>
              <p:cNvGrpSpPr/>
              <p:nvPr/>
            </p:nvGrpSpPr>
            <p:grpSpPr>
              <a:xfrm>
                <a:off x="911844" y="463594"/>
                <a:ext cx="44846" cy="77268"/>
                <a:chOff x="-1" y="0"/>
                <a:chExt cx="44846" cy="77267"/>
              </a:xfrm>
            </p:grpSpPr>
            <p:sp>
              <p:nvSpPr>
                <p:cNvPr id="2764" name="Freeform 4067"/>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65" name="Freeform 4068"/>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69" name="Graphic 1512"/>
              <p:cNvGrpSpPr/>
              <p:nvPr/>
            </p:nvGrpSpPr>
            <p:grpSpPr>
              <a:xfrm>
                <a:off x="874830" y="461179"/>
                <a:ext cx="45557" cy="76060"/>
                <a:chOff x="0" y="-1"/>
                <a:chExt cx="45557" cy="76059"/>
              </a:xfrm>
            </p:grpSpPr>
            <p:sp>
              <p:nvSpPr>
                <p:cNvPr id="2767" name="Freeform 4065"/>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68" name="Freeform 4066"/>
                <p:cNvSpPr/>
                <p:nvPr/>
              </p:nvSpPr>
              <p:spPr>
                <a:xfrm>
                  <a:off x="0" y="37425"/>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72" name="Graphic 1512"/>
              <p:cNvGrpSpPr/>
              <p:nvPr/>
            </p:nvGrpSpPr>
            <p:grpSpPr>
              <a:xfrm>
                <a:off x="829985" y="445485"/>
                <a:ext cx="45557" cy="77268"/>
                <a:chOff x="0" y="0"/>
                <a:chExt cx="45557" cy="77267"/>
              </a:xfrm>
            </p:grpSpPr>
            <p:sp>
              <p:nvSpPr>
                <p:cNvPr id="2770" name="Freeform 4063"/>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71" name="Freeform 4064"/>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75" name="Graphic 1512"/>
              <p:cNvGrpSpPr/>
              <p:nvPr/>
            </p:nvGrpSpPr>
            <p:grpSpPr>
              <a:xfrm>
                <a:off x="816460" y="447899"/>
                <a:ext cx="45557" cy="76060"/>
                <a:chOff x="0" y="-1"/>
                <a:chExt cx="45557" cy="76059"/>
              </a:xfrm>
            </p:grpSpPr>
            <p:sp>
              <p:nvSpPr>
                <p:cNvPr id="2773" name="Freeform 4061"/>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74" name="Freeform 4062"/>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78" name="Graphic 1512"/>
              <p:cNvGrpSpPr/>
              <p:nvPr/>
            </p:nvGrpSpPr>
            <p:grpSpPr>
              <a:xfrm>
                <a:off x="809343" y="432205"/>
                <a:ext cx="45557" cy="77268"/>
                <a:chOff x="0" y="0"/>
                <a:chExt cx="45557" cy="77267"/>
              </a:xfrm>
            </p:grpSpPr>
            <p:sp>
              <p:nvSpPr>
                <p:cNvPr id="2776" name="Freeform 4059"/>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77" name="Freeform 4060"/>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81" name="Graphic 1512"/>
              <p:cNvGrpSpPr/>
              <p:nvPr/>
            </p:nvGrpSpPr>
            <p:grpSpPr>
              <a:xfrm>
                <a:off x="768769" y="422546"/>
                <a:ext cx="45557" cy="76060"/>
                <a:chOff x="0" y="-1"/>
                <a:chExt cx="45557" cy="76059"/>
              </a:xfrm>
            </p:grpSpPr>
            <p:sp>
              <p:nvSpPr>
                <p:cNvPr id="2779" name="Freeform 4057"/>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80" name="Freeform 4058"/>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84" name="Graphic 1512"/>
              <p:cNvGrpSpPr/>
              <p:nvPr/>
            </p:nvGrpSpPr>
            <p:grpSpPr>
              <a:xfrm>
                <a:off x="752395" y="418924"/>
                <a:ext cx="44846" cy="76060"/>
                <a:chOff x="-1" y="-1"/>
                <a:chExt cx="44846" cy="76059"/>
              </a:xfrm>
            </p:grpSpPr>
            <p:sp>
              <p:nvSpPr>
                <p:cNvPr id="2782" name="Freeform 4055"/>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83" name="Freeform 4056"/>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87" name="Graphic 1512"/>
              <p:cNvGrpSpPr/>
              <p:nvPr/>
            </p:nvGrpSpPr>
            <p:grpSpPr>
              <a:xfrm>
                <a:off x="739584" y="420131"/>
                <a:ext cx="45557" cy="76060"/>
                <a:chOff x="0" y="-1"/>
                <a:chExt cx="45557" cy="76059"/>
              </a:xfrm>
            </p:grpSpPr>
            <p:sp>
              <p:nvSpPr>
                <p:cNvPr id="2785" name="Freeform 4053"/>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86" name="Freeform 4054"/>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90" name="Graphic 1512"/>
              <p:cNvGrpSpPr/>
              <p:nvPr/>
            </p:nvGrpSpPr>
            <p:grpSpPr>
              <a:xfrm>
                <a:off x="713245" y="420131"/>
                <a:ext cx="44846" cy="76060"/>
                <a:chOff x="-1" y="-1"/>
                <a:chExt cx="44846" cy="76059"/>
              </a:xfrm>
            </p:grpSpPr>
            <p:sp>
              <p:nvSpPr>
                <p:cNvPr id="2788" name="Freeform 4051"/>
                <p:cNvSpPr/>
                <p:nvPr/>
              </p:nvSpPr>
              <p:spPr>
                <a:xfrm flipH="1">
                  <a:off x="22066"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89" name="Freeform 4052"/>
                <p:cNvSpPr/>
                <p:nvPr/>
              </p:nvSpPr>
              <p:spPr>
                <a:xfrm>
                  <a:off x="-1" y="37426"/>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93" name="Graphic 1512"/>
              <p:cNvGrpSpPr/>
              <p:nvPr/>
            </p:nvGrpSpPr>
            <p:grpSpPr>
              <a:xfrm>
                <a:off x="647046" y="386328"/>
                <a:ext cx="45557" cy="76060"/>
                <a:chOff x="0" y="-1"/>
                <a:chExt cx="45557" cy="76059"/>
              </a:xfrm>
            </p:grpSpPr>
            <p:sp>
              <p:nvSpPr>
                <p:cNvPr id="2791" name="Freeform 4049"/>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92" name="Freeform 4050"/>
                <p:cNvSpPr/>
                <p:nvPr/>
              </p:nvSpPr>
              <p:spPr>
                <a:xfrm>
                  <a:off x="0" y="37425"/>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96" name="Graphic 1512"/>
              <p:cNvGrpSpPr/>
              <p:nvPr/>
            </p:nvGrpSpPr>
            <p:grpSpPr>
              <a:xfrm>
                <a:off x="638505" y="377877"/>
                <a:ext cx="45557" cy="76060"/>
                <a:chOff x="0" y="-1"/>
                <a:chExt cx="45557" cy="76059"/>
              </a:xfrm>
            </p:grpSpPr>
            <p:sp>
              <p:nvSpPr>
                <p:cNvPr id="2794" name="Freeform 4047"/>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95" name="Freeform 4048"/>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799" name="Graphic 1512"/>
              <p:cNvGrpSpPr/>
              <p:nvPr/>
            </p:nvGrpSpPr>
            <p:grpSpPr>
              <a:xfrm>
                <a:off x="634234" y="368218"/>
                <a:ext cx="45557" cy="76060"/>
                <a:chOff x="0" y="-1"/>
                <a:chExt cx="45557" cy="76059"/>
              </a:xfrm>
            </p:grpSpPr>
            <p:sp>
              <p:nvSpPr>
                <p:cNvPr id="2797" name="Freeform 4045"/>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798" name="Freeform 4046"/>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02" name="Graphic 1512"/>
              <p:cNvGrpSpPr/>
              <p:nvPr/>
            </p:nvGrpSpPr>
            <p:grpSpPr>
              <a:xfrm>
                <a:off x="619284" y="356147"/>
                <a:ext cx="44846" cy="77268"/>
                <a:chOff x="-1" y="0"/>
                <a:chExt cx="44846" cy="77267"/>
              </a:xfrm>
            </p:grpSpPr>
            <p:sp>
              <p:nvSpPr>
                <p:cNvPr id="2800" name="Freeform 4043"/>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01" name="Freeform 4044"/>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05" name="Graphic 1512"/>
              <p:cNvGrpSpPr/>
              <p:nvPr/>
            </p:nvGrpSpPr>
            <p:grpSpPr>
              <a:xfrm>
                <a:off x="535291" y="322342"/>
                <a:ext cx="45557" cy="76060"/>
                <a:chOff x="0" y="-1"/>
                <a:chExt cx="45557" cy="76059"/>
              </a:xfrm>
            </p:grpSpPr>
            <p:sp>
              <p:nvSpPr>
                <p:cNvPr id="2803" name="Freeform 4041"/>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04" name="Freeform 4042"/>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08" name="Graphic 1512"/>
              <p:cNvGrpSpPr/>
              <p:nvPr/>
            </p:nvGrpSpPr>
            <p:grpSpPr>
              <a:xfrm>
                <a:off x="484750" y="311477"/>
                <a:ext cx="44846" cy="77268"/>
                <a:chOff x="-1" y="0"/>
                <a:chExt cx="44846" cy="77267"/>
              </a:xfrm>
            </p:grpSpPr>
            <p:sp>
              <p:nvSpPr>
                <p:cNvPr id="2806" name="Freeform 4039"/>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07" name="Freeform 4040"/>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11" name="Graphic 1512"/>
              <p:cNvGrpSpPr/>
              <p:nvPr/>
            </p:nvGrpSpPr>
            <p:grpSpPr>
              <a:xfrm>
                <a:off x="465531" y="304234"/>
                <a:ext cx="44846" cy="77268"/>
                <a:chOff x="-1" y="0"/>
                <a:chExt cx="44846" cy="77267"/>
              </a:xfrm>
            </p:grpSpPr>
            <p:sp>
              <p:nvSpPr>
                <p:cNvPr id="2809" name="Freeform 4037"/>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10" name="Freeform 4038"/>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14" name="Graphic 1512"/>
              <p:cNvGrpSpPr/>
              <p:nvPr/>
            </p:nvGrpSpPr>
            <p:grpSpPr>
              <a:xfrm>
                <a:off x="316760" y="185921"/>
                <a:ext cx="44846" cy="77268"/>
                <a:chOff x="-1" y="0"/>
                <a:chExt cx="44846" cy="77267"/>
              </a:xfrm>
            </p:grpSpPr>
            <p:sp>
              <p:nvSpPr>
                <p:cNvPr id="2812" name="Freeform 4035"/>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13" name="Freeform 4036"/>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17" name="Graphic 1512"/>
              <p:cNvGrpSpPr/>
              <p:nvPr/>
            </p:nvGrpSpPr>
            <p:grpSpPr>
              <a:xfrm>
                <a:off x="301101" y="177469"/>
                <a:ext cx="45557" cy="76060"/>
                <a:chOff x="0" y="-1"/>
                <a:chExt cx="45557" cy="76059"/>
              </a:xfrm>
            </p:grpSpPr>
            <p:sp>
              <p:nvSpPr>
                <p:cNvPr id="2815" name="Freeform 4033"/>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16" name="Freeform 4034"/>
                <p:cNvSpPr/>
                <p:nvPr/>
              </p:nvSpPr>
              <p:spPr>
                <a:xfrm>
                  <a:off x="0" y="37425"/>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20" name="Graphic 1512"/>
              <p:cNvGrpSpPr/>
              <p:nvPr/>
            </p:nvGrpSpPr>
            <p:grpSpPr>
              <a:xfrm>
                <a:off x="289712" y="177469"/>
                <a:ext cx="45557" cy="76060"/>
                <a:chOff x="0" y="-1"/>
                <a:chExt cx="45557" cy="76059"/>
              </a:xfrm>
            </p:grpSpPr>
            <p:sp>
              <p:nvSpPr>
                <p:cNvPr id="2818" name="Freeform 4031"/>
                <p:cNvSpPr/>
                <p:nvPr/>
              </p:nvSpPr>
              <p:spPr>
                <a:xfrm flipH="1">
                  <a:off x="22778"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19" name="Freeform 4032"/>
                <p:cNvSpPr/>
                <p:nvPr/>
              </p:nvSpPr>
              <p:spPr>
                <a:xfrm>
                  <a:off x="0" y="37425"/>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23" name="Graphic 1512"/>
              <p:cNvGrpSpPr/>
              <p:nvPr/>
            </p:nvGrpSpPr>
            <p:grpSpPr>
              <a:xfrm>
                <a:off x="148059" y="88131"/>
                <a:ext cx="45557" cy="77268"/>
                <a:chOff x="0" y="0"/>
                <a:chExt cx="45557" cy="77267"/>
              </a:xfrm>
            </p:grpSpPr>
            <p:sp>
              <p:nvSpPr>
                <p:cNvPr id="2821" name="Freeform 4029"/>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22" name="Freeform 4030"/>
                <p:cNvSpPr/>
                <p:nvPr/>
              </p:nvSpPr>
              <p:spPr>
                <a:xfrm>
                  <a:off x="0" y="38633"/>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26" name="Graphic 1512"/>
              <p:cNvGrpSpPr/>
              <p:nvPr/>
            </p:nvGrpSpPr>
            <p:grpSpPr>
              <a:xfrm>
                <a:off x="141651" y="88131"/>
                <a:ext cx="44846" cy="77268"/>
                <a:chOff x="-1" y="0"/>
                <a:chExt cx="44846" cy="77267"/>
              </a:xfrm>
            </p:grpSpPr>
            <p:sp>
              <p:nvSpPr>
                <p:cNvPr id="2824" name="Freeform 4027"/>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25" name="Freeform 4028"/>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29" name="Graphic 1512"/>
              <p:cNvGrpSpPr/>
              <p:nvPr/>
            </p:nvGrpSpPr>
            <p:grpSpPr>
              <a:xfrm>
                <a:off x="133821" y="84509"/>
                <a:ext cx="44846" cy="77268"/>
                <a:chOff x="-1" y="0"/>
                <a:chExt cx="44846" cy="77267"/>
              </a:xfrm>
            </p:grpSpPr>
            <p:sp>
              <p:nvSpPr>
                <p:cNvPr id="2827" name="Freeform 4025"/>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28" name="Freeform 4026"/>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32" name="Graphic 1512"/>
              <p:cNvGrpSpPr/>
              <p:nvPr/>
            </p:nvGrpSpPr>
            <p:grpSpPr>
              <a:xfrm>
                <a:off x="123857" y="59157"/>
                <a:ext cx="45557" cy="77268"/>
                <a:chOff x="0" y="0"/>
                <a:chExt cx="45557" cy="77267"/>
              </a:xfrm>
            </p:grpSpPr>
            <p:sp>
              <p:nvSpPr>
                <p:cNvPr id="2830" name="Freeform 4023"/>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31" name="Freeform 4024"/>
                <p:cNvSpPr/>
                <p:nvPr/>
              </p:nvSpPr>
              <p:spPr>
                <a:xfrm>
                  <a:off x="0" y="38632"/>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35" name="Graphic 1512"/>
              <p:cNvGrpSpPr/>
              <p:nvPr/>
            </p:nvGrpSpPr>
            <p:grpSpPr>
              <a:xfrm>
                <a:off x="116738" y="38633"/>
                <a:ext cx="44846" cy="77268"/>
                <a:chOff x="-1" y="0"/>
                <a:chExt cx="44846" cy="77267"/>
              </a:xfrm>
            </p:grpSpPr>
            <p:sp>
              <p:nvSpPr>
                <p:cNvPr id="2833" name="Freeform 4021"/>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34" name="Freeform 4022"/>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38" name="Graphic 1512"/>
              <p:cNvGrpSpPr/>
              <p:nvPr/>
            </p:nvGrpSpPr>
            <p:grpSpPr>
              <a:xfrm>
                <a:off x="2011610" y="960991"/>
                <a:ext cx="44847" cy="76060"/>
                <a:chOff x="-1" y="-1"/>
                <a:chExt cx="44847" cy="76059"/>
              </a:xfrm>
            </p:grpSpPr>
            <p:sp>
              <p:nvSpPr>
                <p:cNvPr id="2836" name="Freeform 4019"/>
                <p:cNvSpPr/>
                <p:nvPr/>
              </p:nvSpPr>
              <p:spPr>
                <a:xfrm flipH="1">
                  <a:off x="22066" y="-1"/>
                  <a:ext cx="1" cy="76059"/>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37" name="Freeform 4020"/>
                <p:cNvSpPr/>
                <p:nvPr/>
              </p:nvSpPr>
              <p:spPr>
                <a:xfrm>
                  <a:off x="-1" y="38633"/>
                  <a:ext cx="4484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41" name="Graphic 1512"/>
              <p:cNvGrpSpPr/>
              <p:nvPr/>
            </p:nvGrpSpPr>
            <p:grpSpPr>
              <a:xfrm>
                <a:off x="2744077" y="1253153"/>
                <a:ext cx="44846" cy="77268"/>
                <a:chOff x="-1" y="0"/>
                <a:chExt cx="44846" cy="77267"/>
              </a:xfrm>
            </p:grpSpPr>
            <p:sp>
              <p:nvSpPr>
                <p:cNvPr id="2839" name="Freeform 4017"/>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40" name="Freeform 4018"/>
                <p:cNvSpPr/>
                <p:nvPr/>
              </p:nvSpPr>
              <p:spPr>
                <a:xfrm>
                  <a:off x="-1" y="38633"/>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44" name="Graphic 1512"/>
              <p:cNvGrpSpPr/>
              <p:nvPr/>
            </p:nvGrpSpPr>
            <p:grpSpPr>
              <a:xfrm>
                <a:off x="3035924" y="1330418"/>
                <a:ext cx="44846" cy="76061"/>
                <a:chOff x="-1" y="0"/>
                <a:chExt cx="44846" cy="76060"/>
              </a:xfrm>
            </p:grpSpPr>
            <p:sp>
              <p:nvSpPr>
                <p:cNvPr id="2842" name="Freeform 4015"/>
                <p:cNvSpPr/>
                <p:nvPr/>
              </p:nvSpPr>
              <p:spPr>
                <a:xfrm flipH="1">
                  <a:off x="22778" y="0"/>
                  <a:ext cx="1" cy="76060"/>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43" name="Freeform 4016"/>
                <p:cNvSpPr/>
                <p:nvPr/>
              </p:nvSpPr>
              <p:spPr>
                <a:xfrm>
                  <a:off x="-1" y="37426"/>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47" name="Graphic 1512"/>
              <p:cNvGrpSpPr/>
              <p:nvPr/>
            </p:nvGrpSpPr>
            <p:grpSpPr>
              <a:xfrm>
                <a:off x="3028805" y="1330418"/>
                <a:ext cx="44846" cy="76061"/>
                <a:chOff x="-1" y="0"/>
                <a:chExt cx="44846" cy="76060"/>
              </a:xfrm>
            </p:grpSpPr>
            <p:sp>
              <p:nvSpPr>
                <p:cNvPr id="2845" name="Freeform 4013"/>
                <p:cNvSpPr/>
                <p:nvPr/>
              </p:nvSpPr>
              <p:spPr>
                <a:xfrm flipH="1">
                  <a:off x="22066" y="0"/>
                  <a:ext cx="1" cy="76060"/>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46" name="Freeform 4014"/>
                <p:cNvSpPr/>
                <p:nvPr/>
              </p:nvSpPr>
              <p:spPr>
                <a:xfrm>
                  <a:off x="-1" y="37426"/>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50" name="Graphic 1512"/>
              <p:cNvGrpSpPr/>
              <p:nvPr/>
            </p:nvGrpSpPr>
            <p:grpSpPr>
              <a:xfrm>
                <a:off x="3013146" y="1330418"/>
                <a:ext cx="45557" cy="76061"/>
                <a:chOff x="0" y="0"/>
                <a:chExt cx="45557" cy="76060"/>
              </a:xfrm>
            </p:grpSpPr>
            <p:sp>
              <p:nvSpPr>
                <p:cNvPr id="2848" name="Freeform 4011"/>
                <p:cNvSpPr/>
                <p:nvPr/>
              </p:nvSpPr>
              <p:spPr>
                <a:xfrm flipH="1">
                  <a:off x="22778" y="0"/>
                  <a:ext cx="1" cy="76060"/>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49" name="Freeform 4012"/>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53" name="Graphic 1512"/>
              <p:cNvGrpSpPr/>
              <p:nvPr/>
            </p:nvGrpSpPr>
            <p:grpSpPr>
              <a:xfrm>
                <a:off x="3006739" y="1330418"/>
                <a:ext cx="44846" cy="76061"/>
                <a:chOff x="-1" y="0"/>
                <a:chExt cx="44846" cy="76060"/>
              </a:xfrm>
            </p:grpSpPr>
            <p:sp>
              <p:nvSpPr>
                <p:cNvPr id="2851" name="Freeform 4009"/>
                <p:cNvSpPr/>
                <p:nvPr/>
              </p:nvSpPr>
              <p:spPr>
                <a:xfrm flipH="1">
                  <a:off x="22778" y="0"/>
                  <a:ext cx="1" cy="76060"/>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52" name="Freeform 4010"/>
                <p:cNvSpPr/>
                <p:nvPr/>
              </p:nvSpPr>
              <p:spPr>
                <a:xfrm>
                  <a:off x="-1" y="37426"/>
                  <a:ext cx="44846"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56" name="Graphic 1512"/>
              <p:cNvGrpSpPr/>
              <p:nvPr/>
            </p:nvGrpSpPr>
            <p:grpSpPr>
              <a:xfrm>
                <a:off x="3021689" y="1330418"/>
                <a:ext cx="45557" cy="76061"/>
                <a:chOff x="0" y="0"/>
                <a:chExt cx="45557" cy="76060"/>
              </a:xfrm>
            </p:grpSpPr>
            <p:sp>
              <p:nvSpPr>
                <p:cNvPr id="2854" name="Freeform 4007"/>
                <p:cNvSpPr/>
                <p:nvPr/>
              </p:nvSpPr>
              <p:spPr>
                <a:xfrm flipH="1">
                  <a:off x="22778" y="0"/>
                  <a:ext cx="1" cy="76060"/>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55" name="Freeform 4008"/>
                <p:cNvSpPr/>
                <p:nvPr/>
              </p:nvSpPr>
              <p:spPr>
                <a:xfrm>
                  <a:off x="0" y="37426"/>
                  <a:ext cx="4555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59" name="Graphic 1512"/>
              <p:cNvGrpSpPr/>
              <p:nvPr/>
            </p:nvGrpSpPr>
            <p:grpSpPr>
              <a:xfrm>
                <a:off x="3347702" y="1355771"/>
                <a:ext cx="44847" cy="77268"/>
                <a:chOff x="-1" y="0"/>
                <a:chExt cx="44847" cy="77267"/>
              </a:xfrm>
            </p:grpSpPr>
            <p:sp>
              <p:nvSpPr>
                <p:cNvPr id="2857" name="Freeform 4005"/>
                <p:cNvSpPr/>
                <p:nvPr/>
              </p:nvSpPr>
              <p:spPr>
                <a:xfrm flipH="1">
                  <a:off x="22066"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58" name="Freeform 4006"/>
                <p:cNvSpPr/>
                <p:nvPr/>
              </p:nvSpPr>
              <p:spPr>
                <a:xfrm>
                  <a:off x="-1" y="38633"/>
                  <a:ext cx="4484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862" name="Graphic 1512"/>
              <p:cNvGrpSpPr/>
              <p:nvPr/>
            </p:nvGrpSpPr>
            <p:grpSpPr>
              <a:xfrm>
                <a:off x="4045289" y="1604471"/>
                <a:ext cx="44847" cy="77268"/>
                <a:chOff x="-1" y="0"/>
                <a:chExt cx="44847" cy="77267"/>
              </a:xfrm>
            </p:grpSpPr>
            <p:sp>
              <p:nvSpPr>
                <p:cNvPr id="2860" name="Freeform 4003"/>
                <p:cNvSpPr/>
                <p:nvPr/>
              </p:nvSpPr>
              <p:spPr>
                <a:xfrm flipH="1">
                  <a:off x="22778" y="0"/>
                  <a:ext cx="1" cy="77267"/>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61" name="Freeform 4004"/>
                <p:cNvSpPr/>
                <p:nvPr/>
              </p:nvSpPr>
              <p:spPr>
                <a:xfrm>
                  <a:off x="-1" y="38633"/>
                  <a:ext cx="44847"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2863" name="Freeform 4002"/>
              <p:cNvSpPr/>
              <p:nvPr/>
            </p:nvSpPr>
            <p:spPr>
              <a:xfrm>
                <a:off x="-1" y="0"/>
                <a:ext cx="4730778" cy="1924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624" y="21600"/>
                    </a:lnTo>
                    <a:lnTo>
                      <a:pt x="19624" y="19771"/>
                    </a:lnTo>
                    <a:lnTo>
                      <a:pt x="18620" y="19771"/>
                    </a:lnTo>
                    <a:lnTo>
                      <a:pt x="18620" y="18402"/>
                    </a:lnTo>
                    <a:lnTo>
                      <a:pt x="18568" y="18402"/>
                    </a:lnTo>
                    <a:lnTo>
                      <a:pt x="18568" y="17331"/>
                    </a:lnTo>
                    <a:lnTo>
                      <a:pt x="18522" y="17331"/>
                    </a:lnTo>
                    <a:lnTo>
                      <a:pt x="18522" y="16911"/>
                    </a:lnTo>
                    <a:lnTo>
                      <a:pt x="18483" y="16911"/>
                    </a:lnTo>
                    <a:lnTo>
                      <a:pt x="18483" y="16573"/>
                    </a:lnTo>
                    <a:lnTo>
                      <a:pt x="16800" y="16573"/>
                    </a:lnTo>
                    <a:lnTo>
                      <a:pt x="16800" y="16153"/>
                    </a:lnTo>
                    <a:lnTo>
                      <a:pt x="15409" y="16153"/>
                    </a:lnTo>
                    <a:lnTo>
                      <a:pt x="15409" y="15963"/>
                    </a:lnTo>
                    <a:lnTo>
                      <a:pt x="15357" y="15963"/>
                    </a:lnTo>
                    <a:lnTo>
                      <a:pt x="15357" y="15556"/>
                    </a:lnTo>
                    <a:lnTo>
                      <a:pt x="14976" y="15556"/>
                    </a:lnTo>
                    <a:lnTo>
                      <a:pt x="14976" y="15367"/>
                    </a:lnTo>
                    <a:lnTo>
                      <a:pt x="13816" y="15367"/>
                    </a:lnTo>
                    <a:lnTo>
                      <a:pt x="13816" y="15055"/>
                    </a:lnTo>
                    <a:lnTo>
                      <a:pt x="13715" y="15055"/>
                    </a:lnTo>
                    <a:lnTo>
                      <a:pt x="13715" y="14892"/>
                    </a:lnTo>
                    <a:lnTo>
                      <a:pt x="13657" y="14892"/>
                    </a:lnTo>
                    <a:lnTo>
                      <a:pt x="13657" y="14703"/>
                    </a:lnTo>
                    <a:lnTo>
                      <a:pt x="12630" y="14703"/>
                    </a:lnTo>
                    <a:cubicBezTo>
                      <a:pt x="12630" y="14703"/>
                      <a:pt x="12656" y="14445"/>
                      <a:pt x="12630" y="14445"/>
                    </a:cubicBezTo>
                    <a:lnTo>
                      <a:pt x="12480" y="14445"/>
                    </a:lnTo>
                    <a:lnTo>
                      <a:pt x="12480" y="14174"/>
                    </a:lnTo>
                    <a:lnTo>
                      <a:pt x="11457" y="14174"/>
                    </a:lnTo>
                    <a:lnTo>
                      <a:pt x="11457" y="13903"/>
                    </a:lnTo>
                    <a:lnTo>
                      <a:pt x="11174" y="13903"/>
                    </a:lnTo>
                    <a:lnTo>
                      <a:pt x="11174" y="13754"/>
                    </a:lnTo>
                    <a:lnTo>
                      <a:pt x="10628" y="13754"/>
                    </a:lnTo>
                    <a:lnTo>
                      <a:pt x="10628" y="13591"/>
                    </a:lnTo>
                    <a:lnTo>
                      <a:pt x="10270" y="13591"/>
                    </a:lnTo>
                    <a:lnTo>
                      <a:pt x="10270" y="13402"/>
                    </a:lnTo>
                    <a:lnTo>
                      <a:pt x="10212" y="13402"/>
                    </a:lnTo>
                    <a:lnTo>
                      <a:pt x="10212" y="13199"/>
                    </a:lnTo>
                    <a:lnTo>
                      <a:pt x="10043" y="13199"/>
                    </a:lnTo>
                    <a:lnTo>
                      <a:pt x="10043" y="13009"/>
                    </a:lnTo>
                    <a:lnTo>
                      <a:pt x="10007" y="13009"/>
                    </a:lnTo>
                    <a:lnTo>
                      <a:pt x="10007" y="12860"/>
                    </a:lnTo>
                    <a:lnTo>
                      <a:pt x="9900" y="12860"/>
                    </a:lnTo>
                    <a:lnTo>
                      <a:pt x="9900" y="12656"/>
                    </a:lnTo>
                    <a:lnTo>
                      <a:pt x="9766" y="12656"/>
                    </a:lnTo>
                    <a:lnTo>
                      <a:pt x="9766" y="12507"/>
                    </a:lnTo>
                    <a:lnTo>
                      <a:pt x="9695" y="12507"/>
                    </a:lnTo>
                    <a:lnTo>
                      <a:pt x="9695" y="12291"/>
                    </a:lnTo>
                    <a:lnTo>
                      <a:pt x="9607" y="12291"/>
                    </a:lnTo>
                    <a:lnTo>
                      <a:pt x="9607" y="12128"/>
                    </a:lnTo>
                    <a:lnTo>
                      <a:pt x="9445" y="12128"/>
                    </a:lnTo>
                    <a:lnTo>
                      <a:pt x="9445" y="12033"/>
                    </a:lnTo>
                    <a:lnTo>
                      <a:pt x="9331" y="12033"/>
                    </a:lnTo>
                    <a:lnTo>
                      <a:pt x="9331" y="11830"/>
                    </a:lnTo>
                    <a:lnTo>
                      <a:pt x="9279" y="11830"/>
                    </a:lnTo>
                    <a:lnTo>
                      <a:pt x="9279" y="11464"/>
                    </a:lnTo>
                    <a:lnTo>
                      <a:pt x="9207" y="11464"/>
                    </a:lnTo>
                    <a:lnTo>
                      <a:pt x="9207" y="11044"/>
                    </a:lnTo>
                    <a:lnTo>
                      <a:pt x="8801" y="11044"/>
                    </a:lnTo>
                    <a:lnTo>
                      <a:pt x="8801" y="10841"/>
                    </a:lnTo>
                    <a:lnTo>
                      <a:pt x="8431" y="10841"/>
                    </a:lnTo>
                    <a:lnTo>
                      <a:pt x="8431" y="10705"/>
                    </a:lnTo>
                    <a:lnTo>
                      <a:pt x="8151" y="10705"/>
                    </a:lnTo>
                    <a:lnTo>
                      <a:pt x="8151" y="10461"/>
                    </a:lnTo>
                    <a:lnTo>
                      <a:pt x="8125" y="10461"/>
                    </a:lnTo>
                    <a:lnTo>
                      <a:pt x="8125" y="10068"/>
                    </a:lnTo>
                    <a:lnTo>
                      <a:pt x="7943" y="10068"/>
                    </a:lnTo>
                    <a:lnTo>
                      <a:pt x="7943" y="9879"/>
                    </a:lnTo>
                    <a:lnTo>
                      <a:pt x="7696" y="9879"/>
                    </a:lnTo>
                    <a:lnTo>
                      <a:pt x="7696" y="9621"/>
                    </a:lnTo>
                    <a:lnTo>
                      <a:pt x="7615" y="9621"/>
                    </a:lnTo>
                    <a:lnTo>
                      <a:pt x="7615" y="9364"/>
                    </a:lnTo>
                    <a:lnTo>
                      <a:pt x="7543" y="9364"/>
                    </a:lnTo>
                    <a:lnTo>
                      <a:pt x="7543" y="9160"/>
                    </a:lnTo>
                    <a:lnTo>
                      <a:pt x="7472" y="9160"/>
                    </a:lnTo>
                    <a:lnTo>
                      <a:pt x="7472" y="9052"/>
                    </a:lnTo>
                    <a:lnTo>
                      <a:pt x="7274" y="9052"/>
                    </a:lnTo>
                    <a:lnTo>
                      <a:pt x="7274" y="8944"/>
                    </a:lnTo>
                    <a:lnTo>
                      <a:pt x="7069" y="8944"/>
                    </a:lnTo>
                    <a:lnTo>
                      <a:pt x="7069" y="8794"/>
                    </a:lnTo>
                    <a:lnTo>
                      <a:pt x="7010" y="8794"/>
                    </a:lnTo>
                    <a:lnTo>
                      <a:pt x="7010" y="8632"/>
                    </a:lnTo>
                    <a:lnTo>
                      <a:pt x="6737" y="8632"/>
                    </a:lnTo>
                    <a:lnTo>
                      <a:pt x="6737" y="8469"/>
                    </a:lnTo>
                    <a:lnTo>
                      <a:pt x="6282" y="8469"/>
                    </a:lnTo>
                    <a:lnTo>
                      <a:pt x="6282" y="8320"/>
                    </a:lnTo>
                    <a:lnTo>
                      <a:pt x="6224" y="8320"/>
                    </a:lnTo>
                    <a:lnTo>
                      <a:pt x="6224" y="8158"/>
                    </a:lnTo>
                    <a:lnTo>
                      <a:pt x="6185" y="8158"/>
                    </a:lnTo>
                    <a:lnTo>
                      <a:pt x="6185" y="7968"/>
                    </a:lnTo>
                    <a:lnTo>
                      <a:pt x="6136" y="7968"/>
                    </a:lnTo>
                    <a:lnTo>
                      <a:pt x="6136" y="7656"/>
                    </a:lnTo>
                    <a:lnTo>
                      <a:pt x="6087" y="7656"/>
                    </a:lnTo>
                    <a:lnTo>
                      <a:pt x="6087" y="7263"/>
                    </a:lnTo>
                    <a:lnTo>
                      <a:pt x="5870" y="7263"/>
                    </a:lnTo>
                    <a:lnTo>
                      <a:pt x="5870" y="7114"/>
                    </a:lnTo>
                    <a:lnTo>
                      <a:pt x="5506" y="7114"/>
                    </a:lnTo>
                    <a:cubicBezTo>
                      <a:pt x="5506" y="7114"/>
                      <a:pt x="5532" y="6965"/>
                      <a:pt x="5506" y="6965"/>
                    </a:cubicBezTo>
                    <a:lnTo>
                      <a:pt x="5460" y="6965"/>
                    </a:lnTo>
                    <a:lnTo>
                      <a:pt x="5460" y="6748"/>
                    </a:lnTo>
                    <a:lnTo>
                      <a:pt x="5376" y="6748"/>
                    </a:lnTo>
                    <a:lnTo>
                      <a:pt x="5376" y="6545"/>
                    </a:lnTo>
                    <a:lnTo>
                      <a:pt x="4823" y="6545"/>
                    </a:lnTo>
                    <a:lnTo>
                      <a:pt x="4823" y="6410"/>
                    </a:lnTo>
                    <a:lnTo>
                      <a:pt x="4599" y="6410"/>
                    </a:lnTo>
                    <a:lnTo>
                      <a:pt x="4599" y="6220"/>
                    </a:lnTo>
                    <a:lnTo>
                      <a:pt x="4550" y="6220"/>
                    </a:lnTo>
                    <a:lnTo>
                      <a:pt x="4550" y="5881"/>
                    </a:lnTo>
                    <a:lnTo>
                      <a:pt x="4498" y="5881"/>
                    </a:lnTo>
                    <a:lnTo>
                      <a:pt x="4498" y="5718"/>
                    </a:lnTo>
                    <a:lnTo>
                      <a:pt x="4264" y="5718"/>
                    </a:lnTo>
                    <a:lnTo>
                      <a:pt x="4264" y="5515"/>
                    </a:lnTo>
                    <a:lnTo>
                      <a:pt x="3972" y="5515"/>
                    </a:lnTo>
                    <a:lnTo>
                      <a:pt x="3972" y="5380"/>
                    </a:lnTo>
                    <a:lnTo>
                      <a:pt x="3884" y="5380"/>
                    </a:lnTo>
                    <a:lnTo>
                      <a:pt x="3884" y="5244"/>
                    </a:lnTo>
                    <a:lnTo>
                      <a:pt x="3790" y="5244"/>
                    </a:lnTo>
                    <a:lnTo>
                      <a:pt x="3790" y="5095"/>
                    </a:lnTo>
                    <a:lnTo>
                      <a:pt x="3364" y="5095"/>
                    </a:lnTo>
                    <a:lnTo>
                      <a:pt x="3364" y="4946"/>
                    </a:lnTo>
                    <a:lnTo>
                      <a:pt x="3299" y="4946"/>
                    </a:lnTo>
                    <a:lnTo>
                      <a:pt x="3299" y="4783"/>
                    </a:lnTo>
                    <a:lnTo>
                      <a:pt x="3224" y="4783"/>
                    </a:lnTo>
                    <a:lnTo>
                      <a:pt x="3224" y="4648"/>
                    </a:lnTo>
                    <a:lnTo>
                      <a:pt x="3052" y="4648"/>
                    </a:lnTo>
                    <a:lnTo>
                      <a:pt x="3052" y="4499"/>
                    </a:lnTo>
                    <a:lnTo>
                      <a:pt x="2932" y="4499"/>
                    </a:lnTo>
                    <a:lnTo>
                      <a:pt x="2932" y="4363"/>
                    </a:lnTo>
                    <a:lnTo>
                      <a:pt x="2847" y="4363"/>
                    </a:lnTo>
                    <a:lnTo>
                      <a:pt x="2847" y="4269"/>
                    </a:lnTo>
                    <a:lnTo>
                      <a:pt x="2776" y="4269"/>
                    </a:lnTo>
                    <a:lnTo>
                      <a:pt x="2776" y="4106"/>
                    </a:lnTo>
                    <a:lnTo>
                      <a:pt x="2613" y="4106"/>
                    </a:lnTo>
                    <a:lnTo>
                      <a:pt x="2613" y="3997"/>
                    </a:lnTo>
                    <a:lnTo>
                      <a:pt x="2408" y="3997"/>
                    </a:lnTo>
                    <a:lnTo>
                      <a:pt x="2408" y="3889"/>
                    </a:lnTo>
                    <a:lnTo>
                      <a:pt x="2233" y="3889"/>
                    </a:lnTo>
                    <a:lnTo>
                      <a:pt x="2233" y="3672"/>
                    </a:lnTo>
                    <a:lnTo>
                      <a:pt x="2194" y="3672"/>
                    </a:lnTo>
                    <a:lnTo>
                      <a:pt x="2194" y="3374"/>
                    </a:lnTo>
                    <a:lnTo>
                      <a:pt x="2119" y="3374"/>
                    </a:lnTo>
                    <a:lnTo>
                      <a:pt x="2119" y="3130"/>
                    </a:lnTo>
                    <a:lnTo>
                      <a:pt x="1801" y="3130"/>
                    </a:lnTo>
                    <a:lnTo>
                      <a:pt x="1801" y="2968"/>
                    </a:lnTo>
                    <a:lnTo>
                      <a:pt x="1726" y="2968"/>
                    </a:lnTo>
                    <a:lnTo>
                      <a:pt x="1726" y="2751"/>
                    </a:lnTo>
                    <a:lnTo>
                      <a:pt x="1654" y="2751"/>
                    </a:lnTo>
                    <a:lnTo>
                      <a:pt x="1654" y="2493"/>
                    </a:lnTo>
                    <a:lnTo>
                      <a:pt x="1531" y="2493"/>
                    </a:lnTo>
                    <a:lnTo>
                      <a:pt x="1531" y="2385"/>
                    </a:lnTo>
                    <a:lnTo>
                      <a:pt x="1437" y="2385"/>
                    </a:lnTo>
                    <a:lnTo>
                      <a:pt x="1437" y="2019"/>
                    </a:lnTo>
                    <a:lnTo>
                      <a:pt x="1313" y="2019"/>
                    </a:lnTo>
                    <a:lnTo>
                      <a:pt x="1313" y="1829"/>
                    </a:lnTo>
                    <a:lnTo>
                      <a:pt x="1232" y="1829"/>
                    </a:lnTo>
                    <a:lnTo>
                      <a:pt x="1232" y="1694"/>
                    </a:lnTo>
                    <a:lnTo>
                      <a:pt x="1138" y="1694"/>
                    </a:lnTo>
                    <a:lnTo>
                      <a:pt x="1138" y="1450"/>
                    </a:lnTo>
                    <a:lnTo>
                      <a:pt x="783" y="1450"/>
                    </a:lnTo>
                    <a:lnTo>
                      <a:pt x="783" y="1260"/>
                    </a:lnTo>
                    <a:lnTo>
                      <a:pt x="663" y="1260"/>
                    </a:lnTo>
                    <a:lnTo>
                      <a:pt x="663" y="596"/>
                    </a:lnTo>
                    <a:lnTo>
                      <a:pt x="514" y="596"/>
                    </a:lnTo>
                    <a:lnTo>
                      <a:pt x="514" y="407"/>
                    </a:lnTo>
                    <a:lnTo>
                      <a:pt x="221" y="407"/>
                    </a:lnTo>
                    <a:lnTo>
                      <a:pt x="221" y="244"/>
                    </a:lnTo>
                    <a:lnTo>
                      <a:pt x="0" y="244"/>
                    </a:lnTo>
                    <a:lnTo>
                      <a:pt x="0" y="0"/>
                    </a:lnTo>
                  </a:path>
                </a:pathLst>
              </a:custGeom>
              <a:noFill/>
              <a:ln w="19050" cap="flat">
                <a:solidFill>
                  <a:srgbClr val="215F9A"/>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aphicFrame>
          <p:nvGraphicFramePr>
            <p:cNvPr id="2865" name="Table 4227"/>
            <p:cNvGraphicFramePr/>
            <p:nvPr/>
          </p:nvGraphicFramePr>
          <p:xfrm>
            <a:off x="317563" y="1387681"/>
            <a:ext cx="538766" cy="3969985"/>
          </p:xfrm>
          <a:graphic>
            <a:graphicData uri="http://schemas.openxmlformats.org/drawingml/2006/table">
              <a:tbl>
                <a:tblPr/>
                <a:tblGrid>
                  <a:gridCol w="469313">
                    <a:extLst>
                      <a:ext uri="{9D8B030D-6E8A-4147-A177-3AD203B41FA5}">
                        <a16:colId xmlns:a16="http://schemas.microsoft.com/office/drawing/2014/main" val="20000"/>
                      </a:ext>
                    </a:extLst>
                  </a:gridCol>
                </a:tblGrid>
                <a:tr h="647848">
                  <a:tc>
                    <a:txBody>
                      <a:bodyPr/>
                      <a:lstStyle/>
                      <a:p>
                        <a:pPr algn="r">
                          <a:defRPr sz="1800">
                            <a:solidFill>
                              <a:srgbClr val="000000"/>
                            </a:solidFill>
                          </a:defRPr>
                        </a:pPr>
                        <a:r>
                          <a:rPr sz="1400">
                            <a:latin typeface="+mn-lt"/>
                            <a:ea typeface="+mn-ea"/>
                            <a:cs typeface="+mn-cs"/>
                            <a:sym typeface="Calibri"/>
                          </a:rPr>
                          <a:t>100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647848">
                  <a:tc>
                    <a:txBody>
                      <a:bodyPr/>
                      <a:lstStyle/>
                      <a:p>
                        <a:pPr algn="r">
                          <a:defRPr sz="1800">
                            <a:solidFill>
                              <a:srgbClr val="000000"/>
                            </a:solidFill>
                          </a:defRPr>
                        </a:pPr>
                        <a:r>
                          <a:rPr sz="1400">
                            <a:latin typeface="+mn-lt"/>
                            <a:ea typeface="+mn-ea"/>
                            <a:cs typeface="+mn-cs"/>
                            <a:sym typeface="Calibri"/>
                          </a:rPr>
                          <a:t>80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647848">
                  <a:tc>
                    <a:txBody>
                      <a:bodyPr/>
                      <a:lstStyle/>
                      <a:p>
                        <a:pPr algn="r">
                          <a:defRPr sz="1800">
                            <a:solidFill>
                              <a:srgbClr val="000000"/>
                            </a:solidFill>
                          </a:defRPr>
                        </a:pPr>
                        <a:r>
                          <a:rPr sz="1400">
                            <a:latin typeface="+mn-lt"/>
                            <a:ea typeface="+mn-ea"/>
                            <a:cs typeface="+mn-cs"/>
                            <a:sym typeface="Calibri"/>
                          </a:rPr>
                          <a:t>60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647848">
                  <a:tc>
                    <a:txBody>
                      <a:bodyPr/>
                      <a:lstStyle/>
                      <a:p>
                        <a:pPr algn="r">
                          <a:defRPr sz="1800">
                            <a:solidFill>
                              <a:srgbClr val="000000"/>
                            </a:solidFill>
                          </a:defRPr>
                        </a:pPr>
                        <a:r>
                          <a:rPr sz="1400">
                            <a:latin typeface="+mn-lt"/>
                            <a:ea typeface="+mn-ea"/>
                            <a:cs typeface="+mn-cs"/>
                            <a:sym typeface="Calibri"/>
                          </a:rPr>
                          <a:t>40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647848">
                  <a:tc>
                    <a:txBody>
                      <a:bodyPr/>
                      <a:lstStyle/>
                      <a:p>
                        <a:pPr algn="r">
                          <a:defRPr sz="1800">
                            <a:solidFill>
                              <a:srgbClr val="000000"/>
                            </a:solidFill>
                          </a:defRPr>
                        </a:pPr>
                        <a:r>
                          <a:rPr sz="1400">
                            <a:latin typeface="+mn-lt"/>
                            <a:ea typeface="+mn-ea"/>
                            <a:cs typeface="+mn-cs"/>
                            <a:sym typeface="Calibri"/>
                          </a:rPr>
                          <a:t>20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647848">
                  <a:tc>
                    <a:txBody>
                      <a:bodyPr/>
                      <a:lstStyle/>
                      <a:p>
                        <a:pPr algn="r">
                          <a:defRPr sz="1800">
                            <a:solidFill>
                              <a:srgbClr val="000000"/>
                            </a:solidFill>
                          </a:defRPr>
                        </a:pPr>
                        <a:r>
                          <a:rPr sz="1400">
                            <a:latin typeface="+mn-lt"/>
                            <a:ea typeface="+mn-ea"/>
                            <a:cs typeface="+mn-cs"/>
                            <a:sym typeface="Calibri"/>
                          </a:rPr>
                          <a:t>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5"/>
                    </a:ext>
                  </a:extLst>
                </a:tr>
              </a:tbl>
            </a:graphicData>
          </a:graphic>
        </p:graphicFrame>
        <p:sp>
          <p:nvSpPr>
            <p:cNvPr id="2866" name="TextBox 4228"/>
            <p:cNvSpPr txBox="1"/>
            <p:nvPr/>
          </p:nvSpPr>
          <p:spPr>
            <a:xfrm rot="16200000">
              <a:off x="-1026346" y="3115876"/>
              <a:ext cx="2847656" cy="300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1600" b="1">
                  <a:solidFill>
                    <a:srgbClr val="000000"/>
                  </a:solid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000000"/>
                  </a:solidFill>
                  <a:effectLst/>
                  <a:uLnTx/>
                  <a:uFillTx/>
                  <a:latin typeface="Calibri"/>
                  <a:cs typeface="Calibri"/>
                  <a:sym typeface="Calibri"/>
                </a:rPr>
                <a:t>Progression-Free Survival, %</a:t>
              </a:r>
            </a:p>
          </p:txBody>
        </p:sp>
        <p:graphicFrame>
          <p:nvGraphicFramePr>
            <p:cNvPr id="2867" name="Table 4229"/>
            <p:cNvGraphicFramePr/>
            <p:nvPr/>
          </p:nvGraphicFramePr>
          <p:xfrm>
            <a:off x="874351" y="5122831"/>
            <a:ext cx="5864288" cy="809381"/>
          </p:xfrm>
          <a:graphic>
            <a:graphicData uri="http://schemas.openxmlformats.org/drawingml/2006/table">
              <a:tbl>
                <a:tblPr/>
                <a:tblGrid>
                  <a:gridCol w="364880">
                    <a:extLst>
                      <a:ext uri="{9D8B030D-6E8A-4147-A177-3AD203B41FA5}">
                        <a16:colId xmlns:a16="http://schemas.microsoft.com/office/drawing/2014/main" val="20000"/>
                      </a:ext>
                    </a:extLst>
                  </a:gridCol>
                  <a:gridCol w="364880">
                    <a:extLst>
                      <a:ext uri="{9D8B030D-6E8A-4147-A177-3AD203B41FA5}">
                        <a16:colId xmlns:a16="http://schemas.microsoft.com/office/drawing/2014/main" val="20001"/>
                      </a:ext>
                    </a:extLst>
                  </a:gridCol>
                  <a:gridCol w="364880">
                    <a:extLst>
                      <a:ext uri="{9D8B030D-6E8A-4147-A177-3AD203B41FA5}">
                        <a16:colId xmlns:a16="http://schemas.microsoft.com/office/drawing/2014/main" val="20002"/>
                      </a:ext>
                    </a:extLst>
                  </a:gridCol>
                  <a:gridCol w="364880">
                    <a:extLst>
                      <a:ext uri="{9D8B030D-6E8A-4147-A177-3AD203B41FA5}">
                        <a16:colId xmlns:a16="http://schemas.microsoft.com/office/drawing/2014/main" val="20003"/>
                      </a:ext>
                    </a:extLst>
                  </a:gridCol>
                  <a:gridCol w="364880">
                    <a:extLst>
                      <a:ext uri="{9D8B030D-6E8A-4147-A177-3AD203B41FA5}">
                        <a16:colId xmlns:a16="http://schemas.microsoft.com/office/drawing/2014/main" val="20004"/>
                      </a:ext>
                    </a:extLst>
                  </a:gridCol>
                  <a:gridCol w="364880">
                    <a:extLst>
                      <a:ext uri="{9D8B030D-6E8A-4147-A177-3AD203B41FA5}">
                        <a16:colId xmlns:a16="http://schemas.microsoft.com/office/drawing/2014/main" val="20005"/>
                      </a:ext>
                    </a:extLst>
                  </a:gridCol>
                  <a:gridCol w="364880">
                    <a:extLst>
                      <a:ext uri="{9D8B030D-6E8A-4147-A177-3AD203B41FA5}">
                        <a16:colId xmlns:a16="http://schemas.microsoft.com/office/drawing/2014/main" val="20006"/>
                      </a:ext>
                    </a:extLst>
                  </a:gridCol>
                  <a:gridCol w="364880">
                    <a:extLst>
                      <a:ext uri="{9D8B030D-6E8A-4147-A177-3AD203B41FA5}">
                        <a16:colId xmlns:a16="http://schemas.microsoft.com/office/drawing/2014/main" val="20007"/>
                      </a:ext>
                    </a:extLst>
                  </a:gridCol>
                  <a:gridCol w="364880">
                    <a:extLst>
                      <a:ext uri="{9D8B030D-6E8A-4147-A177-3AD203B41FA5}">
                        <a16:colId xmlns:a16="http://schemas.microsoft.com/office/drawing/2014/main" val="20008"/>
                      </a:ext>
                    </a:extLst>
                  </a:gridCol>
                  <a:gridCol w="364880">
                    <a:extLst>
                      <a:ext uri="{9D8B030D-6E8A-4147-A177-3AD203B41FA5}">
                        <a16:colId xmlns:a16="http://schemas.microsoft.com/office/drawing/2014/main" val="20009"/>
                      </a:ext>
                    </a:extLst>
                  </a:gridCol>
                  <a:gridCol w="364880">
                    <a:extLst>
                      <a:ext uri="{9D8B030D-6E8A-4147-A177-3AD203B41FA5}">
                        <a16:colId xmlns:a16="http://schemas.microsoft.com/office/drawing/2014/main" val="20010"/>
                      </a:ext>
                    </a:extLst>
                  </a:gridCol>
                  <a:gridCol w="364880">
                    <a:extLst>
                      <a:ext uri="{9D8B030D-6E8A-4147-A177-3AD203B41FA5}">
                        <a16:colId xmlns:a16="http://schemas.microsoft.com/office/drawing/2014/main" val="20011"/>
                      </a:ext>
                    </a:extLst>
                  </a:gridCol>
                  <a:gridCol w="364880">
                    <a:extLst>
                      <a:ext uri="{9D8B030D-6E8A-4147-A177-3AD203B41FA5}">
                        <a16:colId xmlns:a16="http://schemas.microsoft.com/office/drawing/2014/main" val="20012"/>
                      </a:ext>
                    </a:extLst>
                  </a:gridCol>
                  <a:gridCol w="364880">
                    <a:extLst>
                      <a:ext uri="{9D8B030D-6E8A-4147-A177-3AD203B41FA5}">
                        <a16:colId xmlns:a16="http://schemas.microsoft.com/office/drawing/2014/main" val="20013"/>
                      </a:ext>
                    </a:extLst>
                  </a:gridCol>
                </a:tblGrid>
                <a:tr h="167689">
                  <a:tc>
                    <a:txBody>
                      <a:bodyPr/>
                      <a:lstStyle/>
                      <a:p>
                        <a:pPr>
                          <a:defRPr sz="1800">
                            <a:solidFill>
                              <a:srgbClr val="000000"/>
                            </a:solidFill>
                          </a:defRPr>
                        </a:pPr>
                        <a:r>
                          <a:rPr sz="14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12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18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24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30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36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42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48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54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72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78</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134151">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gridSpan="2">
                    <a:txBody>
                      <a:bodyPr/>
                      <a:lstStyle/>
                      <a:p>
                        <a:pPr>
                          <a:defRPr sz="1800">
                            <a:solidFill>
                              <a:srgbClr val="000000"/>
                            </a:solidFill>
                          </a:defRPr>
                        </a:pPr>
                        <a:r>
                          <a:rPr sz="1600">
                            <a:latin typeface="+mn-lt"/>
                            <a:ea typeface="+mn-ea"/>
                            <a:cs typeface="+mn-cs"/>
                            <a:sym typeface="Calibri"/>
                          </a:rPr>
                          <a:t>Months</a:t>
                        </a:r>
                      </a:p>
                    </a:txBody>
                    <a:tcPr marL="0" marR="0" marT="0" marB="0" horzOverflow="overflow">
                      <a:lnL w="12700">
                        <a:miter lim="400000"/>
                      </a:lnL>
                      <a:lnR w="12700">
                        <a:miter lim="400000"/>
                      </a:lnR>
                      <a:lnT w="12700">
                        <a:miter lim="400000"/>
                      </a:lnT>
                      <a:lnB w="12700">
                        <a:miter lim="400000"/>
                      </a:lnB>
                      <a:noFill/>
                    </a:tcPr>
                  </a:tc>
                  <a:tc hMerge="1">
                    <a:txBody>
                      <a:bodyPr/>
                      <a:lstStyle/>
                      <a:p>
                        <a:endParaRPr lang="en-CH"/>
                      </a:p>
                    </a:txBody>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134151">
                  <a:tc>
                    <a:txBody>
                      <a:bodyPr/>
                      <a:lstStyle/>
                      <a:p>
                        <a:pPr>
                          <a:defRPr sz="1800">
                            <a:solidFill>
                              <a:srgbClr val="000000"/>
                            </a:solidFill>
                          </a:defRPr>
                        </a:pPr>
                        <a:r>
                          <a:rPr sz="1000">
                            <a:latin typeface="+mn-lt"/>
                            <a:ea typeface="+mn-ea"/>
                            <a:cs typeface="+mn-cs"/>
                            <a:sym typeface="Calibri"/>
                          </a:rPr>
                          <a:t>299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258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232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205</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182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156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136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122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98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73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53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34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134151">
                  <a:tc>
                    <a:txBody>
                      <a:bodyPr/>
                      <a:lstStyle/>
                      <a:p>
                        <a:pPr>
                          <a:defRPr sz="1800">
                            <a:solidFill>
                              <a:srgbClr val="000000"/>
                            </a:solidFill>
                          </a:defRPr>
                        </a:pPr>
                        <a:r>
                          <a:rPr sz="1000">
                            <a:latin typeface="+mn-lt"/>
                            <a:ea typeface="+mn-ea"/>
                            <a:cs typeface="+mn-cs"/>
                            <a:sym typeface="Calibri"/>
                          </a:rPr>
                          <a:t>299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243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204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181</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159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142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118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102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84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63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44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25</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bl>
            </a:graphicData>
          </a:graphic>
        </p:graphicFrame>
        <p:sp>
          <p:nvSpPr>
            <p:cNvPr id="2868" name="TextBox 4230"/>
            <p:cNvSpPr txBox="1"/>
            <p:nvPr/>
          </p:nvSpPr>
          <p:spPr>
            <a:xfrm>
              <a:off x="-333510" y="5415303"/>
              <a:ext cx="1257738" cy="55871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Number at risk</a:t>
              </a:r>
            </a:p>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Acala + BR</a:t>
              </a:r>
            </a:p>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Placebo + BR</a:t>
              </a:r>
            </a:p>
          </p:txBody>
        </p:sp>
      </p:grpSp>
      <p:grpSp>
        <p:nvGrpSpPr>
          <p:cNvPr id="5" name="Group 4">
            <a:extLst>
              <a:ext uri="{FF2B5EF4-FFF2-40B4-BE49-F238E27FC236}">
                <a16:creationId xmlns:a16="http://schemas.microsoft.com/office/drawing/2014/main" id="{2B120369-A7B1-430C-65FF-DF20559F7F4F}"/>
              </a:ext>
            </a:extLst>
          </p:cNvPr>
          <p:cNvGrpSpPr/>
          <p:nvPr/>
        </p:nvGrpSpPr>
        <p:grpSpPr>
          <a:xfrm>
            <a:off x="6463865" y="1184192"/>
            <a:ext cx="5741103" cy="4611760"/>
            <a:chOff x="6196532" y="1212239"/>
            <a:chExt cx="6118952" cy="4722019"/>
          </a:xfrm>
        </p:grpSpPr>
        <p:sp>
          <p:nvSpPr>
            <p:cNvPr id="1442" name="Rectangle 21"/>
            <p:cNvSpPr/>
            <p:nvPr/>
          </p:nvSpPr>
          <p:spPr>
            <a:xfrm>
              <a:off x="11480216" y="2165127"/>
              <a:ext cx="330096" cy="100438"/>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mn-lt"/>
                  <a:ea typeface="+mn-ea"/>
                  <a:cs typeface="+mn-cs"/>
                  <a:sym typeface="Calibri"/>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43" name="Rectangle 22"/>
            <p:cNvSpPr/>
            <p:nvPr/>
          </p:nvSpPr>
          <p:spPr>
            <a:xfrm>
              <a:off x="11572512" y="2249956"/>
              <a:ext cx="330096" cy="100438"/>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mn-lt"/>
                  <a:ea typeface="+mn-ea"/>
                  <a:cs typeface="+mn-cs"/>
                  <a:sym typeface="Calibri"/>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45" name="TextBox 13"/>
            <p:cNvSpPr txBox="1"/>
            <p:nvPr/>
          </p:nvSpPr>
          <p:spPr>
            <a:xfrm>
              <a:off x="6904563" y="1212239"/>
              <a:ext cx="5148422" cy="3330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b="1">
                  <a:solidFill>
                    <a:srgbClr val="000000"/>
                  </a:solid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1" i="0" u="none" strike="noStrike" kern="0" cap="none" spc="0" normalizeH="0" baseline="0" noProof="0">
                  <a:ln>
                    <a:noFill/>
                  </a:ln>
                  <a:solidFill>
                    <a:srgbClr val="000000"/>
                  </a:solidFill>
                  <a:effectLst/>
                  <a:uLnTx/>
                  <a:uFillTx/>
                  <a:latin typeface="Calibri"/>
                  <a:cs typeface="Calibri"/>
                  <a:sym typeface="Calibri"/>
                </a:rPr>
                <a:t>COVID-19 deaths censored</a:t>
              </a:r>
            </a:p>
          </p:txBody>
        </p:sp>
        <p:graphicFrame>
          <p:nvGraphicFramePr>
            <p:cNvPr id="1446" name="Table 17"/>
            <p:cNvGraphicFramePr/>
            <p:nvPr/>
          </p:nvGraphicFramePr>
          <p:xfrm>
            <a:off x="6858843" y="3432779"/>
            <a:ext cx="4224216" cy="1569785"/>
          </p:xfrm>
          <a:graphic>
            <a:graphicData uri="http://schemas.openxmlformats.org/drawingml/2006/table">
              <a:tbl>
                <a:tblPr/>
                <a:tblGrid>
                  <a:gridCol w="1572801">
                    <a:extLst>
                      <a:ext uri="{9D8B030D-6E8A-4147-A177-3AD203B41FA5}">
                        <a16:colId xmlns:a16="http://schemas.microsoft.com/office/drawing/2014/main" val="20000"/>
                      </a:ext>
                    </a:extLst>
                  </a:gridCol>
                  <a:gridCol w="1157164">
                    <a:extLst>
                      <a:ext uri="{9D8B030D-6E8A-4147-A177-3AD203B41FA5}">
                        <a16:colId xmlns:a16="http://schemas.microsoft.com/office/drawing/2014/main" val="20001"/>
                      </a:ext>
                    </a:extLst>
                  </a:gridCol>
                  <a:gridCol w="1233403">
                    <a:extLst>
                      <a:ext uri="{9D8B030D-6E8A-4147-A177-3AD203B41FA5}">
                        <a16:colId xmlns:a16="http://schemas.microsoft.com/office/drawing/2014/main" val="20002"/>
                      </a:ext>
                    </a:extLst>
                  </a:gridCol>
                </a:tblGrid>
                <a:tr h="383283">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b="1">
                            <a:latin typeface="+mn-lt"/>
                            <a:ea typeface="+mn-ea"/>
                            <a:cs typeface="+mn-cs"/>
                            <a:sym typeface="Calibri"/>
                          </a:rPr>
                          <a:t>ABR
(n=299)</a:t>
                        </a: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b="1">
                            <a:latin typeface="+mn-lt"/>
                            <a:ea typeface="+mn-ea"/>
                            <a:cs typeface="+mn-cs"/>
                            <a:sym typeface="Calibri"/>
                          </a:rPr>
                          <a:t>PBR
(n=299)</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191641">
                  <a:tc>
                    <a:txBody>
                      <a:bodyPr/>
                      <a:lstStyle/>
                      <a:p>
                        <a:pPr algn="l">
                          <a:defRPr sz="1800">
                            <a:solidFill>
                              <a:srgbClr val="000000"/>
                            </a:solidFill>
                          </a:defRPr>
                        </a:pPr>
                        <a:r>
                          <a:rPr sz="1000" b="1">
                            <a:latin typeface="+mn-lt"/>
                            <a:ea typeface="+mn-ea"/>
                            <a:cs typeface="+mn-cs"/>
                            <a:sym typeface="Calibri"/>
                          </a:rPr>
                          <a:t>PFS events, n (%)</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83 (27.8)</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117 (39.1)</a:t>
                        </a:r>
                      </a:p>
                    </a:txBody>
                    <a:tcPr marL="0" marR="0" marT="0" marB="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1"/>
                    </a:ext>
                  </a:extLst>
                </a:tr>
                <a:tr h="191641">
                  <a:tc>
                    <a:txBody>
                      <a:bodyPr/>
                      <a:lstStyle/>
                      <a:p>
                        <a:pPr algn="l">
                          <a:defRPr sz="1800">
                            <a:solidFill>
                              <a:srgbClr val="000000"/>
                            </a:solidFill>
                          </a:defRPr>
                        </a:pPr>
                        <a:r>
                          <a:rPr sz="1000">
                            <a:latin typeface="+mn-lt"/>
                            <a:ea typeface="+mn-ea"/>
                            <a:cs typeface="+mn-cs"/>
                            <a:sym typeface="Calibri"/>
                          </a:rPr>
                          <a:t>PD</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57 (19.1)</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99 (33.1)</a:t>
                        </a:r>
                      </a:p>
                    </a:txBody>
                    <a:tcPr marL="0" marR="0" marT="0" marB="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2"/>
                    </a:ext>
                  </a:extLst>
                </a:tr>
                <a:tr h="383283">
                  <a:tc>
                    <a:txBody>
                      <a:bodyPr/>
                      <a:lstStyle/>
                      <a:p>
                        <a:pPr algn="l">
                          <a:defRPr sz="1800">
                            <a:solidFill>
                              <a:srgbClr val="000000"/>
                            </a:solidFill>
                          </a:defRPr>
                        </a:pPr>
                        <a:r>
                          <a:rPr sz="1000" b="1">
                            <a:latin typeface="+mn-lt"/>
                            <a:ea typeface="+mn-ea"/>
                            <a:cs typeface="+mn-cs"/>
                            <a:sym typeface="Calibri"/>
                          </a:rPr>
                          <a:t>Median PFS, months (95% CI)</a:t>
                        </a:r>
                      </a:p>
                    </a:txBody>
                    <a:tcPr marL="0" marR="0" marT="0" marB="0" anchor="ctr" horzOverflow="overflow">
                      <a:lnL w="12700">
                        <a:miter lim="400000"/>
                      </a:lnL>
                      <a:lnR w="12700">
                        <a:miter lim="400000"/>
                      </a:lnR>
                      <a:lnT w="12700">
                        <a:miter lim="400000"/>
                      </a:lnT>
                      <a:lnB w="12700">
                        <a:miter lim="400000"/>
                      </a:lnB>
                      <a:solidFill>
                        <a:srgbClr val="E7E6E6"/>
                      </a:solidFill>
                    </a:tcPr>
                  </a:tc>
                  <a:tc>
                    <a:txBody>
                      <a:bodyPr/>
                      <a:lstStyle/>
                      <a:p>
                        <a:pPr>
                          <a:defRPr sz="1800">
                            <a:solidFill>
                              <a:srgbClr val="000000"/>
                            </a:solidFill>
                          </a:defRPr>
                        </a:pPr>
                        <a:r>
                          <a:rPr sz="1000">
                            <a:latin typeface="+mn-lt"/>
                            <a:ea typeface="+mn-ea"/>
                            <a:cs typeface="+mn-cs"/>
                            <a:sym typeface="Calibri"/>
                          </a:rPr>
                          <a:t>NE
(66.4, NE)</a:t>
                        </a:r>
                      </a:p>
                    </a:txBody>
                    <a:tcPr marL="0" marR="0" marT="0" marB="0" anchor="ctr" horzOverflow="overflow">
                      <a:lnL w="12700">
                        <a:miter lim="400000"/>
                      </a:lnL>
                      <a:lnR w="12700">
                        <a:miter lim="400000"/>
                      </a:lnR>
                      <a:lnT w="12700">
                        <a:miter lim="400000"/>
                      </a:lnT>
                      <a:lnB w="12700">
                        <a:miter lim="400000"/>
                      </a:lnB>
                      <a:solidFill>
                        <a:srgbClr val="E7E6E6"/>
                      </a:solidFill>
                    </a:tcPr>
                  </a:tc>
                  <a:tc>
                    <a:txBody>
                      <a:bodyPr/>
                      <a:lstStyle/>
                      <a:p>
                        <a:pPr>
                          <a:defRPr sz="1800">
                            <a:solidFill>
                              <a:srgbClr val="000000"/>
                            </a:solidFill>
                          </a:defRPr>
                        </a:pPr>
                        <a:r>
                          <a:rPr sz="1000">
                            <a:latin typeface="+mn-lt"/>
                            <a:ea typeface="+mn-ea"/>
                            <a:cs typeface="+mn-cs"/>
                            <a:sym typeface="Calibri"/>
                          </a:rPr>
                          <a:t>61.6
(49.6, 68.9)</a:t>
                        </a:r>
                      </a:p>
                    </a:txBody>
                    <a:tcPr marL="0" marR="0" marT="0" marB="0" anchor="ctr" horzOverflow="overflow">
                      <a:lnL w="12700">
                        <a:miter lim="400000"/>
                      </a:lnL>
                      <a:lnR w="12700">
                        <a:miter lim="400000"/>
                      </a:lnR>
                      <a:lnT w="12700">
                        <a:miter lim="400000"/>
                      </a:lnT>
                      <a:lnB w="12700">
                        <a:miter lim="400000"/>
                      </a:lnB>
                      <a:solidFill>
                        <a:srgbClr val="E7E6E6"/>
                      </a:solidFill>
                    </a:tcPr>
                  </a:tc>
                  <a:extLst>
                    <a:ext uri="{0D108BD9-81ED-4DB2-BD59-A6C34878D82A}">
                      <a16:rowId xmlns:a16="http://schemas.microsoft.com/office/drawing/2014/main" val="10003"/>
                    </a:ext>
                  </a:extLst>
                </a:tr>
                <a:tr h="383283">
                  <a:tc>
                    <a:txBody>
                      <a:bodyPr/>
                      <a:lstStyle/>
                      <a:p>
                        <a:pPr algn="l">
                          <a:defRPr b="1">
                            <a:solidFill>
                              <a:srgbClr val="000000"/>
                            </a:solidFill>
                            <a:latin typeface="+mn-lt"/>
                            <a:ea typeface="+mn-ea"/>
                            <a:cs typeface="+mn-cs"/>
                            <a:sym typeface="Calibri"/>
                          </a:defRPr>
                        </a:pPr>
                        <a:r>
                          <a:t>Stratified HR (95% CI), log-rank </a:t>
                        </a:r>
                        <a:r>
                          <a:rPr i="1"/>
                          <a:t>P</a:t>
                        </a:r>
                        <a:r>
                          <a:t>-value</a:t>
                        </a:r>
                      </a:p>
                    </a:txBody>
                    <a:tcPr marL="0" marR="0" marT="0" marB="0" anchor="ctr" horzOverflow="overflow">
                      <a:lnL w="12700">
                        <a:miter lim="400000"/>
                      </a:lnL>
                      <a:lnR w="12700">
                        <a:miter lim="400000"/>
                      </a:lnR>
                      <a:lnT w="12700">
                        <a:miter lim="400000"/>
                      </a:lnT>
                      <a:lnB w="12700">
                        <a:miter lim="400000"/>
                      </a:lnB>
                      <a:solidFill>
                        <a:srgbClr val="FFFFFF"/>
                      </a:solidFill>
                    </a:tcPr>
                  </a:tc>
                  <a:tc gridSpan="2">
                    <a:txBody>
                      <a:bodyPr/>
                      <a:lstStyle/>
                      <a:p>
                        <a:pPr>
                          <a:defRPr sz="1400" b="1">
                            <a:solidFill>
                              <a:srgbClr val="000000"/>
                            </a:solidFill>
                            <a:latin typeface="+mn-lt"/>
                            <a:ea typeface="+mn-ea"/>
                            <a:cs typeface="+mn-cs"/>
                            <a:sym typeface="Calibri"/>
                          </a:defRPr>
                        </a:pPr>
                        <a:r>
                          <a:t>0.64</a:t>
                        </a:r>
                        <a:r>
                          <a:rPr b="0"/>
                          <a:t> (0.48, 0.84), </a:t>
                        </a:r>
                        <a:r>
                          <a:rPr i="1"/>
                          <a:t>P</a:t>
                        </a:r>
                        <a:r>
                          <a:t>=0.0017</a:t>
                        </a:r>
                      </a:p>
                    </a:txBody>
                    <a:tcPr marL="0" marR="0" marT="0" marB="0" anchor="ctr" horzOverflow="overflow">
                      <a:lnL w="12700">
                        <a:miter lim="400000"/>
                      </a:lnL>
                      <a:lnR w="12700">
                        <a:miter lim="400000"/>
                      </a:lnR>
                      <a:lnT w="12700">
                        <a:miter lim="400000"/>
                      </a:lnT>
                      <a:lnB w="12700">
                        <a:miter lim="400000"/>
                      </a:lnB>
                      <a:solidFill>
                        <a:srgbClr val="FFFFFF"/>
                      </a:solidFill>
                    </a:tcPr>
                  </a:tc>
                  <a:tc hMerge="1">
                    <a:txBody>
                      <a:bodyPr/>
                      <a:lstStyle/>
                      <a:p>
                        <a:endParaRPr lang="en-CH"/>
                      </a:p>
                    </a:txBody>
                    <a:tcPr/>
                  </a:tc>
                  <a:extLst>
                    <a:ext uri="{0D108BD9-81ED-4DB2-BD59-A6C34878D82A}">
                      <a16:rowId xmlns:a16="http://schemas.microsoft.com/office/drawing/2014/main" val="10004"/>
                    </a:ext>
                  </a:extLst>
                </a:tr>
              </a:tbl>
            </a:graphicData>
          </a:graphic>
        </p:graphicFrame>
        <p:sp>
          <p:nvSpPr>
            <p:cNvPr id="1448" name="Rectangle 1"/>
            <p:cNvSpPr/>
            <p:nvPr/>
          </p:nvSpPr>
          <p:spPr>
            <a:xfrm>
              <a:off x="11721917" y="2248797"/>
              <a:ext cx="350049" cy="101597"/>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mn-lt"/>
                  <a:ea typeface="+mn-ea"/>
                  <a:cs typeface="+mn-cs"/>
                  <a:sym typeface="Calibri"/>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49" name="Rectangle 3"/>
            <p:cNvSpPr/>
            <p:nvPr/>
          </p:nvSpPr>
          <p:spPr>
            <a:xfrm>
              <a:off x="11635979" y="2154945"/>
              <a:ext cx="330096" cy="100438"/>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mn-lt"/>
                  <a:ea typeface="+mn-ea"/>
                  <a:cs typeface="+mn-cs"/>
                  <a:sym typeface="Calibri"/>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1450" name="Rectangle 1347"/>
            <p:cNvSpPr/>
            <p:nvPr/>
          </p:nvSpPr>
          <p:spPr>
            <a:xfrm>
              <a:off x="8549739" y="1732607"/>
              <a:ext cx="277045" cy="135966"/>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1100">
                  <a:solidFill>
                    <a:srgbClr val="FFFFFF"/>
                  </a:solidFill>
                  <a:latin typeface="+mn-lt"/>
                  <a:ea typeface="+mn-ea"/>
                  <a:cs typeface="+mn-cs"/>
                  <a:sym typeface="Calibri"/>
                </a:defRPr>
              </a:pPr>
              <a:endParaRPr kumimoji="0" sz="1100" b="0" i="0" u="none" strike="noStrike" kern="0" cap="none" spc="0" normalizeH="0" baseline="0" noProof="0">
                <a:ln>
                  <a:noFill/>
                </a:ln>
                <a:solidFill>
                  <a:srgbClr val="FFFFFF"/>
                </a:solidFill>
                <a:effectLst/>
                <a:uLnTx/>
                <a:uFillTx/>
                <a:latin typeface="Calibri"/>
                <a:cs typeface="Calibri"/>
                <a:sym typeface="Calibri"/>
              </a:endParaRPr>
            </a:p>
          </p:txBody>
        </p:sp>
        <p:sp>
          <p:nvSpPr>
            <p:cNvPr id="1451" name="Rectangle 1348"/>
            <p:cNvSpPr/>
            <p:nvPr/>
          </p:nvSpPr>
          <p:spPr>
            <a:xfrm>
              <a:off x="8677368" y="1869500"/>
              <a:ext cx="277045" cy="135966"/>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1100">
                  <a:solidFill>
                    <a:srgbClr val="FFFFFF"/>
                  </a:solidFill>
                  <a:latin typeface="+mn-lt"/>
                  <a:ea typeface="+mn-ea"/>
                  <a:cs typeface="+mn-cs"/>
                  <a:sym typeface="Calibri"/>
                </a:defRPr>
              </a:pPr>
              <a:endParaRPr kumimoji="0" sz="1100" b="0" i="0" u="none" strike="noStrike" kern="0" cap="none" spc="0" normalizeH="0" baseline="0" noProof="0">
                <a:ln>
                  <a:noFill/>
                </a:ln>
                <a:solidFill>
                  <a:srgbClr val="FFFFFF"/>
                </a:solidFill>
                <a:effectLst/>
                <a:uLnTx/>
                <a:uFillTx/>
                <a:latin typeface="Calibri"/>
                <a:cs typeface="Calibri"/>
                <a:sym typeface="Calibri"/>
              </a:endParaRPr>
            </a:p>
          </p:txBody>
        </p:sp>
        <p:graphicFrame>
          <p:nvGraphicFramePr>
            <p:cNvPr id="1452" name="Table 1715"/>
            <p:cNvGraphicFramePr/>
            <p:nvPr/>
          </p:nvGraphicFramePr>
          <p:xfrm>
            <a:off x="6314170" y="1387681"/>
            <a:ext cx="500201" cy="3980021"/>
          </p:xfrm>
          <a:graphic>
            <a:graphicData uri="http://schemas.openxmlformats.org/drawingml/2006/table">
              <a:tbl>
                <a:tblPr/>
                <a:tblGrid>
                  <a:gridCol w="469313">
                    <a:extLst>
                      <a:ext uri="{9D8B030D-6E8A-4147-A177-3AD203B41FA5}">
                        <a16:colId xmlns:a16="http://schemas.microsoft.com/office/drawing/2014/main" val="20000"/>
                      </a:ext>
                    </a:extLst>
                  </a:gridCol>
                </a:tblGrid>
                <a:tr h="647848">
                  <a:tc>
                    <a:txBody>
                      <a:bodyPr/>
                      <a:lstStyle/>
                      <a:p>
                        <a:pPr algn="r">
                          <a:defRPr sz="1800">
                            <a:solidFill>
                              <a:srgbClr val="000000"/>
                            </a:solidFill>
                          </a:defRPr>
                        </a:pPr>
                        <a:r>
                          <a:rPr sz="1400">
                            <a:latin typeface="+mn-lt"/>
                            <a:ea typeface="+mn-ea"/>
                            <a:cs typeface="+mn-cs"/>
                            <a:sym typeface="Calibri"/>
                          </a:rPr>
                          <a:t>100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647848">
                  <a:tc>
                    <a:txBody>
                      <a:bodyPr/>
                      <a:lstStyle/>
                      <a:p>
                        <a:pPr algn="r">
                          <a:defRPr sz="1800">
                            <a:solidFill>
                              <a:srgbClr val="000000"/>
                            </a:solidFill>
                          </a:defRPr>
                        </a:pPr>
                        <a:r>
                          <a:rPr sz="1400">
                            <a:latin typeface="+mn-lt"/>
                            <a:ea typeface="+mn-ea"/>
                            <a:cs typeface="+mn-cs"/>
                            <a:sym typeface="Calibri"/>
                          </a:rPr>
                          <a:t>80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647848">
                  <a:tc>
                    <a:txBody>
                      <a:bodyPr/>
                      <a:lstStyle/>
                      <a:p>
                        <a:pPr algn="r">
                          <a:defRPr sz="1800">
                            <a:solidFill>
                              <a:srgbClr val="000000"/>
                            </a:solidFill>
                          </a:defRPr>
                        </a:pPr>
                        <a:r>
                          <a:rPr sz="1400">
                            <a:latin typeface="+mn-lt"/>
                            <a:ea typeface="+mn-ea"/>
                            <a:cs typeface="+mn-cs"/>
                            <a:sym typeface="Calibri"/>
                          </a:rPr>
                          <a:t>60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647848">
                  <a:tc>
                    <a:txBody>
                      <a:bodyPr/>
                      <a:lstStyle/>
                      <a:p>
                        <a:pPr algn="r">
                          <a:defRPr sz="1800">
                            <a:solidFill>
                              <a:srgbClr val="000000"/>
                            </a:solidFill>
                          </a:defRPr>
                        </a:pPr>
                        <a:r>
                          <a:rPr sz="1400">
                            <a:latin typeface="+mn-lt"/>
                            <a:ea typeface="+mn-ea"/>
                            <a:cs typeface="+mn-cs"/>
                            <a:sym typeface="Calibri"/>
                          </a:rPr>
                          <a:t>40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647848">
                  <a:tc>
                    <a:txBody>
                      <a:bodyPr/>
                      <a:lstStyle/>
                      <a:p>
                        <a:pPr algn="r">
                          <a:defRPr sz="1800">
                            <a:solidFill>
                              <a:srgbClr val="000000"/>
                            </a:solidFill>
                          </a:defRPr>
                        </a:pPr>
                        <a:r>
                          <a:rPr sz="1400">
                            <a:latin typeface="+mn-lt"/>
                            <a:ea typeface="+mn-ea"/>
                            <a:cs typeface="+mn-cs"/>
                            <a:sym typeface="Calibri"/>
                          </a:rPr>
                          <a:t>20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647848">
                  <a:tc>
                    <a:txBody>
                      <a:bodyPr/>
                      <a:lstStyle/>
                      <a:p>
                        <a:pPr algn="r">
                          <a:defRPr sz="1800">
                            <a:solidFill>
                              <a:srgbClr val="000000"/>
                            </a:solidFill>
                          </a:defRPr>
                        </a:pPr>
                        <a:r>
                          <a:rPr sz="1400">
                            <a:latin typeface="+mn-lt"/>
                            <a:ea typeface="+mn-ea"/>
                            <a:cs typeface="+mn-cs"/>
                            <a:sym typeface="Calibri"/>
                          </a:rPr>
                          <a:t>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5"/>
                    </a:ext>
                  </a:extLst>
                </a:tr>
              </a:tbl>
            </a:graphicData>
          </a:graphic>
        </p:graphicFrame>
        <p:sp>
          <p:nvSpPr>
            <p:cNvPr id="1453" name="TextBox 1716"/>
            <p:cNvSpPr txBox="1"/>
            <p:nvPr/>
          </p:nvSpPr>
          <p:spPr>
            <a:xfrm rot="16200000">
              <a:off x="4923001" y="3126331"/>
              <a:ext cx="2847656" cy="300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1600" b="1">
                  <a:solidFill>
                    <a:srgbClr val="000000"/>
                  </a:solid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000000"/>
                  </a:solidFill>
                  <a:effectLst/>
                  <a:uLnTx/>
                  <a:uFillTx/>
                  <a:latin typeface="Calibri"/>
                  <a:cs typeface="Calibri"/>
                  <a:sym typeface="Calibri"/>
                </a:rPr>
                <a:t>Progression-Free Survival, %</a:t>
              </a:r>
            </a:p>
          </p:txBody>
        </p:sp>
        <p:graphicFrame>
          <p:nvGraphicFramePr>
            <p:cNvPr id="1454" name="Table 1717"/>
            <p:cNvGraphicFramePr/>
            <p:nvPr/>
          </p:nvGraphicFramePr>
          <p:xfrm>
            <a:off x="6870961" y="5122831"/>
            <a:ext cx="5444523" cy="811427"/>
          </p:xfrm>
          <a:graphic>
            <a:graphicData uri="http://schemas.openxmlformats.org/drawingml/2006/table">
              <a:tbl>
                <a:tblPr/>
                <a:tblGrid>
                  <a:gridCol w="364880">
                    <a:extLst>
                      <a:ext uri="{9D8B030D-6E8A-4147-A177-3AD203B41FA5}">
                        <a16:colId xmlns:a16="http://schemas.microsoft.com/office/drawing/2014/main" val="20000"/>
                      </a:ext>
                    </a:extLst>
                  </a:gridCol>
                  <a:gridCol w="364880">
                    <a:extLst>
                      <a:ext uri="{9D8B030D-6E8A-4147-A177-3AD203B41FA5}">
                        <a16:colId xmlns:a16="http://schemas.microsoft.com/office/drawing/2014/main" val="20001"/>
                      </a:ext>
                    </a:extLst>
                  </a:gridCol>
                  <a:gridCol w="364880">
                    <a:extLst>
                      <a:ext uri="{9D8B030D-6E8A-4147-A177-3AD203B41FA5}">
                        <a16:colId xmlns:a16="http://schemas.microsoft.com/office/drawing/2014/main" val="20002"/>
                      </a:ext>
                    </a:extLst>
                  </a:gridCol>
                  <a:gridCol w="364880">
                    <a:extLst>
                      <a:ext uri="{9D8B030D-6E8A-4147-A177-3AD203B41FA5}">
                        <a16:colId xmlns:a16="http://schemas.microsoft.com/office/drawing/2014/main" val="20003"/>
                      </a:ext>
                    </a:extLst>
                  </a:gridCol>
                  <a:gridCol w="364880">
                    <a:extLst>
                      <a:ext uri="{9D8B030D-6E8A-4147-A177-3AD203B41FA5}">
                        <a16:colId xmlns:a16="http://schemas.microsoft.com/office/drawing/2014/main" val="20004"/>
                      </a:ext>
                    </a:extLst>
                  </a:gridCol>
                  <a:gridCol w="364880">
                    <a:extLst>
                      <a:ext uri="{9D8B030D-6E8A-4147-A177-3AD203B41FA5}">
                        <a16:colId xmlns:a16="http://schemas.microsoft.com/office/drawing/2014/main" val="20005"/>
                      </a:ext>
                    </a:extLst>
                  </a:gridCol>
                  <a:gridCol w="364880">
                    <a:extLst>
                      <a:ext uri="{9D8B030D-6E8A-4147-A177-3AD203B41FA5}">
                        <a16:colId xmlns:a16="http://schemas.microsoft.com/office/drawing/2014/main" val="20006"/>
                      </a:ext>
                    </a:extLst>
                  </a:gridCol>
                  <a:gridCol w="364880">
                    <a:extLst>
                      <a:ext uri="{9D8B030D-6E8A-4147-A177-3AD203B41FA5}">
                        <a16:colId xmlns:a16="http://schemas.microsoft.com/office/drawing/2014/main" val="20007"/>
                      </a:ext>
                    </a:extLst>
                  </a:gridCol>
                  <a:gridCol w="364880">
                    <a:extLst>
                      <a:ext uri="{9D8B030D-6E8A-4147-A177-3AD203B41FA5}">
                        <a16:colId xmlns:a16="http://schemas.microsoft.com/office/drawing/2014/main" val="20008"/>
                      </a:ext>
                    </a:extLst>
                  </a:gridCol>
                  <a:gridCol w="364880">
                    <a:extLst>
                      <a:ext uri="{9D8B030D-6E8A-4147-A177-3AD203B41FA5}">
                        <a16:colId xmlns:a16="http://schemas.microsoft.com/office/drawing/2014/main" val="20009"/>
                      </a:ext>
                    </a:extLst>
                  </a:gridCol>
                  <a:gridCol w="364880">
                    <a:extLst>
                      <a:ext uri="{9D8B030D-6E8A-4147-A177-3AD203B41FA5}">
                        <a16:colId xmlns:a16="http://schemas.microsoft.com/office/drawing/2014/main" val="20010"/>
                      </a:ext>
                    </a:extLst>
                  </a:gridCol>
                  <a:gridCol w="364880">
                    <a:extLst>
                      <a:ext uri="{9D8B030D-6E8A-4147-A177-3AD203B41FA5}">
                        <a16:colId xmlns:a16="http://schemas.microsoft.com/office/drawing/2014/main" val="20011"/>
                      </a:ext>
                    </a:extLst>
                  </a:gridCol>
                  <a:gridCol w="364880">
                    <a:extLst>
                      <a:ext uri="{9D8B030D-6E8A-4147-A177-3AD203B41FA5}">
                        <a16:colId xmlns:a16="http://schemas.microsoft.com/office/drawing/2014/main" val="20012"/>
                      </a:ext>
                    </a:extLst>
                  </a:gridCol>
                  <a:gridCol w="364880">
                    <a:extLst>
                      <a:ext uri="{9D8B030D-6E8A-4147-A177-3AD203B41FA5}">
                        <a16:colId xmlns:a16="http://schemas.microsoft.com/office/drawing/2014/main" val="20013"/>
                      </a:ext>
                    </a:extLst>
                  </a:gridCol>
                </a:tblGrid>
                <a:tr h="167689">
                  <a:tc>
                    <a:txBody>
                      <a:bodyPr/>
                      <a:lstStyle/>
                      <a:p>
                        <a:pPr>
                          <a:defRPr sz="1800">
                            <a:solidFill>
                              <a:srgbClr val="000000"/>
                            </a:solidFill>
                          </a:defRPr>
                        </a:pPr>
                        <a:r>
                          <a:rPr sz="14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12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18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24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30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36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42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48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54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72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78</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134151">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gridSpan="2">
                    <a:txBody>
                      <a:bodyPr/>
                      <a:lstStyle/>
                      <a:p>
                        <a:pPr>
                          <a:defRPr sz="1800">
                            <a:solidFill>
                              <a:srgbClr val="000000"/>
                            </a:solidFill>
                          </a:defRPr>
                        </a:pPr>
                        <a:r>
                          <a:rPr sz="1600">
                            <a:latin typeface="+mn-lt"/>
                            <a:ea typeface="+mn-ea"/>
                            <a:cs typeface="+mn-cs"/>
                            <a:sym typeface="Calibri"/>
                          </a:rPr>
                          <a:t>Months</a:t>
                        </a:r>
                      </a:p>
                    </a:txBody>
                    <a:tcPr marL="0" marR="0" marT="0" marB="0" horzOverflow="overflow">
                      <a:lnL w="12700">
                        <a:miter lim="400000"/>
                      </a:lnL>
                      <a:lnR w="12700">
                        <a:miter lim="400000"/>
                      </a:lnR>
                      <a:lnT w="12700">
                        <a:miter lim="400000"/>
                      </a:lnT>
                      <a:lnB w="12700">
                        <a:miter lim="400000"/>
                      </a:lnB>
                      <a:noFill/>
                    </a:tcPr>
                  </a:tc>
                  <a:tc hMerge="1">
                    <a:txBody>
                      <a:bodyPr/>
                      <a:lstStyle/>
                      <a:p>
                        <a:endParaRPr lang="en-CH"/>
                      </a:p>
                    </a:txBody>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134151">
                  <a:tc>
                    <a:txBody>
                      <a:bodyPr/>
                      <a:lstStyle/>
                      <a:p>
                        <a:pPr>
                          <a:defRPr sz="1800">
                            <a:solidFill>
                              <a:srgbClr val="000000"/>
                            </a:solidFill>
                          </a:defRPr>
                        </a:pPr>
                        <a:r>
                          <a:rPr sz="1000">
                            <a:latin typeface="+mn-lt"/>
                            <a:ea typeface="+mn-ea"/>
                            <a:cs typeface="+mn-cs"/>
                            <a:sym typeface="Calibri"/>
                          </a:rPr>
                          <a:t>299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258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232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205</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182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156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136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122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98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73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53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34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134151">
                  <a:tc>
                    <a:txBody>
                      <a:bodyPr/>
                      <a:lstStyle/>
                      <a:p>
                        <a:pPr>
                          <a:defRPr sz="1800">
                            <a:solidFill>
                              <a:srgbClr val="000000"/>
                            </a:solidFill>
                          </a:defRPr>
                        </a:pPr>
                        <a:r>
                          <a:rPr sz="1000">
                            <a:latin typeface="+mn-lt"/>
                            <a:ea typeface="+mn-ea"/>
                            <a:cs typeface="+mn-cs"/>
                            <a:sym typeface="Calibri"/>
                          </a:rPr>
                          <a:t>299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243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204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181</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159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142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118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102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84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63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44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25</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bl>
            </a:graphicData>
          </a:graphic>
        </p:graphicFrame>
        <p:grpSp>
          <p:nvGrpSpPr>
            <p:cNvPr id="2197" name="Group 2471"/>
            <p:cNvGrpSpPr/>
            <p:nvPr/>
          </p:nvGrpSpPr>
          <p:grpSpPr>
            <a:xfrm>
              <a:off x="6783483" y="1658951"/>
              <a:ext cx="5230671" cy="3400282"/>
              <a:chOff x="0" y="-3"/>
              <a:chExt cx="5230669" cy="3400281"/>
            </a:xfrm>
          </p:grpSpPr>
          <p:grpSp>
            <p:nvGrpSpPr>
              <p:cNvPr id="1822" name="Graphic 765"/>
              <p:cNvGrpSpPr/>
              <p:nvPr/>
            </p:nvGrpSpPr>
            <p:grpSpPr>
              <a:xfrm>
                <a:off x="0" y="-3"/>
                <a:ext cx="5230669" cy="3400281"/>
                <a:chOff x="0" y="-2"/>
                <a:chExt cx="5230668" cy="3400280"/>
              </a:xfrm>
            </p:grpSpPr>
            <p:grpSp>
              <p:nvGrpSpPr>
                <p:cNvPr id="1478" name="Graphic 765"/>
                <p:cNvGrpSpPr/>
                <p:nvPr/>
              </p:nvGrpSpPr>
              <p:grpSpPr>
                <a:xfrm>
                  <a:off x="0" y="-2"/>
                  <a:ext cx="5230668" cy="3400280"/>
                  <a:chOff x="0" y="-1"/>
                  <a:chExt cx="5230667" cy="3400279"/>
                </a:xfrm>
              </p:grpSpPr>
              <p:sp>
                <p:nvSpPr>
                  <p:cNvPr id="1457" name="Freeform 3191"/>
                  <p:cNvSpPr/>
                  <p:nvPr/>
                </p:nvSpPr>
                <p:spPr>
                  <a:xfrm>
                    <a:off x="35228" y="-1"/>
                    <a:ext cx="5195439" cy="33412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12700" cap="flat">
                    <a:solidFill>
                      <a:srgbClr val="000000"/>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58" name="Freeform 3192"/>
                  <p:cNvSpPr/>
                  <p:nvPr/>
                </p:nvSpPr>
                <p:spPr>
                  <a:xfrm>
                    <a:off x="0" y="62677"/>
                    <a:ext cx="34524"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59" name="Freeform 3193"/>
                  <p:cNvSpPr/>
                  <p:nvPr/>
                </p:nvSpPr>
                <p:spPr>
                  <a:xfrm>
                    <a:off x="0" y="705126"/>
                    <a:ext cx="34524"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60" name="Freeform 3194"/>
                  <p:cNvSpPr/>
                  <p:nvPr/>
                </p:nvSpPr>
                <p:spPr>
                  <a:xfrm>
                    <a:off x="0" y="1348780"/>
                    <a:ext cx="34524"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61" name="Freeform 3195"/>
                  <p:cNvSpPr/>
                  <p:nvPr/>
                </p:nvSpPr>
                <p:spPr>
                  <a:xfrm flipV="1">
                    <a:off x="255755"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62" name="Freeform 3196"/>
                  <p:cNvSpPr/>
                  <p:nvPr/>
                </p:nvSpPr>
                <p:spPr>
                  <a:xfrm flipV="1">
                    <a:off x="621423"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63" name="Freeform 3197"/>
                  <p:cNvSpPr/>
                  <p:nvPr/>
                </p:nvSpPr>
                <p:spPr>
                  <a:xfrm flipV="1">
                    <a:off x="987795"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64" name="Freeform 3198"/>
                  <p:cNvSpPr/>
                  <p:nvPr/>
                </p:nvSpPr>
                <p:spPr>
                  <a:xfrm flipV="1">
                    <a:off x="1353463"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65" name="Freeform 3199"/>
                  <p:cNvSpPr/>
                  <p:nvPr/>
                </p:nvSpPr>
                <p:spPr>
                  <a:xfrm flipV="1">
                    <a:off x="1719834"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66" name="Freeform 3200"/>
                  <p:cNvSpPr/>
                  <p:nvPr/>
                </p:nvSpPr>
                <p:spPr>
                  <a:xfrm flipV="1">
                    <a:off x="2085502"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67" name="Freeform 3201"/>
                  <p:cNvSpPr/>
                  <p:nvPr/>
                </p:nvSpPr>
                <p:spPr>
                  <a:xfrm flipV="1">
                    <a:off x="2451874"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68" name="Freeform 3202"/>
                  <p:cNvSpPr/>
                  <p:nvPr/>
                </p:nvSpPr>
                <p:spPr>
                  <a:xfrm flipV="1">
                    <a:off x="2817541"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69" name="Freeform 3203"/>
                  <p:cNvSpPr/>
                  <p:nvPr/>
                </p:nvSpPr>
                <p:spPr>
                  <a:xfrm flipV="1">
                    <a:off x="3183914"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70" name="Freeform 3204"/>
                  <p:cNvSpPr/>
                  <p:nvPr/>
                </p:nvSpPr>
                <p:spPr>
                  <a:xfrm flipV="1">
                    <a:off x="3549581"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71" name="Freeform 3205"/>
                  <p:cNvSpPr/>
                  <p:nvPr/>
                </p:nvSpPr>
                <p:spPr>
                  <a:xfrm flipV="1">
                    <a:off x="3915953"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72" name="Freeform 3206"/>
                  <p:cNvSpPr/>
                  <p:nvPr/>
                </p:nvSpPr>
                <p:spPr>
                  <a:xfrm flipV="1">
                    <a:off x="4281621"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73" name="Freeform 3207"/>
                  <p:cNvSpPr/>
                  <p:nvPr/>
                </p:nvSpPr>
                <p:spPr>
                  <a:xfrm flipV="1">
                    <a:off x="4647993"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74" name="Freeform 3208"/>
                  <p:cNvSpPr/>
                  <p:nvPr/>
                </p:nvSpPr>
                <p:spPr>
                  <a:xfrm flipV="1">
                    <a:off x="5013661" y="3341215"/>
                    <a:ext cx="1" cy="59063"/>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75" name="Freeform 3209"/>
                  <p:cNvSpPr/>
                  <p:nvPr/>
                </p:nvSpPr>
                <p:spPr>
                  <a:xfrm>
                    <a:off x="0" y="1991230"/>
                    <a:ext cx="34524"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76" name="Freeform 3210"/>
                  <p:cNvSpPr/>
                  <p:nvPr/>
                </p:nvSpPr>
                <p:spPr>
                  <a:xfrm>
                    <a:off x="0" y="2633678"/>
                    <a:ext cx="34524"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77" name="Freeform 3211"/>
                  <p:cNvSpPr/>
                  <p:nvPr/>
                </p:nvSpPr>
                <p:spPr>
                  <a:xfrm>
                    <a:off x="0" y="3276127"/>
                    <a:ext cx="34524" cy="1"/>
                  </a:xfrm>
                  <a:prstGeom prst="line">
                    <a:avLst/>
                  </a:prstGeom>
                  <a:noFill/>
                  <a:ln w="13194"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1479" name="Freeform 2848"/>
                <p:cNvSpPr/>
                <p:nvPr/>
              </p:nvSpPr>
              <p:spPr>
                <a:xfrm>
                  <a:off x="252937" y="60267"/>
                  <a:ext cx="4502855" cy="328215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3326"/>
                      </a:lnTo>
                      <a:lnTo>
                        <a:pt x="20164" y="13326"/>
                      </a:lnTo>
                      <a:lnTo>
                        <a:pt x="20164" y="12549"/>
                      </a:lnTo>
                      <a:lnTo>
                        <a:pt x="19846" y="12549"/>
                      </a:lnTo>
                      <a:lnTo>
                        <a:pt x="19846" y="11764"/>
                      </a:lnTo>
                      <a:lnTo>
                        <a:pt x="19464" y="11764"/>
                      </a:lnTo>
                      <a:lnTo>
                        <a:pt x="19464" y="11526"/>
                      </a:lnTo>
                      <a:lnTo>
                        <a:pt x="19423" y="11526"/>
                      </a:lnTo>
                      <a:lnTo>
                        <a:pt x="19423" y="11280"/>
                      </a:lnTo>
                      <a:lnTo>
                        <a:pt x="18771" y="11280"/>
                      </a:lnTo>
                      <a:lnTo>
                        <a:pt x="18771" y="10923"/>
                      </a:lnTo>
                      <a:lnTo>
                        <a:pt x="18048" y="10923"/>
                      </a:lnTo>
                      <a:lnTo>
                        <a:pt x="18048" y="10542"/>
                      </a:lnTo>
                      <a:lnTo>
                        <a:pt x="17788" y="10542"/>
                      </a:lnTo>
                      <a:lnTo>
                        <a:pt x="17788" y="9916"/>
                      </a:lnTo>
                      <a:lnTo>
                        <a:pt x="16551" y="9916"/>
                      </a:lnTo>
                      <a:lnTo>
                        <a:pt x="16551" y="9654"/>
                      </a:lnTo>
                      <a:lnTo>
                        <a:pt x="14688" y="9654"/>
                      </a:lnTo>
                      <a:lnTo>
                        <a:pt x="14688" y="9479"/>
                      </a:lnTo>
                      <a:lnTo>
                        <a:pt x="14628" y="9479"/>
                      </a:lnTo>
                      <a:lnTo>
                        <a:pt x="14628" y="9265"/>
                      </a:lnTo>
                      <a:lnTo>
                        <a:pt x="14567" y="9265"/>
                      </a:lnTo>
                      <a:lnTo>
                        <a:pt x="14567" y="9043"/>
                      </a:lnTo>
                      <a:lnTo>
                        <a:pt x="13627" y="9043"/>
                      </a:lnTo>
                      <a:lnTo>
                        <a:pt x="13627" y="8908"/>
                      </a:lnTo>
                      <a:lnTo>
                        <a:pt x="12995" y="8908"/>
                      </a:lnTo>
                      <a:lnTo>
                        <a:pt x="12995" y="8718"/>
                      </a:lnTo>
                      <a:lnTo>
                        <a:pt x="12769" y="8718"/>
                      </a:lnTo>
                      <a:lnTo>
                        <a:pt x="12769" y="8527"/>
                      </a:lnTo>
                      <a:lnTo>
                        <a:pt x="11674" y="8527"/>
                      </a:lnTo>
                      <a:lnTo>
                        <a:pt x="11674" y="8289"/>
                      </a:lnTo>
                      <a:lnTo>
                        <a:pt x="11363" y="8289"/>
                      </a:lnTo>
                      <a:lnTo>
                        <a:pt x="11363" y="8155"/>
                      </a:lnTo>
                      <a:lnTo>
                        <a:pt x="10852" y="8155"/>
                      </a:lnTo>
                      <a:lnTo>
                        <a:pt x="10852" y="8043"/>
                      </a:lnTo>
                      <a:lnTo>
                        <a:pt x="10582" y="8043"/>
                      </a:lnTo>
                      <a:lnTo>
                        <a:pt x="10582" y="7924"/>
                      </a:lnTo>
                      <a:lnTo>
                        <a:pt x="10153" y="7924"/>
                      </a:lnTo>
                      <a:lnTo>
                        <a:pt x="10153" y="7766"/>
                      </a:lnTo>
                      <a:lnTo>
                        <a:pt x="9724" y="7766"/>
                      </a:lnTo>
                      <a:lnTo>
                        <a:pt x="9724" y="7425"/>
                      </a:lnTo>
                      <a:lnTo>
                        <a:pt x="9538" y="7425"/>
                      </a:lnTo>
                      <a:lnTo>
                        <a:pt x="9538" y="7282"/>
                      </a:lnTo>
                      <a:lnTo>
                        <a:pt x="8926" y="7282"/>
                      </a:lnTo>
                      <a:lnTo>
                        <a:pt x="8926" y="7203"/>
                      </a:lnTo>
                      <a:lnTo>
                        <a:pt x="8108" y="7203"/>
                      </a:lnTo>
                      <a:lnTo>
                        <a:pt x="8108" y="6917"/>
                      </a:lnTo>
                      <a:lnTo>
                        <a:pt x="8054" y="6917"/>
                      </a:lnTo>
                      <a:lnTo>
                        <a:pt x="8054" y="6790"/>
                      </a:lnTo>
                      <a:lnTo>
                        <a:pt x="7807" y="6790"/>
                      </a:lnTo>
                      <a:lnTo>
                        <a:pt x="7807" y="6687"/>
                      </a:lnTo>
                      <a:lnTo>
                        <a:pt x="7574" y="6687"/>
                      </a:lnTo>
                      <a:lnTo>
                        <a:pt x="7574" y="6584"/>
                      </a:lnTo>
                      <a:lnTo>
                        <a:pt x="7182" y="6584"/>
                      </a:lnTo>
                      <a:lnTo>
                        <a:pt x="7182" y="6489"/>
                      </a:lnTo>
                      <a:lnTo>
                        <a:pt x="6851" y="6489"/>
                      </a:lnTo>
                      <a:lnTo>
                        <a:pt x="6851" y="6330"/>
                      </a:lnTo>
                      <a:lnTo>
                        <a:pt x="6520" y="6330"/>
                      </a:lnTo>
                      <a:lnTo>
                        <a:pt x="6520" y="5941"/>
                      </a:lnTo>
                      <a:lnTo>
                        <a:pt x="5678" y="5941"/>
                      </a:lnTo>
                      <a:lnTo>
                        <a:pt x="5678" y="5664"/>
                      </a:lnTo>
                      <a:lnTo>
                        <a:pt x="5597" y="5664"/>
                      </a:lnTo>
                      <a:lnTo>
                        <a:pt x="5597" y="5458"/>
                      </a:lnTo>
                      <a:lnTo>
                        <a:pt x="4874" y="5458"/>
                      </a:lnTo>
                      <a:lnTo>
                        <a:pt x="4874" y="5005"/>
                      </a:lnTo>
                      <a:lnTo>
                        <a:pt x="4123" y="5005"/>
                      </a:lnTo>
                      <a:lnTo>
                        <a:pt x="4123" y="4871"/>
                      </a:lnTo>
                      <a:lnTo>
                        <a:pt x="4052" y="4871"/>
                      </a:lnTo>
                      <a:lnTo>
                        <a:pt x="4052" y="4585"/>
                      </a:lnTo>
                      <a:lnTo>
                        <a:pt x="3430" y="4585"/>
                      </a:lnTo>
                      <a:lnTo>
                        <a:pt x="3430" y="4371"/>
                      </a:lnTo>
                      <a:lnTo>
                        <a:pt x="3322" y="4371"/>
                      </a:lnTo>
                      <a:lnTo>
                        <a:pt x="3322" y="4236"/>
                      </a:lnTo>
                      <a:lnTo>
                        <a:pt x="3211" y="4236"/>
                      </a:lnTo>
                      <a:lnTo>
                        <a:pt x="3211" y="4053"/>
                      </a:lnTo>
                      <a:lnTo>
                        <a:pt x="2988" y="4053"/>
                      </a:lnTo>
                      <a:lnTo>
                        <a:pt x="2988" y="3736"/>
                      </a:lnTo>
                      <a:lnTo>
                        <a:pt x="2724" y="3736"/>
                      </a:lnTo>
                      <a:lnTo>
                        <a:pt x="2724" y="3578"/>
                      </a:lnTo>
                      <a:lnTo>
                        <a:pt x="2511" y="3578"/>
                      </a:lnTo>
                      <a:lnTo>
                        <a:pt x="2511" y="3244"/>
                      </a:lnTo>
                      <a:lnTo>
                        <a:pt x="2454" y="3244"/>
                      </a:lnTo>
                      <a:lnTo>
                        <a:pt x="2454" y="2768"/>
                      </a:lnTo>
                      <a:lnTo>
                        <a:pt x="2393" y="2768"/>
                      </a:lnTo>
                      <a:lnTo>
                        <a:pt x="2393" y="2340"/>
                      </a:lnTo>
                      <a:lnTo>
                        <a:pt x="2352" y="2340"/>
                      </a:lnTo>
                      <a:lnTo>
                        <a:pt x="2352" y="2150"/>
                      </a:lnTo>
                      <a:lnTo>
                        <a:pt x="2038" y="2150"/>
                      </a:lnTo>
                      <a:lnTo>
                        <a:pt x="2038" y="2007"/>
                      </a:lnTo>
                      <a:lnTo>
                        <a:pt x="1619" y="2007"/>
                      </a:lnTo>
                      <a:lnTo>
                        <a:pt x="1619" y="1658"/>
                      </a:lnTo>
                      <a:lnTo>
                        <a:pt x="1497" y="1658"/>
                      </a:lnTo>
                      <a:lnTo>
                        <a:pt x="1497" y="1515"/>
                      </a:lnTo>
                      <a:lnTo>
                        <a:pt x="1362" y="1515"/>
                      </a:lnTo>
                      <a:lnTo>
                        <a:pt x="1362" y="1388"/>
                      </a:lnTo>
                      <a:lnTo>
                        <a:pt x="1227" y="1388"/>
                      </a:lnTo>
                      <a:lnTo>
                        <a:pt x="1227" y="1285"/>
                      </a:lnTo>
                      <a:lnTo>
                        <a:pt x="909" y="1285"/>
                      </a:lnTo>
                      <a:lnTo>
                        <a:pt x="909" y="1142"/>
                      </a:lnTo>
                      <a:lnTo>
                        <a:pt x="811" y="1142"/>
                      </a:lnTo>
                      <a:lnTo>
                        <a:pt x="811" y="635"/>
                      </a:lnTo>
                      <a:lnTo>
                        <a:pt x="676" y="635"/>
                      </a:lnTo>
                      <a:lnTo>
                        <a:pt x="676" y="436"/>
                      </a:lnTo>
                      <a:lnTo>
                        <a:pt x="578" y="436"/>
                      </a:lnTo>
                      <a:lnTo>
                        <a:pt x="578" y="301"/>
                      </a:lnTo>
                      <a:lnTo>
                        <a:pt x="406" y="301"/>
                      </a:lnTo>
                      <a:lnTo>
                        <a:pt x="406" y="222"/>
                      </a:lnTo>
                      <a:lnTo>
                        <a:pt x="281" y="222"/>
                      </a:lnTo>
                      <a:lnTo>
                        <a:pt x="281" y="143"/>
                      </a:lnTo>
                      <a:lnTo>
                        <a:pt x="183" y="143"/>
                      </a:lnTo>
                      <a:lnTo>
                        <a:pt x="183" y="0"/>
                      </a:lnTo>
                      <a:lnTo>
                        <a:pt x="0" y="0"/>
                      </a:lnTo>
                    </a:path>
                  </a:pathLst>
                </a:custGeom>
                <a:noFill/>
                <a:ln w="19050" cap="flat">
                  <a:solidFill>
                    <a:srgbClr val="E97132"/>
                  </a:solidFill>
                  <a:custDash>
                    <a:ds d="100000" sp="0"/>
                    <a:ds d="150000" sp="150000"/>
                  </a:custDash>
                  <a:miter lim="800000"/>
                </a:ln>
                <a:effectLst/>
              </p:spPr>
              <p:txBody>
                <a:bodyPr wrap="square" lIns="45719" tIns="45719" rIns="45719" bIns="4571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1482" name="Graphic 765"/>
                <p:cNvGrpSpPr/>
                <p:nvPr/>
              </p:nvGrpSpPr>
              <p:grpSpPr>
                <a:xfrm>
                  <a:off x="234618" y="21696"/>
                  <a:ext cx="44389" cy="75939"/>
                  <a:chOff x="-1" y="0"/>
                  <a:chExt cx="44389" cy="75938"/>
                </a:xfrm>
              </p:grpSpPr>
              <p:sp>
                <p:nvSpPr>
                  <p:cNvPr id="1480" name="Freeform 3189"/>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81" name="Freeform 3190"/>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485" name="Graphic 765"/>
                <p:cNvGrpSpPr/>
                <p:nvPr/>
              </p:nvGrpSpPr>
              <p:grpSpPr>
                <a:xfrm>
                  <a:off x="390326" y="119327"/>
                  <a:ext cx="45093" cy="77144"/>
                  <a:chOff x="0" y="-1"/>
                  <a:chExt cx="45093" cy="77143"/>
                </a:xfrm>
              </p:grpSpPr>
              <p:sp>
                <p:nvSpPr>
                  <p:cNvPr id="1483" name="Freeform 3187"/>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84" name="Freeform 3188"/>
                  <p:cNvSpPr/>
                  <p:nvPr/>
                </p:nvSpPr>
                <p:spPr>
                  <a:xfrm>
                    <a:off x="0" y="38572"/>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488" name="Graphic 765"/>
                <p:cNvGrpSpPr/>
                <p:nvPr/>
              </p:nvGrpSpPr>
              <p:grpSpPr>
                <a:xfrm>
                  <a:off x="393144" y="143434"/>
                  <a:ext cx="44389" cy="77144"/>
                  <a:chOff x="-1" y="-1"/>
                  <a:chExt cx="44389" cy="77143"/>
                </a:xfrm>
              </p:grpSpPr>
              <p:sp>
                <p:nvSpPr>
                  <p:cNvPr id="1486" name="Freeform 3185"/>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87" name="Freeform 3186"/>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491" name="Graphic 765"/>
                <p:cNvGrpSpPr/>
                <p:nvPr/>
              </p:nvGrpSpPr>
              <p:grpSpPr>
                <a:xfrm>
                  <a:off x="396667" y="169952"/>
                  <a:ext cx="45093" cy="77144"/>
                  <a:chOff x="0" y="-1"/>
                  <a:chExt cx="45093" cy="77143"/>
                </a:xfrm>
              </p:grpSpPr>
              <p:sp>
                <p:nvSpPr>
                  <p:cNvPr id="1489" name="Freeform 3183"/>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90" name="Freeform 3184"/>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494" name="Graphic 765"/>
                <p:cNvGrpSpPr/>
                <p:nvPr/>
              </p:nvGrpSpPr>
              <p:grpSpPr>
                <a:xfrm>
                  <a:off x="405827" y="195264"/>
                  <a:ext cx="45093" cy="77144"/>
                  <a:chOff x="0" y="-1"/>
                  <a:chExt cx="45093" cy="77143"/>
                </a:xfrm>
              </p:grpSpPr>
              <p:sp>
                <p:nvSpPr>
                  <p:cNvPr id="1492" name="Freeform 3181"/>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93" name="Freeform 3182"/>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497" name="Graphic 765"/>
                <p:cNvGrpSpPr/>
                <p:nvPr/>
              </p:nvGrpSpPr>
              <p:grpSpPr>
                <a:xfrm>
                  <a:off x="412873" y="207319"/>
                  <a:ext cx="45093" cy="75939"/>
                  <a:chOff x="0" y="0"/>
                  <a:chExt cx="45093" cy="75938"/>
                </a:xfrm>
              </p:grpSpPr>
              <p:sp>
                <p:nvSpPr>
                  <p:cNvPr id="1495" name="Freeform 3179"/>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96" name="Freeform 3180"/>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00" name="Graphic 765"/>
                <p:cNvGrpSpPr/>
                <p:nvPr/>
              </p:nvGrpSpPr>
              <p:grpSpPr>
                <a:xfrm>
                  <a:off x="424145" y="218166"/>
                  <a:ext cx="45093" cy="77144"/>
                  <a:chOff x="0" y="-1"/>
                  <a:chExt cx="45093" cy="77143"/>
                </a:xfrm>
              </p:grpSpPr>
              <p:sp>
                <p:nvSpPr>
                  <p:cNvPr id="1498" name="Freeform 3177"/>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99" name="Freeform 3178"/>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03" name="Graphic 765"/>
                <p:cNvGrpSpPr/>
                <p:nvPr/>
              </p:nvGrpSpPr>
              <p:grpSpPr>
                <a:xfrm>
                  <a:off x="445281" y="218166"/>
                  <a:ext cx="44389" cy="77144"/>
                  <a:chOff x="-1" y="-1"/>
                  <a:chExt cx="44389" cy="77143"/>
                </a:xfrm>
              </p:grpSpPr>
              <p:sp>
                <p:nvSpPr>
                  <p:cNvPr id="1501" name="Freeform 3175"/>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02" name="Freeform 3176"/>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06" name="Graphic 765"/>
                <p:cNvGrpSpPr/>
                <p:nvPr/>
              </p:nvGrpSpPr>
              <p:grpSpPr>
                <a:xfrm>
                  <a:off x="459374" y="218166"/>
                  <a:ext cx="45093" cy="77144"/>
                  <a:chOff x="0" y="-1"/>
                  <a:chExt cx="45093" cy="77143"/>
                </a:xfrm>
              </p:grpSpPr>
              <p:sp>
                <p:nvSpPr>
                  <p:cNvPr id="1504" name="Freeform 3173"/>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05" name="Freeform 3174"/>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09" name="Graphic 765"/>
                <p:cNvGrpSpPr/>
                <p:nvPr/>
              </p:nvGrpSpPr>
              <p:grpSpPr>
                <a:xfrm>
                  <a:off x="565762" y="286870"/>
                  <a:ext cx="45093" cy="77144"/>
                  <a:chOff x="0" y="-1"/>
                  <a:chExt cx="45093" cy="77143"/>
                </a:xfrm>
              </p:grpSpPr>
              <p:sp>
                <p:nvSpPr>
                  <p:cNvPr id="1507" name="Freeform 3171"/>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08" name="Freeform 3172"/>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12" name="Graphic 765"/>
                <p:cNvGrpSpPr/>
                <p:nvPr/>
              </p:nvGrpSpPr>
              <p:grpSpPr>
                <a:xfrm>
                  <a:off x="581263" y="323031"/>
                  <a:ext cx="45093" cy="77144"/>
                  <a:chOff x="0" y="-1"/>
                  <a:chExt cx="45093" cy="77143"/>
                </a:xfrm>
              </p:grpSpPr>
              <p:sp>
                <p:nvSpPr>
                  <p:cNvPr id="1510" name="Freeform 3169"/>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11" name="Freeform 3170"/>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15" name="Graphic 765"/>
                <p:cNvGrpSpPr/>
                <p:nvPr/>
              </p:nvGrpSpPr>
              <p:grpSpPr>
                <a:xfrm>
                  <a:off x="588307" y="323031"/>
                  <a:ext cx="44389" cy="77144"/>
                  <a:chOff x="-1" y="-1"/>
                  <a:chExt cx="44389" cy="77143"/>
                </a:xfrm>
              </p:grpSpPr>
              <p:sp>
                <p:nvSpPr>
                  <p:cNvPr id="1513" name="Freeform 3167"/>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14" name="Freeform 3168"/>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18" name="Graphic 765"/>
                <p:cNvGrpSpPr/>
                <p:nvPr/>
              </p:nvGrpSpPr>
              <p:grpSpPr>
                <a:xfrm>
                  <a:off x="596058" y="323031"/>
                  <a:ext cx="44389" cy="77144"/>
                  <a:chOff x="-1" y="-1"/>
                  <a:chExt cx="44389" cy="77143"/>
                </a:xfrm>
              </p:grpSpPr>
              <p:sp>
                <p:nvSpPr>
                  <p:cNvPr id="1516" name="Freeform 3165"/>
                  <p:cNvSpPr/>
                  <p:nvPr/>
                </p:nvSpPr>
                <p:spPr>
                  <a:xfrm flipH="1">
                    <a:off x="21841"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17" name="Freeform 3166"/>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21" name="Graphic 765"/>
                <p:cNvGrpSpPr/>
                <p:nvPr/>
              </p:nvGrpSpPr>
              <p:grpSpPr>
                <a:xfrm>
                  <a:off x="639037" y="323031"/>
                  <a:ext cx="45093" cy="77144"/>
                  <a:chOff x="0" y="-1"/>
                  <a:chExt cx="45093" cy="77143"/>
                </a:xfrm>
              </p:grpSpPr>
              <p:sp>
                <p:nvSpPr>
                  <p:cNvPr id="1519" name="Freeform 3163"/>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20" name="Freeform 3164"/>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24" name="Graphic 765"/>
                <p:cNvGrpSpPr/>
                <p:nvPr/>
              </p:nvGrpSpPr>
              <p:grpSpPr>
                <a:xfrm>
                  <a:off x="747539" y="538788"/>
                  <a:ext cx="45093" cy="75939"/>
                  <a:chOff x="0" y="0"/>
                  <a:chExt cx="45093" cy="75938"/>
                </a:xfrm>
              </p:grpSpPr>
              <p:sp>
                <p:nvSpPr>
                  <p:cNvPr id="1522" name="Freeform 3161"/>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23" name="Freeform 3162"/>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27" name="Graphic 765"/>
                <p:cNvGrpSpPr/>
                <p:nvPr/>
              </p:nvGrpSpPr>
              <p:grpSpPr>
                <a:xfrm>
                  <a:off x="837018" y="591824"/>
                  <a:ext cx="44389" cy="75939"/>
                  <a:chOff x="-1" y="0"/>
                  <a:chExt cx="44389" cy="75938"/>
                </a:xfrm>
              </p:grpSpPr>
              <p:sp>
                <p:nvSpPr>
                  <p:cNvPr id="1525" name="Freeform 3159"/>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26" name="Freeform 3160"/>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30" name="Graphic 765"/>
                <p:cNvGrpSpPr/>
                <p:nvPr/>
              </p:nvGrpSpPr>
              <p:grpSpPr>
                <a:xfrm>
                  <a:off x="915225" y="668966"/>
                  <a:ext cx="45093" cy="75939"/>
                  <a:chOff x="0" y="0"/>
                  <a:chExt cx="45093" cy="75938"/>
                </a:xfrm>
              </p:grpSpPr>
              <p:sp>
                <p:nvSpPr>
                  <p:cNvPr id="1528" name="Freeform 3157"/>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29" name="Freeform 3158"/>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33" name="Graphic 765"/>
                <p:cNvGrpSpPr/>
                <p:nvPr/>
              </p:nvGrpSpPr>
              <p:grpSpPr>
                <a:xfrm>
                  <a:off x="925792" y="684634"/>
                  <a:ext cx="44389" cy="77144"/>
                  <a:chOff x="-1" y="-1"/>
                  <a:chExt cx="44389" cy="77143"/>
                </a:xfrm>
              </p:grpSpPr>
              <p:sp>
                <p:nvSpPr>
                  <p:cNvPr id="1531" name="Freeform 3155"/>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32" name="Freeform 3156"/>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36" name="Graphic 765"/>
                <p:cNvGrpSpPr/>
                <p:nvPr/>
              </p:nvGrpSpPr>
              <p:grpSpPr>
                <a:xfrm>
                  <a:off x="932838" y="685840"/>
                  <a:ext cx="44389" cy="77144"/>
                  <a:chOff x="-1" y="-1"/>
                  <a:chExt cx="44389" cy="77143"/>
                </a:xfrm>
              </p:grpSpPr>
              <p:sp>
                <p:nvSpPr>
                  <p:cNvPr id="1534" name="Freeform 3153"/>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35" name="Freeform 3154"/>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39" name="Graphic 765"/>
                <p:cNvGrpSpPr/>
                <p:nvPr/>
              </p:nvGrpSpPr>
              <p:grpSpPr>
                <a:xfrm>
                  <a:off x="1033591" y="714768"/>
                  <a:ext cx="45093" cy="77144"/>
                  <a:chOff x="0" y="-1"/>
                  <a:chExt cx="45093" cy="77143"/>
                </a:xfrm>
              </p:grpSpPr>
              <p:sp>
                <p:nvSpPr>
                  <p:cNvPr id="1537" name="Freeform 3151"/>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38" name="Freeform 3152"/>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42" name="Graphic 765"/>
                <p:cNvGrpSpPr/>
                <p:nvPr/>
              </p:nvGrpSpPr>
              <p:grpSpPr>
                <a:xfrm>
                  <a:off x="1073752" y="736465"/>
                  <a:ext cx="45093" cy="75939"/>
                  <a:chOff x="0" y="0"/>
                  <a:chExt cx="45093" cy="75938"/>
                </a:xfrm>
              </p:grpSpPr>
              <p:sp>
                <p:nvSpPr>
                  <p:cNvPr id="1540" name="Freeform 3149"/>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41" name="Freeform 3150"/>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45" name="Graphic 765"/>
                <p:cNvGrpSpPr/>
                <p:nvPr/>
              </p:nvGrpSpPr>
              <p:grpSpPr>
                <a:xfrm>
                  <a:off x="1075865" y="747313"/>
                  <a:ext cx="45093" cy="75939"/>
                  <a:chOff x="0" y="0"/>
                  <a:chExt cx="45093" cy="75938"/>
                </a:xfrm>
              </p:grpSpPr>
              <p:sp>
                <p:nvSpPr>
                  <p:cNvPr id="1543" name="Freeform 3147"/>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44" name="Freeform 3148"/>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48" name="Graphic 765"/>
                <p:cNvGrpSpPr/>
                <p:nvPr/>
              </p:nvGrpSpPr>
              <p:grpSpPr>
                <a:xfrm>
                  <a:off x="1078682" y="760572"/>
                  <a:ext cx="44389" cy="75939"/>
                  <a:chOff x="-1" y="0"/>
                  <a:chExt cx="44389" cy="75938"/>
                </a:xfrm>
              </p:grpSpPr>
              <p:sp>
                <p:nvSpPr>
                  <p:cNvPr id="1546" name="Freeform 3145"/>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47" name="Freeform 3146"/>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51" name="Graphic 765"/>
                <p:cNvGrpSpPr/>
                <p:nvPr/>
              </p:nvGrpSpPr>
              <p:grpSpPr>
                <a:xfrm>
                  <a:off x="1085025" y="766598"/>
                  <a:ext cx="45093" cy="77144"/>
                  <a:chOff x="0" y="-1"/>
                  <a:chExt cx="45093" cy="77143"/>
                </a:xfrm>
              </p:grpSpPr>
              <p:sp>
                <p:nvSpPr>
                  <p:cNvPr id="1549" name="Freeform 3143"/>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50" name="Freeform 3144"/>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54" name="Graphic 765"/>
                <p:cNvGrpSpPr/>
                <p:nvPr/>
              </p:nvGrpSpPr>
              <p:grpSpPr>
                <a:xfrm>
                  <a:off x="1089956" y="766598"/>
                  <a:ext cx="45093" cy="77144"/>
                  <a:chOff x="0" y="-1"/>
                  <a:chExt cx="45093" cy="77143"/>
                </a:xfrm>
              </p:grpSpPr>
              <p:sp>
                <p:nvSpPr>
                  <p:cNvPr id="1552" name="Freeform 3141"/>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53" name="Freeform 3142"/>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57" name="Graphic 765"/>
                <p:cNvGrpSpPr/>
                <p:nvPr/>
              </p:nvGrpSpPr>
              <p:grpSpPr>
                <a:xfrm>
                  <a:off x="1099819" y="779856"/>
                  <a:ext cx="44389" cy="77144"/>
                  <a:chOff x="-1" y="-1"/>
                  <a:chExt cx="44389" cy="77143"/>
                </a:xfrm>
              </p:grpSpPr>
              <p:sp>
                <p:nvSpPr>
                  <p:cNvPr id="1555" name="Freeform 3139"/>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56" name="Freeform 3140"/>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60" name="Graphic 765"/>
                <p:cNvGrpSpPr/>
                <p:nvPr/>
              </p:nvGrpSpPr>
              <p:grpSpPr>
                <a:xfrm>
                  <a:off x="1164640" y="779856"/>
                  <a:ext cx="45093" cy="77144"/>
                  <a:chOff x="0" y="-1"/>
                  <a:chExt cx="45093" cy="77143"/>
                </a:xfrm>
              </p:grpSpPr>
              <p:sp>
                <p:nvSpPr>
                  <p:cNvPr id="1558" name="Freeform 3137"/>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59" name="Freeform 3138"/>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63" name="Graphic 765"/>
                <p:cNvGrpSpPr/>
                <p:nvPr/>
              </p:nvGrpSpPr>
              <p:grpSpPr>
                <a:xfrm>
                  <a:off x="1178731" y="784679"/>
                  <a:ext cx="45093" cy="75939"/>
                  <a:chOff x="0" y="0"/>
                  <a:chExt cx="45093" cy="75938"/>
                </a:xfrm>
              </p:grpSpPr>
              <p:sp>
                <p:nvSpPr>
                  <p:cNvPr id="1561" name="Freeform 3135"/>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62" name="Freeform 3136"/>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66" name="Graphic 765"/>
                <p:cNvGrpSpPr/>
                <p:nvPr/>
              </p:nvGrpSpPr>
              <p:grpSpPr>
                <a:xfrm>
                  <a:off x="1232983" y="784679"/>
                  <a:ext cx="45093" cy="75939"/>
                  <a:chOff x="0" y="0"/>
                  <a:chExt cx="45093" cy="75938"/>
                </a:xfrm>
              </p:grpSpPr>
              <p:sp>
                <p:nvSpPr>
                  <p:cNvPr id="1564" name="Freeform 3133"/>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65" name="Freeform 3134"/>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69" name="Graphic 765"/>
                <p:cNvGrpSpPr/>
                <p:nvPr/>
              </p:nvGrpSpPr>
              <p:grpSpPr>
                <a:xfrm>
                  <a:off x="1304143" y="857000"/>
                  <a:ext cx="45093" cy="75939"/>
                  <a:chOff x="0" y="0"/>
                  <a:chExt cx="45093" cy="75938"/>
                </a:xfrm>
              </p:grpSpPr>
              <p:sp>
                <p:nvSpPr>
                  <p:cNvPr id="1567" name="Freeform 3131"/>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68" name="Freeform 3132"/>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72" name="Graphic 765"/>
                <p:cNvGrpSpPr/>
                <p:nvPr/>
              </p:nvGrpSpPr>
              <p:grpSpPr>
                <a:xfrm>
                  <a:off x="1340075" y="857000"/>
                  <a:ext cx="44389" cy="75939"/>
                  <a:chOff x="-1" y="0"/>
                  <a:chExt cx="44389" cy="75938"/>
                </a:xfrm>
              </p:grpSpPr>
              <p:sp>
                <p:nvSpPr>
                  <p:cNvPr id="1570" name="Freeform 3129"/>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71" name="Freeform 3130"/>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75" name="Graphic 765"/>
                <p:cNvGrpSpPr/>
                <p:nvPr/>
              </p:nvGrpSpPr>
              <p:grpSpPr>
                <a:xfrm>
                  <a:off x="1385167" y="857000"/>
                  <a:ext cx="44389" cy="75939"/>
                  <a:chOff x="-1" y="0"/>
                  <a:chExt cx="44389" cy="75938"/>
                </a:xfrm>
              </p:grpSpPr>
              <p:sp>
                <p:nvSpPr>
                  <p:cNvPr id="1573" name="Freeform 3127"/>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74" name="Freeform 3128"/>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78" name="Graphic 765"/>
                <p:cNvGrpSpPr/>
                <p:nvPr/>
              </p:nvGrpSpPr>
              <p:grpSpPr>
                <a:xfrm>
                  <a:off x="1401372" y="860616"/>
                  <a:ext cx="45093" cy="75939"/>
                  <a:chOff x="0" y="0"/>
                  <a:chExt cx="45093" cy="75938"/>
                </a:xfrm>
              </p:grpSpPr>
              <p:sp>
                <p:nvSpPr>
                  <p:cNvPr id="1576" name="Freeform 3125"/>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77" name="Freeform 3126"/>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81" name="Graphic 765"/>
                <p:cNvGrpSpPr/>
                <p:nvPr/>
              </p:nvGrpSpPr>
              <p:grpSpPr>
                <a:xfrm>
                  <a:off x="1402077" y="878696"/>
                  <a:ext cx="45093" cy="75939"/>
                  <a:chOff x="0" y="0"/>
                  <a:chExt cx="45093" cy="75938"/>
                </a:xfrm>
              </p:grpSpPr>
              <p:sp>
                <p:nvSpPr>
                  <p:cNvPr id="1579" name="Freeform 3123"/>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80" name="Freeform 3124"/>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84" name="Graphic 765"/>
                <p:cNvGrpSpPr/>
                <p:nvPr/>
              </p:nvGrpSpPr>
              <p:grpSpPr>
                <a:xfrm>
                  <a:off x="1426032" y="923293"/>
                  <a:ext cx="45093" cy="75939"/>
                  <a:chOff x="0" y="0"/>
                  <a:chExt cx="45093" cy="75938"/>
                </a:xfrm>
              </p:grpSpPr>
              <p:sp>
                <p:nvSpPr>
                  <p:cNvPr id="1582" name="Freeform 3121"/>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83" name="Freeform 3122"/>
                  <p:cNvSpPr/>
                  <p:nvPr/>
                </p:nvSpPr>
                <p:spPr>
                  <a:xfrm>
                    <a:off x="0" y="38572"/>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87" name="Graphic 765"/>
                <p:cNvGrpSpPr/>
                <p:nvPr/>
              </p:nvGrpSpPr>
              <p:grpSpPr>
                <a:xfrm>
                  <a:off x="1498602" y="923293"/>
                  <a:ext cx="45093" cy="75939"/>
                  <a:chOff x="0" y="0"/>
                  <a:chExt cx="45093" cy="75938"/>
                </a:xfrm>
              </p:grpSpPr>
              <p:sp>
                <p:nvSpPr>
                  <p:cNvPr id="1585" name="Freeform 3119"/>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86" name="Freeform 3120"/>
                  <p:cNvSpPr/>
                  <p:nvPr/>
                </p:nvSpPr>
                <p:spPr>
                  <a:xfrm>
                    <a:off x="0" y="38572"/>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90" name="Graphic 765"/>
                <p:cNvGrpSpPr/>
                <p:nvPr/>
              </p:nvGrpSpPr>
              <p:grpSpPr>
                <a:xfrm>
                  <a:off x="1587376" y="987176"/>
                  <a:ext cx="44389" cy="77144"/>
                  <a:chOff x="-1" y="-1"/>
                  <a:chExt cx="44389" cy="77143"/>
                </a:xfrm>
              </p:grpSpPr>
              <p:sp>
                <p:nvSpPr>
                  <p:cNvPr id="1588" name="Freeform 3117"/>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89" name="Freeform 3118"/>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93" name="Graphic 765"/>
                <p:cNvGrpSpPr/>
                <p:nvPr/>
              </p:nvGrpSpPr>
              <p:grpSpPr>
                <a:xfrm>
                  <a:off x="1594422" y="988382"/>
                  <a:ext cx="44389" cy="75939"/>
                  <a:chOff x="-1" y="0"/>
                  <a:chExt cx="44389" cy="75938"/>
                </a:xfrm>
              </p:grpSpPr>
              <p:sp>
                <p:nvSpPr>
                  <p:cNvPr id="1591" name="Freeform 3115"/>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92" name="Freeform 3116"/>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96" name="Graphic 765"/>
                <p:cNvGrpSpPr/>
                <p:nvPr/>
              </p:nvGrpSpPr>
              <p:grpSpPr>
                <a:xfrm>
                  <a:off x="1658537" y="1002846"/>
                  <a:ext cx="44389" cy="75939"/>
                  <a:chOff x="-1" y="0"/>
                  <a:chExt cx="44389" cy="75938"/>
                </a:xfrm>
              </p:grpSpPr>
              <p:sp>
                <p:nvSpPr>
                  <p:cNvPr id="1594" name="Freeform 3113"/>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95" name="Freeform 3114"/>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599" name="Graphic 765"/>
                <p:cNvGrpSpPr/>
                <p:nvPr/>
              </p:nvGrpSpPr>
              <p:grpSpPr>
                <a:xfrm>
                  <a:off x="1860041" y="1043828"/>
                  <a:ext cx="44389" cy="75939"/>
                  <a:chOff x="-1" y="0"/>
                  <a:chExt cx="44389" cy="75938"/>
                </a:xfrm>
              </p:grpSpPr>
              <p:sp>
                <p:nvSpPr>
                  <p:cNvPr id="1597" name="Freeform 3111"/>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98" name="Freeform 3112"/>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02" name="Graphic 765"/>
                <p:cNvGrpSpPr/>
                <p:nvPr/>
              </p:nvGrpSpPr>
              <p:grpSpPr>
                <a:xfrm>
                  <a:off x="1877656" y="1055880"/>
                  <a:ext cx="44389" cy="77144"/>
                  <a:chOff x="-1" y="-1"/>
                  <a:chExt cx="44389" cy="77143"/>
                </a:xfrm>
              </p:grpSpPr>
              <p:sp>
                <p:nvSpPr>
                  <p:cNvPr id="1600" name="Freeform 3109"/>
                  <p:cNvSpPr/>
                  <p:nvPr/>
                </p:nvSpPr>
                <p:spPr>
                  <a:xfrm flipH="1">
                    <a:off x="21841"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01" name="Freeform 3110"/>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05" name="Graphic 765"/>
                <p:cNvGrpSpPr/>
                <p:nvPr/>
              </p:nvGrpSpPr>
              <p:grpSpPr>
                <a:xfrm>
                  <a:off x="1912180" y="1057087"/>
                  <a:ext cx="45092" cy="75939"/>
                  <a:chOff x="0" y="0"/>
                  <a:chExt cx="45092" cy="75938"/>
                </a:xfrm>
              </p:grpSpPr>
              <p:sp>
                <p:nvSpPr>
                  <p:cNvPr id="1603" name="Freeform 3107"/>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04" name="Freeform 3108"/>
                  <p:cNvSpPr/>
                  <p:nvPr/>
                </p:nvSpPr>
                <p:spPr>
                  <a:xfrm>
                    <a:off x="0" y="37365"/>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08" name="Graphic 765"/>
                <p:cNvGrpSpPr/>
                <p:nvPr/>
              </p:nvGrpSpPr>
              <p:grpSpPr>
                <a:xfrm>
                  <a:off x="1920635" y="1098068"/>
                  <a:ext cx="45093" cy="75939"/>
                  <a:chOff x="0" y="0"/>
                  <a:chExt cx="45093" cy="75938"/>
                </a:xfrm>
              </p:grpSpPr>
              <p:sp>
                <p:nvSpPr>
                  <p:cNvPr id="1606" name="Freeform 3105"/>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07" name="Freeform 3106"/>
                  <p:cNvSpPr/>
                  <p:nvPr/>
                </p:nvSpPr>
                <p:spPr>
                  <a:xfrm>
                    <a:off x="0" y="38572"/>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11" name="Graphic 765"/>
                <p:cNvGrpSpPr/>
                <p:nvPr/>
              </p:nvGrpSpPr>
              <p:grpSpPr>
                <a:xfrm>
                  <a:off x="1924862" y="1111326"/>
                  <a:ext cx="45093" cy="77144"/>
                  <a:chOff x="0" y="-1"/>
                  <a:chExt cx="45093" cy="77143"/>
                </a:xfrm>
              </p:grpSpPr>
              <p:sp>
                <p:nvSpPr>
                  <p:cNvPr id="1609" name="Freeform 3103"/>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10" name="Freeform 3104"/>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14" name="Graphic 765"/>
                <p:cNvGrpSpPr/>
                <p:nvPr/>
              </p:nvGrpSpPr>
              <p:grpSpPr>
                <a:xfrm>
                  <a:off x="1934725" y="1118558"/>
                  <a:ext cx="44389" cy="77144"/>
                  <a:chOff x="-1" y="-1"/>
                  <a:chExt cx="44389" cy="77143"/>
                </a:xfrm>
              </p:grpSpPr>
              <p:sp>
                <p:nvSpPr>
                  <p:cNvPr id="1612" name="Freeform 3101"/>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13" name="Freeform 3102"/>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17" name="Graphic 765"/>
                <p:cNvGrpSpPr/>
                <p:nvPr/>
              </p:nvGrpSpPr>
              <p:grpSpPr>
                <a:xfrm>
                  <a:off x="1950226" y="1118558"/>
                  <a:ext cx="45093" cy="77144"/>
                  <a:chOff x="0" y="-1"/>
                  <a:chExt cx="45093" cy="77143"/>
                </a:xfrm>
              </p:grpSpPr>
              <p:sp>
                <p:nvSpPr>
                  <p:cNvPr id="1615" name="Freeform 3099"/>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16" name="Freeform 3100"/>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20" name="Graphic 765"/>
                <p:cNvGrpSpPr/>
                <p:nvPr/>
              </p:nvGrpSpPr>
              <p:grpSpPr>
                <a:xfrm>
                  <a:off x="1988977" y="1118558"/>
                  <a:ext cx="45093" cy="77144"/>
                  <a:chOff x="0" y="-1"/>
                  <a:chExt cx="45093" cy="77143"/>
                </a:xfrm>
              </p:grpSpPr>
              <p:sp>
                <p:nvSpPr>
                  <p:cNvPr id="1618" name="Freeform 3097"/>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19" name="Freeform 3098"/>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23" name="Graphic 765"/>
                <p:cNvGrpSpPr/>
                <p:nvPr/>
              </p:nvGrpSpPr>
              <p:grpSpPr>
                <a:xfrm>
                  <a:off x="2062251" y="1118558"/>
                  <a:ext cx="45093" cy="77144"/>
                  <a:chOff x="0" y="-1"/>
                  <a:chExt cx="45093" cy="77143"/>
                </a:xfrm>
              </p:grpSpPr>
              <p:sp>
                <p:nvSpPr>
                  <p:cNvPr id="1621" name="Freeform 3095"/>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22" name="Freeform 3096"/>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26" name="Graphic 765"/>
                <p:cNvGrpSpPr/>
                <p:nvPr/>
              </p:nvGrpSpPr>
              <p:grpSpPr>
                <a:xfrm>
                  <a:off x="2105935" y="1128201"/>
                  <a:ext cx="45092" cy="77144"/>
                  <a:chOff x="0" y="-1"/>
                  <a:chExt cx="45092" cy="77143"/>
                </a:xfrm>
              </p:grpSpPr>
              <p:sp>
                <p:nvSpPr>
                  <p:cNvPr id="1624" name="Freeform 3093"/>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25" name="Freeform 3094"/>
                  <p:cNvSpPr/>
                  <p:nvPr/>
                </p:nvSpPr>
                <p:spPr>
                  <a:xfrm>
                    <a:off x="0" y="38571"/>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29" name="Graphic 765"/>
                <p:cNvGrpSpPr/>
                <p:nvPr/>
              </p:nvGrpSpPr>
              <p:grpSpPr>
                <a:xfrm>
                  <a:off x="2160185" y="1128201"/>
                  <a:ext cx="45093" cy="77144"/>
                  <a:chOff x="0" y="-1"/>
                  <a:chExt cx="45093" cy="77143"/>
                </a:xfrm>
              </p:grpSpPr>
              <p:sp>
                <p:nvSpPr>
                  <p:cNvPr id="1627" name="Freeform 3091"/>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28" name="Freeform 3092"/>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32" name="Graphic 765"/>
                <p:cNvGrpSpPr/>
                <p:nvPr/>
              </p:nvGrpSpPr>
              <p:grpSpPr>
                <a:xfrm>
                  <a:off x="2192595" y="1128201"/>
                  <a:ext cx="44389" cy="77144"/>
                  <a:chOff x="-1" y="-1"/>
                  <a:chExt cx="44389" cy="77143"/>
                </a:xfrm>
              </p:grpSpPr>
              <p:sp>
                <p:nvSpPr>
                  <p:cNvPr id="1630" name="Freeform 3089"/>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31" name="Freeform 3090"/>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35" name="Graphic 765"/>
                <p:cNvGrpSpPr/>
                <p:nvPr/>
              </p:nvGrpSpPr>
              <p:grpSpPr>
                <a:xfrm>
                  <a:off x="2241914" y="1154719"/>
                  <a:ext cx="44389" cy="77144"/>
                  <a:chOff x="-1" y="-1"/>
                  <a:chExt cx="44389" cy="77143"/>
                </a:xfrm>
              </p:grpSpPr>
              <p:sp>
                <p:nvSpPr>
                  <p:cNvPr id="1633" name="Freeform 3087"/>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34" name="Freeform 3088"/>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38" name="Graphic 765"/>
                <p:cNvGrpSpPr/>
                <p:nvPr/>
              </p:nvGrpSpPr>
              <p:grpSpPr>
                <a:xfrm>
                  <a:off x="2247551" y="1154719"/>
                  <a:ext cx="45093" cy="77144"/>
                  <a:chOff x="0" y="-1"/>
                  <a:chExt cx="45093" cy="77143"/>
                </a:xfrm>
              </p:grpSpPr>
              <p:sp>
                <p:nvSpPr>
                  <p:cNvPr id="1636" name="Freeform 3085"/>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37" name="Freeform 3086"/>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41" name="Graphic 765"/>
                <p:cNvGrpSpPr/>
                <p:nvPr/>
              </p:nvGrpSpPr>
              <p:grpSpPr>
                <a:xfrm>
                  <a:off x="2253892" y="1154719"/>
                  <a:ext cx="44389" cy="77144"/>
                  <a:chOff x="-1" y="-1"/>
                  <a:chExt cx="44389" cy="77143"/>
                </a:xfrm>
              </p:grpSpPr>
              <p:sp>
                <p:nvSpPr>
                  <p:cNvPr id="1639" name="Freeform 3083"/>
                  <p:cNvSpPr/>
                  <p:nvPr/>
                </p:nvSpPr>
                <p:spPr>
                  <a:xfrm flipH="1">
                    <a:off x="21841"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40" name="Freeform 3084"/>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44" name="Graphic 765"/>
                <p:cNvGrpSpPr/>
                <p:nvPr/>
              </p:nvGrpSpPr>
              <p:grpSpPr>
                <a:xfrm>
                  <a:off x="2259527" y="1154719"/>
                  <a:ext cx="44389" cy="77144"/>
                  <a:chOff x="-1" y="-1"/>
                  <a:chExt cx="44389" cy="77143"/>
                </a:xfrm>
              </p:grpSpPr>
              <p:sp>
                <p:nvSpPr>
                  <p:cNvPr id="1642" name="Freeform 3081"/>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43" name="Freeform 3082"/>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47" name="Graphic 765"/>
                <p:cNvGrpSpPr/>
                <p:nvPr/>
              </p:nvGrpSpPr>
              <p:grpSpPr>
                <a:xfrm>
                  <a:off x="2289120" y="1207755"/>
                  <a:ext cx="45092" cy="75939"/>
                  <a:chOff x="0" y="0"/>
                  <a:chExt cx="45092" cy="75938"/>
                </a:xfrm>
              </p:grpSpPr>
              <p:sp>
                <p:nvSpPr>
                  <p:cNvPr id="1645" name="Freeform 3079"/>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46" name="Freeform 3080"/>
                  <p:cNvSpPr/>
                  <p:nvPr/>
                </p:nvSpPr>
                <p:spPr>
                  <a:xfrm>
                    <a:off x="0" y="37365"/>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50" name="Graphic 765"/>
                <p:cNvGrpSpPr/>
                <p:nvPr/>
              </p:nvGrpSpPr>
              <p:grpSpPr>
                <a:xfrm>
                  <a:off x="2390576" y="1225835"/>
                  <a:ext cx="44389" cy="75939"/>
                  <a:chOff x="-1" y="0"/>
                  <a:chExt cx="44389" cy="75938"/>
                </a:xfrm>
              </p:grpSpPr>
              <p:sp>
                <p:nvSpPr>
                  <p:cNvPr id="1648" name="Freeform 3077"/>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49" name="Freeform 3078"/>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53" name="Graphic 765"/>
                <p:cNvGrpSpPr/>
                <p:nvPr/>
              </p:nvGrpSpPr>
              <p:grpSpPr>
                <a:xfrm>
                  <a:off x="2408191" y="1225834"/>
                  <a:ext cx="45093" cy="77144"/>
                  <a:chOff x="0" y="-1"/>
                  <a:chExt cx="45093" cy="77143"/>
                </a:xfrm>
              </p:grpSpPr>
              <p:sp>
                <p:nvSpPr>
                  <p:cNvPr id="1651" name="Freeform 3075"/>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52" name="Freeform 3076"/>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56" name="Graphic 765"/>
                <p:cNvGrpSpPr/>
                <p:nvPr/>
              </p:nvGrpSpPr>
              <p:grpSpPr>
                <a:xfrm>
                  <a:off x="2438486" y="1243914"/>
                  <a:ext cx="44389" cy="77144"/>
                  <a:chOff x="-1" y="-1"/>
                  <a:chExt cx="44389" cy="77143"/>
                </a:xfrm>
              </p:grpSpPr>
              <p:sp>
                <p:nvSpPr>
                  <p:cNvPr id="1654" name="Freeform 3073"/>
                  <p:cNvSpPr/>
                  <p:nvPr/>
                </p:nvSpPr>
                <p:spPr>
                  <a:xfrm flipH="1">
                    <a:off x="21841"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55" name="Freeform 3074"/>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59" name="Graphic 765"/>
                <p:cNvGrpSpPr/>
                <p:nvPr/>
              </p:nvGrpSpPr>
              <p:grpSpPr>
                <a:xfrm>
                  <a:off x="2489216" y="1243914"/>
                  <a:ext cx="45093" cy="77144"/>
                  <a:chOff x="0" y="-1"/>
                  <a:chExt cx="45093" cy="77143"/>
                </a:xfrm>
              </p:grpSpPr>
              <p:sp>
                <p:nvSpPr>
                  <p:cNvPr id="1657" name="Freeform 3071"/>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58" name="Freeform 3072"/>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62" name="Graphic 765"/>
                <p:cNvGrpSpPr/>
                <p:nvPr/>
              </p:nvGrpSpPr>
              <p:grpSpPr>
                <a:xfrm>
                  <a:off x="2591376" y="1260790"/>
                  <a:ext cx="44389" cy="75939"/>
                  <a:chOff x="-1" y="0"/>
                  <a:chExt cx="44389" cy="75938"/>
                </a:xfrm>
              </p:grpSpPr>
              <p:sp>
                <p:nvSpPr>
                  <p:cNvPr id="1660" name="Freeform 3069"/>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61" name="Freeform 3070"/>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65" name="Graphic 765"/>
                <p:cNvGrpSpPr/>
                <p:nvPr/>
              </p:nvGrpSpPr>
              <p:grpSpPr>
                <a:xfrm>
                  <a:off x="2623082" y="1280075"/>
                  <a:ext cx="45093" cy="77145"/>
                  <a:chOff x="0" y="-1"/>
                  <a:chExt cx="45093" cy="77143"/>
                </a:xfrm>
              </p:grpSpPr>
              <p:sp>
                <p:nvSpPr>
                  <p:cNvPr id="1663" name="Freeform 3067"/>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64" name="Freeform 3068"/>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68" name="Graphic 765"/>
                <p:cNvGrpSpPr/>
                <p:nvPr/>
              </p:nvGrpSpPr>
              <p:grpSpPr>
                <a:xfrm>
                  <a:off x="2637878" y="1280075"/>
                  <a:ext cx="45092" cy="77145"/>
                  <a:chOff x="0" y="-1"/>
                  <a:chExt cx="45092" cy="77143"/>
                </a:xfrm>
              </p:grpSpPr>
              <p:sp>
                <p:nvSpPr>
                  <p:cNvPr id="1666" name="Freeform 3065"/>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67" name="Freeform 3066"/>
                  <p:cNvSpPr/>
                  <p:nvPr/>
                </p:nvSpPr>
                <p:spPr>
                  <a:xfrm>
                    <a:off x="0" y="38571"/>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71" name="Graphic 765"/>
                <p:cNvGrpSpPr/>
                <p:nvPr/>
              </p:nvGrpSpPr>
              <p:grpSpPr>
                <a:xfrm>
                  <a:off x="2687901" y="1317440"/>
                  <a:ext cx="44389" cy="77144"/>
                  <a:chOff x="-1" y="-1"/>
                  <a:chExt cx="44389" cy="77143"/>
                </a:xfrm>
              </p:grpSpPr>
              <p:sp>
                <p:nvSpPr>
                  <p:cNvPr id="1669" name="Freeform 3063"/>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70" name="Freeform 3064"/>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74" name="Graphic 765"/>
                <p:cNvGrpSpPr/>
                <p:nvPr/>
              </p:nvGrpSpPr>
              <p:grpSpPr>
                <a:xfrm>
                  <a:off x="2847132" y="1317440"/>
                  <a:ext cx="44389" cy="77144"/>
                  <a:chOff x="-1" y="-1"/>
                  <a:chExt cx="44389" cy="77143"/>
                </a:xfrm>
              </p:grpSpPr>
              <p:sp>
                <p:nvSpPr>
                  <p:cNvPr id="1672" name="Freeform 3061"/>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73" name="Freeform 3062"/>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77" name="Graphic 765"/>
                <p:cNvGrpSpPr/>
                <p:nvPr/>
              </p:nvGrpSpPr>
              <p:grpSpPr>
                <a:xfrm>
                  <a:off x="2883771" y="1317440"/>
                  <a:ext cx="45093" cy="77144"/>
                  <a:chOff x="0" y="-1"/>
                  <a:chExt cx="45093" cy="77143"/>
                </a:xfrm>
              </p:grpSpPr>
              <p:sp>
                <p:nvSpPr>
                  <p:cNvPr id="1675" name="Freeform 3059"/>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76" name="Freeform 3060"/>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80" name="Graphic 765"/>
                <p:cNvGrpSpPr/>
                <p:nvPr/>
              </p:nvGrpSpPr>
              <p:grpSpPr>
                <a:xfrm>
                  <a:off x="2915476" y="1343959"/>
                  <a:ext cx="45093" cy="75939"/>
                  <a:chOff x="0" y="0"/>
                  <a:chExt cx="45093" cy="75938"/>
                </a:xfrm>
              </p:grpSpPr>
              <p:sp>
                <p:nvSpPr>
                  <p:cNvPr id="1678" name="Freeform 3057"/>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79" name="Freeform 3058"/>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83" name="Graphic 765"/>
                <p:cNvGrpSpPr/>
                <p:nvPr/>
              </p:nvGrpSpPr>
              <p:grpSpPr>
                <a:xfrm>
                  <a:off x="2928157" y="1343959"/>
                  <a:ext cx="44389" cy="75939"/>
                  <a:chOff x="-1" y="0"/>
                  <a:chExt cx="44389" cy="75938"/>
                </a:xfrm>
              </p:grpSpPr>
              <p:sp>
                <p:nvSpPr>
                  <p:cNvPr id="1681" name="Freeform 3055"/>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82" name="Freeform 3056"/>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86" name="Graphic 765"/>
                <p:cNvGrpSpPr/>
                <p:nvPr/>
              </p:nvGrpSpPr>
              <p:grpSpPr>
                <a:xfrm>
                  <a:off x="2935203" y="1363243"/>
                  <a:ext cx="44389" cy="77144"/>
                  <a:chOff x="-1" y="-1"/>
                  <a:chExt cx="44389" cy="77143"/>
                </a:xfrm>
              </p:grpSpPr>
              <p:sp>
                <p:nvSpPr>
                  <p:cNvPr id="1684" name="Freeform 3053"/>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85" name="Freeform 3054"/>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89" name="Graphic 765"/>
                <p:cNvGrpSpPr/>
                <p:nvPr/>
              </p:nvGrpSpPr>
              <p:grpSpPr>
                <a:xfrm>
                  <a:off x="2939430" y="1380119"/>
                  <a:ext cx="44389" cy="75939"/>
                  <a:chOff x="-1" y="0"/>
                  <a:chExt cx="44389" cy="75938"/>
                </a:xfrm>
              </p:grpSpPr>
              <p:sp>
                <p:nvSpPr>
                  <p:cNvPr id="1687" name="Freeform 3051"/>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88" name="Freeform 3052"/>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92" name="Graphic 765"/>
                <p:cNvGrpSpPr/>
                <p:nvPr/>
              </p:nvGrpSpPr>
              <p:grpSpPr>
                <a:xfrm>
                  <a:off x="2942954" y="1380119"/>
                  <a:ext cx="45093" cy="75939"/>
                  <a:chOff x="0" y="0"/>
                  <a:chExt cx="45093" cy="75938"/>
                </a:xfrm>
              </p:grpSpPr>
              <p:sp>
                <p:nvSpPr>
                  <p:cNvPr id="1690" name="Freeform 3049"/>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91" name="Freeform 3050"/>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95" name="Graphic 765"/>
                <p:cNvGrpSpPr/>
                <p:nvPr/>
              </p:nvGrpSpPr>
              <p:grpSpPr>
                <a:xfrm>
                  <a:off x="2969726" y="1380119"/>
                  <a:ext cx="44389" cy="75939"/>
                  <a:chOff x="-1" y="0"/>
                  <a:chExt cx="44389" cy="75938"/>
                </a:xfrm>
              </p:grpSpPr>
              <p:sp>
                <p:nvSpPr>
                  <p:cNvPr id="1693" name="Freeform 3047"/>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94" name="Freeform 3048"/>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698" name="Graphic 765"/>
                <p:cNvGrpSpPr/>
                <p:nvPr/>
              </p:nvGrpSpPr>
              <p:grpSpPr>
                <a:xfrm>
                  <a:off x="2995795" y="1380119"/>
                  <a:ext cx="44389" cy="75939"/>
                  <a:chOff x="-1" y="0"/>
                  <a:chExt cx="44389" cy="75938"/>
                </a:xfrm>
              </p:grpSpPr>
              <p:sp>
                <p:nvSpPr>
                  <p:cNvPr id="1696" name="Freeform 3045"/>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697" name="Freeform 3046"/>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01" name="Graphic 765"/>
                <p:cNvGrpSpPr/>
                <p:nvPr/>
              </p:nvGrpSpPr>
              <p:grpSpPr>
                <a:xfrm>
                  <a:off x="3254370" y="1398198"/>
                  <a:ext cx="45092" cy="77144"/>
                  <a:chOff x="0" y="-1"/>
                  <a:chExt cx="45092" cy="77143"/>
                </a:xfrm>
              </p:grpSpPr>
              <p:sp>
                <p:nvSpPr>
                  <p:cNvPr id="1699" name="Freeform 3043"/>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00" name="Freeform 3044"/>
                  <p:cNvSpPr/>
                  <p:nvPr/>
                </p:nvSpPr>
                <p:spPr>
                  <a:xfrm>
                    <a:off x="0" y="38571"/>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04" name="Graphic 765"/>
                <p:cNvGrpSpPr/>
                <p:nvPr/>
              </p:nvGrpSpPr>
              <p:grpSpPr>
                <a:xfrm>
                  <a:off x="3264234" y="1417485"/>
                  <a:ext cx="45093" cy="75939"/>
                  <a:chOff x="0" y="0"/>
                  <a:chExt cx="45093" cy="75938"/>
                </a:xfrm>
              </p:grpSpPr>
              <p:sp>
                <p:nvSpPr>
                  <p:cNvPr id="1702" name="Freeform 3041"/>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03" name="Freeform 3042"/>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07" name="Graphic 765"/>
                <p:cNvGrpSpPr/>
                <p:nvPr/>
              </p:nvGrpSpPr>
              <p:grpSpPr>
                <a:xfrm>
                  <a:off x="3267756" y="1464493"/>
                  <a:ext cx="45093" cy="75939"/>
                  <a:chOff x="0" y="0"/>
                  <a:chExt cx="45093" cy="75938"/>
                </a:xfrm>
              </p:grpSpPr>
              <p:sp>
                <p:nvSpPr>
                  <p:cNvPr id="1705" name="Freeform 3039"/>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06" name="Freeform 3040"/>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10" name="Graphic 765"/>
                <p:cNvGrpSpPr/>
                <p:nvPr/>
              </p:nvGrpSpPr>
              <p:grpSpPr>
                <a:xfrm>
                  <a:off x="3280438" y="1464493"/>
                  <a:ext cx="44389" cy="75939"/>
                  <a:chOff x="-1" y="0"/>
                  <a:chExt cx="44389" cy="75938"/>
                </a:xfrm>
              </p:grpSpPr>
              <p:sp>
                <p:nvSpPr>
                  <p:cNvPr id="1708" name="Freeform 3037"/>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09" name="Freeform 3038"/>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13" name="Graphic 765"/>
                <p:cNvGrpSpPr/>
                <p:nvPr/>
              </p:nvGrpSpPr>
              <p:grpSpPr>
                <a:xfrm>
                  <a:off x="3308621" y="1492216"/>
                  <a:ext cx="45093" cy="75939"/>
                  <a:chOff x="0" y="0"/>
                  <a:chExt cx="45093" cy="75938"/>
                </a:xfrm>
              </p:grpSpPr>
              <p:sp>
                <p:nvSpPr>
                  <p:cNvPr id="1711" name="Freeform 3035"/>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12" name="Freeform 3036"/>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16" name="Graphic 765"/>
                <p:cNvGrpSpPr/>
                <p:nvPr/>
              </p:nvGrpSpPr>
              <p:grpSpPr>
                <a:xfrm>
                  <a:off x="3324121" y="1492216"/>
                  <a:ext cx="44389" cy="75939"/>
                  <a:chOff x="-1" y="0"/>
                  <a:chExt cx="44389" cy="75938"/>
                </a:xfrm>
              </p:grpSpPr>
              <p:sp>
                <p:nvSpPr>
                  <p:cNvPr id="1714" name="Freeform 3033"/>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15" name="Freeform 3034"/>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19" name="Graphic 765"/>
                <p:cNvGrpSpPr/>
                <p:nvPr/>
              </p:nvGrpSpPr>
              <p:grpSpPr>
                <a:xfrm>
                  <a:off x="3352303" y="1492216"/>
                  <a:ext cx="44389" cy="75939"/>
                  <a:chOff x="-1" y="0"/>
                  <a:chExt cx="44389" cy="75938"/>
                </a:xfrm>
              </p:grpSpPr>
              <p:sp>
                <p:nvSpPr>
                  <p:cNvPr id="1717" name="Freeform 3031"/>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18" name="Freeform 3032"/>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22" name="Graphic 765"/>
                <p:cNvGrpSpPr/>
                <p:nvPr/>
              </p:nvGrpSpPr>
              <p:grpSpPr>
                <a:xfrm>
                  <a:off x="3448123" y="1492216"/>
                  <a:ext cx="44389" cy="75939"/>
                  <a:chOff x="-1" y="0"/>
                  <a:chExt cx="44389" cy="75938"/>
                </a:xfrm>
              </p:grpSpPr>
              <p:sp>
                <p:nvSpPr>
                  <p:cNvPr id="1720" name="Freeform 3029"/>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21" name="Freeform 3030"/>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25" name="Graphic 765"/>
                <p:cNvGrpSpPr/>
                <p:nvPr/>
              </p:nvGrpSpPr>
              <p:grpSpPr>
                <a:xfrm>
                  <a:off x="3588331" y="1492216"/>
                  <a:ext cx="44389" cy="75939"/>
                  <a:chOff x="-1" y="0"/>
                  <a:chExt cx="44389" cy="75938"/>
                </a:xfrm>
              </p:grpSpPr>
              <p:sp>
                <p:nvSpPr>
                  <p:cNvPr id="1723" name="Freeform 3027"/>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24" name="Freeform 3028"/>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28" name="Graphic 765"/>
                <p:cNvGrpSpPr/>
                <p:nvPr/>
              </p:nvGrpSpPr>
              <p:grpSpPr>
                <a:xfrm>
                  <a:off x="3603128" y="1492216"/>
                  <a:ext cx="45092" cy="75939"/>
                  <a:chOff x="0" y="0"/>
                  <a:chExt cx="45092" cy="75938"/>
                </a:xfrm>
              </p:grpSpPr>
              <p:sp>
                <p:nvSpPr>
                  <p:cNvPr id="1726" name="Freeform 3025"/>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27" name="Freeform 3026"/>
                  <p:cNvSpPr/>
                  <p:nvPr/>
                </p:nvSpPr>
                <p:spPr>
                  <a:xfrm>
                    <a:off x="0" y="37365"/>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31" name="Graphic 765"/>
                <p:cNvGrpSpPr/>
                <p:nvPr/>
              </p:nvGrpSpPr>
              <p:grpSpPr>
                <a:xfrm>
                  <a:off x="3608764" y="1492216"/>
                  <a:ext cx="45092" cy="75939"/>
                  <a:chOff x="0" y="0"/>
                  <a:chExt cx="45092" cy="75938"/>
                </a:xfrm>
              </p:grpSpPr>
              <p:sp>
                <p:nvSpPr>
                  <p:cNvPr id="1729" name="Freeform 3023"/>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30" name="Freeform 3024"/>
                  <p:cNvSpPr/>
                  <p:nvPr/>
                </p:nvSpPr>
                <p:spPr>
                  <a:xfrm>
                    <a:off x="0" y="37365"/>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34" name="Graphic 765"/>
                <p:cNvGrpSpPr/>
                <p:nvPr/>
              </p:nvGrpSpPr>
              <p:grpSpPr>
                <a:xfrm>
                  <a:off x="3619332" y="1493422"/>
                  <a:ext cx="45092" cy="75939"/>
                  <a:chOff x="0" y="0"/>
                  <a:chExt cx="45092" cy="75938"/>
                </a:xfrm>
              </p:grpSpPr>
              <p:sp>
                <p:nvSpPr>
                  <p:cNvPr id="1732" name="Freeform 3021"/>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33" name="Freeform 3022"/>
                  <p:cNvSpPr/>
                  <p:nvPr/>
                </p:nvSpPr>
                <p:spPr>
                  <a:xfrm>
                    <a:off x="0" y="37365"/>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37" name="Graphic 765"/>
                <p:cNvGrpSpPr/>
                <p:nvPr/>
              </p:nvGrpSpPr>
              <p:grpSpPr>
                <a:xfrm>
                  <a:off x="3636241" y="1493422"/>
                  <a:ext cx="44389" cy="75939"/>
                  <a:chOff x="-1" y="0"/>
                  <a:chExt cx="44389" cy="75938"/>
                </a:xfrm>
              </p:grpSpPr>
              <p:sp>
                <p:nvSpPr>
                  <p:cNvPr id="1735" name="Freeform 3019"/>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36" name="Freeform 3020"/>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40" name="Graphic 765"/>
                <p:cNvGrpSpPr/>
                <p:nvPr/>
              </p:nvGrpSpPr>
              <p:grpSpPr>
                <a:xfrm>
                  <a:off x="3642582" y="1493422"/>
                  <a:ext cx="44389" cy="75939"/>
                  <a:chOff x="-1" y="0"/>
                  <a:chExt cx="44389" cy="75938"/>
                </a:xfrm>
              </p:grpSpPr>
              <p:sp>
                <p:nvSpPr>
                  <p:cNvPr id="1738" name="Freeform 3017"/>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39" name="Freeform 3018"/>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43" name="Graphic 765"/>
                <p:cNvGrpSpPr/>
                <p:nvPr/>
              </p:nvGrpSpPr>
              <p:grpSpPr>
                <a:xfrm>
                  <a:off x="3648924" y="1493422"/>
                  <a:ext cx="45092" cy="75939"/>
                  <a:chOff x="0" y="0"/>
                  <a:chExt cx="45092" cy="75938"/>
                </a:xfrm>
              </p:grpSpPr>
              <p:sp>
                <p:nvSpPr>
                  <p:cNvPr id="1741" name="Freeform 3015"/>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42" name="Freeform 3016"/>
                  <p:cNvSpPr/>
                  <p:nvPr/>
                </p:nvSpPr>
                <p:spPr>
                  <a:xfrm>
                    <a:off x="0" y="37365"/>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46" name="Graphic 765"/>
                <p:cNvGrpSpPr/>
                <p:nvPr/>
              </p:nvGrpSpPr>
              <p:grpSpPr>
                <a:xfrm>
                  <a:off x="3665129" y="1493422"/>
                  <a:ext cx="45092" cy="75939"/>
                  <a:chOff x="0" y="0"/>
                  <a:chExt cx="45092" cy="75938"/>
                </a:xfrm>
              </p:grpSpPr>
              <p:sp>
                <p:nvSpPr>
                  <p:cNvPr id="1744" name="Freeform 3013"/>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45" name="Freeform 3014"/>
                  <p:cNvSpPr/>
                  <p:nvPr/>
                </p:nvSpPr>
                <p:spPr>
                  <a:xfrm>
                    <a:off x="0" y="37365"/>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49" name="Graphic 765"/>
                <p:cNvGrpSpPr/>
                <p:nvPr/>
              </p:nvGrpSpPr>
              <p:grpSpPr>
                <a:xfrm>
                  <a:off x="3671470" y="1493422"/>
                  <a:ext cx="45093" cy="75939"/>
                  <a:chOff x="0" y="0"/>
                  <a:chExt cx="45093" cy="75938"/>
                </a:xfrm>
              </p:grpSpPr>
              <p:sp>
                <p:nvSpPr>
                  <p:cNvPr id="1747" name="Freeform 3011"/>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48" name="Freeform 3012"/>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52" name="Graphic 765"/>
                <p:cNvGrpSpPr/>
                <p:nvPr/>
              </p:nvGrpSpPr>
              <p:grpSpPr>
                <a:xfrm>
                  <a:off x="3759540" y="1529581"/>
                  <a:ext cx="44389" cy="77144"/>
                  <a:chOff x="-1" y="-1"/>
                  <a:chExt cx="44389" cy="77143"/>
                </a:xfrm>
              </p:grpSpPr>
              <p:sp>
                <p:nvSpPr>
                  <p:cNvPr id="1750" name="Freeform 3009"/>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51" name="Freeform 3010"/>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55" name="Graphic 765"/>
                <p:cNvGrpSpPr/>
                <p:nvPr/>
              </p:nvGrpSpPr>
              <p:grpSpPr>
                <a:xfrm>
                  <a:off x="3926521" y="1529581"/>
                  <a:ext cx="44389" cy="77144"/>
                  <a:chOff x="-1" y="-1"/>
                  <a:chExt cx="44389" cy="77143"/>
                </a:xfrm>
              </p:grpSpPr>
              <p:sp>
                <p:nvSpPr>
                  <p:cNvPr id="1753" name="Freeform 3007"/>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54" name="Freeform 3008"/>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58" name="Graphic 765"/>
                <p:cNvGrpSpPr/>
                <p:nvPr/>
              </p:nvGrpSpPr>
              <p:grpSpPr>
                <a:xfrm>
                  <a:off x="3932863" y="1529581"/>
                  <a:ext cx="45092" cy="77144"/>
                  <a:chOff x="0" y="-1"/>
                  <a:chExt cx="45092" cy="77143"/>
                </a:xfrm>
              </p:grpSpPr>
              <p:sp>
                <p:nvSpPr>
                  <p:cNvPr id="1756" name="Freeform 3005"/>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57" name="Freeform 3006"/>
                  <p:cNvSpPr/>
                  <p:nvPr/>
                </p:nvSpPr>
                <p:spPr>
                  <a:xfrm>
                    <a:off x="0" y="38571"/>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61" name="Graphic 765"/>
                <p:cNvGrpSpPr/>
                <p:nvPr/>
              </p:nvGrpSpPr>
              <p:grpSpPr>
                <a:xfrm>
                  <a:off x="3940612" y="1529582"/>
                  <a:ext cx="44389" cy="75939"/>
                  <a:chOff x="-1" y="0"/>
                  <a:chExt cx="44389" cy="75938"/>
                </a:xfrm>
              </p:grpSpPr>
              <p:sp>
                <p:nvSpPr>
                  <p:cNvPr id="1759" name="Freeform 3003"/>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60" name="Freeform 3004"/>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64" name="Graphic 765"/>
                <p:cNvGrpSpPr/>
                <p:nvPr/>
              </p:nvGrpSpPr>
              <p:grpSpPr>
                <a:xfrm>
                  <a:off x="3951886" y="1622392"/>
                  <a:ext cx="45092" cy="77144"/>
                  <a:chOff x="0" y="-1"/>
                  <a:chExt cx="45092" cy="77143"/>
                </a:xfrm>
              </p:grpSpPr>
              <p:sp>
                <p:nvSpPr>
                  <p:cNvPr id="1762" name="Freeform 3001"/>
                  <p:cNvSpPr/>
                  <p:nvPr/>
                </p:nvSpPr>
                <p:spPr>
                  <a:xfrm flipH="1">
                    <a:off x="22546"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63" name="Freeform 3002"/>
                  <p:cNvSpPr/>
                  <p:nvPr/>
                </p:nvSpPr>
                <p:spPr>
                  <a:xfrm>
                    <a:off x="0" y="38572"/>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67" name="Graphic 765"/>
                <p:cNvGrpSpPr/>
                <p:nvPr/>
              </p:nvGrpSpPr>
              <p:grpSpPr>
                <a:xfrm>
                  <a:off x="3959635" y="1622392"/>
                  <a:ext cx="44389" cy="77144"/>
                  <a:chOff x="-1" y="-1"/>
                  <a:chExt cx="44389" cy="77143"/>
                </a:xfrm>
              </p:grpSpPr>
              <p:sp>
                <p:nvSpPr>
                  <p:cNvPr id="1765" name="Freeform 2999"/>
                  <p:cNvSpPr/>
                  <p:nvPr/>
                </p:nvSpPr>
                <p:spPr>
                  <a:xfrm flipH="1">
                    <a:off x="21841"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66" name="Freeform 3000"/>
                  <p:cNvSpPr/>
                  <p:nvPr/>
                </p:nvSpPr>
                <p:spPr>
                  <a:xfrm>
                    <a:off x="-1" y="38572"/>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70" name="Graphic 765"/>
                <p:cNvGrpSpPr/>
                <p:nvPr/>
              </p:nvGrpSpPr>
              <p:grpSpPr>
                <a:xfrm>
                  <a:off x="4011773" y="1679044"/>
                  <a:ext cx="44389" cy="77144"/>
                  <a:chOff x="-1" y="-1"/>
                  <a:chExt cx="44389" cy="77143"/>
                </a:xfrm>
              </p:grpSpPr>
              <p:sp>
                <p:nvSpPr>
                  <p:cNvPr id="1768" name="Freeform 2997"/>
                  <p:cNvSpPr/>
                  <p:nvPr/>
                </p:nvSpPr>
                <p:spPr>
                  <a:xfrm flipH="1">
                    <a:off x="21841"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69" name="Freeform 2998"/>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73" name="Graphic 765"/>
                <p:cNvGrpSpPr/>
                <p:nvPr/>
              </p:nvGrpSpPr>
              <p:grpSpPr>
                <a:xfrm>
                  <a:off x="4094912" y="1679044"/>
                  <a:ext cx="45092" cy="77144"/>
                  <a:chOff x="0" y="-1"/>
                  <a:chExt cx="45092" cy="77143"/>
                </a:xfrm>
              </p:grpSpPr>
              <p:sp>
                <p:nvSpPr>
                  <p:cNvPr id="1771" name="Freeform 2995"/>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72" name="Freeform 2996"/>
                  <p:cNvSpPr/>
                  <p:nvPr/>
                </p:nvSpPr>
                <p:spPr>
                  <a:xfrm>
                    <a:off x="0" y="38571"/>
                    <a:ext cx="45092"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76" name="Graphic 765"/>
                <p:cNvGrpSpPr/>
                <p:nvPr/>
              </p:nvGrpSpPr>
              <p:grpSpPr>
                <a:xfrm>
                  <a:off x="4201300" y="1734490"/>
                  <a:ext cx="44389" cy="77144"/>
                  <a:chOff x="-1" y="-1"/>
                  <a:chExt cx="44389" cy="77143"/>
                </a:xfrm>
              </p:grpSpPr>
              <p:sp>
                <p:nvSpPr>
                  <p:cNvPr id="1774" name="Freeform 2993"/>
                  <p:cNvSpPr/>
                  <p:nvPr/>
                </p:nvSpPr>
                <p:spPr>
                  <a:xfrm flipH="1">
                    <a:off x="21841"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75" name="Freeform 2994"/>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79" name="Graphic 765"/>
                <p:cNvGrpSpPr/>
                <p:nvPr/>
              </p:nvGrpSpPr>
              <p:grpSpPr>
                <a:xfrm>
                  <a:off x="4269642" y="1734490"/>
                  <a:ext cx="44389" cy="77144"/>
                  <a:chOff x="-1" y="-1"/>
                  <a:chExt cx="44389" cy="77143"/>
                </a:xfrm>
              </p:grpSpPr>
              <p:sp>
                <p:nvSpPr>
                  <p:cNvPr id="1777" name="Freeform 2991"/>
                  <p:cNvSpPr/>
                  <p:nvPr/>
                </p:nvSpPr>
                <p:spPr>
                  <a:xfrm flipH="1">
                    <a:off x="21841"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78" name="Freeform 2992"/>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82" name="Graphic 765"/>
                <p:cNvGrpSpPr/>
                <p:nvPr/>
              </p:nvGrpSpPr>
              <p:grpSpPr>
                <a:xfrm>
                  <a:off x="4276688" y="1734490"/>
                  <a:ext cx="44389" cy="77144"/>
                  <a:chOff x="-1" y="-1"/>
                  <a:chExt cx="44389" cy="77143"/>
                </a:xfrm>
              </p:grpSpPr>
              <p:sp>
                <p:nvSpPr>
                  <p:cNvPr id="1780" name="Freeform 2989"/>
                  <p:cNvSpPr/>
                  <p:nvPr/>
                </p:nvSpPr>
                <p:spPr>
                  <a:xfrm flipH="1">
                    <a:off x="21841"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81" name="Freeform 2990"/>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85" name="Graphic 765"/>
                <p:cNvGrpSpPr/>
                <p:nvPr/>
              </p:nvGrpSpPr>
              <p:grpSpPr>
                <a:xfrm>
                  <a:off x="4602901" y="2047881"/>
                  <a:ext cx="45093" cy="75939"/>
                  <a:chOff x="0" y="0"/>
                  <a:chExt cx="45093" cy="75938"/>
                </a:xfrm>
              </p:grpSpPr>
              <p:sp>
                <p:nvSpPr>
                  <p:cNvPr id="1783" name="Freeform 2987"/>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84" name="Freeform 2988"/>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88" name="Graphic 765"/>
                <p:cNvGrpSpPr/>
                <p:nvPr/>
              </p:nvGrpSpPr>
              <p:grpSpPr>
                <a:xfrm>
                  <a:off x="4614877" y="2047881"/>
                  <a:ext cx="44389" cy="75939"/>
                  <a:chOff x="-1" y="0"/>
                  <a:chExt cx="44389" cy="75938"/>
                </a:xfrm>
              </p:grpSpPr>
              <p:sp>
                <p:nvSpPr>
                  <p:cNvPr id="1786" name="Freeform 2985"/>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87" name="Freeform 2986"/>
                  <p:cNvSpPr/>
                  <p:nvPr/>
                </p:nvSpPr>
                <p:spPr>
                  <a:xfrm>
                    <a:off x="-1" y="37365"/>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91" name="Graphic 765"/>
                <p:cNvGrpSpPr/>
                <p:nvPr/>
              </p:nvGrpSpPr>
              <p:grpSpPr>
                <a:xfrm>
                  <a:off x="4626152" y="2047881"/>
                  <a:ext cx="45093" cy="75939"/>
                  <a:chOff x="0" y="0"/>
                  <a:chExt cx="45093" cy="75938"/>
                </a:xfrm>
              </p:grpSpPr>
              <p:sp>
                <p:nvSpPr>
                  <p:cNvPr id="1789" name="Freeform 2983"/>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90" name="Freeform 2984"/>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94" name="Graphic 765"/>
                <p:cNvGrpSpPr/>
                <p:nvPr/>
              </p:nvGrpSpPr>
              <p:grpSpPr>
                <a:xfrm>
                  <a:off x="4638129" y="2047881"/>
                  <a:ext cx="45093" cy="75939"/>
                  <a:chOff x="0" y="0"/>
                  <a:chExt cx="45093" cy="75938"/>
                </a:xfrm>
              </p:grpSpPr>
              <p:sp>
                <p:nvSpPr>
                  <p:cNvPr id="1792" name="Freeform 2981"/>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93" name="Freeform 2982"/>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797" name="Graphic 765"/>
                <p:cNvGrpSpPr/>
                <p:nvPr/>
              </p:nvGrpSpPr>
              <p:grpSpPr>
                <a:xfrm>
                  <a:off x="4657152" y="2047881"/>
                  <a:ext cx="45093" cy="75939"/>
                  <a:chOff x="0" y="0"/>
                  <a:chExt cx="45093" cy="75938"/>
                </a:xfrm>
              </p:grpSpPr>
              <p:sp>
                <p:nvSpPr>
                  <p:cNvPr id="1795" name="Freeform 2979"/>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96" name="Freeform 2980"/>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00" name="Graphic 765"/>
                <p:cNvGrpSpPr/>
                <p:nvPr/>
              </p:nvGrpSpPr>
              <p:grpSpPr>
                <a:xfrm>
                  <a:off x="4715631" y="2047881"/>
                  <a:ext cx="45093" cy="75939"/>
                  <a:chOff x="0" y="0"/>
                  <a:chExt cx="45093" cy="75938"/>
                </a:xfrm>
              </p:grpSpPr>
              <p:sp>
                <p:nvSpPr>
                  <p:cNvPr id="1798" name="Freeform 2977"/>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799" name="Freeform 2978"/>
                  <p:cNvSpPr/>
                  <p:nvPr/>
                </p:nvSpPr>
                <p:spPr>
                  <a:xfrm>
                    <a:off x="0" y="37365"/>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03" name="Graphic 765"/>
                <p:cNvGrpSpPr/>
                <p:nvPr/>
              </p:nvGrpSpPr>
              <p:grpSpPr>
                <a:xfrm>
                  <a:off x="4280212" y="1805607"/>
                  <a:ext cx="45093" cy="75939"/>
                  <a:chOff x="0" y="0"/>
                  <a:chExt cx="45093" cy="75938"/>
                </a:xfrm>
              </p:grpSpPr>
              <p:sp>
                <p:nvSpPr>
                  <p:cNvPr id="1801" name="Freeform 2975"/>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02" name="Freeform 2976"/>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06" name="Graphic 765"/>
                <p:cNvGrpSpPr/>
                <p:nvPr/>
              </p:nvGrpSpPr>
              <p:grpSpPr>
                <a:xfrm>
                  <a:off x="4290780" y="1805607"/>
                  <a:ext cx="45093" cy="75939"/>
                  <a:chOff x="0" y="0"/>
                  <a:chExt cx="45093" cy="75938"/>
                </a:xfrm>
              </p:grpSpPr>
              <p:sp>
                <p:nvSpPr>
                  <p:cNvPr id="1804" name="Freeform 2973"/>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05" name="Freeform 2974"/>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09" name="Graphic 765"/>
                <p:cNvGrpSpPr/>
                <p:nvPr/>
              </p:nvGrpSpPr>
              <p:grpSpPr>
                <a:xfrm>
                  <a:off x="4297825" y="1805607"/>
                  <a:ext cx="44389" cy="75939"/>
                  <a:chOff x="-1" y="0"/>
                  <a:chExt cx="44389" cy="75938"/>
                </a:xfrm>
              </p:grpSpPr>
              <p:sp>
                <p:nvSpPr>
                  <p:cNvPr id="1807" name="Freeform 2971"/>
                  <p:cNvSpPr/>
                  <p:nvPr/>
                </p:nvSpPr>
                <p:spPr>
                  <a:xfrm flipH="1">
                    <a:off x="21841"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08" name="Freeform 2972"/>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12" name="Graphic 765"/>
                <p:cNvGrpSpPr/>
                <p:nvPr/>
              </p:nvGrpSpPr>
              <p:grpSpPr>
                <a:xfrm>
                  <a:off x="4318963" y="1805607"/>
                  <a:ext cx="45093" cy="75939"/>
                  <a:chOff x="0" y="0"/>
                  <a:chExt cx="45093" cy="75938"/>
                </a:xfrm>
              </p:grpSpPr>
              <p:sp>
                <p:nvSpPr>
                  <p:cNvPr id="1810" name="Freeform 2969"/>
                  <p:cNvSpPr/>
                  <p:nvPr/>
                </p:nvSpPr>
                <p:spPr>
                  <a:xfrm flipH="1">
                    <a:off x="22546"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11" name="Freeform 2970"/>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15" name="Graphic 765"/>
                <p:cNvGrpSpPr/>
                <p:nvPr/>
              </p:nvGrpSpPr>
              <p:grpSpPr>
                <a:xfrm>
                  <a:off x="2599831" y="1280075"/>
                  <a:ext cx="44389" cy="77145"/>
                  <a:chOff x="-1" y="-1"/>
                  <a:chExt cx="44389" cy="77143"/>
                </a:xfrm>
              </p:grpSpPr>
              <p:sp>
                <p:nvSpPr>
                  <p:cNvPr id="1813" name="Freeform 2967"/>
                  <p:cNvSpPr/>
                  <p:nvPr/>
                </p:nvSpPr>
                <p:spPr>
                  <a:xfrm flipH="1">
                    <a:off x="22545" y="-1"/>
                    <a:ext cx="1" cy="77143"/>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14" name="Freeform 2968"/>
                  <p:cNvSpPr/>
                  <p:nvPr/>
                </p:nvSpPr>
                <p:spPr>
                  <a:xfrm>
                    <a:off x="-1" y="38571"/>
                    <a:ext cx="44389"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18" name="Graphic 765"/>
                <p:cNvGrpSpPr/>
                <p:nvPr/>
              </p:nvGrpSpPr>
              <p:grpSpPr>
                <a:xfrm>
                  <a:off x="1105457" y="781063"/>
                  <a:ext cx="45093" cy="75939"/>
                  <a:chOff x="0" y="0"/>
                  <a:chExt cx="45093" cy="75938"/>
                </a:xfrm>
              </p:grpSpPr>
              <p:sp>
                <p:nvSpPr>
                  <p:cNvPr id="1816" name="Freeform 2965"/>
                  <p:cNvSpPr/>
                  <p:nvPr/>
                </p:nvSpPr>
                <p:spPr>
                  <a:xfrm flipH="1">
                    <a:off x="22545" y="0"/>
                    <a:ext cx="1" cy="75938"/>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17" name="Freeform 2966"/>
                  <p:cNvSpPr/>
                  <p:nvPr/>
                </p:nvSpPr>
                <p:spPr>
                  <a:xfrm>
                    <a:off x="0" y="38571"/>
                    <a:ext cx="45093" cy="1"/>
                  </a:xfrm>
                  <a:prstGeom prst="line">
                    <a:avLst/>
                  </a:prstGeom>
                  <a:noFill/>
                  <a:ln w="1055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1819" name="Freeform 2962"/>
                <p:cNvSpPr/>
                <p:nvPr/>
              </p:nvSpPr>
              <p:spPr>
                <a:xfrm flipV="1">
                  <a:off x="4394351" y="1847793"/>
                  <a:ext cx="1" cy="119330"/>
                </a:xfrm>
                <a:prstGeom prst="line">
                  <a:avLst/>
                </a:prstGeom>
                <a:noFill/>
                <a:ln w="15833"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20" name="Freeform 2963"/>
                <p:cNvSpPr/>
                <p:nvPr/>
              </p:nvSpPr>
              <p:spPr>
                <a:xfrm flipH="1" flipV="1">
                  <a:off x="3627562" y="284141"/>
                  <a:ext cx="309303" cy="1"/>
                </a:xfrm>
                <a:prstGeom prst="line">
                  <a:avLst/>
                </a:prstGeom>
                <a:noFill/>
                <a:ln w="19050" cap="flat">
                  <a:solidFill>
                    <a:srgbClr val="E97132"/>
                  </a:solidFill>
                  <a:custDash>
                    <a:ds d="100000" sp="0"/>
                    <a:ds d="150000" sp="150000"/>
                  </a:custDash>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21" name="Freeform 2964"/>
                <p:cNvSpPr/>
                <p:nvPr/>
              </p:nvSpPr>
              <p:spPr>
                <a:xfrm flipH="1" flipV="1">
                  <a:off x="3627562" y="95501"/>
                  <a:ext cx="309303" cy="1"/>
                </a:xfrm>
                <a:prstGeom prst="line">
                  <a:avLst/>
                </a:prstGeom>
                <a:noFill/>
                <a:ln w="19050"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96" name="Graphic 765"/>
              <p:cNvGrpSpPr/>
              <p:nvPr/>
            </p:nvGrpSpPr>
            <p:grpSpPr>
              <a:xfrm>
                <a:off x="257163" y="62677"/>
                <a:ext cx="4739588" cy="1534405"/>
                <a:chOff x="-1" y="0"/>
                <a:chExt cx="4739588" cy="1534405"/>
              </a:xfrm>
            </p:grpSpPr>
            <p:grpSp>
              <p:nvGrpSpPr>
                <p:cNvPr id="1825" name="Graphic 765"/>
                <p:cNvGrpSpPr/>
                <p:nvPr/>
              </p:nvGrpSpPr>
              <p:grpSpPr>
                <a:xfrm>
                  <a:off x="4695198" y="1457261"/>
                  <a:ext cx="44389" cy="77144"/>
                  <a:chOff x="-1" y="-1"/>
                  <a:chExt cx="44389" cy="77143"/>
                </a:xfrm>
              </p:grpSpPr>
              <p:sp>
                <p:nvSpPr>
                  <p:cNvPr id="1823" name="Freeform 2845"/>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24" name="Freeform 2846"/>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28" name="Graphic 765"/>
                <p:cNvGrpSpPr/>
                <p:nvPr/>
              </p:nvGrpSpPr>
              <p:grpSpPr>
                <a:xfrm>
                  <a:off x="4686744" y="1457261"/>
                  <a:ext cx="45092" cy="77144"/>
                  <a:chOff x="0" y="-1"/>
                  <a:chExt cx="45092" cy="77143"/>
                </a:xfrm>
              </p:grpSpPr>
              <p:sp>
                <p:nvSpPr>
                  <p:cNvPr id="1826" name="Freeform 2843"/>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27" name="Freeform 2844"/>
                  <p:cNvSpPr/>
                  <p:nvPr/>
                </p:nvSpPr>
                <p:spPr>
                  <a:xfrm>
                    <a:off x="0" y="38571"/>
                    <a:ext cx="45092"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31" name="Graphic 765"/>
                <p:cNvGrpSpPr/>
                <p:nvPr/>
              </p:nvGrpSpPr>
              <p:grpSpPr>
                <a:xfrm>
                  <a:off x="4369690" y="1457261"/>
                  <a:ext cx="44389" cy="77144"/>
                  <a:chOff x="-1" y="-1"/>
                  <a:chExt cx="44389" cy="77143"/>
                </a:xfrm>
              </p:grpSpPr>
              <p:sp>
                <p:nvSpPr>
                  <p:cNvPr id="1829" name="Freeform 2841"/>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30" name="Freeform 2842"/>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34" name="Graphic 765"/>
                <p:cNvGrpSpPr/>
                <p:nvPr/>
              </p:nvGrpSpPr>
              <p:grpSpPr>
                <a:xfrm>
                  <a:off x="4362645" y="1457261"/>
                  <a:ext cx="44389" cy="77144"/>
                  <a:chOff x="-1" y="-1"/>
                  <a:chExt cx="44389" cy="77143"/>
                </a:xfrm>
              </p:grpSpPr>
              <p:sp>
                <p:nvSpPr>
                  <p:cNvPr id="1832" name="Freeform 2839"/>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33" name="Freeform 2840"/>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37" name="Graphic 765"/>
                <p:cNvGrpSpPr/>
                <p:nvPr/>
              </p:nvGrpSpPr>
              <p:grpSpPr>
                <a:xfrm>
                  <a:off x="4356304" y="1457261"/>
                  <a:ext cx="44389" cy="77144"/>
                  <a:chOff x="-1" y="-1"/>
                  <a:chExt cx="44389" cy="77143"/>
                </a:xfrm>
              </p:grpSpPr>
              <p:sp>
                <p:nvSpPr>
                  <p:cNvPr id="1835" name="Freeform 2837"/>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36" name="Freeform 2838"/>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40" name="Graphic 765"/>
                <p:cNvGrpSpPr/>
                <p:nvPr/>
              </p:nvGrpSpPr>
              <p:grpSpPr>
                <a:xfrm>
                  <a:off x="4259779" y="1457261"/>
                  <a:ext cx="44389" cy="77144"/>
                  <a:chOff x="-1" y="-1"/>
                  <a:chExt cx="44389" cy="77143"/>
                </a:xfrm>
              </p:grpSpPr>
              <p:sp>
                <p:nvSpPr>
                  <p:cNvPr id="1838" name="Freeform 2835"/>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39" name="Freeform 2836"/>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43" name="Graphic 765"/>
                <p:cNvGrpSpPr/>
                <p:nvPr/>
              </p:nvGrpSpPr>
              <p:grpSpPr>
                <a:xfrm>
                  <a:off x="4209756" y="1457261"/>
                  <a:ext cx="45093" cy="77144"/>
                  <a:chOff x="0" y="-1"/>
                  <a:chExt cx="45093" cy="77143"/>
                </a:xfrm>
              </p:grpSpPr>
              <p:sp>
                <p:nvSpPr>
                  <p:cNvPr id="1841" name="Freeform 2833"/>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42" name="Freeform 2834"/>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46" name="Graphic 765"/>
                <p:cNvGrpSpPr/>
                <p:nvPr/>
              </p:nvGrpSpPr>
              <p:grpSpPr>
                <a:xfrm>
                  <a:off x="4077298" y="1457261"/>
                  <a:ext cx="45092" cy="77144"/>
                  <a:chOff x="0" y="-1"/>
                  <a:chExt cx="45092" cy="77143"/>
                </a:xfrm>
              </p:grpSpPr>
              <p:sp>
                <p:nvSpPr>
                  <p:cNvPr id="1844" name="Freeform 2831"/>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45" name="Freeform 2832"/>
                  <p:cNvSpPr/>
                  <p:nvPr/>
                </p:nvSpPr>
                <p:spPr>
                  <a:xfrm>
                    <a:off x="0" y="38571"/>
                    <a:ext cx="45092"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49" name="Graphic 765"/>
                <p:cNvGrpSpPr/>
                <p:nvPr/>
              </p:nvGrpSpPr>
              <p:grpSpPr>
                <a:xfrm>
                  <a:off x="4041366" y="1315030"/>
                  <a:ext cx="45093" cy="77144"/>
                  <a:chOff x="0" y="-1"/>
                  <a:chExt cx="45093" cy="77143"/>
                </a:xfrm>
              </p:grpSpPr>
              <p:sp>
                <p:nvSpPr>
                  <p:cNvPr id="1847" name="Freeform 2829"/>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48" name="Freeform 2830"/>
                  <p:cNvSpPr/>
                  <p:nvPr/>
                </p:nvSpPr>
                <p:spPr>
                  <a:xfrm>
                    <a:off x="0" y="38572"/>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52" name="Graphic 765"/>
                <p:cNvGrpSpPr/>
                <p:nvPr/>
              </p:nvGrpSpPr>
              <p:grpSpPr>
                <a:xfrm>
                  <a:off x="4028684" y="1205345"/>
                  <a:ext cx="45093" cy="75939"/>
                  <a:chOff x="0" y="0"/>
                  <a:chExt cx="45093" cy="75938"/>
                </a:xfrm>
              </p:grpSpPr>
              <p:sp>
                <p:nvSpPr>
                  <p:cNvPr id="1850" name="Freeform 2827"/>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51" name="Freeform 2828"/>
                  <p:cNvSpPr/>
                  <p:nvPr/>
                </p:nvSpPr>
                <p:spPr>
                  <a:xfrm>
                    <a:off x="0" y="37365"/>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55" name="Graphic 765"/>
                <p:cNvGrpSpPr/>
                <p:nvPr/>
              </p:nvGrpSpPr>
              <p:grpSpPr>
                <a:xfrm>
                  <a:off x="4035025" y="1205345"/>
                  <a:ext cx="45092" cy="75939"/>
                  <a:chOff x="0" y="0"/>
                  <a:chExt cx="45092" cy="75938"/>
                </a:xfrm>
              </p:grpSpPr>
              <p:sp>
                <p:nvSpPr>
                  <p:cNvPr id="1853" name="Freeform 2825"/>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54" name="Freeform 2826"/>
                  <p:cNvSpPr/>
                  <p:nvPr/>
                </p:nvSpPr>
                <p:spPr>
                  <a:xfrm>
                    <a:off x="0" y="37365"/>
                    <a:ext cx="45092"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58" name="Graphic 765"/>
                <p:cNvGrpSpPr/>
                <p:nvPr/>
              </p:nvGrpSpPr>
              <p:grpSpPr>
                <a:xfrm>
                  <a:off x="4015297" y="1205345"/>
                  <a:ext cx="45092" cy="75939"/>
                  <a:chOff x="0" y="0"/>
                  <a:chExt cx="45092" cy="75938"/>
                </a:xfrm>
              </p:grpSpPr>
              <p:sp>
                <p:nvSpPr>
                  <p:cNvPr id="1856" name="Freeform 2823"/>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57" name="Freeform 2824"/>
                  <p:cNvSpPr/>
                  <p:nvPr/>
                </p:nvSpPr>
                <p:spPr>
                  <a:xfrm>
                    <a:off x="0" y="37365"/>
                    <a:ext cx="45092"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61" name="Graphic 765"/>
                <p:cNvGrpSpPr/>
                <p:nvPr/>
              </p:nvGrpSpPr>
              <p:grpSpPr>
                <a:xfrm>
                  <a:off x="4015296" y="1130614"/>
                  <a:ext cx="44389" cy="75939"/>
                  <a:chOff x="-1" y="0"/>
                  <a:chExt cx="44389" cy="75938"/>
                </a:xfrm>
              </p:grpSpPr>
              <p:sp>
                <p:nvSpPr>
                  <p:cNvPr id="1859" name="Freeform 2821"/>
                  <p:cNvSpPr/>
                  <p:nvPr/>
                </p:nvSpPr>
                <p:spPr>
                  <a:xfrm flipH="1">
                    <a:off x="21841"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60" name="Freeform 2822"/>
                  <p:cNvSpPr/>
                  <p:nvPr/>
                </p:nvSpPr>
                <p:spPr>
                  <a:xfrm>
                    <a:off x="-1" y="37365"/>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64" name="Graphic 765"/>
                <p:cNvGrpSpPr/>
                <p:nvPr/>
              </p:nvGrpSpPr>
              <p:grpSpPr>
                <a:xfrm>
                  <a:off x="4009660" y="1130614"/>
                  <a:ext cx="45093" cy="75939"/>
                  <a:chOff x="0" y="0"/>
                  <a:chExt cx="45093" cy="75938"/>
                </a:xfrm>
              </p:grpSpPr>
              <p:sp>
                <p:nvSpPr>
                  <p:cNvPr id="1862" name="Freeform 2819"/>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63" name="Freeform 2820"/>
                  <p:cNvSpPr/>
                  <p:nvPr/>
                </p:nvSpPr>
                <p:spPr>
                  <a:xfrm>
                    <a:off x="0" y="37365"/>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67" name="Graphic 765"/>
                <p:cNvGrpSpPr/>
                <p:nvPr/>
              </p:nvGrpSpPr>
              <p:grpSpPr>
                <a:xfrm>
                  <a:off x="3741221" y="1130614"/>
                  <a:ext cx="44389" cy="75939"/>
                  <a:chOff x="-1" y="0"/>
                  <a:chExt cx="44389" cy="75938"/>
                </a:xfrm>
              </p:grpSpPr>
              <p:sp>
                <p:nvSpPr>
                  <p:cNvPr id="1865" name="Freeform 2817"/>
                  <p:cNvSpPr/>
                  <p:nvPr/>
                </p:nvSpPr>
                <p:spPr>
                  <a:xfrm flipH="1">
                    <a:off x="21841"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66" name="Freeform 2818"/>
                  <p:cNvSpPr/>
                  <p:nvPr/>
                </p:nvSpPr>
                <p:spPr>
                  <a:xfrm>
                    <a:off x="-1" y="37365"/>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70" name="Graphic 765"/>
                <p:cNvGrpSpPr/>
                <p:nvPr/>
              </p:nvGrpSpPr>
              <p:grpSpPr>
                <a:xfrm>
                  <a:off x="3729243" y="1128202"/>
                  <a:ext cx="44389" cy="77144"/>
                  <a:chOff x="-1" y="-1"/>
                  <a:chExt cx="44389" cy="77143"/>
                </a:xfrm>
              </p:grpSpPr>
              <p:sp>
                <p:nvSpPr>
                  <p:cNvPr id="1868" name="Freeform 2815"/>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69" name="Freeform 2816"/>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73" name="Graphic 765"/>
                <p:cNvGrpSpPr/>
                <p:nvPr/>
              </p:nvGrpSpPr>
              <p:grpSpPr>
                <a:xfrm>
                  <a:off x="3708813" y="1129408"/>
                  <a:ext cx="45092" cy="75939"/>
                  <a:chOff x="0" y="0"/>
                  <a:chExt cx="45092" cy="75938"/>
                </a:xfrm>
              </p:grpSpPr>
              <p:sp>
                <p:nvSpPr>
                  <p:cNvPr id="1871" name="Freeform 2813"/>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72" name="Freeform 2814"/>
                  <p:cNvSpPr/>
                  <p:nvPr/>
                </p:nvSpPr>
                <p:spPr>
                  <a:xfrm>
                    <a:off x="0" y="38571"/>
                    <a:ext cx="45092"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76" name="Graphic 765"/>
                <p:cNvGrpSpPr/>
                <p:nvPr/>
              </p:nvGrpSpPr>
              <p:grpSpPr>
                <a:xfrm>
                  <a:off x="3716562" y="1129408"/>
                  <a:ext cx="44389" cy="75939"/>
                  <a:chOff x="-1" y="0"/>
                  <a:chExt cx="44389" cy="75938"/>
                </a:xfrm>
              </p:grpSpPr>
              <p:sp>
                <p:nvSpPr>
                  <p:cNvPr id="1874" name="Freeform 2811"/>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75" name="Freeform 2812"/>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79" name="Graphic 765"/>
                <p:cNvGrpSpPr/>
                <p:nvPr/>
              </p:nvGrpSpPr>
              <p:grpSpPr>
                <a:xfrm>
                  <a:off x="3700358" y="1129408"/>
                  <a:ext cx="45092" cy="75939"/>
                  <a:chOff x="0" y="0"/>
                  <a:chExt cx="45092" cy="75938"/>
                </a:xfrm>
              </p:grpSpPr>
              <p:sp>
                <p:nvSpPr>
                  <p:cNvPr id="1877" name="Freeform 2809"/>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78" name="Freeform 2810"/>
                  <p:cNvSpPr/>
                  <p:nvPr/>
                </p:nvSpPr>
                <p:spPr>
                  <a:xfrm>
                    <a:off x="0" y="38571"/>
                    <a:ext cx="45092"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82" name="Graphic 765"/>
                <p:cNvGrpSpPr/>
                <p:nvPr/>
              </p:nvGrpSpPr>
              <p:grpSpPr>
                <a:xfrm>
                  <a:off x="3694721" y="1129408"/>
                  <a:ext cx="45092" cy="75939"/>
                  <a:chOff x="0" y="0"/>
                  <a:chExt cx="45092" cy="75938"/>
                </a:xfrm>
              </p:grpSpPr>
              <p:sp>
                <p:nvSpPr>
                  <p:cNvPr id="1880" name="Freeform 2807"/>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81" name="Freeform 2808"/>
                  <p:cNvSpPr/>
                  <p:nvPr/>
                </p:nvSpPr>
                <p:spPr>
                  <a:xfrm>
                    <a:off x="0" y="38571"/>
                    <a:ext cx="45092"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85" name="Graphic 765"/>
                <p:cNvGrpSpPr/>
                <p:nvPr/>
              </p:nvGrpSpPr>
              <p:grpSpPr>
                <a:xfrm>
                  <a:off x="3685562" y="1129408"/>
                  <a:ext cx="45093" cy="75939"/>
                  <a:chOff x="0" y="0"/>
                  <a:chExt cx="45093" cy="75938"/>
                </a:xfrm>
              </p:grpSpPr>
              <p:sp>
                <p:nvSpPr>
                  <p:cNvPr id="1883" name="Freeform 2805"/>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84" name="Freeform 280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88" name="Graphic 765"/>
                <p:cNvGrpSpPr/>
                <p:nvPr/>
              </p:nvGrpSpPr>
              <p:grpSpPr>
                <a:xfrm>
                  <a:off x="3677811" y="1129408"/>
                  <a:ext cx="44389" cy="75939"/>
                  <a:chOff x="-1" y="0"/>
                  <a:chExt cx="44389" cy="75938"/>
                </a:xfrm>
              </p:grpSpPr>
              <p:sp>
                <p:nvSpPr>
                  <p:cNvPr id="1886" name="Freeform 2803"/>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87" name="Freeform 280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91" name="Graphic 765"/>
                <p:cNvGrpSpPr/>
                <p:nvPr/>
              </p:nvGrpSpPr>
              <p:grpSpPr>
                <a:xfrm>
                  <a:off x="3672174" y="1129408"/>
                  <a:ext cx="44389" cy="75939"/>
                  <a:chOff x="-1" y="0"/>
                  <a:chExt cx="44389" cy="75938"/>
                </a:xfrm>
              </p:grpSpPr>
              <p:sp>
                <p:nvSpPr>
                  <p:cNvPr id="1889" name="Freeform 2801"/>
                  <p:cNvSpPr/>
                  <p:nvPr/>
                </p:nvSpPr>
                <p:spPr>
                  <a:xfrm flipH="1">
                    <a:off x="21841"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90" name="Freeform 2802"/>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94" name="Graphic 765"/>
                <p:cNvGrpSpPr/>
                <p:nvPr/>
              </p:nvGrpSpPr>
              <p:grpSpPr>
                <a:xfrm>
                  <a:off x="3486874" y="1092042"/>
                  <a:ext cx="44389" cy="77144"/>
                  <a:chOff x="-1" y="-1"/>
                  <a:chExt cx="44389" cy="77143"/>
                </a:xfrm>
              </p:grpSpPr>
              <p:sp>
                <p:nvSpPr>
                  <p:cNvPr id="1892" name="Freeform 2799"/>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93" name="Freeform 2800"/>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897" name="Graphic 765"/>
                <p:cNvGrpSpPr/>
                <p:nvPr/>
              </p:nvGrpSpPr>
              <p:grpSpPr>
                <a:xfrm>
                  <a:off x="3421352" y="1092042"/>
                  <a:ext cx="45093" cy="77144"/>
                  <a:chOff x="0" y="-1"/>
                  <a:chExt cx="45093" cy="77143"/>
                </a:xfrm>
              </p:grpSpPr>
              <p:sp>
                <p:nvSpPr>
                  <p:cNvPr id="1895" name="Freeform 2797"/>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96" name="Freeform 279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00" name="Graphic 765"/>
                <p:cNvGrpSpPr/>
                <p:nvPr/>
              </p:nvGrpSpPr>
              <p:grpSpPr>
                <a:xfrm>
                  <a:off x="3381191" y="1087221"/>
                  <a:ext cx="44389" cy="75939"/>
                  <a:chOff x="-1" y="0"/>
                  <a:chExt cx="44389" cy="75938"/>
                </a:xfrm>
              </p:grpSpPr>
              <p:sp>
                <p:nvSpPr>
                  <p:cNvPr id="1898" name="Freeform 2795"/>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899" name="Freeform 2796"/>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03" name="Graphic 765"/>
                <p:cNvGrpSpPr/>
                <p:nvPr/>
              </p:nvGrpSpPr>
              <p:grpSpPr>
                <a:xfrm>
                  <a:off x="3360759" y="1092042"/>
                  <a:ext cx="45093" cy="77144"/>
                  <a:chOff x="0" y="-1"/>
                  <a:chExt cx="45093" cy="77143"/>
                </a:xfrm>
              </p:grpSpPr>
              <p:sp>
                <p:nvSpPr>
                  <p:cNvPr id="1901" name="Freeform 2793"/>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02" name="Freeform 2794"/>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06" name="Graphic 765"/>
                <p:cNvGrpSpPr/>
                <p:nvPr/>
              </p:nvGrpSpPr>
              <p:grpSpPr>
                <a:xfrm>
                  <a:off x="3348781" y="1081194"/>
                  <a:ext cx="45093" cy="77144"/>
                  <a:chOff x="0" y="-1"/>
                  <a:chExt cx="45093" cy="77143"/>
                </a:xfrm>
              </p:grpSpPr>
              <p:sp>
                <p:nvSpPr>
                  <p:cNvPr id="1904" name="Freeform 2791"/>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05" name="Freeform 2792"/>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09" name="Graphic 765"/>
                <p:cNvGrpSpPr/>
                <p:nvPr/>
              </p:nvGrpSpPr>
              <p:grpSpPr>
                <a:xfrm>
                  <a:off x="3348781" y="1055881"/>
                  <a:ext cx="45093" cy="77144"/>
                  <a:chOff x="0" y="-1"/>
                  <a:chExt cx="45093" cy="77143"/>
                </a:xfrm>
              </p:grpSpPr>
              <p:sp>
                <p:nvSpPr>
                  <p:cNvPr id="1907" name="Freeform 2789"/>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08" name="Freeform 2790"/>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12" name="Graphic 765"/>
                <p:cNvGrpSpPr/>
                <p:nvPr/>
              </p:nvGrpSpPr>
              <p:grpSpPr>
                <a:xfrm>
                  <a:off x="3333281" y="1058293"/>
                  <a:ext cx="45093" cy="75939"/>
                  <a:chOff x="0" y="0"/>
                  <a:chExt cx="45093" cy="75938"/>
                </a:xfrm>
              </p:grpSpPr>
              <p:sp>
                <p:nvSpPr>
                  <p:cNvPr id="1910" name="Freeform 2787"/>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11" name="Freeform 2788"/>
                  <p:cNvSpPr/>
                  <p:nvPr/>
                </p:nvSpPr>
                <p:spPr>
                  <a:xfrm>
                    <a:off x="0" y="37365"/>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15" name="Graphic 765"/>
                <p:cNvGrpSpPr/>
                <p:nvPr/>
              </p:nvGrpSpPr>
              <p:grpSpPr>
                <a:xfrm>
                  <a:off x="3333281" y="1022133"/>
                  <a:ext cx="45093" cy="75939"/>
                  <a:chOff x="0" y="0"/>
                  <a:chExt cx="45093" cy="75938"/>
                </a:xfrm>
              </p:grpSpPr>
              <p:sp>
                <p:nvSpPr>
                  <p:cNvPr id="1913" name="Freeform 2785"/>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14" name="Freeform 2786"/>
                  <p:cNvSpPr/>
                  <p:nvPr/>
                </p:nvSpPr>
                <p:spPr>
                  <a:xfrm>
                    <a:off x="0" y="37365"/>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18" name="Graphic 765"/>
                <p:cNvGrpSpPr/>
                <p:nvPr/>
              </p:nvGrpSpPr>
              <p:grpSpPr>
                <a:xfrm>
                  <a:off x="3245915" y="995615"/>
                  <a:ext cx="44389" cy="75939"/>
                  <a:chOff x="-1" y="0"/>
                  <a:chExt cx="44389" cy="75938"/>
                </a:xfrm>
              </p:grpSpPr>
              <p:sp>
                <p:nvSpPr>
                  <p:cNvPr id="1916" name="Freeform 2783"/>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17" name="Freeform 278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21" name="Graphic 765"/>
                <p:cNvGrpSpPr/>
                <p:nvPr/>
              </p:nvGrpSpPr>
              <p:grpSpPr>
                <a:xfrm>
                  <a:off x="3198709" y="995615"/>
                  <a:ext cx="45093" cy="75939"/>
                  <a:chOff x="0" y="0"/>
                  <a:chExt cx="45093" cy="75938"/>
                </a:xfrm>
              </p:grpSpPr>
              <p:sp>
                <p:nvSpPr>
                  <p:cNvPr id="1919" name="Freeform 2781"/>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20" name="Freeform 2782"/>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24" name="Graphic 765"/>
                <p:cNvGrpSpPr/>
                <p:nvPr/>
              </p:nvGrpSpPr>
              <p:grpSpPr>
                <a:xfrm>
                  <a:off x="3088093" y="995615"/>
                  <a:ext cx="44389" cy="75939"/>
                  <a:chOff x="-1" y="0"/>
                  <a:chExt cx="44389" cy="75938"/>
                </a:xfrm>
              </p:grpSpPr>
              <p:sp>
                <p:nvSpPr>
                  <p:cNvPr id="1922" name="Freeform 2779"/>
                  <p:cNvSpPr/>
                  <p:nvPr/>
                </p:nvSpPr>
                <p:spPr>
                  <a:xfrm flipH="1">
                    <a:off x="21841"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23" name="Freeform 2780"/>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27" name="Graphic 765"/>
                <p:cNvGrpSpPr/>
                <p:nvPr/>
              </p:nvGrpSpPr>
              <p:grpSpPr>
                <a:xfrm>
                  <a:off x="3071889" y="995615"/>
                  <a:ext cx="45093" cy="75939"/>
                  <a:chOff x="0" y="0"/>
                  <a:chExt cx="45093" cy="75938"/>
                </a:xfrm>
              </p:grpSpPr>
              <p:sp>
                <p:nvSpPr>
                  <p:cNvPr id="1925" name="Freeform 2777"/>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26" name="Freeform 277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30" name="Graphic 765"/>
                <p:cNvGrpSpPr/>
                <p:nvPr/>
              </p:nvGrpSpPr>
              <p:grpSpPr>
                <a:xfrm>
                  <a:off x="3061320" y="995615"/>
                  <a:ext cx="45093" cy="75939"/>
                  <a:chOff x="0" y="0"/>
                  <a:chExt cx="45093" cy="75938"/>
                </a:xfrm>
              </p:grpSpPr>
              <p:sp>
                <p:nvSpPr>
                  <p:cNvPr id="1928" name="Freeform 2775"/>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29" name="Freeform 277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33" name="Graphic 765"/>
                <p:cNvGrpSpPr/>
                <p:nvPr/>
              </p:nvGrpSpPr>
              <p:grpSpPr>
                <a:xfrm>
                  <a:off x="2889406" y="926908"/>
                  <a:ext cx="44389" cy="77144"/>
                  <a:chOff x="-1" y="-1"/>
                  <a:chExt cx="44389" cy="77143"/>
                </a:xfrm>
              </p:grpSpPr>
              <p:sp>
                <p:nvSpPr>
                  <p:cNvPr id="1931" name="Freeform 2773"/>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32" name="Freeform 277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36" name="Graphic 765"/>
                <p:cNvGrpSpPr/>
                <p:nvPr/>
              </p:nvGrpSpPr>
              <p:grpSpPr>
                <a:xfrm>
                  <a:off x="2870384" y="926908"/>
                  <a:ext cx="45092" cy="77144"/>
                  <a:chOff x="0" y="-1"/>
                  <a:chExt cx="45092" cy="77143"/>
                </a:xfrm>
              </p:grpSpPr>
              <p:sp>
                <p:nvSpPr>
                  <p:cNvPr id="1934" name="Freeform 2771"/>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35" name="Freeform 2772"/>
                  <p:cNvSpPr/>
                  <p:nvPr/>
                </p:nvSpPr>
                <p:spPr>
                  <a:xfrm>
                    <a:off x="0" y="38571"/>
                    <a:ext cx="45092"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39" name="Graphic 765"/>
                <p:cNvGrpSpPr/>
                <p:nvPr/>
              </p:nvGrpSpPr>
              <p:grpSpPr>
                <a:xfrm>
                  <a:off x="2734403" y="926908"/>
                  <a:ext cx="44389" cy="77144"/>
                  <a:chOff x="-1" y="-1"/>
                  <a:chExt cx="44389" cy="77143"/>
                </a:xfrm>
              </p:grpSpPr>
              <p:sp>
                <p:nvSpPr>
                  <p:cNvPr id="1937" name="Freeform 2769"/>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38" name="Freeform 2770"/>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42" name="Graphic 765"/>
                <p:cNvGrpSpPr/>
                <p:nvPr/>
              </p:nvGrpSpPr>
              <p:grpSpPr>
                <a:xfrm>
                  <a:off x="2725949" y="928115"/>
                  <a:ext cx="45092" cy="77144"/>
                  <a:chOff x="0" y="-1"/>
                  <a:chExt cx="45092" cy="77143"/>
                </a:xfrm>
              </p:grpSpPr>
              <p:sp>
                <p:nvSpPr>
                  <p:cNvPr id="1940" name="Freeform 2767"/>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41" name="Freeform 2768"/>
                  <p:cNvSpPr/>
                  <p:nvPr/>
                </p:nvSpPr>
                <p:spPr>
                  <a:xfrm>
                    <a:off x="0" y="38571"/>
                    <a:ext cx="45092"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45" name="Graphic 765"/>
                <p:cNvGrpSpPr/>
                <p:nvPr/>
              </p:nvGrpSpPr>
              <p:grpSpPr>
                <a:xfrm>
                  <a:off x="2716084" y="928115"/>
                  <a:ext cx="44389" cy="77144"/>
                  <a:chOff x="-1" y="-1"/>
                  <a:chExt cx="44389" cy="77143"/>
                </a:xfrm>
              </p:grpSpPr>
              <p:sp>
                <p:nvSpPr>
                  <p:cNvPr id="1943" name="Freeform 2765"/>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44" name="Freeform 2766"/>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48" name="Graphic 765"/>
                <p:cNvGrpSpPr/>
                <p:nvPr/>
              </p:nvGrpSpPr>
              <p:grpSpPr>
                <a:xfrm>
                  <a:off x="2689312" y="902804"/>
                  <a:ext cx="45093" cy="75939"/>
                  <a:chOff x="0" y="0"/>
                  <a:chExt cx="45093" cy="75938"/>
                </a:xfrm>
              </p:grpSpPr>
              <p:sp>
                <p:nvSpPr>
                  <p:cNvPr id="1946" name="Freeform 2763"/>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47" name="Freeform 2764"/>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51" name="Graphic 765"/>
                <p:cNvGrpSpPr/>
                <p:nvPr/>
              </p:nvGrpSpPr>
              <p:grpSpPr>
                <a:xfrm>
                  <a:off x="2682969" y="902804"/>
                  <a:ext cx="44389" cy="75939"/>
                  <a:chOff x="-1" y="0"/>
                  <a:chExt cx="44389" cy="75938"/>
                </a:xfrm>
              </p:grpSpPr>
              <p:sp>
                <p:nvSpPr>
                  <p:cNvPr id="1949" name="Freeform 2761"/>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50" name="Freeform 2762"/>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54" name="Graphic 765"/>
                <p:cNvGrpSpPr/>
                <p:nvPr/>
              </p:nvGrpSpPr>
              <p:grpSpPr>
                <a:xfrm>
                  <a:off x="2675220" y="902804"/>
                  <a:ext cx="44389" cy="75939"/>
                  <a:chOff x="-1" y="0"/>
                  <a:chExt cx="44389" cy="75938"/>
                </a:xfrm>
              </p:grpSpPr>
              <p:sp>
                <p:nvSpPr>
                  <p:cNvPr id="1952" name="Freeform 2759"/>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53" name="Freeform 2760"/>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57" name="Graphic 765"/>
                <p:cNvGrpSpPr/>
                <p:nvPr/>
              </p:nvGrpSpPr>
              <p:grpSpPr>
                <a:xfrm>
                  <a:off x="2635061" y="902804"/>
                  <a:ext cx="45093" cy="75939"/>
                  <a:chOff x="0" y="0"/>
                  <a:chExt cx="45093" cy="75938"/>
                </a:xfrm>
              </p:grpSpPr>
              <p:sp>
                <p:nvSpPr>
                  <p:cNvPr id="1955" name="Freeform 2757"/>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56" name="Freeform 275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60" name="Graphic 765"/>
                <p:cNvGrpSpPr/>
                <p:nvPr/>
              </p:nvGrpSpPr>
              <p:grpSpPr>
                <a:xfrm>
                  <a:off x="2628718" y="901597"/>
                  <a:ext cx="44389" cy="77144"/>
                  <a:chOff x="-1" y="-1"/>
                  <a:chExt cx="44389" cy="77143"/>
                </a:xfrm>
              </p:grpSpPr>
              <p:sp>
                <p:nvSpPr>
                  <p:cNvPr id="1958" name="Freeform 2755"/>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59" name="Freeform 2756"/>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63" name="Graphic 765"/>
                <p:cNvGrpSpPr/>
                <p:nvPr/>
              </p:nvGrpSpPr>
              <p:grpSpPr>
                <a:xfrm>
                  <a:off x="2391987" y="848563"/>
                  <a:ext cx="45093" cy="75939"/>
                  <a:chOff x="0" y="0"/>
                  <a:chExt cx="45093" cy="75938"/>
                </a:xfrm>
              </p:grpSpPr>
              <p:sp>
                <p:nvSpPr>
                  <p:cNvPr id="1961" name="Freeform 2753"/>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62" name="Freeform 2754"/>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66" name="Graphic 765"/>
                <p:cNvGrpSpPr/>
                <p:nvPr/>
              </p:nvGrpSpPr>
              <p:grpSpPr>
                <a:xfrm>
                  <a:off x="2349008" y="848563"/>
                  <a:ext cx="45092" cy="75939"/>
                  <a:chOff x="0" y="0"/>
                  <a:chExt cx="45092" cy="75938"/>
                </a:xfrm>
              </p:grpSpPr>
              <p:sp>
                <p:nvSpPr>
                  <p:cNvPr id="1964" name="Freeform 2751"/>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65" name="Freeform 2752"/>
                  <p:cNvSpPr/>
                  <p:nvPr/>
                </p:nvSpPr>
                <p:spPr>
                  <a:xfrm>
                    <a:off x="0" y="38571"/>
                    <a:ext cx="45092"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69" name="Graphic 765"/>
                <p:cNvGrpSpPr/>
                <p:nvPr/>
              </p:nvGrpSpPr>
              <p:grpSpPr>
                <a:xfrm>
                  <a:off x="2338439" y="848563"/>
                  <a:ext cx="44389" cy="75939"/>
                  <a:chOff x="-1" y="0"/>
                  <a:chExt cx="44389" cy="75938"/>
                </a:xfrm>
              </p:grpSpPr>
              <p:sp>
                <p:nvSpPr>
                  <p:cNvPr id="1967" name="Freeform 2749"/>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68" name="Freeform 2750"/>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72" name="Graphic 765"/>
                <p:cNvGrpSpPr/>
                <p:nvPr/>
              </p:nvGrpSpPr>
              <p:grpSpPr>
                <a:xfrm>
                  <a:off x="2329984" y="848563"/>
                  <a:ext cx="44389" cy="75939"/>
                  <a:chOff x="-1" y="0"/>
                  <a:chExt cx="44389" cy="75938"/>
                </a:xfrm>
              </p:grpSpPr>
              <p:sp>
                <p:nvSpPr>
                  <p:cNvPr id="1970" name="Freeform 2747"/>
                  <p:cNvSpPr/>
                  <p:nvPr/>
                </p:nvSpPr>
                <p:spPr>
                  <a:xfrm flipH="1">
                    <a:off x="21841"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71" name="Freeform 2748"/>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75" name="Graphic 765"/>
                <p:cNvGrpSpPr/>
                <p:nvPr/>
              </p:nvGrpSpPr>
              <p:grpSpPr>
                <a:xfrm>
                  <a:off x="2322939" y="848563"/>
                  <a:ext cx="45093" cy="75939"/>
                  <a:chOff x="0" y="0"/>
                  <a:chExt cx="45093" cy="75938"/>
                </a:xfrm>
              </p:grpSpPr>
              <p:sp>
                <p:nvSpPr>
                  <p:cNvPr id="1973" name="Freeform 2745"/>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74" name="Freeform 274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78" name="Graphic 765"/>
                <p:cNvGrpSpPr/>
                <p:nvPr/>
              </p:nvGrpSpPr>
              <p:grpSpPr>
                <a:xfrm>
                  <a:off x="2228527" y="829277"/>
                  <a:ext cx="44389" cy="77144"/>
                  <a:chOff x="-1" y="-1"/>
                  <a:chExt cx="44389" cy="77143"/>
                </a:xfrm>
              </p:grpSpPr>
              <p:sp>
                <p:nvSpPr>
                  <p:cNvPr id="1976" name="Freeform 2743"/>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77" name="Freeform 274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81" name="Graphic 765"/>
                <p:cNvGrpSpPr/>
                <p:nvPr/>
              </p:nvGrpSpPr>
              <p:grpSpPr>
                <a:xfrm>
                  <a:off x="2220073" y="829277"/>
                  <a:ext cx="45093" cy="77144"/>
                  <a:chOff x="0" y="-1"/>
                  <a:chExt cx="45093" cy="77143"/>
                </a:xfrm>
              </p:grpSpPr>
              <p:sp>
                <p:nvSpPr>
                  <p:cNvPr id="1979" name="Freeform 2741"/>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80" name="Freeform 2742"/>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84" name="Graphic 765"/>
                <p:cNvGrpSpPr/>
                <p:nvPr/>
              </p:nvGrpSpPr>
              <p:grpSpPr>
                <a:xfrm>
                  <a:off x="2149617" y="802760"/>
                  <a:ext cx="45093" cy="75939"/>
                  <a:chOff x="0" y="0"/>
                  <a:chExt cx="45093" cy="75938"/>
                </a:xfrm>
              </p:grpSpPr>
              <p:sp>
                <p:nvSpPr>
                  <p:cNvPr id="1982" name="Freeform 2739"/>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83" name="Freeform 2740"/>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87" name="Graphic 765"/>
                <p:cNvGrpSpPr/>
                <p:nvPr/>
              </p:nvGrpSpPr>
              <p:grpSpPr>
                <a:xfrm>
                  <a:off x="2124253" y="802760"/>
                  <a:ext cx="45093" cy="75939"/>
                  <a:chOff x="0" y="0"/>
                  <a:chExt cx="45093" cy="75938"/>
                </a:xfrm>
              </p:grpSpPr>
              <p:sp>
                <p:nvSpPr>
                  <p:cNvPr id="1985" name="Freeform 2737"/>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86" name="Freeform 273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90" name="Graphic 765"/>
                <p:cNvGrpSpPr/>
                <p:nvPr/>
              </p:nvGrpSpPr>
              <p:grpSpPr>
                <a:xfrm>
                  <a:off x="2101002" y="802760"/>
                  <a:ext cx="45093" cy="75939"/>
                  <a:chOff x="0" y="0"/>
                  <a:chExt cx="45093" cy="75938"/>
                </a:xfrm>
              </p:grpSpPr>
              <p:sp>
                <p:nvSpPr>
                  <p:cNvPr id="1988" name="Freeform 2735"/>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89" name="Freeform 273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93" name="Graphic 765"/>
                <p:cNvGrpSpPr/>
                <p:nvPr/>
              </p:nvGrpSpPr>
              <p:grpSpPr>
                <a:xfrm>
                  <a:off x="2048159" y="779857"/>
                  <a:ext cx="44389" cy="77144"/>
                  <a:chOff x="-1" y="-1"/>
                  <a:chExt cx="44389" cy="77143"/>
                </a:xfrm>
              </p:grpSpPr>
              <p:sp>
                <p:nvSpPr>
                  <p:cNvPr id="1991" name="Freeform 2733"/>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92" name="Freeform 273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96" name="Graphic 765"/>
                <p:cNvGrpSpPr/>
                <p:nvPr/>
              </p:nvGrpSpPr>
              <p:grpSpPr>
                <a:xfrm>
                  <a:off x="2020681" y="758161"/>
                  <a:ext cx="44389" cy="77144"/>
                  <a:chOff x="-1" y="-1"/>
                  <a:chExt cx="44389" cy="77143"/>
                </a:xfrm>
              </p:grpSpPr>
              <p:sp>
                <p:nvSpPr>
                  <p:cNvPr id="1994" name="Freeform 2731"/>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95" name="Freeform 2732"/>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1999" name="Graphic 765"/>
                <p:cNvGrpSpPr/>
                <p:nvPr/>
              </p:nvGrpSpPr>
              <p:grpSpPr>
                <a:xfrm>
                  <a:off x="2015045" y="756956"/>
                  <a:ext cx="44389" cy="77144"/>
                  <a:chOff x="-1" y="-1"/>
                  <a:chExt cx="44389" cy="77143"/>
                </a:xfrm>
              </p:grpSpPr>
              <p:sp>
                <p:nvSpPr>
                  <p:cNvPr id="1997" name="Freeform 2729"/>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98" name="Freeform 2730"/>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02" name="Graphic 765"/>
                <p:cNvGrpSpPr/>
                <p:nvPr/>
              </p:nvGrpSpPr>
              <p:grpSpPr>
                <a:xfrm>
                  <a:off x="2002364" y="741286"/>
                  <a:ext cx="45093" cy="77144"/>
                  <a:chOff x="0" y="-1"/>
                  <a:chExt cx="45093" cy="77143"/>
                </a:xfrm>
              </p:grpSpPr>
              <p:sp>
                <p:nvSpPr>
                  <p:cNvPr id="2000" name="Freeform 2727"/>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01" name="Freeform 272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05" name="Graphic 765"/>
                <p:cNvGrpSpPr/>
                <p:nvPr/>
              </p:nvGrpSpPr>
              <p:grpSpPr>
                <a:xfrm>
                  <a:off x="1991090" y="742491"/>
                  <a:ext cx="44389" cy="77145"/>
                  <a:chOff x="-1" y="-1"/>
                  <a:chExt cx="44389" cy="77143"/>
                </a:xfrm>
              </p:grpSpPr>
              <p:sp>
                <p:nvSpPr>
                  <p:cNvPr id="2003" name="Freeform 2725"/>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04" name="Freeform 2726"/>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08" name="Graphic 765"/>
                <p:cNvGrpSpPr/>
                <p:nvPr/>
              </p:nvGrpSpPr>
              <p:grpSpPr>
                <a:xfrm>
                  <a:off x="1985454" y="726822"/>
                  <a:ext cx="45093" cy="77144"/>
                  <a:chOff x="0" y="-1"/>
                  <a:chExt cx="45093" cy="77143"/>
                </a:xfrm>
              </p:grpSpPr>
              <p:sp>
                <p:nvSpPr>
                  <p:cNvPr id="2006" name="Freeform 2723"/>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07" name="Freeform 2724"/>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11" name="Graphic 765"/>
                <p:cNvGrpSpPr/>
                <p:nvPr/>
              </p:nvGrpSpPr>
              <p:grpSpPr>
                <a:xfrm>
                  <a:off x="1948817" y="726822"/>
                  <a:ext cx="45093" cy="77144"/>
                  <a:chOff x="0" y="-1"/>
                  <a:chExt cx="45093" cy="77143"/>
                </a:xfrm>
              </p:grpSpPr>
              <p:sp>
                <p:nvSpPr>
                  <p:cNvPr id="2009" name="Freeform 2721"/>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10" name="Freeform 2722"/>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14" name="Graphic 765"/>
                <p:cNvGrpSpPr/>
                <p:nvPr/>
              </p:nvGrpSpPr>
              <p:grpSpPr>
                <a:xfrm>
                  <a:off x="1907952" y="726822"/>
                  <a:ext cx="44389" cy="77144"/>
                  <a:chOff x="-1" y="-1"/>
                  <a:chExt cx="44389" cy="77143"/>
                </a:xfrm>
              </p:grpSpPr>
              <p:sp>
                <p:nvSpPr>
                  <p:cNvPr id="2012" name="Freeform 2719"/>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13" name="Freeform 2720"/>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17" name="Graphic 765"/>
                <p:cNvGrpSpPr/>
                <p:nvPr/>
              </p:nvGrpSpPr>
              <p:grpSpPr>
                <a:xfrm>
                  <a:off x="1833268" y="726822"/>
                  <a:ext cx="44389" cy="77144"/>
                  <a:chOff x="-1" y="-1"/>
                  <a:chExt cx="44389" cy="77143"/>
                </a:xfrm>
              </p:grpSpPr>
              <p:sp>
                <p:nvSpPr>
                  <p:cNvPr id="2015" name="Freeform 2717"/>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16" name="Freeform 2718"/>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20" name="Graphic 765"/>
                <p:cNvGrpSpPr/>
                <p:nvPr/>
              </p:nvGrpSpPr>
              <p:grpSpPr>
                <a:xfrm>
                  <a:off x="1765631" y="726822"/>
                  <a:ext cx="45093" cy="77144"/>
                  <a:chOff x="0" y="-1"/>
                  <a:chExt cx="45093" cy="77143"/>
                </a:xfrm>
              </p:grpSpPr>
              <p:sp>
                <p:nvSpPr>
                  <p:cNvPr id="2018" name="Freeform 2715"/>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19" name="Freeform 271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23" name="Graphic 765"/>
                <p:cNvGrpSpPr/>
                <p:nvPr/>
              </p:nvGrpSpPr>
              <p:grpSpPr>
                <a:xfrm>
                  <a:off x="1756471" y="695482"/>
                  <a:ext cx="44389" cy="77145"/>
                  <a:chOff x="-1" y="-1"/>
                  <a:chExt cx="44389" cy="77143"/>
                </a:xfrm>
              </p:grpSpPr>
              <p:sp>
                <p:nvSpPr>
                  <p:cNvPr id="2021" name="Freeform 2713"/>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22" name="Freeform 271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26" name="Graphic 765"/>
                <p:cNvGrpSpPr/>
                <p:nvPr/>
              </p:nvGrpSpPr>
              <p:grpSpPr>
                <a:xfrm>
                  <a:off x="1669811" y="654502"/>
                  <a:ext cx="45093" cy="77144"/>
                  <a:chOff x="0" y="-1"/>
                  <a:chExt cx="45093" cy="77143"/>
                </a:xfrm>
              </p:grpSpPr>
              <p:sp>
                <p:nvSpPr>
                  <p:cNvPr id="2024" name="Freeform 2711"/>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25" name="Freeform 2712"/>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29" name="Graphic 765"/>
                <p:cNvGrpSpPr/>
                <p:nvPr/>
              </p:nvGrpSpPr>
              <p:grpSpPr>
                <a:xfrm>
                  <a:off x="1664173" y="654502"/>
                  <a:ext cx="44389" cy="77144"/>
                  <a:chOff x="-1" y="-1"/>
                  <a:chExt cx="44389" cy="77143"/>
                </a:xfrm>
              </p:grpSpPr>
              <p:sp>
                <p:nvSpPr>
                  <p:cNvPr id="2027" name="Freeform 2709"/>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28" name="Freeform 2710"/>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32" name="Graphic 765"/>
                <p:cNvGrpSpPr/>
                <p:nvPr/>
              </p:nvGrpSpPr>
              <p:grpSpPr>
                <a:xfrm>
                  <a:off x="1656424" y="638833"/>
                  <a:ext cx="45093" cy="75939"/>
                  <a:chOff x="0" y="0"/>
                  <a:chExt cx="45093" cy="75938"/>
                </a:xfrm>
              </p:grpSpPr>
              <p:sp>
                <p:nvSpPr>
                  <p:cNvPr id="2030" name="Freeform 2707"/>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31" name="Freeform 2708"/>
                  <p:cNvSpPr/>
                  <p:nvPr/>
                </p:nvSpPr>
                <p:spPr>
                  <a:xfrm>
                    <a:off x="0" y="37365"/>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35" name="Graphic 765"/>
                <p:cNvGrpSpPr/>
                <p:nvPr/>
              </p:nvGrpSpPr>
              <p:grpSpPr>
                <a:xfrm>
                  <a:off x="1648674" y="638831"/>
                  <a:ext cx="45093" cy="77145"/>
                  <a:chOff x="0" y="-1"/>
                  <a:chExt cx="45093" cy="77143"/>
                </a:xfrm>
              </p:grpSpPr>
              <p:sp>
                <p:nvSpPr>
                  <p:cNvPr id="2033" name="Freeform 2705"/>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34" name="Freeform 270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38" name="Graphic 765"/>
                <p:cNvGrpSpPr/>
                <p:nvPr/>
              </p:nvGrpSpPr>
              <p:grpSpPr>
                <a:xfrm>
                  <a:off x="1635991" y="638831"/>
                  <a:ext cx="44389" cy="77145"/>
                  <a:chOff x="-1" y="-1"/>
                  <a:chExt cx="44389" cy="77143"/>
                </a:xfrm>
              </p:grpSpPr>
              <p:sp>
                <p:nvSpPr>
                  <p:cNvPr id="2036" name="Freeform 2703"/>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37" name="Freeform 270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41" name="Graphic 765"/>
                <p:cNvGrpSpPr/>
                <p:nvPr/>
              </p:nvGrpSpPr>
              <p:grpSpPr>
                <a:xfrm>
                  <a:off x="1576807" y="620751"/>
                  <a:ext cx="44389" cy="77145"/>
                  <a:chOff x="-1" y="-1"/>
                  <a:chExt cx="44389" cy="77143"/>
                </a:xfrm>
              </p:grpSpPr>
              <p:sp>
                <p:nvSpPr>
                  <p:cNvPr id="2039" name="Freeform 2701"/>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40" name="Freeform 2702"/>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44" name="Graphic 765"/>
                <p:cNvGrpSpPr/>
                <p:nvPr/>
              </p:nvGrpSpPr>
              <p:grpSpPr>
                <a:xfrm>
                  <a:off x="1521853" y="607493"/>
                  <a:ext cx="45093" cy="77144"/>
                  <a:chOff x="0" y="-1"/>
                  <a:chExt cx="45093" cy="77143"/>
                </a:xfrm>
              </p:grpSpPr>
              <p:sp>
                <p:nvSpPr>
                  <p:cNvPr id="2042" name="Freeform 2699"/>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43" name="Freeform 2700"/>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47" name="Graphic 765"/>
                <p:cNvGrpSpPr/>
                <p:nvPr/>
              </p:nvGrpSpPr>
              <p:grpSpPr>
                <a:xfrm>
                  <a:off x="1359804" y="591824"/>
                  <a:ext cx="45093" cy="77144"/>
                  <a:chOff x="0" y="-1"/>
                  <a:chExt cx="45093" cy="77143"/>
                </a:xfrm>
              </p:grpSpPr>
              <p:sp>
                <p:nvSpPr>
                  <p:cNvPr id="2045" name="Freeform 2697"/>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46" name="Freeform 269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50" name="Graphic 765"/>
                <p:cNvGrpSpPr/>
                <p:nvPr/>
              </p:nvGrpSpPr>
              <p:grpSpPr>
                <a:xfrm>
                  <a:off x="1348530" y="591824"/>
                  <a:ext cx="45093" cy="77144"/>
                  <a:chOff x="0" y="-1"/>
                  <a:chExt cx="45093" cy="77143"/>
                </a:xfrm>
              </p:grpSpPr>
              <p:sp>
                <p:nvSpPr>
                  <p:cNvPr id="2048" name="Freeform 2695"/>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49" name="Freeform 269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53" name="Graphic 765"/>
                <p:cNvGrpSpPr/>
                <p:nvPr/>
              </p:nvGrpSpPr>
              <p:grpSpPr>
                <a:xfrm>
                  <a:off x="1339370" y="582180"/>
                  <a:ext cx="44389" cy="77145"/>
                  <a:chOff x="-1" y="-1"/>
                  <a:chExt cx="44389" cy="77143"/>
                </a:xfrm>
              </p:grpSpPr>
              <p:sp>
                <p:nvSpPr>
                  <p:cNvPr id="2051" name="Freeform 2693"/>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52" name="Freeform 269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56" name="Graphic 765"/>
                <p:cNvGrpSpPr/>
                <p:nvPr/>
              </p:nvGrpSpPr>
              <p:grpSpPr>
                <a:xfrm>
                  <a:off x="1330212" y="582180"/>
                  <a:ext cx="45093" cy="77145"/>
                  <a:chOff x="0" y="-1"/>
                  <a:chExt cx="45093" cy="77143"/>
                </a:xfrm>
              </p:grpSpPr>
              <p:sp>
                <p:nvSpPr>
                  <p:cNvPr id="2054" name="Freeform 2691"/>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55" name="Freeform 2692"/>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59" name="Graphic 765"/>
                <p:cNvGrpSpPr/>
                <p:nvPr/>
              </p:nvGrpSpPr>
              <p:grpSpPr>
                <a:xfrm>
                  <a:off x="1325280" y="568923"/>
                  <a:ext cx="45093" cy="75939"/>
                  <a:chOff x="0" y="0"/>
                  <a:chExt cx="45093" cy="75938"/>
                </a:xfrm>
              </p:grpSpPr>
              <p:sp>
                <p:nvSpPr>
                  <p:cNvPr id="2057" name="Freeform 2689"/>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58" name="Freeform 2690"/>
                  <p:cNvSpPr/>
                  <p:nvPr/>
                </p:nvSpPr>
                <p:spPr>
                  <a:xfrm>
                    <a:off x="0" y="37365"/>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62" name="Graphic 765"/>
                <p:cNvGrpSpPr/>
                <p:nvPr/>
              </p:nvGrpSpPr>
              <p:grpSpPr>
                <a:xfrm>
                  <a:off x="1318235" y="550842"/>
                  <a:ext cx="45093" cy="77144"/>
                  <a:chOff x="0" y="-1"/>
                  <a:chExt cx="45093" cy="77143"/>
                </a:xfrm>
              </p:grpSpPr>
              <p:sp>
                <p:nvSpPr>
                  <p:cNvPr id="2060" name="Freeform 2687"/>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61" name="Freeform 268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65" name="Graphic 765"/>
                <p:cNvGrpSpPr/>
                <p:nvPr/>
              </p:nvGrpSpPr>
              <p:grpSpPr>
                <a:xfrm>
                  <a:off x="1284416" y="538788"/>
                  <a:ext cx="45093" cy="77144"/>
                  <a:chOff x="0" y="-1"/>
                  <a:chExt cx="45093" cy="77143"/>
                </a:xfrm>
              </p:grpSpPr>
              <p:sp>
                <p:nvSpPr>
                  <p:cNvPr id="2063" name="Freeform 2685"/>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64" name="Freeform 268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68" name="Graphic 765"/>
                <p:cNvGrpSpPr/>
                <p:nvPr/>
              </p:nvGrpSpPr>
              <p:grpSpPr>
                <a:xfrm>
                  <a:off x="1268914" y="538788"/>
                  <a:ext cx="44389" cy="77144"/>
                  <a:chOff x="-1" y="-1"/>
                  <a:chExt cx="44389" cy="77143"/>
                </a:xfrm>
              </p:grpSpPr>
              <p:sp>
                <p:nvSpPr>
                  <p:cNvPr id="2066" name="Freeform 2683"/>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67" name="Freeform 268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71" name="Graphic 765"/>
                <p:cNvGrpSpPr/>
                <p:nvPr/>
              </p:nvGrpSpPr>
              <p:grpSpPr>
                <a:xfrm>
                  <a:off x="1262574" y="538788"/>
                  <a:ext cx="45093" cy="77144"/>
                  <a:chOff x="0" y="-1"/>
                  <a:chExt cx="45093" cy="77143"/>
                </a:xfrm>
              </p:grpSpPr>
              <p:sp>
                <p:nvSpPr>
                  <p:cNvPr id="2069" name="Freeform 2681"/>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70" name="Freeform 2682"/>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74" name="Graphic 765"/>
                <p:cNvGrpSpPr/>
                <p:nvPr/>
              </p:nvGrpSpPr>
              <p:grpSpPr>
                <a:xfrm>
                  <a:off x="1170277" y="497807"/>
                  <a:ext cx="45093" cy="77144"/>
                  <a:chOff x="0" y="-1"/>
                  <a:chExt cx="45093" cy="77143"/>
                </a:xfrm>
              </p:grpSpPr>
              <p:sp>
                <p:nvSpPr>
                  <p:cNvPr id="2072" name="Freeform 2679"/>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73" name="Freeform 2680"/>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77" name="Graphic 765"/>
                <p:cNvGrpSpPr/>
                <p:nvPr/>
              </p:nvGrpSpPr>
              <p:grpSpPr>
                <a:xfrm>
                  <a:off x="1156890" y="496601"/>
                  <a:ext cx="45093" cy="77144"/>
                  <a:chOff x="0" y="-1"/>
                  <a:chExt cx="45093" cy="77143"/>
                </a:xfrm>
              </p:grpSpPr>
              <p:sp>
                <p:nvSpPr>
                  <p:cNvPr id="2075" name="Freeform 2677"/>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76" name="Freeform 267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80" name="Graphic 765"/>
                <p:cNvGrpSpPr/>
                <p:nvPr/>
              </p:nvGrpSpPr>
              <p:grpSpPr>
                <a:xfrm>
                  <a:off x="1149844" y="496602"/>
                  <a:ext cx="45093" cy="75939"/>
                  <a:chOff x="0" y="0"/>
                  <a:chExt cx="45093" cy="75938"/>
                </a:xfrm>
              </p:grpSpPr>
              <p:sp>
                <p:nvSpPr>
                  <p:cNvPr id="2078" name="Freeform 2675"/>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79" name="Freeform 267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83" name="Graphic 765"/>
                <p:cNvGrpSpPr/>
                <p:nvPr/>
              </p:nvGrpSpPr>
              <p:grpSpPr>
                <a:xfrm>
                  <a:off x="1094888" y="496602"/>
                  <a:ext cx="45093" cy="75939"/>
                  <a:chOff x="0" y="0"/>
                  <a:chExt cx="45093" cy="75938"/>
                </a:xfrm>
              </p:grpSpPr>
              <p:sp>
                <p:nvSpPr>
                  <p:cNvPr id="2081" name="Freeform 2673"/>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82" name="Freeform 2674"/>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86" name="Graphic 765"/>
                <p:cNvGrpSpPr/>
                <p:nvPr/>
              </p:nvGrpSpPr>
              <p:grpSpPr>
                <a:xfrm>
                  <a:off x="1041341" y="496602"/>
                  <a:ext cx="44389" cy="75939"/>
                  <a:chOff x="-1" y="0"/>
                  <a:chExt cx="44389" cy="75938"/>
                </a:xfrm>
              </p:grpSpPr>
              <p:sp>
                <p:nvSpPr>
                  <p:cNvPr id="2084" name="Freeform 2671"/>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85" name="Freeform 2672"/>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89" name="Graphic 765"/>
                <p:cNvGrpSpPr/>
                <p:nvPr/>
              </p:nvGrpSpPr>
              <p:grpSpPr>
                <a:xfrm>
                  <a:off x="996954" y="500217"/>
                  <a:ext cx="45093" cy="77144"/>
                  <a:chOff x="0" y="-1"/>
                  <a:chExt cx="45093" cy="77143"/>
                </a:xfrm>
              </p:grpSpPr>
              <p:sp>
                <p:nvSpPr>
                  <p:cNvPr id="2087" name="Freeform 2669"/>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88" name="Freeform 2670"/>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92" name="Graphic 765"/>
                <p:cNvGrpSpPr/>
                <p:nvPr/>
              </p:nvGrpSpPr>
              <p:grpSpPr>
                <a:xfrm>
                  <a:off x="990613" y="490575"/>
                  <a:ext cx="45093" cy="77144"/>
                  <a:chOff x="0" y="-1"/>
                  <a:chExt cx="45093" cy="77143"/>
                </a:xfrm>
              </p:grpSpPr>
              <p:sp>
                <p:nvSpPr>
                  <p:cNvPr id="2090" name="Freeform 2667"/>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91" name="Freeform 266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95" name="Graphic 765"/>
                <p:cNvGrpSpPr/>
                <p:nvPr/>
              </p:nvGrpSpPr>
              <p:grpSpPr>
                <a:xfrm>
                  <a:off x="987089" y="476110"/>
                  <a:ext cx="44389" cy="77144"/>
                  <a:chOff x="-1" y="-1"/>
                  <a:chExt cx="44389" cy="77143"/>
                </a:xfrm>
              </p:grpSpPr>
              <p:sp>
                <p:nvSpPr>
                  <p:cNvPr id="2093" name="Freeform 2665"/>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94" name="Freeform 2666"/>
                  <p:cNvSpPr/>
                  <p:nvPr/>
                </p:nvSpPr>
                <p:spPr>
                  <a:xfrm>
                    <a:off x="-1" y="38572"/>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098" name="Graphic 765"/>
                <p:cNvGrpSpPr/>
                <p:nvPr/>
              </p:nvGrpSpPr>
              <p:grpSpPr>
                <a:xfrm>
                  <a:off x="969476" y="448388"/>
                  <a:ext cx="45093" cy="77144"/>
                  <a:chOff x="0" y="-1"/>
                  <a:chExt cx="45093" cy="77143"/>
                </a:xfrm>
              </p:grpSpPr>
              <p:sp>
                <p:nvSpPr>
                  <p:cNvPr id="2096" name="Freeform 2663"/>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097" name="Freeform 2664"/>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01" name="Graphic 765"/>
                <p:cNvGrpSpPr/>
                <p:nvPr/>
              </p:nvGrpSpPr>
              <p:grpSpPr>
                <a:xfrm>
                  <a:off x="958908" y="448389"/>
                  <a:ext cx="45093" cy="75939"/>
                  <a:chOff x="0" y="0"/>
                  <a:chExt cx="45093" cy="75938"/>
                </a:xfrm>
              </p:grpSpPr>
              <p:sp>
                <p:nvSpPr>
                  <p:cNvPr id="2099" name="Freeform 2661"/>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00" name="Freeform 2662"/>
                  <p:cNvSpPr/>
                  <p:nvPr/>
                </p:nvSpPr>
                <p:spPr>
                  <a:xfrm>
                    <a:off x="0" y="37365"/>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04" name="Graphic 765"/>
                <p:cNvGrpSpPr/>
                <p:nvPr/>
              </p:nvGrpSpPr>
              <p:grpSpPr>
                <a:xfrm>
                  <a:off x="922270" y="448389"/>
                  <a:ext cx="44389" cy="75939"/>
                  <a:chOff x="-1" y="0"/>
                  <a:chExt cx="44389" cy="75938"/>
                </a:xfrm>
              </p:grpSpPr>
              <p:sp>
                <p:nvSpPr>
                  <p:cNvPr id="2102" name="Freeform 2659"/>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03" name="Freeform 2660"/>
                  <p:cNvSpPr/>
                  <p:nvPr/>
                </p:nvSpPr>
                <p:spPr>
                  <a:xfrm>
                    <a:off x="-1" y="37365"/>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07" name="Graphic 765"/>
                <p:cNvGrpSpPr/>
                <p:nvPr/>
              </p:nvGrpSpPr>
              <p:grpSpPr>
                <a:xfrm>
                  <a:off x="827860" y="421871"/>
                  <a:ext cx="45093" cy="75939"/>
                  <a:chOff x="0" y="0"/>
                  <a:chExt cx="45093" cy="75938"/>
                </a:xfrm>
              </p:grpSpPr>
              <p:sp>
                <p:nvSpPr>
                  <p:cNvPr id="2105" name="Freeform 2657"/>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06" name="Freeform 265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10" name="Graphic 765"/>
                <p:cNvGrpSpPr/>
                <p:nvPr/>
              </p:nvGrpSpPr>
              <p:grpSpPr>
                <a:xfrm>
                  <a:off x="820814" y="406200"/>
                  <a:ext cx="45093" cy="77144"/>
                  <a:chOff x="0" y="-1"/>
                  <a:chExt cx="45093" cy="77143"/>
                </a:xfrm>
              </p:grpSpPr>
              <p:sp>
                <p:nvSpPr>
                  <p:cNvPr id="2108" name="Freeform 2655"/>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09" name="Freeform 2656"/>
                  <p:cNvSpPr/>
                  <p:nvPr/>
                </p:nvSpPr>
                <p:spPr>
                  <a:xfrm>
                    <a:off x="0" y="38572"/>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13" name="Graphic 765"/>
                <p:cNvGrpSpPr/>
                <p:nvPr/>
              </p:nvGrpSpPr>
              <p:grpSpPr>
                <a:xfrm>
                  <a:off x="780654" y="396559"/>
                  <a:ext cx="45093" cy="75939"/>
                  <a:chOff x="0" y="0"/>
                  <a:chExt cx="45093" cy="75938"/>
                </a:xfrm>
              </p:grpSpPr>
              <p:sp>
                <p:nvSpPr>
                  <p:cNvPr id="2111" name="Freeform 2653"/>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12" name="Freeform 2654"/>
                  <p:cNvSpPr/>
                  <p:nvPr/>
                </p:nvSpPr>
                <p:spPr>
                  <a:xfrm>
                    <a:off x="0" y="37365"/>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16" name="Graphic 765"/>
                <p:cNvGrpSpPr/>
                <p:nvPr/>
              </p:nvGrpSpPr>
              <p:grpSpPr>
                <a:xfrm>
                  <a:off x="764448" y="392943"/>
                  <a:ext cx="44389" cy="75939"/>
                  <a:chOff x="-1" y="0"/>
                  <a:chExt cx="44389" cy="75938"/>
                </a:xfrm>
              </p:grpSpPr>
              <p:sp>
                <p:nvSpPr>
                  <p:cNvPr id="2114" name="Freeform 2651"/>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15" name="Freeform 2652"/>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19" name="Graphic 765"/>
                <p:cNvGrpSpPr/>
                <p:nvPr/>
              </p:nvGrpSpPr>
              <p:grpSpPr>
                <a:xfrm>
                  <a:off x="751767" y="394148"/>
                  <a:ext cx="45093" cy="75939"/>
                  <a:chOff x="0" y="0"/>
                  <a:chExt cx="45093" cy="75938"/>
                </a:xfrm>
              </p:grpSpPr>
              <p:sp>
                <p:nvSpPr>
                  <p:cNvPr id="2117" name="Freeform 2649"/>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18" name="Freeform 2650"/>
                  <p:cNvSpPr/>
                  <p:nvPr/>
                </p:nvSpPr>
                <p:spPr>
                  <a:xfrm>
                    <a:off x="0" y="37365"/>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22" name="Graphic 765"/>
                <p:cNvGrpSpPr/>
                <p:nvPr/>
              </p:nvGrpSpPr>
              <p:grpSpPr>
                <a:xfrm>
                  <a:off x="725697" y="394148"/>
                  <a:ext cx="44389" cy="75939"/>
                  <a:chOff x="-1" y="0"/>
                  <a:chExt cx="44389" cy="75938"/>
                </a:xfrm>
              </p:grpSpPr>
              <p:sp>
                <p:nvSpPr>
                  <p:cNvPr id="2120" name="Freeform 2647"/>
                  <p:cNvSpPr/>
                  <p:nvPr/>
                </p:nvSpPr>
                <p:spPr>
                  <a:xfrm flipH="1">
                    <a:off x="21841"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21" name="Freeform 2648"/>
                  <p:cNvSpPr/>
                  <p:nvPr/>
                </p:nvSpPr>
                <p:spPr>
                  <a:xfrm>
                    <a:off x="-1" y="37365"/>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25" name="Graphic 765"/>
                <p:cNvGrpSpPr/>
                <p:nvPr/>
              </p:nvGrpSpPr>
              <p:grpSpPr>
                <a:xfrm>
                  <a:off x="660174" y="376067"/>
                  <a:ext cx="45093" cy="77144"/>
                  <a:chOff x="0" y="-1"/>
                  <a:chExt cx="45093" cy="77143"/>
                </a:xfrm>
              </p:grpSpPr>
              <p:sp>
                <p:nvSpPr>
                  <p:cNvPr id="2123" name="Freeform 2645"/>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24" name="Freeform 264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28" name="Graphic 765"/>
                <p:cNvGrpSpPr/>
                <p:nvPr/>
              </p:nvGrpSpPr>
              <p:grpSpPr>
                <a:xfrm>
                  <a:off x="651719" y="367629"/>
                  <a:ext cx="45093" cy="77144"/>
                  <a:chOff x="0" y="-1"/>
                  <a:chExt cx="45093" cy="77143"/>
                </a:xfrm>
              </p:grpSpPr>
              <p:sp>
                <p:nvSpPr>
                  <p:cNvPr id="2126" name="Freeform 2643"/>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27" name="Freeform 2644"/>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31" name="Graphic 765"/>
                <p:cNvGrpSpPr/>
                <p:nvPr/>
              </p:nvGrpSpPr>
              <p:grpSpPr>
                <a:xfrm>
                  <a:off x="647492" y="357987"/>
                  <a:ext cx="45093" cy="77144"/>
                  <a:chOff x="0" y="-1"/>
                  <a:chExt cx="45093" cy="77143"/>
                </a:xfrm>
              </p:grpSpPr>
              <p:sp>
                <p:nvSpPr>
                  <p:cNvPr id="2129" name="Freeform 2641"/>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30" name="Freeform 2642"/>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34" name="Graphic 765"/>
                <p:cNvGrpSpPr/>
                <p:nvPr/>
              </p:nvGrpSpPr>
              <p:grpSpPr>
                <a:xfrm>
                  <a:off x="632695" y="347140"/>
                  <a:ext cx="44389" cy="75939"/>
                  <a:chOff x="-1" y="0"/>
                  <a:chExt cx="44389" cy="75938"/>
                </a:xfrm>
              </p:grpSpPr>
              <p:sp>
                <p:nvSpPr>
                  <p:cNvPr id="2132" name="Freeform 2639"/>
                  <p:cNvSpPr/>
                  <p:nvPr/>
                </p:nvSpPr>
                <p:spPr>
                  <a:xfrm flipH="1">
                    <a:off x="21841"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33" name="Freeform 2640"/>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37" name="Graphic 765"/>
                <p:cNvGrpSpPr/>
                <p:nvPr/>
              </p:nvGrpSpPr>
              <p:grpSpPr>
                <a:xfrm>
                  <a:off x="549558" y="312184"/>
                  <a:ext cx="45093" cy="77144"/>
                  <a:chOff x="0" y="-1"/>
                  <a:chExt cx="45093" cy="77143"/>
                </a:xfrm>
              </p:grpSpPr>
              <p:sp>
                <p:nvSpPr>
                  <p:cNvPr id="2135" name="Freeform 2637"/>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36" name="Freeform 263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40" name="Graphic 765"/>
                <p:cNvGrpSpPr/>
                <p:nvPr/>
              </p:nvGrpSpPr>
              <p:grpSpPr>
                <a:xfrm>
                  <a:off x="499533" y="302541"/>
                  <a:ext cx="44389" cy="77144"/>
                  <a:chOff x="-1" y="-1"/>
                  <a:chExt cx="44389" cy="77143"/>
                </a:xfrm>
              </p:grpSpPr>
              <p:sp>
                <p:nvSpPr>
                  <p:cNvPr id="2138" name="Freeform 2635"/>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39" name="Freeform 2636"/>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43" name="Graphic 765"/>
                <p:cNvGrpSpPr/>
                <p:nvPr/>
              </p:nvGrpSpPr>
              <p:grpSpPr>
                <a:xfrm>
                  <a:off x="480510" y="295310"/>
                  <a:ext cx="44389" cy="75939"/>
                  <a:chOff x="-1" y="0"/>
                  <a:chExt cx="44389" cy="75938"/>
                </a:xfrm>
              </p:grpSpPr>
              <p:sp>
                <p:nvSpPr>
                  <p:cNvPr id="2141" name="Freeform 2633"/>
                  <p:cNvSpPr/>
                  <p:nvPr/>
                </p:nvSpPr>
                <p:spPr>
                  <a:xfrm flipH="1">
                    <a:off x="21841"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42" name="Freeform 263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46" name="Graphic 765"/>
                <p:cNvGrpSpPr/>
                <p:nvPr/>
              </p:nvGrpSpPr>
              <p:grpSpPr>
                <a:xfrm>
                  <a:off x="333256" y="177186"/>
                  <a:ext cx="44389" cy="75939"/>
                  <a:chOff x="-1" y="0"/>
                  <a:chExt cx="44389" cy="75938"/>
                </a:xfrm>
              </p:grpSpPr>
              <p:sp>
                <p:nvSpPr>
                  <p:cNvPr id="2144" name="Freeform 2631"/>
                  <p:cNvSpPr/>
                  <p:nvPr/>
                </p:nvSpPr>
                <p:spPr>
                  <a:xfrm flipH="1">
                    <a:off x="21841"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45" name="Freeform 2632"/>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49" name="Graphic 765"/>
                <p:cNvGrpSpPr/>
                <p:nvPr/>
              </p:nvGrpSpPr>
              <p:grpSpPr>
                <a:xfrm>
                  <a:off x="317757" y="167542"/>
                  <a:ext cx="45093" cy="77144"/>
                  <a:chOff x="0" y="-1"/>
                  <a:chExt cx="45093" cy="77143"/>
                </a:xfrm>
              </p:grpSpPr>
              <p:sp>
                <p:nvSpPr>
                  <p:cNvPr id="2147" name="Freeform 2629"/>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48" name="Freeform 2630"/>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52" name="Graphic 765"/>
                <p:cNvGrpSpPr/>
                <p:nvPr/>
              </p:nvGrpSpPr>
              <p:grpSpPr>
                <a:xfrm>
                  <a:off x="306484" y="167542"/>
                  <a:ext cx="45093" cy="77144"/>
                  <a:chOff x="0" y="-1"/>
                  <a:chExt cx="45093" cy="77143"/>
                </a:xfrm>
              </p:grpSpPr>
              <p:sp>
                <p:nvSpPr>
                  <p:cNvPr id="2150" name="Freeform 2627"/>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51" name="Freeform 2628"/>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55" name="Graphic 765"/>
                <p:cNvGrpSpPr/>
                <p:nvPr/>
              </p:nvGrpSpPr>
              <p:grpSpPr>
                <a:xfrm>
                  <a:off x="166276" y="79553"/>
                  <a:ext cx="45093" cy="75939"/>
                  <a:chOff x="0" y="0"/>
                  <a:chExt cx="45093" cy="75938"/>
                </a:xfrm>
              </p:grpSpPr>
              <p:sp>
                <p:nvSpPr>
                  <p:cNvPr id="2153" name="Freeform 2625"/>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54" name="Freeform 262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58" name="Graphic 765"/>
                <p:cNvGrpSpPr/>
                <p:nvPr/>
              </p:nvGrpSpPr>
              <p:grpSpPr>
                <a:xfrm>
                  <a:off x="159934" y="79553"/>
                  <a:ext cx="44389" cy="75939"/>
                  <a:chOff x="-1" y="0"/>
                  <a:chExt cx="44389" cy="75938"/>
                </a:xfrm>
              </p:grpSpPr>
              <p:sp>
                <p:nvSpPr>
                  <p:cNvPr id="2156" name="Freeform 2623"/>
                  <p:cNvSpPr/>
                  <p:nvPr/>
                </p:nvSpPr>
                <p:spPr>
                  <a:xfrm flipH="1">
                    <a:off x="21841"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57" name="Freeform 262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61" name="Graphic 765"/>
                <p:cNvGrpSpPr/>
                <p:nvPr/>
              </p:nvGrpSpPr>
              <p:grpSpPr>
                <a:xfrm>
                  <a:off x="152184" y="75936"/>
                  <a:ext cx="44389" cy="77144"/>
                  <a:chOff x="-1" y="-1"/>
                  <a:chExt cx="44389" cy="77143"/>
                </a:xfrm>
              </p:grpSpPr>
              <p:sp>
                <p:nvSpPr>
                  <p:cNvPr id="2159" name="Freeform 2621"/>
                  <p:cNvSpPr/>
                  <p:nvPr/>
                </p:nvSpPr>
                <p:spPr>
                  <a:xfrm flipH="1">
                    <a:off x="22546"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60" name="Freeform 2622"/>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64" name="Graphic 765"/>
                <p:cNvGrpSpPr/>
                <p:nvPr/>
              </p:nvGrpSpPr>
              <p:grpSpPr>
                <a:xfrm>
                  <a:off x="142321" y="50625"/>
                  <a:ext cx="45093" cy="75939"/>
                  <a:chOff x="0" y="0"/>
                  <a:chExt cx="45093" cy="75938"/>
                </a:xfrm>
              </p:grpSpPr>
              <p:sp>
                <p:nvSpPr>
                  <p:cNvPr id="2162" name="Freeform 2619"/>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63" name="Freeform 2620"/>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67" name="Graphic 765"/>
                <p:cNvGrpSpPr/>
                <p:nvPr/>
              </p:nvGrpSpPr>
              <p:grpSpPr>
                <a:xfrm>
                  <a:off x="135274" y="30134"/>
                  <a:ext cx="44389" cy="75939"/>
                  <a:chOff x="-1" y="0"/>
                  <a:chExt cx="44389" cy="75938"/>
                </a:xfrm>
              </p:grpSpPr>
              <p:sp>
                <p:nvSpPr>
                  <p:cNvPr id="2165" name="Freeform 2617"/>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66" name="Freeform 2618"/>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70" name="Graphic 765"/>
                <p:cNvGrpSpPr/>
                <p:nvPr/>
              </p:nvGrpSpPr>
              <p:grpSpPr>
                <a:xfrm>
                  <a:off x="2010818" y="741286"/>
                  <a:ext cx="44389" cy="77144"/>
                  <a:chOff x="-1" y="-1"/>
                  <a:chExt cx="44389" cy="77143"/>
                </a:xfrm>
              </p:grpSpPr>
              <p:sp>
                <p:nvSpPr>
                  <p:cNvPr id="2168" name="Freeform 2615"/>
                  <p:cNvSpPr/>
                  <p:nvPr/>
                </p:nvSpPr>
                <p:spPr>
                  <a:xfrm flipH="1">
                    <a:off x="21841"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69" name="Freeform 2616"/>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73" name="Graphic 765"/>
                <p:cNvGrpSpPr/>
                <p:nvPr/>
              </p:nvGrpSpPr>
              <p:grpSpPr>
                <a:xfrm>
                  <a:off x="2741448" y="926908"/>
                  <a:ext cx="44389" cy="77144"/>
                  <a:chOff x="-1" y="-1"/>
                  <a:chExt cx="44389" cy="77143"/>
                </a:xfrm>
              </p:grpSpPr>
              <p:sp>
                <p:nvSpPr>
                  <p:cNvPr id="2171" name="Freeform 2613"/>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72" name="Freeform 2614"/>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76" name="Graphic 765"/>
                <p:cNvGrpSpPr/>
                <p:nvPr/>
              </p:nvGrpSpPr>
              <p:grpSpPr>
                <a:xfrm>
                  <a:off x="3030320" y="995615"/>
                  <a:ext cx="45093" cy="75939"/>
                  <a:chOff x="0" y="0"/>
                  <a:chExt cx="45093" cy="75938"/>
                </a:xfrm>
              </p:grpSpPr>
              <p:sp>
                <p:nvSpPr>
                  <p:cNvPr id="2174" name="Freeform 2611"/>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75" name="Freeform 2612"/>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79" name="Graphic 765"/>
                <p:cNvGrpSpPr/>
                <p:nvPr/>
              </p:nvGrpSpPr>
              <p:grpSpPr>
                <a:xfrm>
                  <a:off x="3023273" y="995615"/>
                  <a:ext cx="44389" cy="75939"/>
                  <a:chOff x="-1" y="0"/>
                  <a:chExt cx="44389" cy="75938"/>
                </a:xfrm>
              </p:grpSpPr>
              <p:sp>
                <p:nvSpPr>
                  <p:cNvPr id="2177" name="Freeform 2609"/>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78" name="Freeform 2610"/>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82" name="Graphic 765"/>
                <p:cNvGrpSpPr/>
                <p:nvPr/>
              </p:nvGrpSpPr>
              <p:grpSpPr>
                <a:xfrm>
                  <a:off x="3008477" y="995615"/>
                  <a:ext cx="44389" cy="75939"/>
                  <a:chOff x="-1" y="0"/>
                  <a:chExt cx="44389" cy="75938"/>
                </a:xfrm>
              </p:grpSpPr>
              <p:sp>
                <p:nvSpPr>
                  <p:cNvPr id="2180" name="Freeform 2607"/>
                  <p:cNvSpPr/>
                  <p:nvPr/>
                </p:nvSpPr>
                <p:spPr>
                  <a:xfrm flipH="1">
                    <a:off x="21841"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81" name="Freeform 2608"/>
                  <p:cNvSpPr/>
                  <p:nvPr/>
                </p:nvSpPr>
                <p:spPr>
                  <a:xfrm>
                    <a:off x="-1" y="38571"/>
                    <a:ext cx="44389"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85" name="Graphic 765"/>
                <p:cNvGrpSpPr/>
                <p:nvPr/>
              </p:nvGrpSpPr>
              <p:grpSpPr>
                <a:xfrm>
                  <a:off x="3001432" y="995615"/>
                  <a:ext cx="45093" cy="75939"/>
                  <a:chOff x="0" y="0"/>
                  <a:chExt cx="45093" cy="75938"/>
                </a:xfrm>
              </p:grpSpPr>
              <p:sp>
                <p:nvSpPr>
                  <p:cNvPr id="2183" name="Freeform 2605"/>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84" name="Freeform 2606"/>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88" name="Graphic 765"/>
                <p:cNvGrpSpPr/>
                <p:nvPr/>
              </p:nvGrpSpPr>
              <p:grpSpPr>
                <a:xfrm>
                  <a:off x="3016228" y="995615"/>
                  <a:ext cx="45093" cy="75939"/>
                  <a:chOff x="0" y="0"/>
                  <a:chExt cx="45093" cy="75938"/>
                </a:xfrm>
              </p:grpSpPr>
              <p:sp>
                <p:nvSpPr>
                  <p:cNvPr id="2186" name="Freeform 2603"/>
                  <p:cNvSpPr/>
                  <p:nvPr/>
                </p:nvSpPr>
                <p:spPr>
                  <a:xfrm flipH="1">
                    <a:off x="22546"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87" name="Freeform 2604"/>
                  <p:cNvSpPr/>
                  <p:nvPr/>
                </p:nvSpPr>
                <p:spPr>
                  <a:xfrm>
                    <a:off x="0" y="38571"/>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91" name="Graphic 765"/>
                <p:cNvGrpSpPr/>
                <p:nvPr/>
              </p:nvGrpSpPr>
              <p:grpSpPr>
                <a:xfrm>
                  <a:off x="3339622" y="1022133"/>
                  <a:ext cx="45093" cy="75939"/>
                  <a:chOff x="0" y="0"/>
                  <a:chExt cx="45093" cy="75938"/>
                </a:xfrm>
              </p:grpSpPr>
              <p:sp>
                <p:nvSpPr>
                  <p:cNvPr id="2189" name="Freeform 2601"/>
                  <p:cNvSpPr/>
                  <p:nvPr/>
                </p:nvSpPr>
                <p:spPr>
                  <a:xfrm flipH="1">
                    <a:off x="22545" y="0"/>
                    <a:ext cx="1" cy="75938"/>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90" name="Freeform 2602"/>
                  <p:cNvSpPr/>
                  <p:nvPr/>
                </p:nvSpPr>
                <p:spPr>
                  <a:xfrm>
                    <a:off x="0" y="37365"/>
                    <a:ext cx="45093"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194" name="Graphic 765"/>
                <p:cNvGrpSpPr/>
                <p:nvPr/>
              </p:nvGrpSpPr>
              <p:grpSpPr>
                <a:xfrm>
                  <a:off x="4032911" y="1315030"/>
                  <a:ext cx="45092" cy="77144"/>
                  <a:chOff x="0" y="-1"/>
                  <a:chExt cx="45092" cy="77143"/>
                </a:xfrm>
              </p:grpSpPr>
              <p:sp>
                <p:nvSpPr>
                  <p:cNvPr id="2192" name="Freeform 2599"/>
                  <p:cNvSpPr/>
                  <p:nvPr/>
                </p:nvSpPr>
                <p:spPr>
                  <a:xfrm flipH="1">
                    <a:off x="22545" y="-1"/>
                    <a:ext cx="1" cy="77143"/>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193" name="Freeform 2600"/>
                  <p:cNvSpPr/>
                  <p:nvPr/>
                </p:nvSpPr>
                <p:spPr>
                  <a:xfrm>
                    <a:off x="0" y="38572"/>
                    <a:ext cx="45092" cy="1"/>
                  </a:xfrm>
                  <a:prstGeom prst="line">
                    <a:avLst/>
                  </a:prstGeom>
                  <a:noFill/>
                  <a:ln w="1055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2195" name="Freeform 2598"/>
                <p:cNvSpPr/>
                <p:nvPr/>
              </p:nvSpPr>
              <p:spPr>
                <a:xfrm>
                  <a:off x="-1" y="0"/>
                  <a:ext cx="4717042" cy="149703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635" y="21600"/>
                      </a:lnTo>
                      <a:lnTo>
                        <a:pt x="18635" y="19565"/>
                      </a:lnTo>
                      <a:lnTo>
                        <a:pt x="18554" y="19565"/>
                      </a:lnTo>
                      <a:lnTo>
                        <a:pt x="18554" y="18330"/>
                      </a:lnTo>
                      <a:lnTo>
                        <a:pt x="18522" y="18330"/>
                      </a:lnTo>
                      <a:lnTo>
                        <a:pt x="18522" y="17357"/>
                      </a:lnTo>
                      <a:lnTo>
                        <a:pt x="18493" y="17357"/>
                      </a:lnTo>
                      <a:lnTo>
                        <a:pt x="18493" y="16835"/>
                      </a:lnTo>
                      <a:lnTo>
                        <a:pt x="16809" y="16835"/>
                      </a:lnTo>
                      <a:lnTo>
                        <a:pt x="16809" y="16348"/>
                      </a:lnTo>
                      <a:lnTo>
                        <a:pt x="15412" y="16348"/>
                      </a:lnTo>
                      <a:lnTo>
                        <a:pt x="15412" y="15774"/>
                      </a:lnTo>
                      <a:lnTo>
                        <a:pt x="15373" y="15774"/>
                      </a:lnTo>
                      <a:lnTo>
                        <a:pt x="15373" y="15287"/>
                      </a:lnTo>
                      <a:lnTo>
                        <a:pt x="14996" y="15287"/>
                      </a:lnTo>
                      <a:lnTo>
                        <a:pt x="14996" y="14922"/>
                      </a:lnTo>
                      <a:lnTo>
                        <a:pt x="13821" y="14922"/>
                      </a:lnTo>
                      <a:lnTo>
                        <a:pt x="13821" y="14591"/>
                      </a:lnTo>
                      <a:lnTo>
                        <a:pt x="13734" y="14591"/>
                      </a:lnTo>
                      <a:lnTo>
                        <a:pt x="13734" y="14296"/>
                      </a:lnTo>
                      <a:lnTo>
                        <a:pt x="13663" y="14296"/>
                      </a:lnTo>
                      <a:lnTo>
                        <a:pt x="13663" y="13948"/>
                      </a:lnTo>
                      <a:lnTo>
                        <a:pt x="12505" y="13948"/>
                      </a:lnTo>
                      <a:lnTo>
                        <a:pt x="12505" y="13652"/>
                      </a:lnTo>
                      <a:lnTo>
                        <a:pt x="11711" y="13652"/>
                      </a:lnTo>
                      <a:lnTo>
                        <a:pt x="11711" y="13322"/>
                      </a:lnTo>
                      <a:lnTo>
                        <a:pt x="11486" y="13322"/>
                      </a:lnTo>
                      <a:lnTo>
                        <a:pt x="11486" y="13096"/>
                      </a:lnTo>
                      <a:lnTo>
                        <a:pt x="11224" y="13096"/>
                      </a:lnTo>
                      <a:lnTo>
                        <a:pt x="11224" y="12800"/>
                      </a:lnTo>
                      <a:lnTo>
                        <a:pt x="10660" y="12800"/>
                      </a:lnTo>
                      <a:lnTo>
                        <a:pt x="10660" y="12557"/>
                      </a:lnTo>
                      <a:lnTo>
                        <a:pt x="10095" y="12557"/>
                      </a:lnTo>
                      <a:lnTo>
                        <a:pt x="10095" y="12313"/>
                      </a:lnTo>
                      <a:lnTo>
                        <a:pt x="10050" y="12313"/>
                      </a:lnTo>
                      <a:lnTo>
                        <a:pt x="10050" y="12122"/>
                      </a:lnTo>
                      <a:lnTo>
                        <a:pt x="9666" y="12122"/>
                      </a:lnTo>
                      <a:lnTo>
                        <a:pt x="9666" y="11843"/>
                      </a:lnTo>
                      <a:lnTo>
                        <a:pt x="9359" y="11843"/>
                      </a:lnTo>
                      <a:lnTo>
                        <a:pt x="9359" y="11530"/>
                      </a:lnTo>
                      <a:lnTo>
                        <a:pt x="9305" y="11530"/>
                      </a:lnTo>
                      <a:lnTo>
                        <a:pt x="9305" y="11322"/>
                      </a:lnTo>
                      <a:lnTo>
                        <a:pt x="9211" y="11322"/>
                      </a:lnTo>
                      <a:lnTo>
                        <a:pt x="9211" y="11078"/>
                      </a:lnTo>
                      <a:lnTo>
                        <a:pt x="8211" y="11078"/>
                      </a:lnTo>
                      <a:lnTo>
                        <a:pt x="8211" y="10904"/>
                      </a:lnTo>
                      <a:lnTo>
                        <a:pt x="8172" y="10904"/>
                      </a:lnTo>
                      <a:lnTo>
                        <a:pt x="8172" y="10609"/>
                      </a:lnTo>
                      <a:lnTo>
                        <a:pt x="7998" y="10609"/>
                      </a:lnTo>
                      <a:lnTo>
                        <a:pt x="7998" y="10435"/>
                      </a:lnTo>
                      <a:lnTo>
                        <a:pt x="7779" y="10435"/>
                      </a:lnTo>
                      <a:lnTo>
                        <a:pt x="7779" y="10157"/>
                      </a:lnTo>
                      <a:lnTo>
                        <a:pt x="7743" y="10157"/>
                      </a:lnTo>
                      <a:lnTo>
                        <a:pt x="7743" y="9826"/>
                      </a:lnTo>
                      <a:lnTo>
                        <a:pt x="7537" y="9826"/>
                      </a:lnTo>
                      <a:lnTo>
                        <a:pt x="7537" y="9548"/>
                      </a:lnTo>
                      <a:lnTo>
                        <a:pt x="7111" y="9548"/>
                      </a:lnTo>
                      <a:lnTo>
                        <a:pt x="7111" y="9339"/>
                      </a:lnTo>
                      <a:lnTo>
                        <a:pt x="6785" y="9339"/>
                      </a:lnTo>
                      <a:lnTo>
                        <a:pt x="6785" y="9113"/>
                      </a:lnTo>
                      <a:lnTo>
                        <a:pt x="6256" y="9113"/>
                      </a:lnTo>
                      <a:lnTo>
                        <a:pt x="6256" y="8939"/>
                      </a:lnTo>
                      <a:lnTo>
                        <a:pt x="6217" y="8939"/>
                      </a:lnTo>
                      <a:lnTo>
                        <a:pt x="6217" y="8783"/>
                      </a:lnTo>
                      <a:lnTo>
                        <a:pt x="6172" y="8783"/>
                      </a:lnTo>
                      <a:lnTo>
                        <a:pt x="6172" y="8574"/>
                      </a:lnTo>
                      <a:lnTo>
                        <a:pt x="6153" y="8574"/>
                      </a:lnTo>
                      <a:lnTo>
                        <a:pt x="6153" y="8313"/>
                      </a:lnTo>
                      <a:lnTo>
                        <a:pt x="5565" y="8313"/>
                      </a:lnTo>
                      <a:lnTo>
                        <a:pt x="5565" y="8157"/>
                      </a:lnTo>
                      <a:lnTo>
                        <a:pt x="5536" y="8157"/>
                      </a:lnTo>
                      <a:lnTo>
                        <a:pt x="5536" y="7965"/>
                      </a:lnTo>
                      <a:lnTo>
                        <a:pt x="5472" y="7965"/>
                      </a:lnTo>
                      <a:lnTo>
                        <a:pt x="5472" y="7757"/>
                      </a:lnTo>
                      <a:lnTo>
                        <a:pt x="4665" y="7757"/>
                      </a:lnTo>
                      <a:lnTo>
                        <a:pt x="4665" y="7600"/>
                      </a:lnTo>
                      <a:lnTo>
                        <a:pt x="4633" y="7600"/>
                      </a:lnTo>
                      <a:lnTo>
                        <a:pt x="4633" y="7287"/>
                      </a:lnTo>
                      <a:lnTo>
                        <a:pt x="4610" y="7287"/>
                      </a:lnTo>
                      <a:lnTo>
                        <a:pt x="4610" y="7026"/>
                      </a:lnTo>
                      <a:lnTo>
                        <a:pt x="4320" y="7026"/>
                      </a:lnTo>
                      <a:lnTo>
                        <a:pt x="4320" y="6800"/>
                      </a:lnTo>
                      <a:lnTo>
                        <a:pt x="3997" y="6800"/>
                      </a:lnTo>
                      <a:lnTo>
                        <a:pt x="3997" y="6591"/>
                      </a:lnTo>
                      <a:lnTo>
                        <a:pt x="3810" y="6591"/>
                      </a:lnTo>
                      <a:lnTo>
                        <a:pt x="3810" y="6296"/>
                      </a:lnTo>
                      <a:lnTo>
                        <a:pt x="3404" y="6296"/>
                      </a:lnTo>
                      <a:lnTo>
                        <a:pt x="3404" y="6122"/>
                      </a:lnTo>
                      <a:lnTo>
                        <a:pt x="3310" y="6122"/>
                      </a:lnTo>
                      <a:lnTo>
                        <a:pt x="3284" y="5983"/>
                      </a:lnTo>
                      <a:lnTo>
                        <a:pt x="3188" y="5983"/>
                      </a:lnTo>
                      <a:lnTo>
                        <a:pt x="3188" y="5843"/>
                      </a:lnTo>
                      <a:lnTo>
                        <a:pt x="3071" y="5843"/>
                      </a:lnTo>
                      <a:lnTo>
                        <a:pt x="3071" y="5670"/>
                      </a:lnTo>
                      <a:lnTo>
                        <a:pt x="2962" y="5670"/>
                      </a:lnTo>
                      <a:lnTo>
                        <a:pt x="2962" y="5496"/>
                      </a:lnTo>
                      <a:lnTo>
                        <a:pt x="2852" y="5496"/>
                      </a:lnTo>
                      <a:lnTo>
                        <a:pt x="2852" y="5304"/>
                      </a:lnTo>
                      <a:lnTo>
                        <a:pt x="2691" y="5304"/>
                      </a:lnTo>
                      <a:lnTo>
                        <a:pt x="2691" y="5061"/>
                      </a:lnTo>
                      <a:lnTo>
                        <a:pt x="2481" y="5061"/>
                      </a:lnTo>
                      <a:lnTo>
                        <a:pt x="2481" y="4939"/>
                      </a:lnTo>
                      <a:lnTo>
                        <a:pt x="2329" y="4939"/>
                      </a:lnTo>
                      <a:lnTo>
                        <a:pt x="2329" y="4800"/>
                      </a:lnTo>
                      <a:lnTo>
                        <a:pt x="2307" y="4800"/>
                      </a:lnTo>
                      <a:lnTo>
                        <a:pt x="2307" y="4591"/>
                      </a:lnTo>
                      <a:lnTo>
                        <a:pt x="2278" y="4591"/>
                      </a:lnTo>
                      <a:lnTo>
                        <a:pt x="2278" y="4296"/>
                      </a:lnTo>
                      <a:lnTo>
                        <a:pt x="2194" y="4296"/>
                      </a:lnTo>
                      <a:lnTo>
                        <a:pt x="2194" y="4104"/>
                      </a:lnTo>
                      <a:lnTo>
                        <a:pt x="2162" y="4104"/>
                      </a:lnTo>
                      <a:lnTo>
                        <a:pt x="2162" y="3930"/>
                      </a:lnTo>
                      <a:lnTo>
                        <a:pt x="1881" y="3930"/>
                      </a:lnTo>
                      <a:lnTo>
                        <a:pt x="1881" y="3774"/>
                      </a:lnTo>
                      <a:lnTo>
                        <a:pt x="1797" y="3774"/>
                      </a:lnTo>
                      <a:lnTo>
                        <a:pt x="1797" y="3583"/>
                      </a:lnTo>
                      <a:lnTo>
                        <a:pt x="1765" y="3583"/>
                      </a:lnTo>
                      <a:lnTo>
                        <a:pt x="1765" y="3443"/>
                      </a:lnTo>
                      <a:lnTo>
                        <a:pt x="1736" y="3443"/>
                      </a:lnTo>
                      <a:lnTo>
                        <a:pt x="1736" y="3252"/>
                      </a:lnTo>
                      <a:lnTo>
                        <a:pt x="1649" y="3252"/>
                      </a:lnTo>
                      <a:lnTo>
                        <a:pt x="1649" y="3130"/>
                      </a:lnTo>
                      <a:lnTo>
                        <a:pt x="1584" y="3130"/>
                      </a:lnTo>
                      <a:lnTo>
                        <a:pt x="1584" y="2957"/>
                      </a:lnTo>
                      <a:lnTo>
                        <a:pt x="1510" y="2957"/>
                      </a:lnTo>
                      <a:lnTo>
                        <a:pt x="1510" y="2470"/>
                      </a:lnTo>
                      <a:lnTo>
                        <a:pt x="1381" y="2470"/>
                      </a:lnTo>
                      <a:lnTo>
                        <a:pt x="1381" y="2296"/>
                      </a:lnTo>
                      <a:lnTo>
                        <a:pt x="1310" y="2296"/>
                      </a:lnTo>
                      <a:lnTo>
                        <a:pt x="1310" y="2139"/>
                      </a:lnTo>
                      <a:lnTo>
                        <a:pt x="1281" y="2139"/>
                      </a:lnTo>
                      <a:lnTo>
                        <a:pt x="1281" y="1948"/>
                      </a:lnTo>
                      <a:lnTo>
                        <a:pt x="1213" y="1948"/>
                      </a:lnTo>
                      <a:lnTo>
                        <a:pt x="1213" y="1809"/>
                      </a:lnTo>
                      <a:lnTo>
                        <a:pt x="794" y="1809"/>
                      </a:lnTo>
                      <a:lnTo>
                        <a:pt x="794" y="1583"/>
                      </a:lnTo>
                      <a:lnTo>
                        <a:pt x="765" y="1583"/>
                      </a:lnTo>
                      <a:lnTo>
                        <a:pt x="765" y="1252"/>
                      </a:lnTo>
                      <a:lnTo>
                        <a:pt x="742" y="1252"/>
                      </a:lnTo>
                      <a:lnTo>
                        <a:pt x="761" y="1130"/>
                      </a:lnTo>
                      <a:lnTo>
                        <a:pt x="681" y="1130"/>
                      </a:lnTo>
                      <a:lnTo>
                        <a:pt x="681" y="852"/>
                      </a:lnTo>
                      <a:lnTo>
                        <a:pt x="665" y="852"/>
                      </a:lnTo>
                      <a:lnTo>
                        <a:pt x="665" y="643"/>
                      </a:lnTo>
                      <a:lnTo>
                        <a:pt x="565" y="643"/>
                      </a:lnTo>
                      <a:lnTo>
                        <a:pt x="565" y="504"/>
                      </a:lnTo>
                      <a:lnTo>
                        <a:pt x="290" y="504"/>
                      </a:lnTo>
                      <a:lnTo>
                        <a:pt x="290" y="278"/>
                      </a:lnTo>
                      <a:lnTo>
                        <a:pt x="229" y="278"/>
                      </a:lnTo>
                      <a:lnTo>
                        <a:pt x="229" y="122"/>
                      </a:lnTo>
                      <a:lnTo>
                        <a:pt x="74" y="122"/>
                      </a:lnTo>
                      <a:lnTo>
                        <a:pt x="74" y="0"/>
                      </a:lnTo>
                      <a:lnTo>
                        <a:pt x="0" y="0"/>
                      </a:lnTo>
                    </a:path>
                  </a:pathLst>
                </a:custGeom>
                <a:noFill/>
                <a:ln w="19050" cap="flat">
                  <a:solidFill>
                    <a:srgbClr val="215F9A"/>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sp>
          <p:nvSpPr>
            <p:cNvPr id="2869" name="TextBox 4231"/>
            <p:cNvSpPr txBox="1"/>
            <p:nvPr/>
          </p:nvSpPr>
          <p:spPr>
            <a:xfrm>
              <a:off x="10740327" y="1620382"/>
              <a:ext cx="1407283" cy="4388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200">
                  <a:solidFill>
                    <a:srgbClr val="000000"/>
                  </a:solidFill>
                  <a:latin typeface="+mn-lt"/>
                  <a:ea typeface="+mn-ea"/>
                  <a:cs typeface="+mn-cs"/>
                  <a:sym typeface="Calibri"/>
                </a:defRPr>
              </a:pPr>
              <a:r>
                <a:rPr kumimoji="0" sz="1200" b="0" i="0" u="none" strike="noStrike" kern="0" cap="none" spc="0" normalizeH="0" baseline="0" noProof="0">
                  <a:ln>
                    <a:noFill/>
                  </a:ln>
                  <a:solidFill>
                    <a:srgbClr val="000000"/>
                  </a:solidFill>
                  <a:effectLst/>
                  <a:uLnTx/>
                  <a:uFillTx/>
                  <a:latin typeface="Calibri"/>
                  <a:cs typeface="Calibri"/>
                  <a:sym typeface="Calibri"/>
                </a:rPr>
                <a:t>Acalabrutinib + BR</a:t>
              </a:r>
            </a:p>
            <a:p>
              <a:pPr marL="0" marR="0" lvl="0" indent="0" algn="l" defTabSz="914400" rtl="0" eaLnBrk="1" fontAlgn="auto" latinLnBrk="0" hangingPunct="0">
                <a:lnSpc>
                  <a:spcPct val="100000"/>
                </a:lnSpc>
                <a:spcBef>
                  <a:spcPts val="0"/>
                </a:spcBef>
                <a:spcAft>
                  <a:spcPts val="0"/>
                </a:spcAft>
                <a:buClrTx/>
                <a:buSzTx/>
                <a:buFontTx/>
                <a:buNone/>
                <a:tabLst/>
                <a:defRPr sz="1200">
                  <a:solidFill>
                    <a:srgbClr val="000000"/>
                  </a:solidFill>
                  <a:latin typeface="+mn-lt"/>
                  <a:ea typeface="+mn-ea"/>
                  <a:cs typeface="+mn-cs"/>
                  <a:sym typeface="Calibri"/>
                </a:defRPr>
              </a:pPr>
              <a:r>
                <a:rPr kumimoji="0" sz="1200" b="0" i="0" u="none" strike="noStrike" kern="0" cap="none" spc="0" normalizeH="0" baseline="0" noProof="0">
                  <a:ln>
                    <a:noFill/>
                  </a:ln>
                  <a:solidFill>
                    <a:srgbClr val="000000"/>
                  </a:solidFill>
                  <a:effectLst/>
                  <a:uLnTx/>
                  <a:uFillTx/>
                  <a:latin typeface="Calibri"/>
                  <a:cs typeface="Calibri"/>
                  <a:sym typeface="Calibri"/>
                </a:rPr>
                <a:t>Placebo + BR</a:t>
              </a:r>
            </a:p>
          </p:txBody>
        </p:sp>
      </p:grpSp>
      <p:sp>
        <p:nvSpPr>
          <p:cNvPr id="8" name="Title 7">
            <a:extLst>
              <a:ext uri="{FF2B5EF4-FFF2-40B4-BE49-F238E27FC236}">
                <a16:creationId xmlns:a16="http://schemas.microsoft.com/office/drawing/2014/main" id="{FABDDA8E-3D17-4061-8D98-E1B4DB6FB46B}"/>
              </a:ext>
            </a:extLst>
          </p:cNvPr>
          <p:cNvSpPr>
            <a:spLocks noGrp="1"/>
          </p:cNvSpPr>
          <p:nvPr>
            <p:ph type="title"/>
          </p:nvPr>
        </p:nvSpPr>
        <p:spPr/>
        <p:txBody>
          <a:bodyPr/>
          <a:lstStyle/>
          <a:p>
            <a:r>
              <a:rPr lang="en-US"/>
              <a:t>PFS with and without COVID-19 deaths: </a:t>
            </a:r>
            <a:br>
              <a:rPr lang="en-US"/>
            </a:br>
            <a:r>
              <a:rPr lang="en-US"/>
              <a:t>Prespecified sensitivity analysis</a:t>
            </a:r>
            <a:endParaRPr lang="en-GB"/>
          </a:p>
        </p:txBody>
      </p:sp>
      <p:sp>
        <p:nvSpPr>
          <p:cNvPr id="9" name="TextBox 6">
            <a:extLst>
              <a:ext uri="{FF2B5EF4-FFF2-40B4-BE49-F238E27FC236}">
                <a16:creationId xmlns:a16="http://schemas.microsoft.com/office/drawing/2014/main" id="{3312D0DB-E63E-5D25-4EB6-D3A9BD862EC9}"/>
              </a:ext>
            </a:extLst>
          </p:cNvPr>
          <p:cNvSpPr txBox="1"/>
          <p:nvPr/>
        </p:nvSpPr>
        <p:spPr>
          <a:xfrm>
            <a:off x="860715" y="6320651"/>
            <a:ext cx="10678563" cy="50783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ABR, acalabrutinib + bendamustine + rituximab; BR, bendamustine + rituximab; CI, confidence interval; COVID-19, coronavirus disease 2019; HR, hazard ratio; NE, not estimable; PBR, placebo + bendamustine + rituximab; PFS, progression-free survival.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Calibri"/>
                <a:sym typeface="Arial"/>
              </a:rPr>
              <a:t>Adapted from Wang M et al. EHA 2024; Abstract LB3439</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
        <p:nvSpPr>
          <p:cNvPr id="11" name="Slide Number Placeholder 2">
            <a:extLst>
              <a:ext uri="{FF2B5EF4-FFF2-40B4-BE49-F238E27FC236}">
                <a16:creationId xmlns:a16="http://schemas.microsoft.com/office/drawing/2014/main" id="{BBFBBB2E-846B-D6FC-A508-F03B384845BD}"/>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122</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Tree>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 name="Rectangle 5"/>
          <p:cNvSpPr/>
          <p:nvPr/>
        </p:nvSpPr>
        <p:spPr>
          <a:xfrm>
            <a:off x="9044134" y="1130081"/>
            <a:ext cx="467724" cy="13689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mn-lt"/>
                <a:ea typeface="+mn-ea"/>
                <a:cs typeface="+mn-cs"/>
                <a:sym typeface="Calibri"/>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2878" name="Rectangle 7"/>
          <p:cNvSpPr/>
          <p:nvPr/>
        </p:nvSpPr>
        <p:spPr>
          <a:xfrm>
            <a:off x="9177784" y="1250635"/>
            <a:ext cx="467724" cy="13689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mn-lt"/>
                <a:ea typeface="+mn-ea"/>
                <a:cs typeface="+mn-cs"/>
                <a:sym typeface="Calibri"/>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graphicFrame>
        <p:nvGraphicFramePr>
          <p:cNvPr id="2879" name="Table 16"/>
          <p:cNvGraphicFramePr/>
          <p:nvPr/>
        </p:nvGraphicFramePr>
        <p:xfrm>
          <a:off x="6989208" y="3611293"/>
          <a:ext cx="3899695" cy="1323560"/>
        </p:xfrm>
        <a:graphic>
          <a:graphicData uri="http://schemas.openxmlformats.org/drawingml/2006/table">
            <a:tbl>
              <a:tblPr/>
              <a:tblGrid>
                <a:gridCol w="1468992">
                  <a:extLst>
                    <a:ext uri="{9D8B030D-6E8A-4147-A177-3AD203B41FA5}">
                      <a16:colId xmlns:a16="http://schemas.microsoft.com/office/drawing/2014/main" val="20000"/>
                    </a:ext>
                  </a:extLst>
                </a:gridCol>
                <a:gridCol w="1217114">
                  <a:extLst>
                    <a:ext uri="{9D8B030D-6E8A-4147-A177-3AD203B41FA5}">
                      <a16:colId xmlns:a16="http://schemas.microsoft.com/office/drawing/2014/main" val="20001"/>
                    </a:ext>
                  </a:extLst>
                </a:gridCol>
                <a:gridCol w="1213589">
                  <a:extLst>
                    <a:ext uri="{9D8B030D-6E8A-4147-A177-3AD203B41FA5}">
                      <a16:colId xmlns:a16="http://schemas.microsoft.com/office/drawing/2014/main" val="20002"/>
                    </a:ext>
                  </a:extLst>
                </a:gridCol>
              </a:tblGrid>
              <a:tr h="378160">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b="1">
                          <a:latin typeface="+mn-lt"/>
                          <a:ea typeface="+mn-ea"/>
                          <a:cs typeface="+mn-cs"/>
                          <a:sym typeface="Calibri"/>
                        </a:rPr>
                        <a:t>ABR
(n=299)</a:t>
                      </a: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b="1">
                          <a:latin typeface="+mn-lt"/>
                          <a:ea typeface="+mn-ea"/>
                          <a:cs typeface="+mn-cs"/>
                          <a:sym typeface="Calibri"/>
                        </a:rPr>
                        <a:t>PBR
(n=299)</a:t>
                      </a:r>
                    </a:p>
                  </a:txBody>
                  <a:tcPr marL="0" marR="0" marT="0" marB="0"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0"/>
                  </a:ext>
                </a:extLst>
              </a:tr>
              <a:tr h="189080">
                <a:tc>
                  <a:txBody>
                    <a:bodyPr/>
                    <a:lstStyle/>
                    <a:p>
                      <a:pPr algn="l">
                        <a:defRPr sz="1800">
                          <a:solidFill>
                            <a:srgbClr val="000000"/>
                          </a:solidFill>
                        </a:defRPr>
                      </a:pPr>
                      <a:r>
                        <a:rPr sz="1000" b="1">
                          <a:latin typeface="+mn-lt"/>
                          <a:ea typeface="+mn-ea"/>
                          <a:cs typeface="+mn-cs"/>
                          <a:sym typeface="Calibri"/>
                        </a:rPr>
                        <a:t>OS events, n (%)</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64 (21.4)</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80 (26.8)</a:t>
                      </a:r>
                    </a:p>
                  </a:txBody>
                  <a:tcPr marL="0" marR="0" marT="0" marB="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1"/>
                  </a:ext>
                </a:extLst>
              </a:tr>
              <a:tr h="378160">
                <a:tc>
                  <a:txBody>
                    <a:bodyPr/>
                    <a:lstStyle/>
                    <a:p>
                      <a:pPr algn="l">
                        <a:defRPr sz="1800">
                          <a:solidFill>
                            <a:srgbClr val="000000"/>
                          </a:solidFill>
                        </a:defRPr>
                      </a:pPr>
                      <a:r>
                        <a:rPr sz="1000" b="1">
                          <a:latin typeface="+mn-lt"/>
                          <a:ea typeface="+mn-ea"/>
                          <a:cs typeface="+mn-cs"/>
                          <a:sym typeface="Calibri"/>
                        </a:rPr>
                        <a:t>Median OS, months (95% CI)</a:t>
                      </a:r>
                    </a:p>
                  </a:txBody>
                  <a:tcPr marL="0" marR="0" marT="0" marB="0" anchor="ctr" horzOverflow="overflow">
                    <a:lnL w="12700">
                      <a:miter lim="400000"/>
                    </a:lnL>
                    <a:lnR w="12700">
                      <a:miter lim="400000"/>
                    </a:lnR>
                    <a:lnT w="12700">
                      <a:miter lim="400000"/>
                    </a:lnT>
                    <a:lnB w="12700">
                      <a:miter lim="400000"/>
                    </a:lnB>
                    <a:solidFill>
                      <a:srgbClr val="E7E6E6"/>
                    </a:solidFill>
                  </a:tcPr>
                </a:tc>
                <a:tc>
                  <a:txBody>
                    <a:bodyPr/>
                    <a:lstStyle/>
                    <a:p>
                      <a:pPr>
                        <a:defRPr sz="1800">
                          <a:solidFill>
                            <a:srgbClr val="000000"/>
                          </a:solidFill>
                        </a:defRPr>
                      </a:pPr>
                      <a:r>
                        <a:rPr sz="1000">
                          <a:latin typeface="+mn-lt"/>
                          <a:ea typeface="+mn-ea"/>
                          <a:cs typeface="+mn-cs"/>
                          <a:sym typeface="Calibri"/>
                        </a:rPr>
                        <a:t>NE
(NE, NE)</a:t>
                      </a:r>
                    </a:p>
                  </a:txBody>
                  <a:tcPr marL="0" marR="0" marT="0" marB="0" anchor="ctr" horzOverflow="overflow">
                    <a:lnL w="12700">
                      <a:miter lim="400000"/>
                    </a:lnL>
                    <a:lnR w="12700">
                      <a:miter lim="400000"/>
                    </a:lnR>
                    <a:lnT w="12700">
                      <a:miter lim="400000"/>
                    </a:lnT>
                    <a:lnB w="12700">
                      <a:miter lim="400000"/>
                    </a:lnB>
                    <a:solidFill>
                      <a:srgbClr val="E7E6E6"/>
                    </a:solidFill>
                  </a:tcPr>
                </a:tc>
                <a:tc>
                  <a:txBody>
                    <a:bodyPr/>
                    <a:lstStyle/>
                    <a:p>
                      <a:pPr>
                        <a:defRPr sz="1800">
                          <a:solidFill>
                            <a:srgbClr val="000000"/>
                          </a:solidFill>
                        </a:defRPr>
                      </a:pPr>
                      <a:r>
                        <a:rPr sz="1000">
                          <a:latin typeface="+mn-lt"/>
                          <a:ea typeface="+mn-ea"/>
                          <a:cs typeface="+mn-cs"/>
                          <a:sym typeface="Calibri"/>
                        </a:rPr>
                        <a:t>NE
(73.8, NE)</a:t>
                      </a:r>
                    </a:p>
                  </a:txBody>
                  <a:tcPr marL="0" marR="0" marT="0" marB="0" anchor="ctr" horzOverflow="overflow">
                    <a:lnL w="12700">
                      <a:miter lim="400000"/>
                    </a:lnL>
                    <a:lnR w="12700">
                      <a:miter lim="400000"/>
                    </a:lnR>
                    <a:lnT w="12700">
                      <a:miter lim="400000"/>
                    </a:lnT>
                    <a:lnB w="12700">
                      <a:miter lim="400000"/>
                    </a:lnB>
                    <a:solidFill>
                      <a:srgbClr val="E7E6E6"/>
                    </a:solidFill>
                  </a:tcPr>
                </a:tc>
                <a:extLst>
                  <a:ext uri="{0D108BD9-81ED-4DB2-BD59-A6C34878D82A}">
                    <a16:rowId xmlns:a16="http://schemas.microsoft.com/office/drawing/2014/main" val="10002"/>
                  </a:ext>
                </a:extLst>
              </a:tr>
              <a:tr h="378160">
                <a:tc>
                  <a:txBody>
                    <a:bodyPr/>
                    <a:lstStyle/>
                    <a:p>
                      <a:pPr algn="l">
                        <a:defRPr b="1">
                          <a:solidFill>
                            <a:srgbClr val="000000"/>
                          </a:solidFill>
                          <a:latin typeface="+mn-lt"/>
                          <a:ea typeface="+mn-ea"/>
                          <a:cs typeface="+mn-cs"/>
                          <a:sym typeface="Calibri"/>
                        </a:defRPr>
                      </a:pPr>
                      <a:r>
                        <a:t>Stratified HR (95% CI), log-rank </a:t>
                      </a:r>
                      <a:r>
                        <a:rPr i="1"/>
                        <a:t>P</a:t>
                      </a:r>
                      <a:r>
                        <a:t>-value</a:t>
                      </a:r>
                    </a:p>
                  </a:txBody>
                  <a:tcPr marL="0" marR="0" marT="0" marB="0" anchor="ctr" horzOverflow="overflow">
                    <a:lnL w="12700">
                      <a:miter lim="400000"/>
                    </a:lnL>
                    <a:lnR w="12700">
                      <a:miter lim="400000"/>
                    </a:lnR>
                    <a:lnT w="12700">
                      <a:miter lim="400000"/>
                    </a:lnT>
                    <a:lnB w="12700">
                      <a:miter lim="400000"/>
                    </a:lnB>
                    <a:solidFill>
                      <a:srgbClr val="FFFFFF"/>
                    </a:solidFill>
                  </a:tcPr>
                </a:tc>
                <a:tc gridSpan="2">
                  <a:txBody>
                    <a:bodyPr/>
                    <a:lstStyle/>
                    <a:p>
                      <a:pPr>
                        <a:defRPr sz="1400" b="1">
                          <a:solidFill>
                            <a:srgbClr val="000000"/>
                          </a:solidFill>
                          <a:latin typeface="+mn-lt"/>
                          <a:ea typeface="+mn-ea"/>
                          <a:cs typeface="+mn-cs"/>
                          <a:sym typeface="Calibri"/>
                        </a:defRPr>
                      </a:pPr>
                      <a:r>
                        <a:t>0.75</a:t>
                      </a:r>
                      <a:r>
                        <a:rPr b="0"/>
                        <a:t> (0.53, 1.04), </a:t>
                      </a:r>
                      <a:r>
                        <a:rPr i="1"/>
                        <a:t>P</a:t>
                      </a:r>
                      <a:r>
                        <a:t>=0.0797</a:t>
                      </a:r>
                    </a:p>
                  </a:txBody>
                  <a:tcPr marL="0" marR="0" marT="0" marB="0" anchor="ctr" horzOverflow="overflow">
                    <a:lnL w="12700">
                      <a:miter lim="400000"/>
                    </a:lnL>
                    <a:lnR w="12700">
                      <a:miter lim="400000"/>
                    </a:lnR>
                    <a:lnT w="12700">
                      <a:miter lim="400000"/>
                    </a:lnT>
                    <a:lnB w="12700">
                      <a:miter lim="400000"/>
                    </a:lnB>
                    <a:solidFill>
                      <a:srgbClr val="FFFFFF"/>
                    </a:solidFill>
                  </a:tcPr>
                </a:tc>
                <a:tc hMerge="1">
                  <a:txBody>
                    <a:bodyPr/>
                    <a:lstStyle/>
                    <a:p>
                      <a:endParaRPr lang="en-CH"/>
                    </a:p>
                  </a:txBody>
                  <a:tcPr/>
                </a:tc>
                <a:extLst>
                  <a:ext uri="{0D108BD9-81ED-4DB2-BD59-A6C34878D82A}">
                    <a16:rowId xmlns:a16="http://schemas.microsoft.com/office/drawing/2014/main" val="10003"/>
                  </a:ext>
                </a:extLst>
              </a:tr>
            </a:tbl>
          </a:graphicData>
        </a:graphic>
      </p:graphicFrame>
      <p:sp>
        <p:nvSpPr>
          <p:cNvPr id="2880" name="TextBox 13"/>
          <p:cNvSpPr txBox="1"/>
          <p:nvPr/>
        </p:nvSpPr>
        <p:spPr>
          <a:xfrm>
            <a:off x="6793269" y="1236060"/>
            <a:ext cx="5177342" cy="3330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b="1">
                <a:solidFill>
                  <a:srgbClr val="000000"/>
                </a:solid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1" i="0" u="none" strike="noStrike" kern="0" cap="none" spc="0" normalizeH="0" baseline="0" noProof="0">
                <a:ln>
                  <a:noFill/>
                </a:ln>
                <a:solidFill>
                  <a:srgbClr val="000000"/>
                </a:solidFill>
                <a:effectLst/>
                <a:uLnTx/>
                <a:uFillTx/>
                <a:latin typeface="Calibri"/>
                <a:cs typeface="Calibri"/>
                <a:sym typeface="Calibri"/>
              </a:rPr>
              <a:t>COVID-19 deaths censored</a:t>
            </a:r>
          </a:p>
        </p:txBody>
      </p:sp>
      <p:sp>
        <p:nvSpPr>
          <p:cNvPr id="2885" name="Freeform 28"/>
          <p:cNvSpPr/>
          <p:nvPr/>
        </p:nvSpPr>
        <p:spPr>
          <a:xfrm>
            <a:off x="6862988" y="1653876"/>
            <a:ext cx="5204915" cy="33486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000000"/>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86" name="Freeform 32"/>
          <p:cNvSpPr/>
          <p:nvPr/>
        </p:nvSpPr>
        <p:spPr>
          <a:xfrm flipV="1">
            <a:off x="7090946"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87" name="Freeform 33"/>
          <p:cNvSpPr/>
          <p:nvPr/>
        </p:nvSpPr>
        <p:spPr>
          <a:xfrm flipV="1">
            <a:off x="7445939"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88" name="Freeform 34"/>
          <p:cNvSpPr/>
          <p:nvPr/>
        </p:nvSpPr>
        <p:spPr>
          <a:xfrm flipV="1">
            <a:off x="7801638"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89" name="Freeform 35"/>
          <p:cNvSpPr/>
          <p:nvPr/>
        </p:nvSpPr>
        <p:spPr>
          <a:xfrm flipV="1">
            <a:off x="8156631"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90" name="Freeform 36"/>
          <p:cNvSpPr/>
          <p:nvPr/>
        </p:nvSpPr>
        <p:spPr>
          <a:xfrm flipV="1">
            <a:off x="8511623"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91" name="Freeform 37"/>
          <p:cNvSpPr/>
          <p:nvPr/>
        </p:nvSpPr>
        <p:spPr>
          <a:xfrm flipV="1">
            <a:off x="8867322"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92" name="Freeform 38"/>
          <p:cNvSpPr/>
          <p:nvPr/>
        </p:nvSpPr>
        <p:spPr>
          <a:xfrm flipV="1">
            <a:off x="9222315"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93" name="Freeform 39"/>
          <p:cNvSpPr/>
          <p:nvPr/>
        </p:nvSpPr>
        <p:spPr>
          <a:xfrm flipV="1">
            <a:off x="9577307"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94" name="Freeform 40"/>
          <p:cNvSpPr/>
          <p:nvPr/>
        </p:nvSpPr>
        <p:spPr>
          <a:xfrm flipV="1">
            <a:off x="9933006"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95" name="Freeform 41"/>
          <p:cNvSpPr/>
          <p:nvPr/>
        </p:nvSpPr>
        <p:spPr>
          <a:xfrm flipV="1">
            <a:off x="10287999"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96" name="Freeform 42"/>
          <p:cNvSpPr/>
          <p:nvPr/>
        </p:nvSpPr>
        <p:spPr>
          <a:xfrm flipV="1">
            <a:off x="10642992"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97" name="Freeform 43"/>
          <p:cNvSpPr/>
          <p:nvPr/>
        </p:nvSpPr>
        <p:spPr>
          <a:xfrm flipV="1">
            <a:off x="10997984"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98" name="Freeform 44"/>
          <p:cNvSpPr/>
          <p:nvPr/>
        </p:nvSpPr>
        <p:spPr>
          <a:xfrm flipV="1">
            <a:off x="11353683"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899" name="Freeform 45"/>
          <p:cNvSpPr/>
          <p:nvPr/>
        </p:nvSpPr>
        <p:spPr>
          <a:xfrm flipV="1">
            <a:off x="11708676"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00" name="Freeform 46"/>
          <p:cNvSpPr/>
          <p:nvPr/>
        </p:nvSpPr>
        <p:spPr>
          <a:xfrm flipV="1">
            <a:off x="12063668" y="5002547"/>
            <a:ext cx="1" cy="59195"/>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2907" name="Group 3136"/>
          <p:cNvGrpSpPr/>
          <p:nvPr/>
        </p:nvGrpSpPr>
        <p:grpSpPr>
          <a:xfrm>
            <a:off x="6807142" y="1716695"/>
            <a:ext cx="54867" cy="3220618"/>
            <a:chOff x="0" y="0"/>
            <a:chExt cx="54865" cy="3220617"/>
          </a:xfrm>
        </p:grpSpPr>
        <p:sp>
          <p:nvSpPr>
            <p:cNvPr id="2901" name="Freeform 29"/>
            <p:cNvSpPr/>
            <p:nvPr/>
          </p:nvSpPr>
          <p:spPr>
            <a:xfrm>
              <a:off x="0" y="0"/>
              <a:ext cx="54866" cy="0"/>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02" name="Freeform 30"/>
            <p:cNvSpPr/>
            <p:nvPr/>
          </p:nvSpPr>
          <p:spPr>
            <a:xfrm>
              <a:off x="0" y="643882"/>
              <a:ext cx="54866" cy="1"/>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03" name="Freeform 31"/>
            <p:cNvSpPr/>
            <p:nvPr/>
          </p:nvSpPr>
          <p:spPr>
            <a:xfrm>
              <a:off x="0" y="1287764"/>
              <a:ext cx="54866" cy="1"/>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04" name="Freeform 47"/>
            <p:cNvSpPr/>
            <p:nvPr/>
          </p:nvSpPr>
          <p:spPr>
            <a:xfrm>
              <a:off x="0" y="1932854"/>
              <a:ext cx="54866" cy="1"/>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05" name="Freeform 48"/>
            <p:cNvSpPr/>
            <p:nvPr/>
          </p:nvSpPr>
          <p:spPr>
            <a:xfrm>
              <a:off x="0" y="2576736"/>
              <a:ext cx="54866" cy="1"/>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06" name="Freeform 49"/>
            <p:cNvSpPr/>
            <p:nvPr/>
          </p:nvSpPr>
          <p:spPr>
            <a:xfrm>
              <a:off x="0" y="3220617"/>
              <a:ext cx="54866" cy="1"/>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2908" name="Freeform 50"/>
          <p:cNvSpPr/>
          <p:nvPr/>
        </p:nvSpPr>
        <p:spPr>
          <a:xfrm flipH="1">
            <a:off x="10202694" y="1995751"/>
            <a:ext cx="309120" cy="1"/>
          </a:xfrm>
          <a:prstGeom prst="line">
            <a:avLst/>
          </a:prstGeom>
          <a:ln w="19050">
            <a:solidFill>
              <a:srgbClr val="E97132"/>
            </a:solidFill>
            <a:custDash>
              <a:ds d="100000" sp="0"/>
              <a:ds d="150000" sp="150000"/>
            </a:custDash>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09" name="Freeform 51"/>
          <p:cNvSpPr/>
          <p:nvPr/>
        </p:nvSpPr>
        <p:spPr>
          <a:xfrm flipH="1">
            <a:off x="10202694" y="1820585"/>
            <a:ext cx="309120" cy="1"/>
          </a:xfrm>
          <a:prstGeom prst="line">
            <a:avLst/>
          </a:prstGeom>
          <a:ln w="19050">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3444" name="Group 3138"/>
          <p:cNvGrpSpPr/>
          <p:nvPr/>
        </p:nvGrpSpPr>
        <p:grpSpPr>
          <a:xfrm>
            <a:off x="7068362" y="1681662"/>
            <a:ext cx="4856274" cy="1316758"/>
            <a:chOff x="0" y="0"/>
            <a:chExt cx="4856273" cy="1316757"/>
          </a:xfrm>
        </p:grpSpPr>
        <p:grpSp>
          <p:nvGrpSpPr>
            <p:cNvPr id="2912" name="Graphic 20"/>
            <p:cNvGrpSpPr/>
            <p:nvPr/>
          </p:nvGrpSpPr>
          <p:grpSpPr>
            <a:xfrm>
              <a:off x="4811105" y="1239443"/>
              <a:ext cx="45169" cy="77315"/>
              <a:chOff x="0" y="0"/>
              <a:chExt cx="45168" cy="77314"/>
            </a:xfrm>
          </p:grpSpPr>
          <p:sp>
            <p:nvSpPr>
              <p:cNvPr id="2910" name="Freeform 54"/>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11" name="Freeform 55"/>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15" name="Graphic 20"/>
            <p:cNvGrpSpPr/>
            <p:nvPr/>
          </p:nvGrpSpPr>
          <p:grpSpPr>
            <a:xfrm>
              <a:off x="4779347" y="1239443"/>
              <a:ext cx="44463" cy="77315"/>
              <a:chOff x="0" y="0"/>
              <a:chExt cx="44461" cy="77314"/>
            </a:xfrm>
          </p:grpSpPr>
          <p:sp>
            <p:nvSpPr>
              <p:cNvPr id="2913" name="Freeform 57"/>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14" name="Freeform 58"/>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18" name="Graphic 20"/>
            <p:cNvGrpSpPr/>
            <p:nvPr/>
          </p:nvGrpSpPr>
          <p:grpSpPr>
            <a:xfrm>
              <a:off x="4679129" y="1239443"/>
              <a:ext cx="45169" cy="77315"/>
              <a:chOff x="0" y="0"/>
              <a:chExt cx="45168" cy="77314"/>
            </a:xfrm>
          </p:grpSpPr>
          <p:sp>
            <p:nvSpPr>
              <p:cNvPr id="2916" name="Freeform 60"/>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17" name="Freeform 61"/>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21" name="Graphic 20"/>
            <p:cNvGrpSpPr/>
            <p:nvPr/>
          </p:nvGrpSpPr>
          <p:grpSpPr>
            <a:xfrm>
              <a:off x="4537273" y="1239443"/>
              <a:ext cx="44463" cy="77315"/>
              <a:chOff x="0" y="0"/>
              <a:chExt cx="44461" cy="77314"/>
            </a:xfrm>
          </p:grpSpPr>
          <p:sp>
            <p:nvSpPr>
              <p:cNvPr id="2919" name="Freeform 2047"/>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20" name="Freeform 2048"/>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24" name="Graphic 20"/>
            <p:cNvGrpSpPr/>
            <p:nvPr/>
          </p:nvGrpSpPr>
          <p:grpSpPr>
            <a:xfrm>
              <a:off x="4530921" y="1239443"/>
              <a:ext cx="45169" cy="77315"/>
              <a:chOff x="0" y="0"/>
              <a:chExt cx="45168" cy="77314"/>
            </a:xfrm>
          </p:grpSpPr>
          <p:sp>
            <p:nvSpPr>
              <p:cNvPr id="2922" name="Freeform 2051"/>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23" name="Freeform 2052"/>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27" name="Graphic 20"/>
            <p:cNvGrpSpPr/>
            <p:nvPr/>
          </p:nvGrpSpPr>
          <p:grpSpPr>
            <a:xfrm>
              <a:off x="4511866" y="1239443"/>
              <a:ext cx="45169" cy="77315"/>
              <a:chOff x="0" y="0"/>
              <a:chExt cx="45168" cy="77314"/>
            </a:xfrm>
          </p:grpSpPr>
          <p:sp>
            <p:nvSpPr>
              <p:cNvPr id="2925" name="Freeform 2054"/>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26" name="Freeform 2055"/>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30" name="Graphic 20"/>
            <p:cNvGrpSpPr/>
            <p:nvPr/>
          </p:nvGrpSpPr>
          <p:grpSpPr>
            <a:xfrm>
              <a:off x="4497046" y="1239443"/>
              <a:ext cx="45169" cy="77315"/>
              <a:chOff x="0" y="0"/>
              <a:chExt cx="45168" cy="77314"/>
            </a:xfrm>
          </p:grpSpPr>
          <p:sp>
            <p:nvSpPr>
              <p:cNvPr id="2928" name="Freeform 2057"/>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29" name="Freeform 205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33" name="Graphic 20"/>
            <p:cNvGrpSpPr/>
            <p:nvPr/>
          </p:nvGrpSpPr>
          <p:grpSpPr>
            <a:xfrm>
              <a:off x="4463875" y="1239443"/>
              <a:ext cx="44463" cy="77315"/>
              <a:chOff x="0" y="0"/>
              <a:chExt cx="44461" cy="77314"/>
            </a:xfrm>
          </p:grpSpPr>
          <p:sp>
            <p:nvSpPr>
              <p:cNvPr id="2931" name="Freeform 2060"/>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32" name="Freeform 2061"/>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36" name="Graphic 20"/>
            <p:cNvGrpSpPr/>
            <p:nvPr/>
          </p:nvGrpSpPr>
          <p:grpSpPr>
            <a:xfrm>
              <a:off x="4453290" y="1239443"/>
              <a:ext cx="44463" cy="77315"/>
              <a:chOff x="0" y="0"/>
              <a:chExt cx="44461" cy="77314"/>
            </a:xfrm>
          </p:grpSpPr>
          <p:sp>
            <p:nvSpPr>
              <p:cNvPr id="2934" name="Freeform 2063"/>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35" name="Freeform 2064"/>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39" name="Graphic 20"/>
            <p:cNvGrpSpPr/>
            <p:nvPr/>
          </p:nvGrpSpPr>
          <p:grpSpPr>
            <a:xfrm>
              <a:off x="4348133" y="1099311"/>
              <a:ext cx="45169" cy="76107"/>
              <a:chOff x="0" y="0"/>
              <a:chExt cx="45168" cy="76106"/>
            </a:xfrm>
          </p:grpSpPr>
          <p:sp>
            <p:nvSpPr>
              <p:cNvPr id="2937" name="Freeform 2066"/>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38" name="Freeform 2067"/>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42" name="Graphic 20"/>
            <p:cNvGrpSpPr/>
            <p:nvPr/>
          </p:nvGrpSpPr>
          <p:grpSpPr>
            <a:xfrm>
              <a:off x="4330489" y="1099311"/>
              <a:ext cx="44463" cy="76107"/>
              <a:chOff x="0" y="0"/>
              <a:chExt cx="44461" cy="76106"/>
            </a:xfrm>
          </p:grpSpPr>
          <p:sp>
            <p:nvSpPr>
              <p:cNvPr id="2940" name="Freeform 2069"/>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41" name="Freeform 2070"/>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45" name="Graphic 20"/>
            <p:cNvGrpSpPr/>
            <p:nvPr/>
          </p:nvGrpSpPr>
          <p:grpSpPr>
            <a:xfrm>
              <a:off x="4326959" y="1099311"/>
              <a:ext cx="45169" cy="76107"/>
              <a:chOff x="0" y="0"/>
              <a:chExt cx="45168" cy="76106"/>
            </a:xfrm>
          </p:grpSpPr>
          <p:sp>
            <p:nvSpPr>
              <p:cNvPr id="2943" name="Freeform 2072"/>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44" name="Freeform 2073"/>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48" name="Graphic 20"/>
            <p:cNvGrpSpPr/>
            <p:nvPr/>
          </p:nvGrpSpPr>
          <p:grpSpPr>
            <a:xfrm>
              <a:off x="4302964" y="1099311"/>
              <a:ext cx="45169" cy="76107"/>
              <a:chOff x="0" y="0"/>
              <a:chExt cx="45168" cy="76106"/>
            </a:xfrm>
          </p:grpSpPr>
          <p:sp>
            <p:nvSpPr>
              <p:cNvPr id="2946" name="Freeform 2075"/>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47" name="Freeform 2076"/>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51" name="Graphic 20"/>
            <p:cNvGrpSpPr/>
            <p:nvPr/>
          </p:nvGrpSpPr>
          <p:grpSpPr>
            <a:xfrm>
              <a:off x="4246505" y="1099311"/>
              <a:ext cx="45169" cy="76107"/>
              <a:chOff x="0" y="0"/>
              <a:chExt cx="45168" cy="76106"/>
            </a:xfrm>
          </p:grpSpPr>
          <p:sp>
            <p:nvSpPr>
              <p:cNvPr id="2949" name="Freeform 2078"/>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50" name="Freeform 2079"/>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54" name="Graphic 20"/>
            <p:cNvGrpSpPr/>
            <p:nvPr/>
          </p:nvGrpSpPr>
          <p:grpSpPr>
            <a:xfrm>
              <a:off x="4240858" y="1099311"/>
              <a:ext cx="45169" cy="76107"/>
              <a:chOff x="0" y="0"/>
              <a:chExt cx="45168" cy="76106"/>
            </a:xfrm>
          </p:grpSpPr>
          <p:sp>
            <p:nvSpPr>
              <p:cNvPr id="2952" name="Freeform 2081"/>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53" name="Freeform 2082"/>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57" name="Graphic 20"/>
            <p:cNvGrpSpPr/>
            <p:nvPr/>
          </p:nvGrpSpPr>
          <p:grpSpPr>
            <a:xfrm>
              <a:off x="4264147" y="1099311"/>
              <a:ext cx="45169" cy="76107"/>
              <a:chOff x="0" y="0"/>
              <a:chExt cx="45168" cy="76106"/>
            </a:xfrm>
          </p:grpSpPr>
          <p:sp>
            <p:nvSpPr>
              <p:cNvPr id="2955" name="Freeform 2084"/>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56" name="Freeform 2085"/>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60" name="Graphic 20"/>
            <p:cNvGrpSpPr/>
            <p:nvPr/>
          </p:nvGrpSpPr>
          <p:grpSpPr>
            <a:xfrm>
              <a:off x="4226038" y="1096895"/>
              <a:ext cx="44463" cy="77315"/>
              <a:chOff x="0" y="0"/>
              <a:chExt cx="44461" cy="77314"/>
            </a:xfrm>
          </p:grpSpPr>
          <p:sp>
            <p:nvSpPr>
              <p:cNvPr id="2958" name="Freeform 2087"/>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59" name="Freeform 2088"/>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63" name="Graphic 20"/>
            <p:cNvGrpSpPr/>
            <p:nvPr/>
          </p:nvGrpSpPr>
          <p:grpSpPr>
            <a:xfrm>
              <a:off x="4209805" y="1096895"/>
              <a:ext cx="45169" cy="77315"/>
              <a:chOff x="0" y="0"/>
              <a:chExt cx="45168" cy="77314"/>
            </a:xfrm>
          </p:grpSpPr>
          <p:sp>
            <p:nvSpPr>
              <p:cNvPr id="2961" name="Freeform 2090"/>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62" name="Freeform 2091"/>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66" name="Graphic 20"/>
            <p:cNvGrpSpPr/>
            <p:nvPr/>
          </p:nvGrpSpPr>
          <p:grpSpPr>
            <a:xfrm>
              <a:off x="4199925" y="1096895"/>
              <a:ext cx="44463" cy="77315"/>
              <a:chOff x="0" y="0"/>
              <a:chExt cx="44461" cy="77314"/>
            </a:xfrm>
          </p:grpSpPr>
          <p:sp>
            <p:nvSpPr>
              <p:cNvPr id="2964" name="Freeform 2093"/>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65" name="Freeform 2094"/>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69" name="Graphic 20"/>
            <p:cNvGrpSpPr/>
            <p:nvPr/>
          </p:nvGrpSpPr>
          <p:grpSpPr>
            <a:xfrm>
              <a:off x="4180163" y="1095686"/>
              <a:ext cx="45169" cy="77315"/>
              <a:chOff x="0" y="0"/>
              <a:chExt cx="45168" cy="77314"/>
            </a:xfrm>
          </p:grpSpPr>
          <p:sp>
            <p:nvSpPr>
              <p:cNvPr id="2967" name="Freeform 2096"/>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68" name="Freeform 2097"/>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72" name="Graphic 20"/>
            <p:cNvGrpSpPr/>
            <p:nvPr/>
          </p:nvGrpSpPr>
          <p:grpSpPr>
            <a:xfrm>
              <a:off x="4167459" y="1095686"/>
              <a:ext cx="44463" cy="77315"/>
              <a:chOff x="0" y="0"/>
              <a:chExt cx="44461" cy="77314"/>
            </a:xfrm>
          </p:grpSpPr>
          <p:sp>
            <p:nvSpPr>
              <p:cNvPr id="2970" name="Freeform 2099"/>
              <p:cNvSpPr/>
              <p:nvPr/>
            </p:nvSpPr>
            <p:spPr>
              <a:xfrm flipH="1">
                <a:off x="21879"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71" name="Freeform 2100"/>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75" name="Graphic 20"/>
            <p:cNvGrpSpPr/>
            <p:nvPr/>
          </p:nvGrpSpPr>
          <p:grpSpPr>
            <a:xfrm>
              <a:off x="4156874" y="1095686"/>
              <a:ext cx="44463" cy="77315"/>
              <a:chOff x="0" y="0"/>
              <a:chExt cx="44461" cy="77314"/>
            </a:xfrm>
          </p:grpSpPr>
          <p:sp>
            <p:nvSpPr>
              <p:cNvPr id="2973" name="Freeform 2102"/>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74" name="Freeform 2103"/>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78" name="Graphic 20"/>
            <p:cNvGrpSpPr/>
            <p:nvPr/>
          </p:nvGrpSpPr>
          <p:grpSpPr>
            <a:xfrm>
              <a:off x="4146288" y="1095686"/>
              <a:ext cx="44463" cy="77315"/>
              <a:chOff x="0" y="0"/>
              <a:chExt cx="44461" cy="77314"/>
            </a:xfrm>
          </p:grpSpPr>
          <p:sp>
            <p:nvSpPr>
              <p:cNvPr id="2976" name="Freeform 2105"/>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77" name="Freeform 2106"/>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81" name="Graphic 20"/>
            <p:cNvGrpSpPr/>
            <p:nvPr/>
          </p:nvGrpSpPr>
          <p:grpSpPr>
            <a:xfrm>
              <a:off x="4141347" y="1095686"/>
              <a:ext cx="45169" cy="77315"/>
              <a:chOff x="0" y="0"/>
              <a:chExt cx="45168" cy="77314"/>
            </a:xfrm>
          </p:grpSpPr>
          <p:sp>
            <p:nvSpPr>
              <p:cNvPr id="2979" name="Freeform 2108"/>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80" name="Freeform 2109"/>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84" name="Graphic 20"/>
            <p:cNvGrpSpPr/>
            <p:nvPr/>
          </p:nvGrpSpPr>
          <p:grpSpPr>
            <a:xfrm>
              <a:off x="4028426" y="1095686"/>
              <a:ext cx="45169" cy="77315"/>
              <a:chOff x="0" y="0"/>
              <a:chExt cx="45168" cy="77314"/>
            </a:xfrm>
          </p:grpSpPr>
          <p:sp>
            <p:nvSpPr>
              <p:cNvPr id="2982" name="Freeform 2111"/>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83" name="Freeform 2112"/>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87" name="Graphic 20"/>
            <p:cNvGrpSpPr/>
            <p:nvPr/>
          </p:nvGrpSpPr>
          <p:grpSpPr>
            <a:xfrm>
              <a:off x="4021370" y="1095686"/>
              <a:ext cx="44463" cy="77315"/>
              <a:chOff x="0" y="0"/>
              <a:chExt cx="44461" cy="77314"/>
            </a:xfrm>
          </p:grpSpPr>
          <p:sp>
            <p:nvSpPr>
              <p:cNvPr id="2985" name="Freeform 2114"/>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86" name="Freeform 2115"/>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90" name="Graphic 20"/>
            <p:cNvGrpSpPr/>
            <p:nvPr/>
          </p:nvGrpSpPr>
          <p:grpSpPr>
            <a:xfrm>
              <a:off x="4021370" y="1042532"/>
              <a:ext cx="45169" cy="76107"/>
              <a:chOff x="0" y="0"/>
              <a:chExt cx="45168" cy="76106"/>
            </a:xfrm>
          </p:grpSpPr>
          <p:sp>
            <p:nvSpPr>
              <p:cNvPr id="2988" name="Freeform 2117"/>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89" name="Freeform 211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93" name="Graphic 20"/>
            <p:cNvGrpSpPr/>
            <p:nvPr/>
          </p:nvGrpSpPr>
          <p:grpSpPr>
            <a:xfrm>
              <a:off x="4017135" y="1042532"/>
              <a:ext cx="44463" cy="76107"/>
              <a:chOff x="0" y="0"/>
              <a:chExt cx="44461" cy="76106"/>
            </a:xfrm>
          </p:grpSpPr>
          <p:sp>
            <p:nvSpPr>
              <p:cNvPr id="2991" name="Freeform 2120"/>
              <p:cNvSpPr/>
              <p:nvPr/>
            </p:nvSpPr>
            <p:spPr>
              <a:xfrm flipH="1">
                <a:off x="21879"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92" name="Freeform 2121"/>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96" name="Graphic 20"/>
            <p:cNvGrpSpPr/>
            <p:nvPr/>
          </p:nvGrpSpPr>
          <p:grpSpPr>
            <a:xfrm>
              <a:off x="4128644" y="1095686"/>
              <a:ext cx="45169" cy="77315"/>
              <a:chOff x="0" y="0"/>
              <a:chExt cx="45168" cy="77314"/>
            </a:xfrm>
          </p:grpSpPr>
          <p:sp>
            <p:nvSpPr>
              <p:cNvPr id="2994" name="Freeform 2123"/>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95" name="Freeform 2124"/>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2999" name="Graphic 20"/>
            <p:cNvGrpSpPr/>
            <p:nvPr/>
          </p:nvGrpSpPr>
          <p:grpSpPr>
            <a:xfrm>
              <a:off x="4072183" y="1095686"/>
              <a:ext cx="45169" cy="77315"/>
              <a:chOff x="0" y="0"/>
              <a:chExt cx="45168" cy="77314"/>
            </a:xfrm>
          </p:grpSpPr>
          <p:sp>
            <p:nvSpPr>
              <p:cNvPr id="2997" name="Freeform 2126"/>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998" name="Freeform 2127"/>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02" name="Graphic 20"/>
            <p:cNvGrpSpPr/>
            <p:nvPr/>
          </p:nvGrpSpPr>
          <p:grpSpPr>
            <a:xfrm>
              <a:off x="3994551" y="990587"/>
              <a:ext cx="45169" cy="76107"/>
              <a:chOff x="0" y="0"/>
              <a:chExt cx="45168" cy="76106"/>
            </a:xfrm>
          </p:grpSpPr>
          <p:sp>
            <p:nvSpPr>
              <p:cNvPr id="3000" name="Freeform 2129"/>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01" name="Freeform 2130"/>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05" name="Graphic 20"/>
            <p:cNvGrpSpPr/>
            <p:nvPr/>
          </p:nvGrpSpPr>
          <p:grpSpPr>
            <a:xfrm>
              <a:off x="3921859" y="990587"/>
              <a:ext cx="45169" cy="76107"/>
              <a:chOff x="0" y="0"/>
              <a:chExt cx="45168" cy="76106"/>
            </a:xfrm>
          </p:grpSpPr>
          <p:sp>
            <p:nvSpPr>
              <p:cNvPr id="3003" name="Freeform 2132"/>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04" name="Freeform 2133"/>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08" name="Graphic 20"/>
            <p:cNvGrpSpPr/>
            <p:nvPr/>
          </p:nvGrpSpPr>
          <p:grpSpPr>
            <a:xfrm>
              <a:off x="3913389" y="990587"/>
              <a:ext cx="44463" cy="76107"/>
              <a:chOff x="0" y="0"/>
              <a:chExt cx="44461" cy="76106"/>
            </a:xfrm>
          </p:grpSpPr>
          <p:sp>
            <p:nvSpPr>
              <p:cNvPr id="3006" name="Freeform 2135"/>
              <p:cNvSpPr/>
              <p:nvPr/>
            </p:nvSpPr>
            <p:spPr>
              <a:xfrm flipH="1">
                <a:off x="21877"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07" name="Freeform 2136"/>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11" name="Graphic 20"/>
            <p:cNvGrpSpPr/>
            <p:nvPr/>
          </p:nvGrpSpPr>
          <p:grpSpPr>
            <a:xfrm>
              <a:off x="3866105" y="990587"/>
              <a:ext cx="44463" cy="76107"/>
              <a:chOff x="0" y="0"/>
              <a:chExt cx="44461" cy="76106"/>
            </a:xfrm>
          </p:grpSpPr>
          <p:sp>
            <p:nvSpPr>
              <p:cNvPr id="3009" name="Freeform 2138"/>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10" name="Freeform 2139"/>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14" name="Graphic 20"/>
            <p:cNvGrpSpPr/>
            <p:nvPr/>
          </p:nvGrpSpPr>
          <p:grpSpPr>
            <a:xfrm>
              <a:off x="3851990" y="990587"/>
              <a:ext cx="45169" cy="76107"/>
              <a:chOff x="0" y="0"/>
              <a:chExt cx="45168" cy="76106"/>
            </a:xfrm>
          </p:grpSpPr>
          <p:sp>
            <p:nvSpPr>
              <p:cNvPr id="3012" name="Freeform 2141"/>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13" name="Freeform 2142"/>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17" name="Graphic 20"/>
            <p:cNvGrpSpPr/>
            <p:nvPr/>
          </p:nvGrpSpPr>
          <p:grpSpPr>
            <a:xfrm>
              <a:off x="3841403" y="989380"/>
              <a:ext cx="45169" cy="77315"/>
              <a:chOff x="0" y="0"/>
              <a:chExt cx="45168" cy="77314"/>
            </a:xfrm>
          </p:grpSpPr>
          <p:sp>
            <p:nvSpPr>
              <p:cNvPr id="3015" name="Freeform 2144"/>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16" name="Freeform 2145"/>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20" name="Graphic 20"/>
            <p:cNvGrpSpPr/>
            <p:nvPr/>
          </p:nvGrpSpPr>
          <p:grpSpPr>
            <a:xfrm>
              <a:off x="3805409" y="989380"/>
              <a:ext cx="44463" cy="77315"/>
              <a:chOff x="0" y="0"/>
              <a:chExt cx="44461" cy="77314"/>
            </a:xfrm>
          </p:grpSpPr>
          <p:sp>
            <p:nvSpPr>
              <p:cNvPr id="3018" name="Freeform 2147"/>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19" name="Freeform 2148"/>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23" name="Graphic 20"/>
            <p:cNvGrpSpPr/>
            <p:nvPr/>
          </p:nvGrpSpPr>
          <p:grpSpPr>
            <a:xfrm>
              <a:off x="3802586" y="989380"/>
              <a:ext cx="44463" cy="77315"/>
              <a:chOff x="0" y="0"/>
              <a:chExt cx="44461" cy="77314"/>
            </a:xfrm>
          </p:grpSpPr>
          <p:sp>
            <p:nvSpPr>
              <p:cNvPr id="3021" name="Freeform 2150"/>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22" name="Freeform 2151"/>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26" name="Graphic 20"/>
            <p:cNvGrpSpPr/>
            <p:nvPr/>
          </p:nvGrpSpPr>
          <p:grpSpPr>
            <a:xfrm>
              <a:off x="3788471" y="989380"/>
              <a:ext cx="44463" cy="77315"/>
              <a:chOff x="0" y="0"/>
              <a:chExt cx="44461" cy="77314"/>
            </a:xfrm>
          </p:grpSpPr>
          <p:sp>
            <p:nvSpPr>
              <p:cNvPr id="3024" name="Freeform 2153"/>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25" name="Freeform 2154"/>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29" name="Graphic 20"/>
            <p:cNvGrpSpPr/>
            <p:nvPr/>
          </p:nvGrpSpPr>
          <p:grpSpPr>
            <a:xfrm>
              <a:off x="3774356" y="989380"/>
              <a:ext cx="45169" cy="77315"/>
              <a:chOff x="0" y="0"/>
              <a:chExt cx="45168" cy="77314"/>
            </a:xfrm>
          </p:grpSpPr>
          <p:sp>
            <p:nvSpPr>
              <p:cNvPr id="3027" name="Freeform 2156"/>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28" name="Freeform 2157"/>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32" name="Graphic 20"/>
            <p:cNvGrpSpPr/>
            <p:nvPr/>
          </p:nvGrpSpPr>
          <p:grpSpPr>
            <a:xfrm>
              <a:off x="3718602" y="989380"/>
              <a:ext cx="45169" cy="77315"/>
              <a:chOff x="0" y="0"/>
              <a:chExt cx="45168" cy="77314"/>
            </a:xfrm>
          </p:grpSpPr>
          <p:sp>
            <p:nvSpPr>
              <p:cNvPr id="3030" name="Freeform 2159"/>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31" name="Freeform 2160"/>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35" name="Graphic 20"/>
            <p:cNvGrpSpPr/>
            <p:nvPr/>
          </p:nvGrpSpPr>
          <p:grpSpPr>
            <a:xfrm>
              <a:off x="3710134" y="989380"/>
              <a:ext cx="44463" cy="77315"/>
              <a:chOff x="0" y="0"/>
              <a:chExt cx="44461" cy="77314"/>
            </a:xfrm>
          </p:grpSpPr>
          <p:sp>
            <p:nvSpPr>
              <p:cNvPr id="3033" name="Freeform 2162"/>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34" name="Freeform 2163"/>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38" name="Graphic 20"/>
            <p:cNvGrpSpPr/>
            <p:nvPr/>
          </p:nvGrpSpPr>
          <p:grpSpPr>
            <a:xfrm>
              <a:off x="3703782" y="989380"/>
              <a:ext cx="44463" cy="77315"/>
              <a:chOff x="0" y="0"/>
              <a:chExt cx="44461" cy="77314"/>
            </a:xfrm>
          </p:grpSpPr>
          <p:sp>
            <p:nvSpPr>
              <p:cNvPr id="3036" name="Freeform 2165"/>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37" name="Freeform 2166"/>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41" name="Graphic 20"/>
            <p:cNvGrpSpPr/>
            <p:nvPr/>
          </p:nvGrpSpPr>
          <p:grpSpPr>
            <a:xfrm>
              <a:off x="3578157" y="989380"/>
              <a:ext cx="44463" cy="77315"/>
              <a:chOff x="0" y="0"/>
              <a:chExt cx="44461" cy="77314"/>
            </a:xfrm>
          </p:grpSpPr>
          <p:sp>
            <p:nvSpPr>
              <p:cNvPr id="3039" name="Freeform 2168"/>
              <p:cNvSpPr/>
              <p:nvPr/>
            </p:nvSpPr>
            <p:spPr>
              <a:xfrm flipH="1">
                <a:off x="21879"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40" name="Freeform 2169"/>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44" name="Graphic 20"/>
            <p:cNvGrpSpPr/>
            <p:nvPr/>
          </p:nvGrpSpPr>
          <p:grpSpPr>
            <a:xfrm>
              <a:off x="3571101" y="989380"/>
              <a:ext cx="45169" cy="77315"/>
              <a:chOff x="0" y="0"/>
              <a:chExt cx="45168" cy="77314"/>
            </a:xfrm>
          </p:grpSpPr>
          <p:sp>
            <p:nvSpPr>
              <p:cNvPr id="3042" name="Freeform 2171"/>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43" name="Freeform 2172"/>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47" name="Graphic 20"/>
            <p:cNvGrpSpPr/>
            <p:nvPr/>
          </p:nvGrpSpPr>
          <p:grpSpPr>
            <a:xfrm>
              <a:off x="3559809" y="957970"/>
              <a:ext cx="44463" cy="77315"/>
              <a:chOff x="0" y="0"/>
              <a:chExt cx="44461" cy="77314"/>
            </a:xfrm>
          </p:grpSpPr>
          <p:sp>
            <p:nvSpPr>
              <p:cNvPr id="3045" name="Freeform 2174"/>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46" name="Freeform 2175"/>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50" name="Graphic 20"/>
            <p:cNvGrpSpPr/>
            <p:nvPr/>
          </p:nvGrpSpPr>
          <p:grpSpPr>
            <a:xfrm>
              <a:off x="3552750" y="957970"/>
              <a:ext cx="45169" cy="77315"/>
              <a:chOff x="0" y="0"/>
              <a:chExt cx="45168" cy="77314"/>
            </a:xfrm>
          </p:grpSpPr>
          <p:sp>
            <p:nvSpPr>
              <p:cNvPr id="3048" name="Freeform 2177"/>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49" name="Freeform 217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53" name="Graphic 20"/>
            <p:cNvGrpSpPr/>
            <p:nvPr/>
          </p:nvGrpSpPr>
          <p:grpSpPr>
            <a:xfrm>
              <a:off x="3444771" y="957970"/>
              <a:ext cx="45169" cy="77315"/>
              <a:chOff x="0" y="0"/>
              <a:chExt cx="45168" cy="77314"/>
            </a:xfrm>
          </p:grpSpPr>
          <p:sp>
            <p:nvSpPr>
              <p:cNvPr id="3051" name="Freeform 2180"/>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52" name="Freeform 2181"/>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56" name="Graphic 20"/>
            <p:cNvGrpSpPr/>
            <p:nvPr/>
          </p:nvGrpSpPr>
          <p:grpSpPr>
            <a:xfrm>
              <a:off x="3438419" y="957970"/>
              <a:ext cx="45169" cy="77315"/>
              <a:chOff x="0" y="0"/>
              <a:chExt cx="45168" cy="77314"/>
            </a:xfrm>
          </p:grpSpPr>
          <p:sp>
            <p:nvSpPr>
              <p:cNvPr id="3054" name="Freeform 2183"/>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55" name="Freeform 2184"/>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59" name="Graphic 20"/>
            <p:cNvGrpSpPr/>
            <p:nvPr/>
          </p:nvGrpSpPr>
          <p:grpSpPr>
            <a:xfrm>
              <a:off x="3432068" y="957970"/>
              <a:ext cx="45169" cy="77315"/>
              <a:chOff x="0" y="0"/>
              <a:chExt cx="45168" cy="77314"/>
            </a:xfrm>
          </p:grpSpPr>
          <p:sp>
            <p:nvSpPr>
              <p:cNvPr id="3057" name="Freeform 2186"/>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58" name="Freeform 2187"/>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62" name="Graphic 20"/>
            <p:cNvGrpSpPr/>
            <p:nvPr/>
          </p:nvGrpSpPr>
          <p:grpSpPr>
            <a:xfrm>
              <a:off x="3395369" y="957970"/>
              <a:ext cx="44463" cy="77315"/>
              <a:chOff x="0" y="0"/>
              <a:chExt cx="44461" cy="77314"/>
            </a:xfrm>
          </p:grpSpPr>
          <p:sp>
            <p:nvSpPr>
              <p:cNvPr id="3060" name="Freeform 2189"/>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61" name="Freeform 2190"/>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65" name="Graphic 20"/>
            <p:cNvGrpSpPr/>
            <p:nvPr/>
          </p:nvGrpSpPr>
          <p:grpSpPr>
            <a:xfrm>
              <a:off x="3389017" y="957970"/>
              <a:ext cx="45169" cy="77315"/>
              <a:chOff x="0" y="0"/>
              <a:chExt cx="45168" cy="77314"/>
            </a:xfrm>
          </p:grpSpPr>
          <p:sp>
            <p:nvSpPr>
              <p:cNvPr id="3063" name="Freeform 2192"/>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64" name="Freeform 2193"/>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68" name="Graphic 20"/>
            <p:cNvGrpSpPr/>
            <p:nvPr/>
          </p:nvGrpSpPr>
          <p:grpSpPr>
            <a:xfrm>
              <a:off x="3379842" y="957970"/>
              <a:ext cx="45169" cy="77315"/>
              <a:chOff x="0" y="0"/>
              <a:chExt cx="45168" cy="77314"/>
            </a:xfrm>
          </p:grpSpPr>
          <p:sp>
            <p:nvSpPr>
              <p:cNvPr id="3066" name="Freeform 2195"/>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67" name="Freeform 2196"/>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71" name="Graphic 20"/>
            <p:cNvGrpSpPr/>
            <p:nvPr/>
          </p:nvGrpSpPr>
          <p:grpSpPr>
            <a:xfrm>
              <a:off x="3374195" y="957970"/>
              <a:ext cx="44463" cy="77315"/>
              <a:chOff x="0" y="0"/>
              <a:chExt cx="44461" cy="77314"/>
            </a:xfrm>
          </p:grpSpPr>
          <p:sp>
            <p:nvSpPr>
              <p:cNvPr id="3069" name="Freeform 2198"/>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70" name="Freeform 2199"/>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74" name="Graphic 20"/>
            <p:cNvGrpSpPr/>
            <p:nvPr/>
          </p:nvGrpSpPr>
          <p:grpSpPr>
            <a:xfrm>
              <a:off x="3298680" y="957970"/>
              <a:ext cx="45169" cy="77315"/>
              <a:chOff x="0" y="0"/>
              <a:chExt cx="45168" cy="77314"/>
            </a:xfrm>
          </p:grpSpPr>
          <p:sp>
            <p:nvSpPr>
              <p:cNvPr id="3072" name="Freeform 2201"/>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73" name="Freeform 2202"/>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77" name="Graphic 20"/>
            <p:cNvGrpSpPr/>
            <p:nvPr/>
          </p:nvGrpSpPr>
          <p:grpSpPr>
            <a:xfrm>
              <a:off x="3293035" y="957970"/>
              <a:ext cx="44463" cy="77315"/>
              <a:chOff x="0" y="0"/>
              <a:chExt cx="44461" cy="77314"/>
            </a:xfrm>
          </p:grpSpPr>
          <p:sp>
            <p:nvSpPr>
              <p:cNvPr id="3075" name="Freeform 2204"/>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76" name="Freeform 2205"/>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80" name="Graphic 20"/>
            <p:cNvGrpSpPr/>
            <p:nvPr/>
          </p:nvGrpSpPr>
          <p:grpSpPr>
            <a:xfrm>
              <a:off x="3361492" y="957970"/>
              <a:ext cx="44463" cy="77315"/>
              <a:chOff x="0" y="0"/>
              <a:chExt cx="44461" cy="77314"/>
            </a:xfrm>
          </p:grpSpPr>
          <p:sp>
            <p:nvSpPr>
              <p:cNvPr id="3078" name="Freeform 2207"/>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79" name="Freeform 2208"/>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83" name="Graphic 20"/>
            <p:cNvGrpSpPr/>
            <p:nvPr/>
          </p:nvGrpSpPr>
          <p:grpSpPr>
            <a:xfrm>
              <a:off x="3341732" y="957970"/>
              <a:ext cx="45169" cy="77315"/>
              <a:chOff x="0" y="0"/>
              <a:chExt cx="45168" cy="77314"/>
            </a:xfrm>
          </p:grpSpPr>
          <p:sp>
            <p:nvSpPr>
              <p:cNvPr id="3081" name="Freeform 2210"/>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82" name="Freeform 2211"/>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86" name="Graphic 20"/>
            <p:cNvGrpSpPr/>
            <p:nvPr/>
          </p:nvGrpSpPr>
          <p:grpSpPr>
            <a:xfrm>
              <a:off x="3312090" y="957970"/>
              <a:ext cx="44463" cy="77315"/>
              <a:chOff x="0" y="0"/>
              <a:chExt cx="44461" cy="77314"/>
            </a:xfrm>
          </p:grpSpPr>
          <p:sp>
            <p:nvSpPr>
              <p:cNvPr id="3084" name="Freeform 2213"/>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85" name="Freeform 2214"/>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89" name="Graphic 20"/>
            <p:cNvGrpSpPr/>
            <p:nvPr/>
          </p:nvGrpSpPr>
          <p:grpSpPr>
            <a:xfrm>
              <a:off x="3270451" y="935018"/>
              <a:ext cx="44463" cy="77315"/>
              <a:chOff x="0" y="0"/>
              <a:chExt cx="44461" cy="77314"/>
            </a:xfrm>
          </p:grpSpPr>
          <p:sp>
            <p:nvSpPr>
              <p:cNvPr id="3087" name="Freeform 2216"/>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88" name="Freeform 2217"/>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92" name="Graphic 20"/>
            <p:cNvGrpSpPr/>
            <p:nvPr/>
          </p:nvGrpSpPr>
          <p:grpSpPr>
            <a:xfrm>
              <a:off x="3254923" y="914481"/>
              <a:ext cx="44463" cy="77315"/>
              <a:chOff x="0" y="0"/>
              <a:chExt cx="44461" cy="77314"/>
            </a:xfrm>
          </p:grpSpPr>
          <p:sp>
            <p:nvSpPr>
              <p:cNvPr id="3090" name="Freeform 2219"/>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91" name="Freeform 2220"/>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95" name="Graphic 20"/>
            <p:cNvGrpSpPr/>
            <p:nvPr/>
          </p:nvGrpSpPr>
          <p:grpSpPr>
            <a:xfrm>
              <a:off x="3226693" y="913274"/>
              <a:ext cx="44463" cy="76107"/>
              <a:chOff x="0" y="0"/>
              <a:chExt cx="44461" cy="76106"/>
            </a:xfrm>
          </p:grpSpPr>
          <p:sp>
            <p:nvSpPr>
              <p:cNvPr id="3093" name="Freeform 2222"/>
              <p:cNvSpPr/>
              <p:nvPr/>
            </p:nvSpPr>
            <p:spPr>
              <a:xfrm flipH="1">
                <a:off x="21879"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94" name="Freeform 2223"/>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098" name="Graphic 20"/>
            <p:cNvGrpSpPr/>
            <p:nvPr/>
          </p:nvGrpSpPr>
          <p:grpSpPr>
            <a:xfrm>
              <a:off x="3218225" y="913274"/>
              <a:ext cx="44463" cy="76107"/>
              <a:chOff x="0" y="0"/>
              <a:chExt cx="44461" cy="76106"/>
            </a:xfrm>
          </p:grpSpPr>
          <p:sp>
            <p:nvSpPr>
              <p:cNvPr id="3096" name="Freeform 2225"/>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097" name="Freeform 2226"/>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01" name="Graphic 20"/>
            <p:cNvGrpSpPr/>
            <p:nvPr/>
          </p:nvGrpSpPr>
          <p:grpSpPr>
            <a:xfrm>
              <a:off x="3179409" y="913274"/>
              <a:ext cx="44463" cy="77315"/>
              <a:chOff x="0" y="0"/>
              <a:chExt cx="44461" cy="77314"/>
            </a:xfrm>
          </p:grpSpPr>
          <p:sp>
            <p:nvSpPr>
              <p:cNvPr id="3099" name="Freeform 2228"/>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00" name="Freeform 2229"/>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04" name="Graphic 20"/>
            <p:cNvGrpSpPr/>
            <p:nvPr/>
          </p:nvGrpSpPr>
          <p:grpSpPr>
            <a:xfrm>
              <a:off x="3189995" y="913274"/>
              <a:ext cx="44463" cy="77315"/>
              <a:chOff x="0" y="0"/>
              <a:chExt cx="44461" cy="77314"/>
            </a:xfrm>
          </p:grpSpPr>
          <p:sp>
            <p:nvSpPr>
              <p:cNvPr id="3102" name="Freeform 2231"/>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03" name="Freeform 2232"/>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07" name="Graphic 20"/>
            <p:cNvGrpSpPr/>
            <p:nvPr/>
          </p:nvGrpSpPr>
          <p:grpSpPr>
            <a:xfrm>
              <a:off x="3163882" y="913274"/>
              <a:ext cx="45169" cy="77315"/>
              <a:chOff x="0" y="0"/>
              <a:chExt cx="45168" cy="77314"/>
            </a:xfrm>
          </p:grpSpPr>
          <p:sp>
            <p:nvSpPr>
              <p:cNvPr id="3105" name="Freeform 2234"/>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06" name="Freeform 2235"/>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10" name="Graphic 20"/>
            <p:cNvGrpSpPr/>
            <p:nvPr/>
          </p:nvGrpSpPr>
          <p:grpSpPr>
            <a:xfrm>
              <a:off x="3158235" y="913274"/>
              <a:ext cx="45169" cy="77315"/>
              <a:chOff x="0" y="0"/>
              <a:chExt cx="45168" cy="77314"/>
            </a:xfrm>
          </p:grpSpPr>
          <p:sp>
            <p:nvSpPr>
              <p:cNvPr id="3108" name="Freeform 2237"/>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09" name="Freeform 223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13" name="Graphic 20"/>
            <p:cNvGrpSpPr/>
            <p:nvPr/>
          </p:nvGrpSpPr>
          <p:grpSpPr>
            <a:xfrm>
              <a:off x="3151178" y="895153"/>
              <a:ext cx="44463" cy="77315"/>
              <a:chOff x="0" y="0"/>
              <a:chExt cx="44461" cy="77314"/>
            </a:xfrm>
          </p:grpSpPr>
          <p:sp>
            <p:nvSpPr>
              <p:cNvPr id="3111" name="Freeform 2240"/>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12" name="Freeform 2241"/>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16" name="Graphic 20"/>
            <p:cNvGrpSpPr/>
            <p:nvPr/>
          </p:nvGrpSpPr>
          <p:grpSpPr>
            <a:xfrm>
              <a:off x="3120831" y="895153"/>
              <a:ext cx="44463" cy="77315"/>
              <a:chOff x="0" y="0"/>
              <a:chExt cx="44461" cy="77314"/>
            </a:xfrm>
          </p:grpSpPr>
          <p:sp>
            <p:nvSpPr>
              <p:cNvPr id="3114" name="Freeform 2243"/>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15" name="Freeform 2244"/>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19" name="Graphic 20"/>
            <p:cNvGrpSpPr/>
            <p:nvPr/>
          </p:nvGrpSpPr>
          <p:grpSpPr>
            <a:xfrm>
              <a:off x="3110951" y="895153"/>
              <a:ext cx="44463" cy="77315"/>
              <a:chOff x="0" y="0"/>
              <a:chExt cx="44461" cy="77314"/>
            </a:xfrm>
          </p:grpSpPr>
          <p:sp>
            <p:nvSpPr>
              <p:cNvPr id="3117" name="Freeform 2246"/>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18" name="Freeform 2247"/>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22" name="Graphic 20"/>
            <p:cNvGrpSpPr/>
            <p:nvPr/>
          </p:nvGrpSpPr>
          <p:grpSpPr>
            <a:xfrm>
              <a:off x="3105305" y="895153"/>
              <a:ext cx="45169" cy="77315"/>
              <a:chOff x="0" y="0"/>
              <a:chExt cx="45168" cy="77314"/>
            </a:xfrm>
          </p:grpSpPr>
          <p:sp>
            <p:nvSpPr>
              <p:cNvPr id="3120" name="Freeform 2249"/>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21" name="Freeform 2250"/>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25" name="Graphic 20"/>
            <p:cNvGrpSpPr/>
            <p:nvPr/>
          </p:nvGrpSpPr>
          <p:grpSpPr>
            <a:xfrm>
              <a:off x="3092601" y="895153"/>
              <a:ext cx="44463" cy="77315"/>
              <a:chOff x="0" y="0"/>
              <a:chExt cx="44461" cy="77314"/>
            </a:xfrm>
          </p:grpSpPr>
          <p:sp>
            <p:nvSpPr>
              <p:cNvPr id="3123" name="Freeform 2252"/>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24" name="Freeform 2253"/>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28" name="Graphic 20"/>
            <p:cNvGrpSpPr/>
            <p:nvPr/>
          </p:nvGrpSpPr>
          <p:grpSpPr>
            <a:xfrm>
              <a:off x="3067194" y="895153"/>
              <a:ext cx="44463" cy="76107"/>
              <a:chOff x="0" y="0"/>
              <a:chExt cx="44461" cy="76106"/>
            </a:xfrm>
          </p:grpSpPr>
          <p:sp>
            <p:nvSpPr>
              <p:cNvPr id="3126" name="Freeform 2255"/>
              <p:cNvSpPr/>
              <p:nvPr/>
            </p:nvSpPr>
            <p:spPr>
              <a:xfrm flipH="1">
                <a:off x="21877"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27" name="Freeform 2256"/>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31" name="Graphic 20"/>
            <p:cNvGrpSpPr/>
            <p:nvPr/>
          </p:nvGrpSpPr>
          <p:grpSpPr>
            <a:xfrm>
              <a:off x="3076369" y="895153"/>
              <a:ext cx="45169" cy="76107"/>
              <a:chOff x="0" y="0"/>
              <a:chExt cx="45168" cy="76106"/>
            </a:xfrm>
          </p:grpSpPr>
          <p:sp>
            <p:nvSpPr>
              <p:cNvPr id="3129" name="Freeform 2258"/>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30" name="Freeform 2259"/>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34" name="Graphic 20"/>
            <p:cNvGrpSpPr/>
            <p:nvPr/>
          </p:nvGrpSpPr>
          <p:grpSpPr>
            <a:xfrm>
              <a:off x="3042492" y="895153"/>
              <a:ext cx="45169" cy="76107"/>
              <a:chOff x="0" y="0"/>
              <a:chExt cx="45168" cy="76106"/>
            </a:xfrm>
          </p:grpSpPr>
          <p:sp>
            <p:nvSpPr>
              <p:cNvPr id="3132" name="Freeform 2261"/>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33" name="Freeform 2262"/>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37" name="Graphic 20"/>
            <p:cNvGrpSpPr/>
            <p:nvPr/>
          </p:nvGrpSpPr>
          <p:grpSpPr>
            <a:xfrm>
              <a:off x="3020615" y="895153"/>
              <a:ext cx="44463" cy="76107"/>
              <a:chOff x="0" y="0"/>
              <a:chExt cx="44461" cy="76106"/>
            </a:xfrm>
          </p:grpSpPr>
          <p:sp>
            <p:nvSpPr>
              <p:cNvPr id="3135" name="Freeform 2264"/>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36" name="Freeform 2265"/>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40" name="Graphic 20"/>
            <p:cNvGrpSpPr/>
            <p:nvPr/>
          </p:nvGrpSpPr>
          <p:grpSpPr>
            <a:xfrm>
              <a:off x="2998736" y="895153"/>
              <a:ext cx="45169" cy="76107"/>
              <a:chOff x="0" y="0"/>
              <a:chExt cx="45168" cy="76106"/>
            </a:xfrm>
          </p:grpSpPr>
          <p:sp>
            <p:nvSpPr>
              <p:cNvPr id="3138" name="Freeform 2267"/>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39" name="Freeform 2268"/>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43" name="Graphic 20"/>
            <p:cNvGrpSpPr/>
            <p:nvPr/>
          </p:nvGrpSpPr>
          <p:grpSpPr>
            <a:xfrm>
              <a:off x="2992384" y="895153"/>
              <a:ext cx="45169" cy="76107"/>
              <a:chOff x="0" y="0"/>
              <a:chExt cx="45168" cy="76106"/>
            </a:xfrm>
          </p:grpSpPr>
          <p:sp>
            <p:nvSpPr>
              <p:cNvPr id="3141" name="Freeform 2270"/>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42" name="Freeform 2271"/>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46" name="Graphic 20"/>
            <p:cNvGrpSpPr/>
            <p:nvPr/>
          </p:nvGrpSpPr>
          <p:grpSpPr>
            <a:xfrm>
              <a:off x="2986033" y="895153"/>
              <a:ext cx="45169" cy="76107"/>
              <a:chOff x="0" y="0"/>
              <a:chExt cx="45168" cy="76106"/>
            </a:xfrm>
          </p:grpSpPr>
          <p:sp>
            <p:nvSpPr>
              <p:cNvPr id="3144" name="Freeform 2273"/>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45" name="Freeform 2274"/>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49" name="Graphic 20"/>
            <p:cNvGrpSpPr/>
            <p:nvPr/>
          </p:nvGrpSpPr>
          <p:grpSpPr>
            <a:xfrm>
              <a:off x="2979680" y="895153"/>
              <a:ext cx="44463" cy="76107"/>
              <a:chOff x="0" y="0"/>
              <a:chExt cx="44461" cy="76106"/>
            </a:xfrm>
          </p:grpSpPr>
          <p:sp>
            <p:nvSpPr>
              <p:cNvPr id="3147" name="Freeform 2276"/>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48" name="Freeform 2277"/>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52" name="Graphic 20"/>
            <p:cNvGrpSpPr/>
            <p:nvPr/>
          </p:nvGrpSpPr>
          <p:grpSpPr>
            <a:xfrm>
              <a:off x="2914751" y="878241"/>
              <a:ext cx="45169" cy="77315"/>
              <a:chOff x="0" y="0"/>
              <a:chExt cx="45168" cy="77314"/>
            </a:xfrm>
          </p:grpSpPr>
          <p:sp>
            <p:nvSpPr>
              <p:cNvPr id="3150" name="Freeform 2279"/>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51" name="Freeform 2280"/>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55" name="Graphic 20"/>
            <p:cNvGrpSpPr/>
            <p:nvPr/>
          </p:nvGrpSpPr>
          <p:grpSpPr>
            <a:xfrm>
              <a:off x="2875229" y="878241"/>
              <a:ext cx="45169" cy="77315"/>
              <a:chOff x="0" y="0"/>
              <a:chExt cx="45168" cy="77314"/>
            </a:xfrm>
          </p:grpSpPr>
          <p:sp>
            <p:nvSpPr>
              <p:cNvPr id="3153" name="Freeform 2282"/>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54" name="Freeform 2283"/>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58" name="Graphic 20"/>
            <p:cNvGrpSpPr/>
            <p:nvPr/>
          </p:nvGrpSpPr>
          <p:grpSpPr>
            <a:xfrm>
              <a:off x="2835707" y="878241"/>
              <a:ext cx="44463" cy="77315"/>
              <a:chOff x="0" y="0"/>
              <a:chExt cx="44461" cy="77314"/>
            </a:xfrm>
          </p:grpSpPr>
          <p:sp>
            <p:nvSpPr>
              <p:cNvPr id="3156" name="Freeform 2285"/>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57" name="Freeform 2286"/>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61" name="Graphic 20"/>
            <p:cNvGrpSpPr/>
            <p:nvPr/>
          </p:nvGrpSpPr>
          <p:grpSpPr>
            <a:xfrm>
              <a:off x="2862527" y="878241"/>
              <a:ext cx="45169" cy="77315"/>
              <a:chOff x="0" y="0"/>
              <a:chExt cx="45168" cy="77314"/>
            </a:xfrm>
          </p:grpSpPr>
          <p:sp>
            <p:nvSpPr>
              <p:cNvPr id="3159" name="Freeform 2288"/>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60" name="Freeform 2289"/>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64" name="Graphic 20"/>
            <p:cNvGrpSpPr/>
            <p:nvPr/>
          </p:nvGrpSpPr>
          <p:grpSpPr>
            <a:xfrm>
              <a:off x="2845588" y="878241"/>
              <a:ext cx="44463" cy="77315"/>
              <a:chOff x="0" y="0"/>
              <a:chExt cx="44461" cy="77314"/>
            </a:xfrm>
          </p:grpSpPr>
          <p:sp>
            <p:nvSpPr>
              <p:cNvPr id="3162" name="Freeform 2291"/>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63" name="Freeform 2292"/>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67" name="Graphic 20"/>
            <p:cNvGrpSpPr/>
            <p:nvPr/>
          </p:nvGrpSpPr>
          <p:grpSpPr>
            <a:xfrm>
              <a:off x="2809594" y="878241"/>
              <a:ext cx="45169" cy="77315"/>
              <a:chOff x="0" y="0"/>
              <a:chExt cx="45168" cy="77314"/>
            </a:xfrm>
          </p:grpSpPr>
          <p:sp>
            <p:nvSpPr>
              <p:cNvPr id="3165" name="Freeform 2294"/>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66" name="Freeform 2295"/>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70" name="Graphic 20"/>
            <p:cNvGrpSpPr/>
            <p:nvPr/>
          </p:nvGrpSpPr>
          <p:grpSpPr>
            <a:xfrm>
              <a:off x="2740431" y="878241"/>
              <a:ext cx="45169" cy="77315"/>
              <a:chOff x="0" y="0"/>
              <a:chExt cx="45168" cy="77314"/>
            </a:xfrm>
          </p:grpSpPr>
          <p:sp>
            <p:nvSpPr>
              <p:cNvPr id="3168" name="Freeform 2297"/>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69" name="Freeform 229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73" name="Graphic 20"/>
            <p:cNvGrpSpPr/>
            <p:nvPr/>
          </p:nvGrpSpPr>
          <p:grpSpPr>
            <a:xfrm>
              <a:off x="2724904" y="878241"/>
              <a:ext cx="45169" cy="77315"/>
              <a:chOff x="0" y="0"/>
              <a:chExt cx="45168" cy="77314"/>
            </a:xfrm>
          </p:grpSpPr>
          <p:sp>
            <p:nvSpPr>
              <p:cNvPr id="3171" name="Freeform 2300"/>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72" name="Freeform 2301"/>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76" name="Graphic 20"/>
            <p:cNvGrpSpPr/>
            <p:nvPr/>
          </p:nvGrpSpPr>
          <p:grpSpPr>
            <a:xfrm>
              <a:off x="2705143" y="878241"/>
              <a:ext cx="45169" cy="77315"/>
              <a:chOff x="0" y="0"/>
              <a:chExt cx="45168" cy="77314"/>
            </a:xfrm>
          </p:grpSpPr>
          <p:sp>
            <p:nvSpPr>
              <p:cNvPr id="3174" name="Freeform 2303"/>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75" name="Freeform 2304"/>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79" name="Graphic 20"/>
            <p:cNvGrpSpPr/>
            <p:nvPr/>
          </p:nvGrpSpPr>
          <p:grpSpPr>
            <a:xfrm>
              <a:off x="2699498" y="878241"/>
              <a:ext cx="45169" cy="77315"/>
              <a:chOff x="0" y="0"/>
              <a:chExt cx="45168" cy="77314"/>
            </a:xfrm>
          </p:grpSpPr>
          <p:sp>
            <p:nvSpPr>
              <p:cNvPr id="3177" name="Freeform 2306"/>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78" name="Freeform 2307"/>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82" name="Graphic 20"/>
            <p:cNvGrpSpPr/>
            <p:nvPr/>
          </p:nvGrpSpPr>
          <p:grpSpPr>
            <a:xfrm>
              <a:off x="2683972" y="878241"/>
              <a:ext cx="44463" cy="77315"/>
              <a:chOff x="0" y="0"/>
              <a:chExt cx="44461" cy="77314"/>
            </a:xfrm>
          </p:grpSpPr>
          <p:sp>
            <p:nvSpPr>
              <p:cNvPr id="3180" name="Freeform 2309"/>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81" name="Freeform 2310"/>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85" name="Graphic 20"/>
            <p:cNvGrpSpPr/>
            <p:nvPr/>
          </p:nvGrpSpPr>
          <p:grpSpPr>
            <a:xfrm>
              <a:off x="2673385" y="878241"/>
              <a:ext cx="44463" cy="77315"/>
              <a:chOff x="0" y="0"/>
              <a:chExt cx="44461" cy="77314"/>
            </a:xfrm>
          </p:grpSpPr>
          <p:sp>
            <p:nvSpPr>
              <p:cNvPr id="3183" name="Freeform 2312"/>
              <p:cNvSpPr/>
              <p:nvPr/>
            </p:nvSpPr>
            <p:spPr>
              <a:xfrm flipH="1">
                <a:off x="21879"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84" name="Freeform 2313"/>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88" name="Graphic 20"/>
            <p:cNvGrpSpPr/>
            <p:nvPr/>
          </p:nvGrpSpPr>
          <p:grpSpPr>
            <a:xfrm>
              <a:off x="2757370" y="878241"/>
              <a:ext cx="44463" cy="77315"/>
              <a:chOff x="0" y="0"/>
              <a:chExt cx="44461" cy="77314"/>
            </a:xfrm>
          </p:grpSpPr>
          <p:sp>
            <p:nvSpPr>
              <p:cNvPr id="3186" name="Freeform 2315"/>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87" name="Freeform 2316"/>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91" name="Graphic 20"/>
            <p:cNvGrpSpPr/>
            <p:nvPr/>
          </p:nvGrpSpPr>
          <p:grpSpPr>
            <a:xfrm>
              <a:off x="2779953" y="878241"/>
              <a:ext cx="44463" cy="77315"/>
              <a:chOff x="0" y="0"/>
              <a:chExt cx="44461" cy="77314"/>
            </a:xfrm>
          </p:grpSpPr>
          <p:sp>
            <p:nvSpPr>
              <p:cNvPr id="3189" name="Freeform 2318"/>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90" name="Freeform 2319"/>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94" name="Graphic 20"/>
            <p:cNvGrpSpPr/>
            <p:nvPr/>
          </p:nvGrpSpPr>
          <p:grpSpPr>
            <a:xfrm>
              <a:off x="2369206" y="828711"/>
              <a:ext cx="44463" cy="76107"/>
              <a:chOff x="0" y="0"/>
              <a:chExt cx="44461" cy="76106"/>
            </a:xfrm>
          </p:grpSpPr>
          <p:sp>
            <p:nvSpPr>
              <p:cNvPr id="3192" name="Freeform 2321"/>
              <p:cNvSpPr/>
              <p:nvPr/>
            </p:nvSpPr>
            <p:spPr>
              <a:xfrm flipH="1">
                <a:off x="21877"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93" name="Freeform 2322"/>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197" name="Graphic 20"/>
            <p:cNvGrpSpPr/>
            <p:nvPr/>
          </p:nvGrpSpPr>
          <p:grpSpPr>
            <a:xfrm>
              <a:off x="2266873" y="813007"/>
              <a:ext cx="44463" cy="77315"/>
              <a:chOff x="0" y="0"/>
              <a:chExt cx="44461" cy="77314"/>
            </a:xfrm>
          </p:grpSpPr>
          <p:sp>
            <p:nvSpPr>
              <p:cNvPr id="3195" name="Freeform 2324"/>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96" name="Freeform 2325"/>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00" name="Graphic 20"/>
            <p:cNvGrpSpPr/>
            <p:nvPr/>
          </p:nvGrpSpPr>
          <p:grpSpPr>
            <a:xfrm>
              <a:off x="2189240" y="791262"/>
              <a:ext cx="45169" cy="77315"/>
              <a:chOff x="0" y="0"/>
              <a:chExt cx="45168" cy="77314"/>
            </a:xfrm>
          </p:grpSpPr>
          <p:sp>
            <p:nvSpPr>
              <p:cNvPr id="3198" name="Freeform 2327"/>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199" name="Freeform 232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03" name="Graphic 20"/>
            <p:cNvGrpSpPr/>
            <p:nvPr/>
          </p:nvGrpSpPr>
          <p:grpSpPr>
            <a:xfrm>
              <a:off x="2180770" y="791262"/>
              <a:ext cx="44463" cy="76107"/>
              <a:chOff x="0" y="0"/>
              <a:chExt cx="44461" cy="76106"/>
            </a:xfrm>
          </p:grpSpPr>
          <p:sp>
            <p:nvSpPr>
              <p:cNvPr id="3201" name="Freeform 2330"/>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02" name="Freeform 2331"/>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06" name="Graphic 20"/>
            <p:cNvGrpSpPr/>
            <p:nvPr/>
          </p:nvGrpSpPr>
          <p:grpSpPr>
            <a:xfrm>
              <a:off x="2137719" y="791262"/>
              <a:ext cx="44463" cy="76107"/>
              <a:chOff x="0" y="0"/>
              <a:chExt cx="44461" cy="76106"/>
            </a:xfrm>
          </p:grpSpPr>
          <p:sp>
            <p:nvSpPr>
              <p:cNvPr id="3204" name="Freeform 2333"/>
              <p:cNvSpPr/>
              <p:nvPr/>
            </p:nvSpPr>
            <p:spPr>
              <a:xfrm flipH="1">
                <a:off x="21879"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05" name="Freeform 2334"/>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09" name="Graphic 20"/>
            <p:cNvGrpSpPr/>
            <p:nvPr/>
          </p:nvGrpSpPr>
          <p:grpSpPr>
            <a:xfrm>
              <a:off x="2130662" y="791262"/>
              <a:ext cx="45169" cy="76107"/>
              <a:chOff x="0" y="0"/>
              <a:chExt cx="45168" cy="76106"/>
            </a:xfrm>
          </p:grpSpPr>
          <p:sp>
            <p:nvSpPr>
              <p:cNvPr id="3207" name="Freeform 2336"/>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08" name="Freeform 2337"/>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12" name="Graphic 20"/>
            <p:cNvGrpSpPr/>
            <p:nvPr/>
          </p:nvGrpSpPr>
          <p:grpSpPr>
            <a:xfrm>
              <a:off x="2108785" y="774350"/>
              <a:ext cx="44463" cy="77315"/>
              <a:chOff x="0" y="0"/>
              <a:chExt cx="44461" cy="77314"/>
            </a:xfrm>
          </p:grpSpPr>
          <p:sp>
            <p:nvSpPr>
              <p:cNvPr id="3210" name="Freeform 2339"/>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11" name="Freeform 2340"/>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15" name="Graphic 20"/>
            <p:cNvGrpSpPr/>
            <p:nvPr/>
          </p:nvGrpSpPr>
          <p:grpSpPr>
            <a:xfrm>
              <a:off x="2098197" y="774350"/>
              <a:ext cx="45169" cy="76107"/>
              <a:chOff x="0" y="0"/>
              <a:chExt cx="45168" cy="76106"/>
            </a:xfrm>
          </p:grpSpPr>
          <p:sp>
            <p:nvSpPr>
              <p:cNvPr id="3213" name="Freeform 2342"/>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14" name="Freeform 2343"/>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18" name="Graphic 20"/>
            <p:cNvGrpSpPr/>
            <p:nvPr/>
          </p:nvGrpSpPr>
          <p:grpSpPr>
            <a:xfrm>
              <a:off x="2057970" y="732069"/>
              <a:ext cx="44463" cy="77315"/>
              <a:chOff x="0" y="0"/>
              <a:chExt cx="44461" cy="77314"/>
            </a:xfrm>
          </p:grpSpPr>
          <p:sp>
            <p:nvSpPr>
              <p:cNvPr id="3216" name="Freeform 2345"/>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17" name="Freeform 2346"/>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21" name="Graphic 20"/>
            <p:cNvGrpSpPr/>
            <p:nvPr/>
          </p:nvGrpSpPr>
          <p:grpSpPr>
            <a:xfrm>
              <a:off x="2029740" y="732069"/>
              <a:ext cx="45169" cy="77315"/>
              <a:chOff x="0" y="0"/>
              <a:chExt cx="45168" cy="77314"/>
            </a:xfrm>
          </p:grpSpPr>
          <p:sp>
            <p:nvSpPr>
              <p:cNvPr id="3219" name="Freeform 2348"/>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20" name="Freeform 2349"/>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24" name="Graphic 20"/>
            <p:cNvGrpSpPr/>
            <p:nvPr/>
          </p:nvGrpSpPr>
          <p:grpSpPr>
            <a:xfrm>
              <a:off x="1946462" y="717571"/>
              <a:ext cx="44463" cy="77315"/>
              <a:chOff x="0" y="0"/>
              <a:chExt cx="44461" cy="77314"/>
            </a:xfrm>
          </p:grpSpPr>
          <p:sp>
            <p:nvSpPr>
              <p:cNvPr id="3222" name="Freeform 2351"/>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23" name="Freeform 2352"/>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27" name="Graphic 20"/>
            <p:cNvGrpSpPr/>
            <p:nvPr/>
          </p:nvGrpSpPr>
          <p:grpSpPr>
            <a:xfrm>
              <a:off x="1921055" y="705492"/>
              <a:ext cx="45169" cy="76107"/>
              <a:chOff x="0" y="0"/>
              <a:chExt cx="45168" cy="76106"/>
            </a:xfrm>
          </p:grpSpPr>
          <p:sp>
            <p:nvSpPr>
              <p:cNvPr id="3225" name="Freeform 2354"/>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26" name="Freeform 2355"/>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30" name="Graphic 20"/>
            <p:cNvGrpSpPr/>
            <p:nvPr/>
          </p:nvGrpSpPr>
          <p:grpSpPr>
            <a:xfrm>
              <a:off x="1901999" y="705492"/>
              <a:ext cx="45169" cy="76107"/>
              <a:chOff x="0" y="0"/>
              <a:chExt cx="45168" cy="76106"/>
            </a:xfrm>
          </p:grpSpPr>
          <p:sp>
            <p:nvSpPr>
              <p:cNvPr id="3228" name="Freeform 2357"/>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29" name="Freeform 2358"/>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33" name="Graphic 20"/>
            <p:cNvGrpSpPr/>
            <p:nvPr/>
          </p:nvGrpSpPr>
          <p:grpSpPr>
            <a:xfrm>
              <a:off x="1868122" y="692203"/>
              <a:ext cx="44463" cy="77315"/>
              <a:chOff x="0" y="0"/>
              <a:chExt cx="44461" cy="77314"/>
            </a:xfrm>
          </p:grpSpPr>
          <p:sp>
            <p:nvSpPr>
              <p:cNvPr id="3231" name="Freeform 2360"/>
              <p:cNvSpPr/>
              <p:nvPr/>
            </p:nvSpPr>
            <p:spPr>
              <a:xfrm flipH="1">
                <a:off x="21879"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32" name="Freeform 2361"/>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36" name="Graphic 20"/>
            <p:cNvGrpSpPr/>
            <p:nvPr/>
          </p:nvGrpSpPr>
          <p:grpSpPr>
            <a:xfrm>
              <a:off x="1814485" y="692203"/>
              <a:ext cx="45169" cy="77315"/>
              <a:chOff x="0" y="0"/>
              <a:chExt cx="45168" cy="77314"/>
            </a:xfrm>
          </p:grpSpPr>
          <p:sp>
            <p:nvSpPr>
              <p:cNvPr id="3234" name="Freeform 2363"/>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35" name="Freeform 2364"/>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39" name="Graphic 20"/>
            <p:cNvGrpSpPr/>
            <p:nvPr/>
          </p:nvGrpSpPr>
          <p:grpSpPr>
            <a:xfrm>
              <a:off x="1772141" y="666835"/>
              <a:ext cx="44463" cy="77315"/>
              <a:chOff x="0" y="0"/>
              <a:chExt cx="44461" cy="77314"/>
            </a:xfrm>
          </p:grpSpPr>
          <p:sp>
            <p:nvSpPr>
              <p:cNvPr id="3237" name="Freeform 2366"/>
              <p:cNvSpPr/>
              <p:nvPr/>
            </p:nvSpPr>
            <p:spPr>
              <a:xfrm flipH="1">
                <a:off x="21879"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38" name="Freeform 2367"/>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42" name="Graphic 20"/>
            <p:cNvGrpSpPr/>
            <p:nvPr/>
          </p:nvGrpSpPr>
          <p:grpSpPr>
            <a:xfrm>
              <a:off x="1662043" y="642673"/>
              <a:ext cx="45169" cy="77315"/>
              <a:chOff x="0" y="0"/>
              <a:chExt cx="45168" cy="77314"/>
            </a:xfrm>
          </p:grpSpPr>
          <p:sp>
            <p:nvSpPr>
              <p:cNvPr id="3240" name="Freeform 2369"/>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41" name="Freeform 2370"/>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45" name="Graphic 20"/>
            <p:cNvGrpSpPr/>
            <p:nvPr/>
          </p:nvGrpSpPr>
          <p:grpSpPr>
            <a:xfrm>
              <a:off x="1646517" y="642673"/>
              <a:ext cx="44463" cy="77315"/>
              <a:chOff x="0" y="0"/>
              <a:chExt cx="44461" cy="77314"/>
            </a:xfrm>
          </p:grpSpPr>
          <p:sp>
            <p:nvSpPr>
              <p:cNvPr id="3243" name="Freeform 2372"/>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44" name="Freeform 2373"/>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48" name="Graphic 20"/>
            <p:cNvGrpSpPr/>
            <p:nvPr/>
          </p:nvGrpSpPr>
          <p:grpSpPr>
            <a:xfrm>
              <a:off x="1592880" y="642673"/>
              <a:ext cx="44463" cy="77315"/>
              <a:chOff x="0" y="0"/>
              <a:chExt cx="44461" cy="77314"/>
            </a:xfrm>
          </p:grpSpPr>
          <p:sp>
            <p:nvSpPr>
              <p:cNvPr id="3246" name="Freeform 2375"/>
              <p:cNvSpPr/>
              <p:nvPr/>
            </p:nvSpPr>
            <p:spPr>
              <a:xfrm flipH="1">
                <a:off x="21877" y="0"/>
                <a:ext cx="708" cy="77314"/>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47" name="Freeform 2376"/>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51" name="Graphic 20"/>
            <p:cNvGrpSpPr/>
            <p:nvPr/>
          </p:nvGrpSpPr>
          <p:grpSpPr>
            <a:xfrm>
              <a:off x="1585117" y="626970"/>
              <a:ext cx="44463" cy="76107"/>
              <a:chOff x="0" y="0"/>
              <a:chExt cx="44461" cy="76106"/>
            </a:xfrm>
          </p:grpSpPr>
          <p:sp>
            <p:nvSpPr>
              <p:cNvPr id="3249" name="Freeform 2378"/>
              <p:cNvSpPr/>
              <p:nvPr/>
            </p:nvSpPr>
            <p:spPr>
              <a:xfrm flipH="1">
                <a:off x="21878" y="-1"/>
                <a:ext cx="708" cy="76108"/>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50" name="Freeform 2379"/>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54" name="Graphic 20"/>
            <p:cNvGrpSpPr/>
            <p:nvPr/>
          </p:nvGrpSpPr>
          <p:grpSpPr>
            <a:xfrm>
              <a:off x="1581588" y="613681"/>
              <a:ext cx="44463" cy="77315"/>
              <a:chOff x="0" y="0"/>
              <a:chExt cx="44461" cy="77314"/>
            </a:xfrm>
          </p:grpSpPr>
          <p:sp>
            <p:nvSpPr>
              <p:cNvPr id="3252" name="Freeform 2381"/>
              <p:cNvSpPr/>
              <p:nvPr/>
            </p:nvSpPr>
            <p:spPr>
              <a:xfrm flipH="1">
                <a:off x="21877" y="0"/>
                <a:ext cx="708" cy="77314"/>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53" name="Freeform 2382"/>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57" name="Graphic 20"/>
            <p:cNvGrpSpPr/>
            <p:nvPr/>
          </p:nvGrpSpPr>
          <p:grpSpPr>
            <a:xfrm>
              <a:off x="1498309" y="600393"/>
              <a:ext cx="44463" cy="76107"/>
              <a:chOff x="0" y="0"/>
              <a:chExt cx="44461" cy="76106"/>
            </a:xfrm>
          </p:grpSpPr>
          <p:sp>
            <p:nvSpPr>
              <p:cNvPr id="3255" name="Freeform 2384"/>
              <p:cNvSpPr/>
              <p:nvPr/>
            </p:nvSpPr>
            <p:spPr>
              <a:xfrm flipH="1">
                <a:off x="21877" y="-1"/>
                <a:ext cx="708" cy="76108"/>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56" name="Freeform 2385"/>
              <p:cNvSpPr/>
              <p:nvPr/>
            </p:nvSpPr>
            <p:spPr>
              <a:xfrm>
                <a:off x="0" y="37448"/>
                <a:ext cx="44463" cy="1210"/>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60" name="Graphic 20"/>
            <p:cNvGrpSpPr/>
            <p:nvPr/>
          </p:nvGrpSpPr>
          <p:grpSpPr>
            <a:xfrm>
              <a:off x="1441144" y="552072"/>
              <a:ext cx="45169" cy="77315"/>
              <a:chOff x="0" y="0"/>
              <a:chExt cx="45168" cy="77314"/>
            </a:xfrm>
          </p:grpSpPr>
          <p:sp>
            <p:nvSpPr>
              <p:cNvPr id="3258" name="Freeform 2387"/>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59" name="Freeform 238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63" name="Graphic 20"/>
            <p:cNvGrpSpPr/>
            <p:nvPr/>
          </p:nvGrpSpPr>
          <p:grpSpPr>
            <a:xfrm>
              <a:off x="1350101" y="538783"/>
              <a:ext cx="44463" cy="76107"/>
              <a:chOff x="0" y="0"/>
              <a:chExt cx="44461" cy="76106"/>
            </a:xfrm>
          </p:grpSpPr>
          <p:sp>
            <p:nvSpPr>
              <p:cNvPr id="3261" name="Freeform 2390"/>
              <p:cNvSpPr/>
              <p:nvPr/>
            </p:nvSpPr>
            <p:spPr>
              <a:xfrm flipH="1">
                <a:off x="21877" y="-1"/>
                <a:ext cx="708" cy="76108"/>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62" name="Freeform 2391"/>
              <p:cNvSpPr/>
              <p:nvPr/>
            </p:nvSpPr>
            <p:spPr>
              <a:xfrm>
                <a:off x="0" y="37448"/>
                <a:ext cx="44463" cy="1210"/>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66" name="Graphic 20"/>
            <p:cNvGrpSpPr/>
            <p:nvPr/>
          </p:nvGrpSpPr>
          <p:grpSpPr>
            <a:xfrm>
              <a:off x="1223772" y="515831"/>
              <a:ext cx="44463" cy="76107"/>
              <a:chOff x="0" y="0"/>
              <a:chExt cx="44461" cy="76106"/>
            </a:xfrm>
          </p:grpSpPr>
          <p:sp>
            <p:nvSpPr>
              <p:cNvPr id="3264" name="Freeform 2393"/>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65" name="Freeform 2394"/>
              <p:cNvSpPr/>
              <p:nvPr/>
            </p:nvSpPr>
            <p:spPr>
              <a:xfrm>
                <a:off x="0" y="37448"/>
                <a:ext cx="44463" cy="1210"/>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69" name="Graphic 20"/>
            <p:cNvGrpSpPr/>
            <p:nvPr/>
          </p:nvGrpSpPr>
          <p:grpSpPr>
            <a:xfrm>
              <a:off x="1195542" y="502541"/>
              <a:ext cx="45169" cy="76108"/>
              <a:chOff x="0" y="0"/>
              <a:chExt cx="45168" cy="76106"/>
            </a:xfrm>
          </p:grpSpPr>
          <p:sp>
            <p:nvSpPr>
              <p:cNvPr id="3267" name="Freeform 2396"/>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68" name="Freeform 2397"/>
              <p:cNvSpPr/>
              <p:nvPr/>
            </p:nvSpPr>
            <p:spPr>
              <a:xfrm>
                <a:off x="-1" y="37449"/>
                <a:ext cx="45170" cy="1208"/>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72" name="Graphic 20"/>
            <p:cNvGrpSpPr/>
            <p:nvPr/>
          </p:nvGrpSpPr>
          <p:grpSpPr>
            <a:xfrm>
              <a:off x="1131318" y="468717"/>
              <a:ext cx="44463" cy="76107"/>
              <a:chOff x="0" y="0"/>
              <a:chExt cx="44461" cy="76106"/>
            </a:xfrm>
          </p:grpSpPr>
          <p:sp>
            <p:nvSpPr>
              <p:cNvPr id="3270" name="Freeform 2399"/>
              <p:cNvSpPr/>
              <p:nvPr/>
            </p:nvSpPr>
            <p:spPr>
              <a:xfrm flipH="1">
                <a:off x="21878" y="-1"/>
                <a:ext cx="708" cy="76108"/>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71" name="Freeform 2400"/>
              <p:cNvSpPr/>
              <p:nvPr/>
            </p:nvSpPr>
            <p:spPr>
              <a:xfrm>
                <a:off x="0" y="37448"/>
                <a:ext cx="44463" cy="1210"/>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75" name="Graphic 20"/>
            <p:cNvGrpSpPr/>
            <p:nvPr/>
          </p:nvGrpSpPr>
          <p:grpSpPr>
            <a:xfrm>
              <a:off x="1073447" y="454221"/>
              <a:ext cx="45169" cy="76107"/>
              <a:chOff x="0" y="0"/>
              <a:chExt cx="45168" cy="76106"/>
            </a:xfrm>
          </p:grpSpPr>
          <p:sp>
            <p:nvSpPr>
              <p:cNvPr id="3273" name="Freeform 2402"/>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74" name="Freeform 2403"/>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78" name="Graphic 20"/>
            <p:cNvGrpSpPr/>
            <p:nvPr/>
          </p:nvGrpSpPr>
          <p:grpSpPr>
            <a:xfrm>
              <a:off x="988757" y="442140"/>
              <a:ext cx="45169" cy="77315"/>
              <a:chOff x="0" y="0"/>
              <a:chExt cx="45168" cy="77314"/>
            </a:xfrm>
          </p:grpSpPr>
          <p:sp>
            <p:nvSpPr>
              <p:cNvPr id="3276" name="Freeform 2405"/>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77" name="Freeform 2406"/>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81" name="Graphic 20"/>
            <p:cNvGrpSpPr/>
            <p:nvPr/>
          </p:nvGrpSpPr>
          <p:grpSpPr>
            <a:xfrm>
              <a:off x="975347" y="442140"/>
              <a:ext cx="45169" cy="77315"/>
              <a:chOff x="0" y="0"/>
              <a:chExt cx="45168" cy="77314"/>
            </a:xfrm>
          </p:grpSpPr>
          <p:sp>
            <p:nvSpPr>
              <p:cNvPr id="3279" name="Freeform 2408"/>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80" name="Freeform 2409"/>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84" name="Graphic 20"/>
            <p:cNvGrpSpPr/>
            <p:nvPr/>
          </p:nvGrpSpPr>
          <p:grpSpPr>
            <a:xfrm>
              <a:off x="915359" y="431268"/>
              <a:ext cx="45169" cy="76107"/>
              <a:chOff x="0" y="0"/>
              <a:chExt cx="45168" cy="76106"/>
            </a:xfrm>
          </p:grpSpPr>
          <p:sp>
            <p:nvSpPr>
              <p:cNvPr id="3282" name="Freeform 2411"/>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83" name="Freeform 2412"/>
              <p:cNvSpPr/>
              <p:nvPr/>
            </p:nvSpPr>
            <p:spPr>
              <a:xfrm>
                <a:off x="-1" y="37449"/>
                <a:ext cx="45170" cy="1208"/>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87" name="Graphic 20"/>
            <p:cNvGrpSpPr/>
            <p:nvPr/>
          </p:nvGrpSpPr>
          <p:grpSpPr>
            <a:xfrm>
              <a:off x="901244" y="419188"/>
              <a:ext cx="45169" cy="76107"/>
              <a:chOff x="0" y="0"/>
              <a:chExt cx="45168" cy="76106"/>
            </a:xfrm>
          </p:grpSpPr>
          <p:sp>
            <p:nvSpPr>
              <p:cNvPr id="3285" name="Freeform 2414"/>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86" name="Freeform 2415"/>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90" name="Graphic 20"/>
            <p:cNvGrpSpPr/>
            <p:nvPr/>
          </p:nvGrpSpPr>
          <p:grpSpPr>
            <a:xfrm>
              <a:off x="774208" y="369658"/>
              <a:ext cx="45169" cy="77315"/>
              <a:chOff x="0" y="0"/>
              <a:chExt cx="45168" cy="77314"/>
            </a:xfrm>
          </p:grpSpPr>
          <p:sp>
            <p:nvSpPr>
              <p:cNvPr id="3288" name="Freeform 2417"/>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89" name="Freeform 241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93" name="Graphic 20"/>
            <p:cNvGrpSpPr/>
            <p:nvPr/>
          </p:nvGrpSpPr>
          <p:grpSpPr>
            <a:xfrm>
              <a:off x="669757" y="324961"/>
              <a:ext cx="44463" cy="76107"/>
              <a:chOff x="0" y="0"/>
              <a:chExt cx="44461" cy="76106"/>
            </a:xfrm>
          </p:grpSpPr>
          <p:sp>
            <p:nvSpPr>
              <p:cNvPr id="3291" name="Freeform 2420"/>
              <p:cNvSpPr/>
              <p:nvPr/>
            </p:nvSpPr>
            <p:spPr>
              <a:xfrm flipH="1">
                <a:off x="21877"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92" name="Freeform 2421"/>
              <p:cNvSpPr/>
              <p:nvPr/>
            </p:nvSpPr>
            <p:spPr>
              <a:xfrm>
                <a:off x="0" y="37448"/>
                <a:ext cx="44463" cy="1210"/>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96" name="Graphic 20"/>
            <p:cNvGrpSpPr/>
            <p:nvPr/>
          </p:nvGrpSpPr>
          <p:grpSpPr>
            <a:xfrm>
              <a:off x="598476" y="300801"/>
              <a:ext cx="45169" cy="76107"/>
              <a:chOff x="0" y="0"/>
              <a:chExt cx="45168" cy="76106"/>
            </a:xfrm>
          </p:grpSpPr>
          <p:sp>
            <p:nvSpPr>
              <p:cNvPr id="3294" name="Freeform 2423"/>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95" name="Freeform 2424"/>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299" name="Graphic 20"/>
            <p:cNvGrpSpPr/>
            <p:nvPr/>
          </p:nvGrpSpPr>
          <p:grpSpPr>
            <a:xfrm>
              <a:off x="582950" y="287512"/>
              <a:ext cx="45169" cy="76107"/>
              <a:chOff x="0" y="0"/>
              <a:chExt cx="45168" cy="76106"/>
            </a:xfrm>
          </p:grpSpPr>
          <p:sp>
            <p:nvSpPr>
              <p:cNvPr id="3297" name="Freeform 2426"/>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298" name="Freeform 2427"/>
              <p:cNvSpPr/>
              <p:nvPr/>
            </p:nvSpPr>
            <p:spPr>
              <a:xfrm>
                <a:off x="-1" y="37449"/>
                <a:ext cx="45170" cy="1208"/>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02" name="Graphic 20"/>
            <p:cNvGrpSpPr/>
            <p:nvPr/>
          </p:nvGrpSpPr>
          <p:grpSpPr>
            <a:xfrm>
              <a:off x="495437" y="252479"/>
              <a:ext cx="44463" cy="77315"/>
              <a:chOff x="0" y="0"/>
              <a:chExt cx="44461" cy="77314"/>
            </a:xfrm>
          </p:grpSpPr>
          <p:sp>
            <p:nvSpPr>
              <p:cNvPr id="3300" name="Freeform 2429"/>
              <p:cNvSpPr/>
              <p:nvPr/>
            </p:nvSpPr>
            <p:spPr>
              <a:xfrm flipH="1">
                <a:off x="21877" y="0"/>
                <a:ext cx="708" cy="77314"/>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01" name="Freeform 2430"/>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05" name="Graphic 20"/>
            <p:cNvGrpSpPr/>
            <p:nvPr/>
          </p:nvGrpSpPr>
          <p:grpSpPr>
            <a:xfrm>
              <a:off x="472147" y="218653"/>
              <a:ext cx="44463" cy="76107"/>
              <a:chOff x="0" y="0"/>
              <a:chExt cx="44461" cy="76106"/>
            </a:xfrm>
          </p:grpSpPr>
          <p:sp>
            <p:nvSpPr>
              <p:cNvPr id="3303" name="Freeform 2432"/>
              <p:cNvSpPr/>
              <p:nvPr/>
            </p:nvSpPr>
            <p:spPr>
              <a:xfrm flipH="1">
                <a:off x="21877" y="-1"/>
                <a:ext cx="708" cy="76108"/>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04" name="Freeform 2433"/>
              <p:cNvSpPr/>
              <p:nvPr/>
            </p:nvSpPr>
            <p:spPr>
              <a:xfrm>
                <a:off x="0" y="37448"/>
                <a:ext cx="44463" cy="1210"/>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08" name="Graphic 20"/>
            <p:cNvGrpSpPr/>
            <p:nvPr/>
          </p:nvGrpSpPr>
          <p:grpSpPr>
            <a:xfrm>
              <a:off x="438271" y="218653"/>
              <a:ext cx="44463" cy="76107"/>
              <a:chOff x="0" y="0"/>
              <a:chExt cx="44461" cy="76106"/>
            </a:xfrm>
          </p:grpSpPr>
          <p:sp>
            <p:nvSpPr>
              <p:cNvPr id="3306" name="Freeform 2435"/>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07" name="Freeform 2436"/>
              <p:cNvSpPr/>
              <p:nvPr/>
            </p:nvSpPr>
            <p:spPr>
              <a:xfrm>
                <a:off x="0" y="37448"/>
                <a:ext cx="44463" cy="1210"/>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11" name="Graphic 20"/>
            <p:cNvGrpSpPr/>
            <p:nvPr/>
          </p:nvGrpSpPr>
          <p:grpSpPr>
            <a:xfrm>
              <a:off x="393103" y="186037"/>
              <a:ext cx="44463" cy="76107"/>
              <a:chOff x="0" y="0"/>
              <a:chExt cx="44461" cy="76106"/>
            </a:xfrm>
          </p:grpSpPr>
          <p:sp>
            <p:nvSpPr>
              <p:cNvPr id="3309" name="Freeform 2438"/>
              <p:cNvSpPr/>
              <p:nvPr/>
            </p:nvSpPr>
            <p:spPr>
              <a:xfrm flipH="1">
                <a:off x="21877"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10" name="Freeform 2439"/>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14" name="Graphic 20"/>
            <p:cNvGrpSpPr/>
            <p:nvPr/>
          </p:nvGrpSpPr>
          <p:grpSpPr>
            <a:xfrm>
              <a:off x="366990" y="178789"/>
              <a:ext cx="44463" cy="77315"/>
              <a:chOff x="0" y="0"/>
              <a:chExt cx="44461" cy="77314"/>
            </a:xfrm>
          </p:grpSpPr>
          <p:sp>
            <p:nvSpPr>
              <p:cNvPr id="3312" name="Freeform 2441"/>
              <p:cNvSpPr/>
              <p:nvPr/>
            </p:nvSpPr>
            <p:spPr>
              <a:xfrm flipH="1">
                <a:off x="21877" y="0"/>
                <a:ext cx="708" cy="77314"/>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13" name="Freeform 2442"/>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17" name="Graphic 20"/>
            <p:cNvGrpSpPr/>
            <p:nvPr/>
          </p:nvGrpSpPr>
          <p:grpSpPr>
            <a:xfrm>
              <a:off x="351463" y="176373"/>
              <a:ext cx="44463" cy="76107"/>
              <a:chOff x="0" y="0"/>
              <a:chExt cx="44461" cy="76106"/>
            </a:xfrm>
          </p:grpSpPr>
          <p:sp>
            <p:nvSpPr>
              <p:cNvPr id="3315" name="Freeform 2444"/>
              <p:cNvSpPr/>
              <p:nvPr/>
            </p:nvSpPr>
            <p:spPr>
              <a:xfrm flipH="1">
                <a:off x="21878" y="-1"/>
                <a:ext cx="708" cy="76108"/>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16" name="Freeform 2445"/>
              <p:cNvSpPr/>
              <p:nvPr/>
            </p:nvSpPr>
            <p:spPr>
              <a:xfrm>
                <a:off x="0" y="37448"/>
                <a:ext cx="44463" cy="1210"/>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20" name="Graphic 20"/>
            <p:cNvGrpSpPr/>
            <p:nvPr/>
          </p:nvGrpSpPr>
          <p:grpSpPr>
            <a:xfrm>
              <a:off x="338760" y="161877"/>
              <a:ext cx="45169" cy="77315"/>
              <a:chOff x="0" y="0"/>
              <a:chExt cx="45168" cy="77314"/>
            </a:xfrm>
          </p:grpSpPr>
          <p:sp>
            <p:nvSpPr>
              <p:cNvPr id="3318" name="Freeform 2447"/>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19" name="Freeform 244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23" name="Graphic 20"/>
            <p:cNvGrpSpPr/>
            <p:nvPr/>
          </p:nvGrpSpPr>
          <p:grpSpPr>
            <a:xfrm>
              <a:off x="295003" y="161877"/>
              <a:ext cx="45169" cy="77315"/>
              <a:chOff x="0" y="0"/>
              <a:chExt cx="45168" cy="77314"/>
            </a:xfrm>
          </p:grpSpPr>
          <p:sp>
            <p:nvSpPr>
              <p:cNvPr id="3321" name="Freeform 2450"/>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22" name="Freeform 2451"/>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26" name="Graphic 20"/>
            <p:cNvGrpSpPr/>
            <p:nvPr/>
          </p:nvGrpSpPr>
          <p:grpSpPr>
            <a:xfrm>
              <a:off x="266773" y="155836"/>
              <a:ext cx="44463" cy="77315"/>
              <a:chOff x="0" y="0"/>
              <a:chExt cx="44461" cy="77314"/>
            </a:xfrm>
          </p:grpSpPr>
          <p:sp>
            <p:nvSpPr>
              <p:cNvPr id="3324" name="Freeform 2453"/>
              <p:cNvSpPr/>
              <p:nvPr/>
            </p:nvSpPr>
            <p:spPr>
              <a:xfrm flipH="1">
                <a:off x="21878" y="0"/>
                <a:ext cx="708" cy="77314"/>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25" name="Freeform 2454"/>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29" name="Graphic 20"/>
            <p:cNvGrpSpPr/>
            <p:nvPr/>
          </p:nvGrpSpPr>
          <p:grpSpPr>
            <a:xfrm>
              <a:off x="247718" y="132884"/>
              <a:ext cx="44463" cy="76107"/>
              <a:chOff x="0" y="0"/>
              <a:chExt cx="44461" cy="76106"/>
            </a:xfrm>
          </p:grpSpPr>
          <p:sp>
            <p:nvSpPr>
              <p:cNvPr id="3327" name="Freeform 2456"/>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28" name="Freeform 2457"/>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32" name="Graphic 20"/>
            <p:cNvGrpSpPr/>
            <p:nvPr/>
          </p:nvGrpSpPr>
          <p:grpSpPr>
            <a:xfrm>
              <a:off x="216665" y="132884"/>
              <a:ext cx="45169" cy="76107"/>
              <a:chOff x="0" y="0"/>
              <a:chExt cx="45168" cy="76106"/>
            </a:xfrm>
          </p:grpSpPr>
          <p:sp>
            <p:nvSpPr>
              <p:cNvPr id="3330" name="Freeform 2459"/>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31" name="Freeform 2460"/>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35" name="Graphic 20"/>
            <p:cNvGrpSpPr/>
            <p:nvPr/>
          </p:nvGrpSpPr>
          <p:grpSpPr>
            <a:xfrm>
              <a:off x="204667" y="130468"/>
              <a:ext cx="44463" cy="76107"/>
              <a:chOff x="0" y="0"/>
              <a:chExt cx="44461" cy="76106"/>
            </a:xfrm>
          </p:grpSpPr>
          <p:sp>
            <p:nvSpPr>
              <p:cNvPr id="3333" name="Freeform 2462"/>
              <p:cNvSpPr/>
              <p:nvPr/>
            </p:nvSpPr>
            <p:spPr>
              <a:xfrm flipH="1">
                <a:off x="21879"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34" name="Freeform 2463"/>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38" name="Graphic 20"/>
            <p:cNvGrpSpPr/>
            <p:nvPr/>
          </p:nvGrpSpPr>
          <p:grpSpPr>
            <a:xfrm>
              <a:off x="194081" y="129260"/>
              <a:ext cx="45169" cy="76107"/>
              <a:chOff x="0" y="0"/>
              <a:chExt cx="45168" cy="76106"/>
            </a:xfrm>
          </p:grpSpPr>
          <p:sp>
            <p:nvSpPr>
              <p:cNvPr id="3336" name="Freeform 2465"/>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37" name="Freeform 2466"/>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41" name="Graphic 20"/>
            <p:cNvGrpSpPr/>
            <p:nvPr/>
          </p:nvGrpSpPr>
          <p:grpSpPr>
            <a:xfrm>
              <a:off x="171497" y="111139"/>
              <a:ext cx="44463" cy="76107"/>
              <a:chOff x="0" y="0"/>
              <a:chExt cx="44461" cy="76106"/>
            </a:xfrm>
          </p:grpSpPr>
          <p:sp>
            <p:nvSpPr>
              <p:cNvPr id="3339" name="Freeform 2468"/>
              <p:cNvSpPr/>
              <p:nvPr/>
            </p:nvSpPr>
            <p:spPr>
              <a:xfrm flipH="1">
                <a:off x="21877"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40" name="Freeform 2469"/>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44" name="Graphic 20"/>
            <p:cNvGrpSpPr/>
            <p:nvPr/>
          </p:nvGrpSpPr>
          <p:grpSpPr>
            <a:xfrm>
              <a:off x="126329" y="54362"/>
              <a:ext cx="44463" cy="77315"/>
              <a:chOff x="0" y="0"/>
              <a:chExt cx="44461" cy="77314"/>
            </a:xfrm>
          </p:grpSpPr>
          <p:sp>
            <p:nvSpPr>
              <p:cNvPr id="3342" name="Freeform 2471"/>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43" name="Freeform 2472"/>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47" name="Graphic 20"/>
            <p:cNvGrpSpPr/>
            <p:nvPr/>
          </p:nvGrpSpPr>
          <p:grpSpPr>
            <a:xfrm>
              <a:off x="58577" y="22953"/>
              <a:ext cx="44463" cy="77315"/>
              <a:chOff x="0" y="0"/>
              <a:chExt cx="44461" cy="77314"/>
            </a:xfrm>
          </p:grpSpPr>
          <p:sp>
            <p:nvSpPr>
              <p:cNvPr id="3345" name="Freeform 2474"/>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46" name="Freeform 2475"/>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50" name="Graphic 20"/>
            <p:cNvGrpSpPr/>
            <p:nvPr/>
          </p:nvGrpSpPr>
          <p:grpSpPr>
            <a:xfrm>
              <a:off x="11291" y="22953"/>
              <a:ext cx="44463" cy="77315"/>
              <a:chOff x="0" y="0"/>
              <a:chExt cx="44461" cy="77314"/>
            </a:xfrm>
          </p:grpSpPr>
          <p:sp>
            <p:nvSpPr>
              <p:cNvPr id="3348" name="Freeform 2477"/>
              <p:cNvSpPr/>
              <p:nvPr/>
            </p:nvSpPr>
            <p:spPr>
              <a:xfrm flipH="1">
                <a:off x="21878" y="0"/>
                <a:ext cx="708" cy="77314"/>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49" name="Freeform 2478"/>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53" name="Graphic 20"/>
            <p:cNvGrpSpPr/>
            <p:nvPr/>
          </p:nvGrpSpPr>
          <p:grpSpPr>
            <a:xfrm>
              <a:off x="-1" y="0"/>
              <a:ext cx="44463" cy="76107"/>
              <a:chOff x="0" y="0"/>
              <a:chExt cx="44461" cy="76106"/>
            </a:xfrm>
          </p:grpSpPr>
          <p:sp>
            <p:nvSpPr>
              <p:cNvPr id="3351" name="Freeform 2480"/>
              <p:cNvSpPr/>
              <p:nvPr/>
            </p:nvSpPr>
            <p:spPr>
              <a:xfrm flipH="1">
                <a:off x="21878" y="-1"/>
                <a:ext cx="708" cy="76108"/>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52" name="Freeform 2481"/>
              <p:cNvSpPr/>
              <p:nvPr/>
            </p:nvSpPr>
            <p:spPr>
              <a:xfrm>
                <a:off x="0" y="37448"/>
                <a:ext cx="44463" cy="1210"/>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56" name="Graphic 20"/>
            <p:cNvGrpSpPr/>
            <p:nvPr/>
          </p:nvGrpSpPr>
          <p:grpSpPr>
            <a:xfrm>
              <a:off x="921005" y="448181"/>
              <a:ext cx="44463" cy="76107"/>
              <a:chOff x="0" y="0"/>
              <a:chExt cx="44461" cy="76106"/>
            </a:xfrm>
          </p:grpSpPr>
          <p:sp>
            <p:nvSpPr>
              <p:cNvPr id="3354" name="Freeform 2483"/>
              <p:cNvSpPr/>
              <p:nvPr/>
            </p:nvSpPr>
            <p:spPr>
              <a:xfrm flipH="1">
                <a:off x="21877" y="-1"/>
                <a:ext cx="708" cy="76108"/>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55" name="Freeform 2484"/>
              <p:cNvSpPr/>
              <p:nvPr/>
            </p:nvSpPr>
            <p:spPr>
              <a:xfrm>
                <a:off x="0" y="37448"/>
                <a:ext cx="44463" cy="1210"/>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59" name="Graphic 20"/>
            <p:cNvGrpSpPr/>
            <p:nvPr/>
          </p:nvGrpSpPr>
          <p:grpSpPr>
            <a:xfrm>
              <a:off x="1060038" y="440932"/>
              <a:ext cx="44463" cy="77315"/>
              <a:chOff x="0" y="0"/>
              <a:chExt cx="44461" cy="77314"/>
            </a:xfrm>
          </p:grpSpPr>
          <p:sp>
            <p:nvSpPr>
              <p:cNvPr id="3357" name="Freeform 2486"/>
              <p:cNvSpPr/>
              <p:nvPr/>
            </p:nvSpPr>
            <p:spPr>
              <a:xfrm flipH="1">
                <a:off x="21877" y="0"/>
                <a:ext cx="708" cy="77314"/>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58" name="Freeform 2487"/>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62" name="Graphic 20"/>
            <p:cNvGrpSpPr/>
            <p:nvPr/>
          </p:nvGrpSpPr>
          <p:grpSpPr>
            <a:xfrm>
              <a:off x="1036748" y="440932"/>
              <a:ext cx="44463" cy="77315"/>
              <a:chOff x="0" y="0"/>
              <a:chExt cx="44461" cy="77314"/>
            </a:xfrm>
          </p:grpSpPr>
          <p:sp>
            <p:nvSpPr>
              <p:cNvPr id="3360" name="Freeform 2489"/>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61" name="Freeform 2490"/>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65" name="Graphic 20"/>
            <p:cNvGrpSpPr/>
            <p:nvPr/>
          </p:nvGrpSpPr>
          <p:grpSpPr>
            <a:xfrm>
              <a:off x="1715680" y="642673"/>
              <a:ext cx="45169" cy="77315"/>
              <a:chOff x="0" y="0"/>
              <a:chExt cx="45168" cy="77314"/>
            </a:xfrm>
          </p:grpSpPr>
          <p:sp>
            <p:nvSpPr>
              <p:cNvPr id="3363" name="Freeform 2492"/>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64" name="Freeform 2493"/>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68" name="Graphic 20"/>
            <p:cNvGrpSpPr/>
            <p:nvPr/>
          </p:nvGrpSpPr>
          <p:grpSpPr>
            <a:xfrm>
              <a:off x="2252758" y="813007"/>
              <a:ext cx="44463" cy="77315"/>
              <a:chOff x="0" y="0"/>
              <a:chExt cx="44461" cy="77314"/>
            </a:xfrm>
          </p:grpSpPr>
          <p:sp>
            <p:nvSpPr>
              <p:cNvPr id="3366" name="Freeform 2495"/>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67" name="Freeform 2496"/>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71" name="Graphic 20"/>
            <p:cNvGrpSpPr/>
            <p:nvPr/>
          </p:nvGrpSpPr>
          <p:grpSpPr>
            <a:xfrm>
              <a:off x="2247112" y="813007"/>
              <a:ext cx="44463" cy="77315"/>
              <a:chOff x="0" y="0"/>
              <a:chExt cx="44461" cy="77314"/>
            </a:xfrm>
          </p:grpSpPr>
          <p:sp>
            <p:nvSpPr>
              <p:cNvPr id="3369" name="Freeform 2498"/>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70" name="Freeform 2499"/>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74" name="Graphic 20"/>
            <p:cNvGrpSpPr/>
            <p:nvPr/>
          </p:nvGrpSpPr>
          <p:grpSpPr>
            <a:xfrm>
              <a:off x="2346623" y="828711"/>
              <a:ext cx="45169" cy="76107"/>
              <a:chOff x="0" y="0"/>
              <a:chExt cx="45168" cy="76106"/>
            </a:xfrm>
          </p:grpSpPr>
          <p:sp>
            <p:nvSpPr>
              <p:cNvPr id="3372" name="Freeform 2501"/>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73" name="Freeform 2502"/>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77" name="Graphic 20"/>
            <p:cNvGrpSpPr/>
            <p:nvPr/>
          </p:nvGrpSpPr>
          <p:grpSpPr>
            <a:xfrm>
              <a:off x="2379792" y="828711"/>
              <a:ext cx="44463" cy="76107"/>
              <a:chOff x="0" y="0"/>
              <a:chExt cx="44461" cy="76106"/>
            </a:xfrm>
          </p:grpSpPr>
          <p:sp>
            <p:nvSpPr>
              <p:cNvPr id="3375" name="Freeform 2504"/>
              <p:cNvSpPr/>
              <p:nvPr/>
            </p:nvSpPr>
            <p:spPr>
              <a:xfrm flipH="1">
                <a:off x="21877"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76" name="Freeform 2505"/>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80" name="Graphic 20"/>
            <p:cNvGrpSpPr/>
            <p:nvPr/>
          </p:nvGrpSpPr>
          <p:grpSpPr>
            <a:xfrm>
              <a:off x="2413668" y="828711"/>
              <a:ext cx="45169" cy="76107"/>
              <a:chOff x="0" y="0"/>
              <a:chExt cx="45168" cy="76106"/>
            </a:xfrm>
          </p:grpSpPr>
          <p:sp>
            <p:nvSpPr>
              <p:cNvPr id="3378" name="Freeform 2507"/>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79" name="Freeform 250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83" name="Graphic 20"/>
            <p:cNvGrpSpPr/>
            <p:nvPr/>
          </p:nvGrpSpPr>
          <p:grpSpPr>
            <a:xfrm>
              <a:off x="2400966" y="828711"/>
              <a:ext cx="44463" cy="76107"/>
              <a:chOff x="0" y="0"/>
              <a:chExt cx="44461" cy="76106"/>
            </a:xfrm>
          </p:grpSpPr>
          <p:sp>
            <p:nvSpPr>
              <p:cNvPr id="3381" name="Freeform 2510"/>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82" name="Freeform 2511"/>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86" name="Graphic 20"/>
            <p:cNvGrpSpPr/>
            <p:nvPr/>
          </p:nvGrpSpPr>
          <p:grpSpPr>
            <a:xfrm>
              <a:off x="3278920" y="957970"/>
              <a:ext cx="44463" cy="77315"/>
              <a:chOff x="0" y="0"/>
              <a:chExt cx="44461" cy="77314"/>
            </a:xfrm>
          </p:grpSpPr>
          <p:sp>
            <p:nvSpPr>
              <p:cNvPr id="3384" name="Freeform 2513"/>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85" name="Freeform 2514"/>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89" name="Graphic 20"/>
            <p:cNvGrpSpPr/>
            <p:nvPr/>
          </p:nvGrpSpPr>
          <p:grpSpPr>
            <a:xfrm>
              <a:off x="3419364" y="957970"/>
              <a:ext cx="44463" cy="77315"/>
              <a:chOff x="0" y="0"/>
              <a:chExt cx="44461" cy="77314"/>
            </a:xfrm>
          </p:grpSpPr>
          <p:sp>
            <p:nvSpPr>
              <p:cNvPr id="3387" name="Freeform 2516"/>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88" name="Freeform 2517"/>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92" name="Graphic 20"/>
            <p:cNvGrpSpPr/>
            <p:nvPr/>
          </p:nvGrpSpPr>
          <p:grpSpPr>
            <a:xfrm>
              <a:off x="3408071" y="957970"/>
              <a:ext cx="44463" cy="77315"/>
              <a:chOff x="0" y="0"/>
              <a:chExt cx="44461" cy="77314"/>
            </a:xfrm>
          </p:grpSpPr>
          <p:sp>
            <p:nvSpPr>
              <p:cNvPr id="3390" name="Freeform 2519"/>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91" name="Freeform 2520"/>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95" name="Graphic 20"/>
            <p:cNvGrpSpPr/>
            <p:nvPr/>
          </p:nvGrpSpPr>
          <p:grpSpPr>
            <a:xfrm>
              <a:off x="3517463" y="957970"/>
              <a:ext cx="45169" cy="77315"/>
              <a:chOff x="0" y="0"/>
              <a:chExt cx="45168" cy="77314"/>
            </a:xfrm>
          </p:grpSpPr>
          <p:sp>
            <p:nvSpPr>
              <p:cNvPr id="3393" name="Freeform 2522"/>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94" name="Freeform 2523"/>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398" name="Graphic 20"/>
            <p:cNvGrpSpPr/>
            <p:nvPr/>
          </p:nvGrpSpPr>
          <p:grpSpPr>
            <a:xfrm>
              <a:off x="3500525" y="956763"/>
              <a:ext cx="44463" cy="77315"/>
              <a:chOff x="0" y="0"/>
              <a:chExt cx="44461" cy="77314"/>
            </a:xfrm>
          </p:grpSpPr>
          <p:sp>
            <p:nvSpPr>
              <p:cNvPr id="3396" name="Freeform 2525"/>
              <p:cNvSpPr/>
              <p:nvPr/>
            </p:nvSpPr>
            <p:spPr>
              <a:xfrm flipH="1">
                <a:off x="22583"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397" name="Freeform 2526"/>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01" name="Graphic 20"/>
            <p:cNvGrpSpPr/>
            <p:nvPr/>
          </p:nvGrpSpPr>
          <p:grpSpPr>
            <a:xfrm>
              <a:off x="3475118" y="956763"/>
              <a:ext cx="45169" cy="77315"/>
              <a:chOff x="0" y="0"/>
              <a:chExt cx="45168" cy="77314"/>
            </a:xfrm>
          </p:grpSpPr>
          <p:sp>
            <p:nvSpPr>
              <p:cNvPr id="3399" name="Freeform 2528"/>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00" name="Freeform 2529"/>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04" name="Graphic 20"/>
            <p:cNvGrpSpPr/>
            <p:nvPr/>
          </p:nvGrpSpPr>
          <p:grpSpPr>
            <a:xfrm>
              <a:off x="3680492" y="989380"/>
              <a:ext cx="45169" cy="77315"/>
              <a:chOff x="0" y="0"/>
              <a:chExt cx="45168" cy="77314"/>
            </a:xfrm>
          </p:grpSpPr>
          <p:sp>
            <p:nvSpPr>
              <p:cNvPr id="3402" name="Freeform 2531"/>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03" name="Freeform 2532"/>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07" name="Graphic 20"/>
            <p:cNvGrpSpPr/>
            <p:nvPr/>
          </p:nvGrpSpPr>
          <p:grpSpPr>
            <a:xfrm>
              <a:off x="3659320" y="989380"/>
              <a:ext cx="44463" cy="77315"/>
              <a:chOff x="0" y="0"/>
              <a:chExt cx="44461" cy="77314"/>
            </a:xfrm>
          </p:grpSpPr>
          <p:sp>
            <p:nvSpPr>
              <p:cNvPr id="3405" name="Freeform 2534"/>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06" name="Freeform 2535"/>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10" name="Graphic 20"/>
            <p:cNvGrpSpPr/>
            <p:nvPr/>
          </p:nvGrpSpPr>
          <p:grpSpPr>
            <a:xfrm>
              <a:off x="3648733" y="989380"/>
              <a:ext cx="45169" cy="77315"/>
              <a:chOff x="0" y="0"/>
              <a:chExt cx="45168" cy="77314"/>
            </a:xfrm>
          </p:grpSpPr>
          <p:sp>
            <p:nvSpPr>
              <p:cNvPr id="3408" name="Freeform 2537"/>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09" name="Freeform 253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13" name="Graphic 20"/>
            <p:cNvGrpSpPr/>
            <p:nvPr/>
          </p:nvGrpSpPr>
          <p:grpSpPr>
            <a:xfrm>
              <a:off x="3625443" y="989380"/>
              <a:ext cx="44463" cy="77315"/>
              <a:chOff x="0" y="0"/>
              <a:chExt cx="44461" cy="77314"/>
            </a:xfrm>
          </p:grpSpPr>
          <p:sp>
            <p:nvSpPr>
              <p:cNvPr id="3411" name="Freeform 2540"/>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12" name="Freeform 2541"/>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16" name="Graphic 20"/>
            <p:cNvGrpSpPr/>
            <p:nvPr/>
          </p:nvGrpSpPr>
          <p:grpSpPr>
            <a:xfrm>
              <a:off x="3604976" y="989380"/>
              <a:ext cx="45169" cy="77315"/>
              <a:chOff x="0" y="0"/>
              <a:chExt cx="45168" cy="77314"/>
            </a:xfrm>
          </p:grpSpPr>
          <p:sp>
            <p:nvSpPr>
              <p:cNvPr id="3414" name="Freeform 2543"/>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15" name="Freeform 2544"/>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19" name="Graphic 20"/>
            <p:cNvGrpSpPr/>
            <p:nvPr/>
          </p:nvGrpSpPr>
          <p:grpSpPr>
            <a:xfrm>
              <a:off x="3828700" y="989380"/>
              <a:ext cx="45169" cy="77315"/>
              <a:chOff x="0" y="0"/>
              <a:chExt cx="45168" cy="77314"/>
            </a:xfrm>
          </p:grpSpPr>
          <p:sp>
            <p:nvSpPr>
              <p:cNvPr id="3417" name="Freeform 2546"/>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18" name="Freeform 2547"/>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22" name="Graphic 20"/>
            <p:cNvGrpSpPr/>
            <p:nvPr/>
          </p:nvGrpSpPr>
          <p:grpSpPr>
            <a:xfrm>
              <a:off x="3825171" y="989380"/>
              <a:ext cx="44463" cy="77315"/>
              <a:chOff x="0" y="0"/>
              <a:chExt cx="44461" cy="77314"/>
            </a:xfrm>
          </p:grpSpPr>
          <p:sp>
            <p:nvSpPr>
              <p:cNvPr id="3420" name="Freeform 2549"/>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21" name="Freeform 2550"/>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25" name="Graphic 20"/>
            <p:cNvGrpSpPr/>
            <p:nvPr/>
          </p:nvGrpSpPr>
          <p:grpSpPr>
            <a:xfrm>
              <a:off x="3967733" y="990587"/>
              <a:ext cx="44463" cy="76107"/>
              <a:chOff x="0" y="0"/>
              <a:chExt cx="44461" cy="76106"/>
            </a:xfrm>
          </p:grpSpPr>
          <p:sp>
            <p:nvSpPr>
              <p:cNvPr id="3423" name="Freeform 2552"/>
              <p:cNvSpPr/>
              <p:nvPr/>
            </p:nvSpPr>
            <p:spPr>
              <a:xfrm flipH="1">
                <a:off x="21877"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24" name="Freeform 2553"/>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28" name="Graphic 20"/>
            <p:cNvGrpSpPr/>
            <p:nvPr/>
          </p:nvGrpSpPr>
          <p:grpSpPr>
            <a:xfrm>
              <a:off x="3961381" y="990587"/>
              <a:ext cx="44463" cy="76107"/>
              <a:chOff x="0" y="0"/>
              <a:chExt cx="44461" cy="76106"/>
            </a:xfrm>
          </p:grpSpPr>
          <p:sp>
            <p:nvSpPr>
              <p:cNvPr id="3426" name="Freeform 2555"/>
              <p:cNvSpPr/>
              <p:nvPr/>
            </p:nvSpPr>
            <p:spPr>
              <a:xfrm flipH="1">
                <a:off x="21877"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27" name="Freeform 2556"/>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31" name="Graphic 20"/>
            <p:cNvGrpSpPr/>
            <p:nvPr/>
          </p:nvGrpSpPr>
          <p:grpSpPr>
            <a:xfrm>
              <a:off x="3940209" y="990587"/>
              <a:ext cx="45169" cy="76107"/>
              <a:chOff x="0" y="0"/>
              <a:chExt cx="45168" cy="76106"/>
            </a:xfrm>
          </p:grpSpPr>
          <p:sp>
            <p:nvSpPr>
              <p:cNvPr id="3429" name="Freeform 2558"/>
              <p:cNvSpPr/>
              <p:nvPr/>
            </p:nvSpPr>
            <p:spPr>
              <a:xfrm flipH="1">
                <a:off x="22584"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30" name="Freeform 2559"/>
              <p:cNvSpPr/>
              <p:nvPr/>
            </p:nvSpPr>
            <p:spPr>
              <a:xfrm>
                <a:off x="-1" y="37449"/>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34" name="Graphic 20"/>
            <p:cNvGrpSpPr/>
            <p:nvPr/>
          </p:nvGrpSpPr>
          <p:grpSpPr>
            <a:xfrm>
              <a:off x="3934562" y="990587"/>
              <a:ext cx="44463" cy="76107"/>
              <a:chOff x="0" y="0"/>
              <a:chExt cx="44461" cy="76106"/>
            </a:xfrm>
          </p:grpSpPr>
          <p:sp>
            <p:nvSpPr>
              <p:cNvPr id="3432" name="Freeform 2561"/>
              <p:cNvSpPr/>
              <p:nvPr/>
            </p:nvSpPr>
            <p:spPr>
              <a:xfrm flipH="1">
                <a:off x="21877" y="0"/>
                <a:ext cx="1" cy="76107"/>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33" name="Freeform 2562"/>
              <p:cNvSpPr/>
              <p:nvPr/>
            </p:nvSpPr>
            <p:spPr>
              <a:xfrm>
                <a:off x="0" y="37449"/>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37" name="Graphic 20"/>
            <p:cNvGrpSpPr/>
            <p:nvPr/>
          </p:nvGrpSpPr>
          <p:grpSpPr>
            <a:xfrm>
              <a:off x="4401063" y="1239443"/>
              <a:ext cx="44463" cy="77315"/>
              <a:chOff x="0" y="0"/>
              <a:chExt cx="44461" cy="77314"/>
            </a:xfrm>
          </p:grpSpPr>
          <p:sp>
            <p:nvSpPr>
              <p:cNvPr id="3435" name="Freeform 2564"/>
              <p:cNvSpPr/>
              <p:nvPr/>
            </p:nvSpPr>
            <p:spPr>
              <a:xfrm flipH="1">
                <a:off x="21877"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36" name="Freeform 2565"/>
              <p:cNvSpPr/>
              <p:nvPr/>
            </p:nvSpPr>
            <p:spPr>
              <a:xfrm>
                <a:off x="0" y="38657"/>
                <a:ext cx="44462"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40" name="Graphic 20"/>
            <p:cNvGrpSpPr/>
            <p:nvPr/>
          </p:nvGrpSpPr>
          <p:grpSpPr>
            <a:xfrm>
              <a:off x="4388360" y="1239443"/>
              <a:ext cx="45169" cy="77315"/>
              <a:chOff x="0" y="0"/>
              <a:chExt cx="45168" cy="77314"/>
            </a:xfrm>
          </p:grpSpPr>
          <p:sp>
            <p:nvSpPr>
              <p:cNvPr id="3438" name="Freeform 2567"/>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39" name="Freeform 2568"/>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43" name="Graphic 20"/>
            <p:cNvGrpSpPr/>
            <p:nvPr/>
          </p:nvGrpSpPr>
          <p:grpSpPr>
            <a:xfrm>
              <a:off x="4369305" y="1238234"/>
              <a:ext cx="45169" cy="77315"/>
              <a:chOff x="0" y="0"/>
              <a:chExt cx="45168" cy="77314"/>
            </a:xfrm>
          </p:grpSpPr>
          <p:sp>
            <p:nvSpPr>
              <p:cNvPr id="3441" name="Freeform 2570"/>
              <p:cNvSpPr/>
              <p:nvPr/>
            </p:nvSpPr>
            <p:spPr>
              <a:xfrm flipH="1">
                <a:off x="22584" y="0"/>
                <a:ext cx="1" cy="77315"/>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42" name="Freeform 2571"/>
              <p:cNvSpPr/>
              <p:nvPr/>
            </p:nvSpPr>
            <p:spPr>
              <a:xfrm>
                <a:off x="-1" y="38657"/>
                <a:ext cx="45170" cy="1"/>
              </a:xfrm>
              <a:prstGeom prst="line">
                <a:avLst/>
              </a:prstGeom>
              <a:noFill/>
              <a:ln w="9525"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sp>
        <p:nvSpPr>
          <p:cNvPr id="3445" name="Freeform 2572"/>
          <p:cNvSpPr/>
          <p:nvPr/>
        </p:nvSpPr>
        <p:spPr>
          <a:xfrm>
            <a:off x="7081771" y="1717903"/>
            <a:ext cx="4819575" cy="1244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582" y="21600"/>
                </a:lnTo>
                <a:lnTo>
                  <a:pt x="19582" y="19125"/>
                </a:lnTo>
                <a:lnTo>
                  <a:pt x="18054" y="19125"/>
                </a:lnTo>
                <a:lnTo>
                  <a:pt x="18054" y="18182"/>
                </a:lnTo>
                <a:lnTo>
                  <a:pt x="17975" y="18182"/>
                </a:lnTo>
                <a:lnTo>
                  <a:pt x="17975" y="17217"/>
                </a:lnTo>
                <a:lnTo>
                  <a:pt x="16049" y="17217"/>
                </a:lnTo>
                <a:lnTo>
                  <a:pt x="16049" y="16735"/>
                </a:lnTo>
                <a:lnTo>
                  <a:pt x="14724" y="16735"/>
                </a:lnTo>
                <a:lnTo>
                  <a:pt x="14724" y="16273"/>
                </a:lnTo>
                <a:lnTo>
                  <a:pt x="14619" y="16273"/>
                </a:lnTo>
                <a:lnTo>
                  <a:pt x="14619" y="15959"/>
                </a:lnTo>
                <a:lnTo>
                  <a:pt x="14195" y="15959"/>
                </a:lnTo>
                <a:lnTo>
                  <a:pt x="14195" y="15539"/>
                </a:lnTo>
                <a:lnTo>
                  <a:pt x="13332" y="15539"/>
                </a:lnTo>
                <a:lnTo>
                  <a:pt x="13332" y="15288"/>
                </a:lnTo>
                <a:lnTo>
                  <a:pt x="11909" y="15288"/>
                </a:lnTo>
                <a:lnTo>
                  <a:pt x="11909" y="14659"/>
                </a:lnTo>
                <a:lnTo>
                  <a:pt x="11608" y="14659"/>
                </a:lnTo>
                <a:lnTo>
                  <a:pt x="11608" y="14407"/>
                </a:lnTo>
                <a:lnTo>
                  <a:pt x="10425" y="14407"/>
                </a:lnTo>
                <a:lnTo>
                  <a:pt x="10425" y="14134"/>
                </a:lnTo>
                <a:lnTo>
                  <a:pt x="9960" y="14134"/>
                </a:lnTo>
                <a:lnTo>
                  <a:pt x="9960" y="13841"/>
                </a:lnTo>
                <a:lnTo>
                  <a:pt x="9593" y="13841"/>
                </a:lnTo>
                <a:lnTo>
                  <a:pt x="9593" y="13421"/>
                </a:lnTo>
                <a:lnTo>
                  <a:pt x="9299" y="13421"/>
                </a:lnTo>
                <a:lnTo>
                  <a:pt x="9299" y="12771"/>
                </a:lnTo>
                <a:lnTo>
                  <a:pt x="8758" y="12771"/>
                </a:lnTo>
                <a:lnTo>
                  <a:pt x="8758" y="12415"/>
                </a:lnTo>
                <a:lnTo>
                  <a:pt x="8420" y="12415"/>
                </a:lnTo>
                <a:lnTo>
                  <a:pt x="8420" y="12079"/>
                </a:lnTo>
                <a:lnTo>
                  <a:pt x="8123" y="12079"/>
                </a:lnTo>
                <a:lnTo>
                  <a:pt x="8151" y="11890"/>
                </a:lnTo>
                <a:lnTo>
                  <a:pt x="8031" y="11890"/>
                </a:lnTo>
                <a:lnTo>
                  <a:pt x="8031" y="11576"/>
                </a:lnTo>
                <a:lnTo>
                  <a:pt x="7863" y="11576"/>
                </a:lnTo>
                <a:lnTo>
                  <a:pt x="7863" y="11240"/>
                </a:lnTo>
                <a:lnTo>
                  <a:pt x="7161" y="11240"/>
                </a:lnTo>
                <a:lnTo>
                  <a:pt x="7161" y="10548"/>
                </a:lnTo>
                <a:lnTo>
                  <a:pt x="6696" y="10548"/>
                </a:lnTo>
                <a:lnTo>
                  <a:pt x="6696" y="10108"/>
                </a:lnTo>
                <a:lnTo>
                  <a:pt x="6570" y="10108"/>
                </a:lnTo>
                <a:lnTo>
                  <a:pt x="6570" y="9751"/>
                </a:lnTo>
                <a:lnTo>
                  <a:pt x="6130" y="9751"/>
                </a:lnTo>
                <a:lnTo>
                  <a:pt x="6130" y="9290"/>
                </a:lnTo>
                <a:lnTo>
                  <a:pt x="5532" y="9290"/>
                </a:lnTo>
                <a:lnTo>
                  <a:pt x="5532" y="8808"/>
                </a:lnTo>
                <a:lnTo>
                  <a:pt x="5273" y="8808"/>
                </a:lnTo>
                <a:lnTo>
                  <a:pt x="5273" y="8619"/>
                </a:lnTo>
                <a:lnTo>
                  <a:pt x="5146" y="8619"/>
                </a:lnTo>
                <a:lnTo>
                  <a:pt x="5146" y="7885"/>
                </a:lnTo>
                <a:lnTo>
                  <a:pt x="4162" y="7885"/>
                </a:lnTo>
                <a:lnTo>
                  <a:pt x="4162" y="7172"/>
                </a:lnTo>
                <a:lnTo>
                  <a:pt x="3957" y="7172"/>
                </a:lnTo>
                <a:lnTo>
                  <a:pt x="3957" y="6857"/>
                </a:lnTo>
                <a:lnTo>
                  <a:pt x="3698" y="6857"/>
                </a:lnTo>
                <a:lnTo>
                  <a:pt x="3698" y="6375"/>
                </a:lnTo>
                <a:lnTo>
                  <a:pt x="3388" y="6375"/>
                </a:lnTo>
                <a:lnTo>
                  <a:pt x="3388" y="5830"/>
                </a:lnTo>
                <a:lnTo>
                  <a:pt x="3027" y="5830"/>
                </a:lnTo>
                <a:lnTo>
                  <a:pt x="3027" y="5494"/>
                </a:lnTo>
                <a:lnTo>
                  <a:pt x="2774" y="5494"/>
                </a:lnTo>
                <a:lnTo>
                  <a:pt x="2774" y="5138"/>
                </a:lnTo>
                <a:lnTo>
                  <a:pt x="2458" y="5138"/>
                </a:lnTo>
                <a:lnTo>
                  <a:pt x="2458" y="4446"/>
                </a:lnTo>
                <a:lnTo>
                  <a:pt x="2189" y="4446"/>
                </a:lnTo>
                <a:lnTo>
                  <a:pt x="2189" y="3880"/>
                </a:lnTo>
                <a:lnTo>
                  <a:pt x="1857" y="3880"/>
                </a:lnTo>
                <a:lnTo>
                  <a:pt x="1857" y="3292"/>
                </a:lnTo>
                <a:lnTo>
                  <a:pt x="1740" y="3292"/>
                </a:lnTo>
                <a:lnTo>
                  <a:pt x="1740" y="3146"/>
                </a:lnTo>
                <a:lnTo>
                  <a:pt x="1553" y="3146"/>
                </a:lnTo>
                <a:lnTo>
                  <a:pt x="1553" y="2915"/>
                </a:lnTo>
                <a:lnTo>
                  <a:pt x="1347" y="2915"/>
                </a:lnTo>
                <a:lnTo>
                  <a:pt x="1347" y="2705"/>
                </a:lnTo>
                <a:lnTo>
                  <a:pt x="1221" y="2705"/>
                </a:lnTo>
                <a:lnTo>
                  <a:pt x="1221" y="2579"/>
                </a:lnTo>
                <a:lnTo>
                  <a:pt x="1136" y="2579"/>
                </a:lnTo>
                <a:lnTo>
                  <a:pt x="1136" y="2286"/>
                </a:lnTo>
                <a:lnTo>
                  <a:pt x="1012" y="2286"/>
                </a:lnTo>
                <a:lnTo>
                  <a:pt x="1012" y="2055"/>
                </a:lnTo>
                <a:lnTo>
                  <a:pt x="778" y="2055"/>
                </a:lnTo>
                <a:lnTo>
                  <a:pt x="778" y="1363"/>
                </a:lnTo>
                <a:lnTo>
                  <a:pt x="693" y="1363"/>
                </a:lnTo>
                <a:lnTo>
                  <a:pt x="693" y="1070"/>
                </a:lnTo>
                <a:lnTo>
                  <a:pt x="427" y="1070"/>
                </a:lnTo>
                <a:lnTo>
                  <a:pt x="427" y="398"/>
                </a:lnTo>
                <a:lnTo>
                  <a:pt x="79" y="398"/>
                </a:lnTo>
                <a:lnTo>
                  <a:pt x="79" y="0"/>
                </a:lnTo>
                <a:lnTo>
                  <a:pt x="0" y="0"/>
                </a:lnTo>
              </a:path>
            </a:pathLst>
          </a:custGeom>
          <a:ln w="19050">
            <a:solidFill>
              <a:srgbClr val="E97132"/>
            </a:solidFill>
            <a:custDash>
              <a:ds d="100000" sp="0"/>
              <a:ds d="150000" sp="150000"/>
            </a:custDash>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4007" name="Group 3137"/>
          <p:cNvGrpSpPr/>
          <p:nvPr/>
        </p:nvGrpSpPr>
        <p:grpSpPr>
          <a:xfrm>
            <a:off x="7093063" y="1692534"/>
            <a:ext cx="4780053" cy="1034078"/>
            <a:chOff x="0" y="0"/>
            <a:chExt cx="4780051" cy="1034077"/>
          </a:xfrm>
        </p:grpSpPr>
        <p:grpSp>
          <p:nvGrpSpPr>
            <p:cNvPr id="3448" name="Graphic 20"/>
            <p:cNvGrpSpPr/>
            <p:nvPr/>
          </p:nvGrpSpPr>
          <p:grpSpPr>
            <a:xfrm>
              <a:off x="4734883" y="956763"/>
              <a:ext cx="45169" cy="77315"/>
              <a:chOff x="0" y="0"/>
              <a:chExt cx="45168" cy="77314"/>
            </a:xfrm>
          </p:grpSpPr>
          <p:sp>
            <p:nvSpPr>
              <p:cNvPr id="3446" name="Freeform 2575"/>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47" name="Freeform 257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51" name="Graphic 20"/>
            <p:cNvGrpSpPr/>
            <p:nvPr/>
          </p:nvGrpSpPr>
          <p:grpSpPr>
            <a:xfrm>
              <a:off x="4617728" y="956763"/>
              <a:ext cx="45169" cy="77315"/>
              <a:chOff x="0" y="0"/>
              <a:chExt cx="45168" cy="77314"/>
            </a:xfrm>
          </p:grpSpPr>
          <p:sp>
            <p:nvSpPr>
              <p:cNvPr id="3449" name="Freeform 2578"/>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50" name="Freeform 257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54" name="Graphic 20"/>
            <p:cNvGrpSpPr/>
            <p:nvPr/>
          </p:nvGrpSpPr>
          <p:grpSpPr>
            <a:xfrm>
              <a:off x="4607143" y="956763"/>
              <a:ext cx="45169" cy="77315"/>
              <a:chOff x="0" y="0"/>
              <a:chExt cx="45168" cy="77314"/>
            </a:xfrm>
          </p:grpSpPr>
          <p:sp>
            <p:nvSpPr>
              <p:cNvPr id="3452" name="Freeform 2581"/>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53" name="Freeform 2582"/>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57" name="Graphic 20"/>
            <p:cNvGrpSpPr/>
            <p:nvPr/>
          </p:nvGrpSpPr>
          <p:grpSpPr>
            <a:xfrm>
              <a:off x="4578206" y="956763"/>
              <a:ext cx="44463" cy="77315"/>
              <a:chOff x="0" y="0"/>
              <a:chExt cx="44461" cy="77314"/>
            </a:xfrm>
          </p:grpSpPr>
          <p:sp>
            <p:nvSpPr>
              <p:cNvPr id="3455" name="Freeform 2584"/>
              <p:cNvSpPr/>
              <p:nvPr/>
            </p:nvSpPr>
            <p:spPr>
              <a:xfrm flipH="1">
                <a:off x="21877"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56" name="Freeform 2585"/>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60" name="Graphic 20"/>
            <p:cNvGrpSpPr/>
            <p:nvPr/>
          </p:nvGrpSpPr>
          <p:grpSpPr>
            <a:xfrm>
              <a:off x="4523158" y="956763"/>
              <a:ext cx="44463" cy="77315"/>
              <a:chOff x="0" y="0"/>
              <a:chExt cx="44461" cy="77314"/>
            </a:xfrm>
          </p:grpSpPr>
          <p:sp>
            <p:nvSpPr>
              <p:cNvPr id="3458" name="Freeform 2587"/>
              <p:cNvSpPr/>
              <p:nvPr/>
            </p:nvSpPr>
            <p:spPr>
              <a:xfrm flipH="1">
                <a:off x="21879"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59" name="Freeform 2588"/>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63" name="Graphic 20"/>
            <p:cNvGrpSpPr/>
            <p:nvPr/>
          </p:nvGrpSpPr>
          <p:grpSpPr>
            <a:xfrm>
              <a:off x="4485047" y="956763"/>
              <a:ext cx="45169" cy="77315"/>
              <a:chOff x="0" y="0"/>
              <a:chExt cx="45168" cy="77314"/>
            </a:xfrm>
          </p:grpSpPr>
          <p:sp>
            <p:nvSpPr>
              <p:cNvPr id="3461" name="Freeform 2590"/>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62" name="Freeform 2591"/>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66" name="Graphic 20"/>
            <p:cNvGrpSpPr/>
            <p:nvPr/>
          </p:nvGrpSpPr>
          <p:grpSpPr>
            <a:xfrm>
              <a:off x="4468815" y="956763"/>
              <a:ext cx="45169" cy="77315"/>
              <a:chOff x="0" y="0"/>
              <a:chExt cx="45168" cy="77314"/>
            </a:xfrm>
          </p:grpSpPr>
          <p:sp>
            <p:nvSpPr>
              <p:cNvPr id="3464" name="Freeform 2593"/>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65" name="Freeform 2594"/>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69" name="Graphic 20"/>
            <p:cNvGrpSpPr/>
            <p:nvPr/>
          </p:nvGrpSpPr>
          <p:grpSpPr>
            <a:xfrm>
              <a:off x="4444114" y="956763"/>
              <a:ext cx="44463" cy="77315"/>
              <a:chOff x="0" y="0"/>
              <a:chExt cx="44461" cy="77314"/>
            </a:xfrm>
          </p:grpSpPr>
          <p:sp>
            <p:nvSpPr>
              <p:cNvPr id="3467" name="Freeform 2596"/>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68" name="Freeform 2597"/>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72" name="Graphic 20"/>
            <p:cNvGrpSpPr/>
            <p:nvPr/>
          </p:nvGrpSpPr>
          <p:grpSpPr>
            <a:xfrm>
              <a:off x="4427175" y="956763"/>
              <a:ext cx="45169" cy="77315"/>
              <a:chOff x="0" y="0"/>
              <a:chExt cx="45168" cy="77314"/>
            </a:xfrm>
          </p:grpSpPr>
          <p:sp>
            <p:nvSpPr>
              <p:cNvPr id="3470" name="Freeform 2599"/>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71" name="Freeform 260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75" name="Graphic 20"/>
            <p:cNvGrpSpPr/>
            <p:nvPr/>
          </p:nvGrpSpPr>
          <p:grpSpPr>
            <a:xfrm>
              <a:off x="4416590" y="956763"/>
              <a:ext cx="44463" cy="77315"/>
              <a:chOff x="0" y="0"/>
              <a:chExt cx="44461" cy="77314"/>
            </a:xfrm>
          </p:grpSpPr>
          <p:sp>
            <p:nvSpPr>
              <p:cNvPr id="3473" name="Freeform 2602"/>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74" name="Freeform 2603"/>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78" name="Graphic 20"/>
            <p:cNvGrpSpPr/>
            <p:nvPr/>
          </p:nvGrpSpPr>
          <p:grpSpPr>
            <a:xfrm>
              <a:off x="4411650" y="956763"/>
              <a:ext cx="44463" cy="77315"/>
              <a:chOff x="0" y="0"/>
              <a:chExt cx="44461" cy="77314"/>
            </a:xfrm>
          </p:grpSpPr>
          <p:sp>
            <p:nvSpPr>
              <p:cNvPr id="3476" name="Freeform 2605"/>
              <p:cNvSpPr/>
              <p:nvPr/>
            </p:nvSpPr>
            <p:spPr>
              <a:xfrm flipH="1">
                <a:off x="21877"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77" name="Freeform 2606"/>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81" name="Graphic 20"/>
            <p:cNvGrpSpPr/>
            <p:nvPr/>
          </p:nvGrpSpPr>
          <p:grpSpPr>
            <a:xfrm>
              <a:off x="4365776" y="956763"/>
              <a:ext cx="45169" cy="77315"/>
              <a:chOff x="0" y="0"/>
              <a:chExt cx="45168" cy="77314"/>
            </a:xfrm>
          </p:grpSpPr>
          <p:sp>
            <p:nvSpPr>
              <p:cNvPr id="3479" name="Freeform 2608"/>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80" name="Freeform 260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84" name="Graphic 20"/>
            <p:cNvGrpSpPr/>
            <p:nvPr/>
          </p:nvGrpSpPr>
          <p:grpSpPr>
            <a:xfrm>
              <a:off x="4372128" y="956763"/>
              <a:ext cx="45169" cy="77315"/>
              <a:chOff x="0" y="0"/>
              <a:chExt cx="45168" cy="77314"/>
            </a:xfrm>
          </p:grpSpPr>
          <p:sp>
            <p:nvSpPr>
              <p:cNvPr id="3482" name="Freeform 2611"/>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83" name="Freeform 2612"/>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87" name="Graphic 20"/>
            <p:cNvGrpSpPr/>
            <p:nvPr/>
          </p:nvGrpSpPr>
          <p:grpSpPr>
            <a:xfrm>
              <a:off x="4350954" y="956763"/>
              <a:ext cx="45169" cy="77315"/>
              <a:chOff x="0" y="0"/>
              <a:chExt cx="45168" cy="77314"/>
            </a:xfrm>
          </p:grpSpPr>
          <p:sp>
            <p:nvSpPr>
              <p:cNvPr id="3485" name="Freeform 2614"/>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86" name="Freeform 2615"/>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90" name="Graphic 20"/>
            <p:cNvGrpSpPr/>
            <p:nvPr/>
          </p:nvGrpSpPr>
          <p:grpSpPr>
            <a:xfrm>
              <a:off x="4307904" y="956763"/>
              <a:ext cx="44463" cy="77315"/>
              <a:chOff x="0" y="0"/>
              <a:chExt cx="44461" cy="77314"/>
            </a:xfrm>
          </p:grpSpPr>
          <p:sp>
            <p:nvSpPr>
              <p:cNvPr id="3488" name="Freeform 2617"/>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89" name="Freeform 2618"/>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93" name="Graphic 20"/>
            <p:cNvGrpSpPr/>
            <p:nvPr/>
          </p:nvGrpSpPr>
          <p:grpSpPr>
            <a:xfrm>
              <a:off x="4296612" y="956763"/>
              <a:ext cx="44463" cy="77315"/>
              <a:chOff x="0" y="0"/>
              <a:chExt cx="44461" cy="77314"/>
            </a:xfrm>
          </p:grpSpPr>
          <p:sp>
            <p:nvSpPr>
              <p:cNvPr id="3491" name="Freeform 2620"/>
              <p:cNvSpPr/>
              <p:nvPr/>
            </p:nvSpPr>
            <p:spPr>
              <a:xfrm flipH="1">
                <a:off x="21877"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92" name="Freeform 2621"/>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96" name="Graphic 20"/>
            <p:cNvGrpSpPr/>
            <p:nvPr/>
          </p:nvGrpSpPr>
          <p:grpSpPr>
            <a:xfrm>
              <a:off x="4279674" y="956763"/>
              <a:ext cx="45169" cy="77315"/>
              <a:chOff x="0" y="0"/>
              <a:chExt cx="45168" cy="77314"/>
            </a:xfrm>
          </p:grpSpPr>
          <p:sp>
            <p:nvSpPr>
              <p:cNvPr id="3494" name="Freeform 2623"/>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95" name="Freeform 2624"/>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499" name="Graphic 20"/>
            <p:cNvGrpSpPr/>
            <p:nvPr/>
          </p:nvGrpSpPr>
          <p:grpSpPr>
            <a:xfrm>
              <a:off x="4254973" y="956763"/>
              <a:ext cx="45169" cy="77315"/>
              <a:chOff x="0" y="0"/>
              <a:chExt cx="45168" cy="77314"/>
            </a:xfrm>
          </p:grpSpPr>
          <p:sp>
            <p:nvSpPr>
              <p:cNvPr id="3497" name="Freeform 2626"/>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498" name="Freeform 2627"/>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02" name="Graphic 20"/>
            <p:cNvGrpSpPr/>
            <p:nvPr/>
          </p:nvGrpSpPr>
          <p:grpSpPr>
            <a:xfrm>
              <a:off x="4213333" y="866160"/>
              <a:ext cx="45169" cy="77315"/>
              <a:chOff x="0" y="0"/>
              <a:chExt cx="45168" cy="77314"/>
            </a:xfrm>
          </p:grpSpPr>
          <p:sp>
            <p:nvSpPr>
              <p:cNvPr id="3500" name="Freeform 2629"/>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01" name="Freeform 263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05" name="Graphic 20"/>
            <p:cNvGrpSpPr/>
            <p:nvPr/>
          </p:nvGrpSpPr>
          <p:grpSpPr>
            <a:xfrm>
              <a:off x="4194278" y="866160"/>
              <a:ext cx="45169" cy="77315"/>
              <a:chOff x="0" y="0"/>
              <a:chExt cx="45168" cy="77314"/>
            </a:xfrm>
          </p:grpSpPr>
          <p:sp>
            <p:nvSpPr>
              <p:cNvPr id="3503" name="Freeform 2632"/>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04" name="Freeform 2633"/>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08" name="Graphic 20"/>
            <p:cNvGrpSpPr/>
            <p:nvPr/>
          </p:nvGrpSpPr>
          <p:grpSpPr>
            <a:xfrm>
              <a:off x="4187221" y="866160"/>
              <a:ext cx="45169" cy="77315"/>
              <a:chOff x="0" y="0"/>
              <a:chExt cx="45168" cy="77314"/>
            </a:xfrm>
          </p:grpSpPr>
          <p:sp>
            <p:nvSpPr>
              <p:cNvPr id="3506" name="Freeform 2635"/>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07" name="Freeform 263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11" name="Graphic 20"/>
            <p:cNvGrpSpPr/>
            <p:nvPr/>
          </p:nvGrpSpPr>
          <p:grpSpPr>
            <a:xfrm>
              <a:off x="4168871" y="866160"/>
              <a:ext cx="45169" cy="77315"/>
              <a:chOff x="0" y="0"/>
              <a:chExt cx="45168" cy="77314"/>
            </a:xfrm>
          </p:grpSpPr>
          <p:sp>
            <p:nvSpPr>
              <p:cNvPr id="3509" name="Freeform 2638"/>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10" name="Freeform 263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14" name="Graphic 20"/>
            <p:cNvGrpSpPr/>
            <p:nvPr/>
          </p:nvGrpSpPr>
          <p:grpSpPr>
            <a:xfrm>
              <a:off x="4158284" y="866160"/>
              <a:ext cx="45169" cy="77315"/>
              <a:chOff x="0" y="0"/>
              <a:chExt cx="45168" cy="77314"/>
            </a:xfrm>
          </p:grpSpPr>
          <p:sp>
            <p:nvSpPr>
              <p:cNvPr id="3512" name="Freeform 2641"/>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13" name="Freeform 2642"/>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17" name="Graphic 20"/>
            <p:cNvGrpSpPr/>
            <p:nvPr/>
          </p:nvGrpSpPr>
          <p:grpSpPr>
            <a:xfrm>
              <a:off x="4146992" y="866160"/>
              <a:ext cx="45169" cy="77315"/>
              <a:chOff x="0" y="0"/>
              <a:chExt cx="45168" cy="77314"/>
            </a:xfrm>
          </p:grpSpPr>
          <p:sp>
            <p:nvSpPr>
              <p:cNvPr id="3515" name="Freeform 2644"/>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16" name="Freeform 2645"/>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20" name="Graphic 20"/>
            <p:cNvGrpSpPr/>
            <p:nvPr/>
          </p:nvGrpSpPr>
          <p:grpSpPr>
            <a:xfrm>
              <a:off x="4127937" y="866160"/>
              <a:ext cx="44463" cy="77315"/>
              <a:chOff x="0" y="0"/>
              <a:chExt cx="44461" cy="77314"/>
            </a:xfrm>
          </p:grpSpPr>
          <p:sp>
            <p:nvSpPr>
              <p:cNvPr id="3518" name="Freeform 2647"/>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19" name="Freeform 2648"/>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23" name="Graphic 20"/>
            <p:cNvGrpSpPr/>
            <p:nvPr/>
          </p:nvGrpSpPr>
          <p:grpSpPr>
            <a:xfrm>
              <a:off x="4117351" y="866160"/>
              <a:ext cx="45169" cy="77315"/>
              <a:chOff x="0" y="0"/>
              <a:chExt cx="45168" cy="77314"/>
            </a:xfrm>
          </p:grpSpPr>
          <p:sp>
            <p:nvSpPr>
              <p:cNvPr id="3521" name="Freeform 2650"/>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22" name="Freeform 2651"/>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26" name="Graphic 20"/>
            <p:cNvGrpSpPr/>
            <p:nvPr/>
          </p:nvGrpSpPr>
          <p:grpSpPr>
            <a:xfrm>
              <a:off x="4103235" y="866160"/>
              <a:ext cx="45169" cy="77315"/>
              <a:chOff x="0" y="0"/>
              <a:chExt cx="45168" cy="77314"/>
            </a:xfrm>
          </p:grpSpPr>
          <p:sp>
            <p:nvSpPr>
              <p:cNvPr id="3524" name="Freeform 2653"/>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25" name="Freeform 2654"/>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29" name="Graphic 20"/>
            <p:cNvGrpSpPr/>
            <p:nvPr/>
          </p:nvGrpSpPr>
          <p:grpSpPr>
            <a:xfrm>
              <a:off x="4062303" y="866160"/>
              <a:ext cx="45169" cy="77315"/>
              <a:chOff x="0" y="0"/>
              <a:chExt cx="45168" cy="77314"/>
            </a:xfrm>
          </p:grpSpPr>
          <p:sp>
            <p:nvSpPr>
              <p:cNvPr id="3527" name="Freeform 2656"/>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28" name="Freeform 2657"/>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32" name="Graphic 20"/>
            <p:cNvGrpSpPr/>
            <p:nvPr/>
          </p:nvGrpSpPr>
          <p:grpSpPr>
            <a:xfrm>
              <a:off x="4047482" y="866160"/>
              <a:ext cx="45169" cy="77315"/>
              <a:chOff x="0" y="0"/>
              <a:chExt cx="45168" cy="77314"/>
            </a:xfrm>
          </p:grpSpPr>
          <p:sp>
            <p:nvSpPr>
              <p:cNvPr id="3530" name="Freeform 2659"/>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31" name="Freeform 266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35" name="Graphic 20"/>
            <p:cNvGrpSpPr/>
            <p:nvPr/>
          </p:nvGrpSpPr>
          <p:grpSpPr>
            <a:xfrm>
              <a:off x="4038306" y="866160"/>
              <a:ext cx="44463" cy="77315"/>
              <a:chOff x="0" y="0"/>
              <a:chExt cx="44461" cy="77314"/>
            </a:xfrm>
          </p:grpSpPr>
          <p:sp>
            <p:nvSpPr>
              <p:cNvPr id="3533" name="Freeform 2662"/>
              <p:cNvSpPr/>
              <p:nvPr/>
            </p:nvSpPr>
            <p:spPr>
              <a:xfrm flipH="1">
                <a:off x="21879"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34" name="Freeform 2663"/>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38" name="Graphic 20"/>
            <p:cNvGrpSpPr/>
            <p:nvPr/>
          </p:nvGrpSpPr>
          <p:grpSpPr>
            <a:xfrm>
              <a:off x="4033366" y="867368"/>
              <a:ext cx="45169" cy="76107"/>
              <a:chOff x="0" y="0"/>
              <a:chExt cx="45168" cy="76106"/>
            </a:xfrm>
          </p:grpSpPr>
          <p:sp>
            <p:nvSpPr>
              <p:cNvPr id="3536" name="Freeform 2665"/>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37" name="Freeform 266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41" name="Graphic 20"/>
            <p:cNvGrpSpPr/>
            <p:nvPr/>
          </p:nvGrpSpPr>
          <p:grpSpPr>
            <a:xfrm>
              <a:off x="4007960" y="867368"/>
              <a:ext cx="45169" cy="76107"/>
              <a:chOff x="0" y="0"/>
              <a:chExt cx="45168" cy="76106"/>
            </a:xfrm>
          </p:grpSpPr>
          <p:sp>
            <p:nvSpPr>
              <p:cNvPr id="3539" name="Freeform 2668"/>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40" name="Freeform 266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44" name="Graphic 20"/>
            <p:cNvGrpSpPr/>
            <p:nvPr/>
          </p:nvGrpSpPr>
          <p:grpSpPr>
            <a:xfrm>
              <a:off x="3953617" y="867368"/>
              <a:ext cx="45169" cy="76107"/>
              <a:chOff x="0" y="0"/>
              <a:chExt cx="45168" cy="76106"/>
            </a:xfrm>
          </p:grpSpPr>
          <p:sp>
            <p:nvSpPr>
              <p:cNvPr id="3542" name="Freeform 2671"/>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43" name="Freeform 2672"/>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47" name="Graphic 20"/>
            <p:cNvGrpSpPr/>
            <p:nvPr/>
          </p:nvGrpSpPr>
          <p:grpSpPr>
            <a:xfrm>
              <a:off x="3940914" y="867368"/>
              <a:ext cx="45169" cy="76107"/>
              <a:chOff x="0" y="0"/>
              <a:chExt cx="45168" cy="76106"/>
            </a:xfrm>
          </p:grpSpPr>
          <p:sp>
            <p:nvSpPr>
              <p:cNvPr id="3545" name="Freeform 2674"/>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46" name="Freeform 2675"/>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50" name="Graphic 20"/>
            <p:cNvGrpSpPr/>
            <p:nvPr/>
          </p:nvGrpSpPr>
          <p:grpSpPr>
            <a:xfrm>
              <a:off x="3916212" y="817839"/>
              <a:ext cx="44463" cy="77315"/>
              <a:chOff x="0" y="0"/>
              <a:chExt cx="44461" cy="77314"/>
            </a:xfrm>
          </p:grpSpPr>
          <p:sp>
            <p:nvSpPr>
              <p:cNvPr id="3548" name="Freeform 2677"/>
              <p:cNvSpPr/>
              <p:nvPr/>
            </p:nvSpPr>
            <p:spPr>
              <a:xfrm flipH="1">
                <a:off x="21879"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49" name="Freeform 2678"/>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53" name="Graphic 20"/>
            <p:cNvGrpSpPr/>
            <p:nvPr/>
          </p:nvGrpSpPr>
          <p:grpSpPr>
            <a:xfrm>
              <a:off x="3909155" y="817839"/>
              <a:ext cx="44463" cy="77315"/>
              <a:chOff x="0" y="0"/>
              <a:chExt cx="44461" cy="77314"/>
            </a:xfrm>
          </p:grpSpPr>
          <p:sp>
            <p:nvSpPr>
              <p:cNvPr id="3551" name="Freeform 2680"/>
              <p:cNvSpPr/>
              <p:nvPr/>
            </p:nvSpPr>
            <p:spPr>
              <a:xfrm flipH="1">
                <a:off x="21877"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52" name="Freeform 2681"/>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56" name="Graphic 20"/>
            <p:cNvGrpSpPr/>
            <p:nvPr/>
          </p:nvGrpSpPr>
          <p:grpSpPr>
            <a:xfrm>
              <a:off x="3887982" y="817839"/>
              <a:ext cx="44463" cy="77315"/>
              <a:chOff x="0" y="0"/>
              <a:chExt cx="44461" cy="77314"/>
            </a:xfrm>
          </p:grpSpPr>
          <p:sp>
            <p:nvSpPr>
              <p:cNvPr id="3554" name="Freeform 2683"/>
              <p:cNvSpPr/>
              <p:nvPr/>
            </p:nvSpPr>
            <p:spPr>
              <a:xfrm flipH="1">
                <a:off x="21879"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55" name="Freeform 2684"/>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59" name="Graphic 20"/>
            <p:cNvGrpSpPr/>
            <p:nvPr/>
          </p:nvGrpSpPr>
          <p:grpSpPr>
            <a:xfrm>
              <a:off x="3844931" y="817839"/>
              <a:ext cx="44463" cy="77315"/>
              <a:chOff x="0" y="0"/>
              <a:chExt cx="44461" cy="77314"/>
            </a:xfrm>
          </p:grpSpPr>
          <p:sp>
            <p:nvSpPr>
              <p:cNvPr id="3557" name="Freeform 2686"/>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58" name="Freeform 2687"/>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62" name="Graphic 20"/>
            <p:cNvGrpSpPr/>
            <p:nvPr/>
          </p:nvGrpSpPr>
          <p:grpSpPr>
            <a:xfrm>
              <a:off x="3820229" y="816630"/>
              <a:ext cx="44463" cy="77315"/>
              <a:chOff x="0" y="0"/>
              <a:chExt cx="44461" cy="77314"/>
            </a:xfrm>
          </p:grpSpPr>
          <p:sp>
            <p:nvSpPr>
              <p:cNvPr id="3560" name="Freeform 2689"/>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61" name="Freeform 2690"/>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65" name="Graphic 20"/>
            <p:cNvGrpSpPr/>
            <p:nvPr/>
          </p:nvGrpSpPr>
          <p:grpSpPr>
            <a:xfrm>
              <a:off x="3835051" y="816630"/>
              <a:ext cx="45169" cy="77315"/>
              <a:chOff x="0" y="0"/>
              <a:chExt cx="45168" cy="77314"/>
            </a:xfrm>
          </p:grpSpPr>
          <p:sp>
            <p:nvSpPr>
              <p:cNvPr id="3563" name="Freeform 2692"/>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64" name="Freeform 2693"/>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68" name="Graphic 20"/>
            <p:cNvGrpSpPr/>
            <p:nvPr/>
          </p:nvGrpSpPr>
          <p:grpSpPr>
            <a:xfrm>
              <a:off x="3803291" y="816630"/>
              <a:ext cx="45169" cy="77315"/>
              <a:chOff x="0" y="0"/>
              <a:chExt cx="45168" cy="77314"/>
            </a:xfrm>
          </p:grpSpPr>
          <p:sp>
            <p:nvSpPr>
              <p:cNvPr id="3566" name="Freeform 2695"/>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67" name="Freeform 269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71" name="Graphic 20"/>
            <p:cNvGrpSpPr/>
            <p:nvPr/>
          </p:nvGrpSpPr>
          <p:grpSpPr>
            <a:xfrm>
              <a:off x="3788471" y="777974"/>
              <a:ext cx="45169" cy="76107"/>
              <a:chOff x="0" y="0"/>
              <a:chExt cx="45168" cy="76106"/>
            </a:xfrm>
          </p:grpSpPr>
          <p:sp>
            <p:nvSpPr>
              <p:cNvPr id="3569" name="Freeform 2698"/>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70" name="Freeform 269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74" name="Graphic 20"/>
            <p:cNvGrpSpPr/>
            <p:nvPr/>
          </p:nvGrpSpPr>
          <p:grpSpPr>
            <a:xfrm>
              <a:off x="3777179" y="777974"/>
              <a:ext cx="45169" cy="76107"/>
              <a:chOff x="0" y="0"/>
              <a:chExt cx="45168" cy="76106"/>
            </a:xfrm>
          </p:grpSpPr>
          <p:sp>
            <p:nvSpPr>
              <p:cNvPr id="3572" name="Freeform 2701"/>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73" name="Freeform 2702"/>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77" name="Graphic 20"/>
            <p:cNvGrpSpPr/>
            <p:nvPr/>
          </p:nvGrpSpPr>
          <p:grpSpPr>
            <a:xfrm>
              <a:off x="3765887" y="777974"/>
              <a:ext cx="44463" cy="76107"/>
              <a:chOff x="0" y="0"/>
              <a:chExt cx="44461" cy="76106"/>
            </a:xfrm>
          </p:grpSpPr>
          <p:sp>
            <p:nvSpPr>
              <p:cNvPr id="3575" name="Freeform 2704"/>
              <p:cNvSpPr/>
              <p:nvPr/>
            </p:nvSpPr>
            <p:spPr>
              <a:xfrm flipH="1">
                <a:off x="21879"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76" name="Freeform 2705"/>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80" name="Graphic 20"/>
            <p:cNvGrpSpPr/>
            <p:nvPr/>
          </p:nvGrpSpPr>
          <p:grpSpPr>
            <a:xfrm>
              <a:off x="3751067" y="777974"/>
              <a:ext cx="45169" cy="76107"/>
              <a:chOff x="0" y="0"/>
              <a:chExt cx="45168" cy="76106"/>
            </a:xfrm>
          </p:grpSpPr>
          <p:sp>
            <p:nvSpPr>
              <p:cNvPr id="3578" name="Freeform 2707"/>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79" name="Freeform 2708"/>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83" name="Graphic 20"/>
            <p:cNvGrpSpPr/>
            <p:nvPr/>
          </p:nvGrpSpPr>
          <p:grpSpPr>
            <a:xfrm>
              <a:off x="3739069" y="777974"/>
              <a:ext cx="44463" cy="76107"/>
              <a:chOff x="0" y="0"/>
              <a:chExt cx="44461" cy="76106"/>
            </a:xfrm>
          </p:grpSpPr>
          <p:sp>
            <p:nvSpPr>
              <p:cNvPr id="3581" name="Freeform 2710"/>
              <p:cNvSpPr/>
              <p:nvPr/>
            </p:nvSpPr>
            <p:spPr>
              <a:xfrm flipH="1">
                <a:off x="21877"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82" name="Freeform 2711"/>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86" name="Graphic 20"/>
            <p:cNvGrpSpPr/>
            <p:nvPr/>
          </p:nvGrpSpPr>
          <p:grpSpPr>
            <a:xfrm>
              <a:off x="3641675" y="777974"/>
              <a:ext cx="44463" cy="76107"/>
              <a:chOff x="0" y="0"/>
              <a:chExt cx="44461" cy="76106"/>
            </a:xfrm>
          </p:grpSpPr>
          <p:sp>
            <p:nvSpPr>
              <p:cNvPr id="3584" name="Freeform 2713"/>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85" name="Freeform 2714"/>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89" name="Graphic 20"/>
            <p:cNvGrpSpPr/>
            <p:nvPr/>
          </p:nvGrpSpPr>
          <p:grpSpPr>
            <a:xfrm>
              <a:off x="3598624" y="777974"/>
              <a:ext cx="45169" cy="76107"/>
              <a:chOff x="0" y="0"/>
              <a:chExt cx="45168" cy="76106"/>
            </a:xfrm>
          </p:grpSpPr>
          <p:sp>
            <p:nvSpPr>
              <p:cNvPr id="3587" name="Freeform 2716"/>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88" name="Freeform 2717"/>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92" name="Graphic 20"/>
            <p:cNvGrpSpPr/>
            <p:nvPr/>
          </p:nvGrpSpPr>
          <p:grpSpPr>
            <a:xfrm>
              <a:off x="3571806" y="777974"/>
              <a:ext cx="45169" cy="76107"/>
              <a:chOff x="0" y="0"/>
              <a:chExt cx="45168" cy="76106"/>
            </a:xfrm>
          </p:grpSpPr>
          <p:sp>
            <p:nvSpPr>
              <p:cNvPr id="3590" name="Freeform 2719"/>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91" name="Freeform 272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95" name="Graphic 20"/>
            <p:cNvGrpSpPr/>
            <p:nvPr/>
          </p:nvGrpSpPr>
          <p:grpSpPr>
            <a:xfrm>
              <a:off x="3561925" y="777974"/>
              <a:ext cx="45169" cy="76107"/>
              <a:chOff x="0" y="0"/>
              <a:chExt cx="45168" cy="76106"/>
            </a:xfrm>
          </p:grpSpPr>
          <p:sp>
            <p:nvSpPr>
              <p:cNvPr id="3593" name="Freeform 2722"/>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94" name="Freeform 2723"/>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598" name="Graphic 20"/>
            <p:cNvGrpSpPr/>
            <p:nvPr/>
          </p:nvGrpSpPr>
          <p:grpSpPr>
            <a:xfrm>
              <a:off x="3547810" y="776766"/>
              <a:ext cx="45169" cy="77315"/>
              <a:chOff x="0" y="0"/>
              <a:chExt cx="45168" cy="77314"/>
            </a:xfrm>
          </p:grpSpPr>
          <p:sp>
            <p:nvSpPr>
              <p:cNvPr id="3596" name="Freeform 2725"/>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597" name="Freeform 272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01" name="Graphic 20"/>
            <p:cNvGrpSpPr/>
            <p:nvPr/>
          </p:nvGrpSpPr>
          <p:grpSpPr>
            <a:xfrm>
              <a:off x="3532990" y="751397"/>
              <a:ext cx="44463" cy="76107"/>
              <a:chOff x="0" y="0"/>
              <a:chExt cx="44461" cy="76106"/>
            </a:xfrm>
          </p:grpSpPr>
          <p:sp>
            <p:nvSpPr>
              <p:cNvPr id="3599" name="Freeform 2728"/>
              <p:cNvSpPr/>
              <p:nvPr/>
            </p:nvSpPr>
            <p:spPr>
              <a:xfrm flipH="1">
                <a:off x="21877"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00" name="Freeform 2729"/>
              <p:cNvSpPr/>
              <p:nvPr/>
            </p:nvSpPr>
            <p:spPr>
              <a:xfrm>
                <a:off x="0" y="37449"/>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04" name="Graphic 20"/>
            <p:cNvGrpSpPr/>
            <p:nvPr/>
          </p:nvGrpSpPr>
          <p:grpSpPr>
            <a:xfrm>
              <a:off x="3518873" y="751397"/>
              <a:ext cx="45169" cy="76107"/>
              <a:chOff x="0" y="0"/>
              <a:chExt cx="45168" cy="76106"/>
            </a:xfrm>
          </p:grpSpPr>
          <p:sp>
            <p:nvSpPr>
              <p:cNvPr id="3602" name="Freeform 2731"/>
              <p:cNvSpPr/>
              <p:nvPr/>
            </p:nvSpPr>
            <p:spPr>
              <a:xfrm flipH="1">
                <a:off x="22585"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03" name="Freeform 2732"/>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07" name="Graphic 20"/>
            <p:cNvGrpSpPr/>
            <p:nvPr/>
          </p:nvGrpSpPr>
          <p:grpSpPr>
            <a:xfrm>
              <a:off x="3500525" y="751397"/>
              <a:ext cx="44463" cy="76107"/>
              <a:chOff x="0" y="0"/>
              <a:chExt cx="44461" cy="76106"/>
            </a:xfrm>
          </p:grpSpPr>
          <p:sp>
            <p:nvSpPr>
              <p:cNvPr id="3605" name="Freeform 2734"/>
              <p:cNvSpPr/>
              <p:nvPr/>
            </p:nvSpPr>
            <p:spPr>
              <a:xfrm flipH="1">
                <a:off x="21877"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06" name="Freeform 2735"/>
              <p:cNvSpPr/>
              <p:nvPr/>
            </p:nvSpPr>
            <p:spPr>
              <a:xfrm>
                <a:off x="0" y="37449"/>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10" name="Graphic 20"/>
            <p:cNvGrpSpPr/>
            <p:nvPr/>
          </p:nvGrpSpPr>
          <p:grpSpPr>
            <a:xfrm>
              <a:off x="3462413" y="750188"/>
              <a:ext cx="44463" cy="77315"/>
              <a:chOff x="0" y="0"/>
              <a:chExt cx="44461" cy="77314"/>
            </a:xfrm>
          </p:grpSpPr>
          <p:sp>
            <p:nvSpPr>
              <p:cNvPr id="3608" name="Freeform 2737"/>
              <p:cNvSpPr/>
              <p:nvPr/>
            </p:nvSpPr>
            <p:spPr>
              <a:xfrm flipH="1">
                <a:off x="21879"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09" name="Freeform 2738"/>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13" name="Graphic 20"/>
            <p:cNvGrpSpPr/>
            <p:nvPr/>
          </p:nvGrpSpPr>
          <p:grpSpPr>
            <a:xfrm>
              <a:off x="3475118" y="750188"/>
              <a:ext cx="44463" cy="77315"/>
              <a:chOff x="0" y="0"/>
              <a:chExt cx="44461" cy="77314"/>
            </a:xfrm>
          </p:grpSpPr>
          <p:sp>
            <p:nvSpPr>
              <p:cNvPr id="3611" name="Freeform 2740"/>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12" name="Freeform 2741"/>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16" name="Graphic 20"/>
            <p:cNvGrpSpPr/>
            <p:nvPr/>
          </p:nvGrpSpPr>
          <p:grpSpPr>
            <a:xfrm>
              <a:off x="3436301" y="750188"/>
              <a:ext cx="44463" cy="77315"/>
              <a:chOff x="0" y="0"/>
              <a:chExt cx="44461" cy="77314"/>
            </a:xfrm>
          </p:grpSpPr>
          <p:sp>
            <p:nvSpPr>
              <p:cNvPr id="3614" name="Freeform 2743"/>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15" name="Freeform 2744"/>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19" name="Graphic 20"/>
            <p:cNvGrpSpPr/>
            <p:nvPr/>
          </p:nvGrpSpPr>
          <p:grpSpPr>
            <a:xfrm>
              <a:off x="3411599" y="750188"/>
              <a:ext cx="44463" cy="77315"/>
              <a:chOff x="0" y="0"/>
              <a:chExt cx="44461" cy="77314"/>
            </a:xfrm>
          </p:grpSpPr>
          <p:sp>
            <p:nvSpPr>
              <p:cNvPr id="3617" name="Freeform 2746"/>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18" name="Freeform 2747"/>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22" name="Graphic 20"/>
            <p:cNvGrpSpPr/>
            <p:nvPr/>
          </p:nvGrpSpPr>
          <p:grpSpPr>
            <a:xfrm>
              <a:off x="3394662" y="750188"/>
              <a:ext cx="45169" cy="77315"/>
              <a:chOff x="0" y="0"/>
              <a:chExt cx="45168" cy="77314"/>
            </a:xfrm>
          </p:grpSpPr>
          <p:sp>
            <p:nvSpPr>
              <p:cNvPr id="3620" name="Freeform 2749"/>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21" name="Freeform 275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25" name="Graphic 20"/>
            <p:cNvGrpSpPr/>
            <p:nvPr/>
          </p:nvGrpSpPr>
          <p:grpSpPr>
            <a:xfrm>
              <a:off x="3384782" y="750188"/>
              <a:ext cx="44463" cy="76107"/>
              <a:chOff x="0" y="0"/>
              <a:chExt cx="44461" cy="76106"/>
            </a:xfrm>
          </p:grpSpPr>
          <p:sp>
            <p:nvSpPr>
              <p:cNvPr id="3623" name="Freeform 2752"/>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24" name="Freeform 2753"/>
              <p:cNvSpPr/>
              <p:nvPr/>
            </p:nvSpPr>
            <p:spPr>
              <a:xfrm>
                <a:off x="0" y="37449"/>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28" name="Graphic 20"/>
            <p:cNvGrpSpPr/>
            <p:nvPr/>
          </p:nvGrpSpPr>
          <p:grpSpPr>
            <a:xfrm>
              <a:off x="3357962" y="750188"/>
              <a:ext cx="45169" cy="76107"/>
              <a:chOff x="0" y="0"/>
              <a:chExt cx="45168" cy="76106"/>
            </a:xfrm>
          </p:grpSpPr>
          <p:sp>
            <p:nvSpPr>
              <p:cNvPr id="3626" name="Freeform 2755"/>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27" name="Freeform 2756"/>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31" name="Graphic 20"/>
            <p:cNvGrpSpPr/>
            <p:nvPr/>
          </p:nvGrpSpPr>
          <p:grpSpPr>
            <a:xfrm>
              <a:off x="3353729" y="750188"/>
              <a:ext cx="44463" cy="76107"/>
              <a:chOff x="0" y="0"/>
              <a:chExt cx="44461" cy="76106"/>
            </a:xfrm>
          </p:grpSpPr>
          <p:sp>
            <p:nvSpPr>
              <p:cNvPr id="3629" name="Freeform 2758"/>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30" name="Freeform 2759"/>
              <p:cNvSpPr/>
              <p:nvPr/>
            </p:nvSpPr>
            <p:spPr>
              <a:xfrm>
                <a:off x="0" y="37449"/>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34" name="Graphic 20"/>
            <p:cNvGrpSpPr/>
            <p:nvPr/>
          </p:nvGrpSpPr>
          <p:grpSpPr>
            <a:xfrm>
              <a:off x="3312088" y="747773"/>
              <a:ext cx="45169" cy="76107"/>
              <a:chOff x="0" y="0"/>
              <a:chExt cx="45168" cy="76106"/>
            </a:xfrm>
          </p:grpSpPr>
          <p:sp>
            <p:nvSpPr>
              <p:cNvPr id="3632" name="Freeform 2761"/>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33" name="Freeform 2762"/>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37" name="Graphic 20"/>
            <p:cNvGrpSpPr/>
            <p:nvPr/>
          </p:nvGrpSpPr>
          <p:grpSpPr>
            <a:xfrm>
              <a:off x="3286681" y="747773"/>
              <a:ext cx="44463" cy="76107"/>
              <a:chOff x="0" y="0"/>
              <a:chExt cx="44461" cy="76106"/>
            </a:xfrm>
          </p:grpSpPr>
          <p:sp>
            <p:nvSpPr>
              <p:cNvPr id="3635" name="Freeform 2764"/>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36" name="Freeform 2765"/>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40" name="Graphic 20"/>
            <p:cNvGrpSpPr/>
            <p:nvPr/>
          </p:nvGrpSpPr>
          <p:grpSpPr>
            <a:xfrm>
              <a:off x="3276096" y="747773"/>
              <a:ext cx="45169" cy="76107"/>
              <a:chOff x="0" y="0"/>
              <a:chExt cx="45168" cy="76106"/>
            </a:xfrm>
          </p:grpSpPr>
          <p:sp>
            <p:nvSpPr>
              <p:cNvPr id="3638" name="Freeform 2767"/>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39" name="Freeform 2768"/>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43" name="Graphic 20"/>
            <p:cNvGrpSpPr/>
            <p:nvPr/>
          </p:nvGrpSpPr>
          <p:grpSpPr>
            <a:xfrm>
              <a:off x="3269039" y="747773"/>
              <a:ext cx="45169" cy="76107"/>
              <a:chOff x="0" y="0"/>
              <a:chExt cx="45168" cy="76106"/>
            </a:xfrm>
          </p:grpSpPr>
          <p:sp>
            <p:nvSpPr>
              <p:cNvPr id="3641" name="Freeform 2770"/>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42" name="Freeform 2771"/>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46" name="Graphic 20"/>
            <p:cNvGrpSpPr/>
            <p:nvPr/>
          </p:nvGrpSpPr>
          <p:grpSpPr>
            <a:xfrm>
              <a:off x="3259864" y="747773"/>
              <a:ext cx="44463" cy="76107"/>
              <a:chOff x="0" y="0"/>
              <a:chExt cx="44461" cy="76106"/>
            </a:xfrm>
          </p:grpSpPr>
          <p:sp>
            <p:nvSpPr>
              <p:cNvPr id="3644" name="Freeform 2773"/>
              <p:cNvSpPr/>
              <p:nvPr/>
            </p:nvSpPr>
            <p:spPr>
              <a:xfrm flipH="1">
                <a:off x="21877"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45" name="Freeform 2774"/>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49" name="Graphic 20"/>
            <p:cNvGrpSpPr/>
            <p:nvPr/>
          </p:nvGrpSpPr>
          <p:grpSpPr>
            <a:xfrm>
              <a:off x="3229517" y="747773"/>
              <a:ext cx="45169" cy="76107"/>
              <a:chOff x="0" y="0"/>
              <a:chExt cx="45168" cy="76106"/>
            </a:xfrm>
          </p:grpSpPr>
          <p:sp>
            <p:nvSpPr>
              <p:cNvPr id="3647" name="Freeform 2776"/>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48" name="Freeform 2777"/>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52" name="Graphic 20"/>
            <p:cNvGrpSpPr/>
            <p:nvPr/>
          </p:nvGrpSpPr>
          <p:grpSpPr>
            <a:xfrm>
              <a:off x="3221752" y="747773"/>
              <a:ext cx="45169" cy="76107"/>
              <a:chOff x="0" y="0"/>
              <a:chExt cx="45168" cy="76106"/>
            </a:xfrm>
          </p:grpSpPr>
          <p:sp>
            <p:nvSpPr>
              <p:cNvPr id="3650" name="Freeform 2779"/>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51" name="Freeform 278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55" name="Graphic 20"/>
            <p:cNvGrpSpPr/>
            <p:nvPr/>
          </p:nvGrpSpPr>
          <p:grpSpPr>
            <a:xfrm>
              <a:off x="3165293" y="747773"/>
              <a:ext cx="45169" cy="76107"/>
              <a:chOff x="0" y="0"/>
              <a:chExt cx="45168" cy="76106"/>
            </a:xfrm>
          </p:grpSpPr>
          <p:sp>
            <p:nvSpPr>
              <p:cNvPr id="3653" name="Freeform 2782"/>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54" name="Freeform 2783"/>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58" name="Graphic 20"/>
            <p:cNvGrpSpPr/>
            <p:nvPr/>
          </p:nvGrpSpPr>
          <p:grpSpPr>
            <a:xfrm>
              <a:off x="3149061" y="728445"/>
              <a:ext cx="45169" cy="77315"/>
              <a:chOff x="0" y="0"/>
              <a:chExt cx="45168" cy="77314"/>
            </a:xfrm>
          </p:grpSpPr>
          <p:sp>
            <p:nvSpPr>
              <p:cNvPr id="3656" name="Freeform 2785"/>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57" name="Freeform 278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61" name="Graphic 20"/>
            <p:cNvGrpSpPr/>
            <p:nvPr/>
          </p:nvGrpSpPr>
          <p:grpSpPr>
            <a:xfrm>
              <a:off x="3125771" y="727237"/>
              <a:ext cx="45169" cy="77315"/>
              <a:chOff x="0" y="0"/>
              <a:chExt cx="45168" cy="77314"/>
            </a:xfrm>
          </p:grpSpPr>
          <p:sp>
            <p:nvSpPr>
              <p:cNvPr id="3659" name="Freeform 2788"/>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60" name="Freeform 278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64" name="Graphic 20"/>
            <p:cNvGrpSpPr/>
            <p:nvPr/>
          </p:nvGrpSpPr>
          <p:grpSpPr>
            <a:xfrm>
              <a:off x="3121536" y="727237"/>
              <a:ext cx="45169" cy="77315"/>
              <a:chOff x="0" y="0"/>
              <a:chExt cx="45168" cy="77314"/>
            </a:xfrm>
          </p:grpSpPr>
          <p:sp>
            <p:nvSpPr>
              <p:cNvPr id="3662" name="Freeform 2791"/>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63" name="Freeform 2792"/>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67" name="Graphic 20"/>
            <p:cNvGrpSpPr/>
            <p:nvPr/>
          </p:nvGrpSpPr>
          <p:grpSpPr>
            <a:xfrm>
              <a:off x="3113773" y="727237"/>
              <a:ext cx="45169" cy="77315"/>
              <a:chOff x="0" y="0"/>
              <a:chExt cx="45168" cy="77314"/>
            </a:xfrm>
          </p:grpSpPr>
          <p:sp>
            <p:nvSpPr>
              <p:cNvPr id="3665" name="Freeform 2794"/>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66" name="Freeform 2795"/>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70" name="Graphic 20"/>
            <p:cNvGrpSpPr/>
            <p:nvPr/>
          </p:nvGrpSpPr>
          <p:grpSpPr>
            <a:xfrm>
              <a:off x="3108126" y="727237"/>
              <a:ext cx="45169" cy="77315"/>
              <a:chOff x="0" y="0"/>
              <a:chExt cx="45168" cy="77314"/>
            </a:xfrm>
          </p:grpSpPr>
          <p:sp>
            <p:nvSpPr>
              <p:cNvPr id="3668" name="Freeform 2797"/>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69" name="Freeform 2798"/>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73" name="Graphic 20"/>
            <p:cNvGrpSpPr/>
            <p:nvPr/>
          </p:nvGrpSpPr>
          <p:grpSpPr>
            <a:xfrm>
              <a:off x="3083425" y="705492"/>
              <a:ext cx="45169" cy="77315"/>
              <a:chOff x="0" y="0"/>
              <a:chExt cx="45168" cy="77314"/>
            </a:xfrm>
          </p:grpSpPr>
          <p:sp>
            <p:nvSpPr>
              <p:cNvPr id="3671" name="Freeform 2800"/>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72" name="Freeform 2801"/>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76" name="Graphic 20"/>
            <p:cNvGrpSpPr/>
            <p:nvPr/>
          </p:nvGrpSpPr>
          <p:grpSpPr>
            <a:xfrm>
              <a:off x="3077779" y="705492"/>
              <a:ext cx="45169" cy="77315"/>
              <a:chOff x="0" y="0"/>
              <a:chExt cx="45168" cy="77314"/>
            </a:xfrm>
          </p:grpSpPr>
          <p:sp>
            <p:nvSpPr>
              <p:cNvPr id="3674" name="Freeform 2803"/>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75" name="Freeform 2804"/>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79" name="Graphic 20"/>
            <p:cNvGrpSpPr/>
            <p:nvPr/>
          </p:nvGrpSpPr>
          <p:grpSpPr>
            <a:xfrm>
              <a:off x="3070723" y="705492"/>
              <a:ext cx="44463" cy="77315"/>
              <a:chOff x="0" y="0"/>
              <a:chExt cx="44461" cy="77314"/>
            </a:xfrm>
          </p:grpSpPr>
          <p:sp>
            <p:nvSpPr>
              <p:cNvPr id="3677" name="Freeform 2806"/>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78" name="Freeform 2807"/>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82" name="Graphic 20"/>
            <p:cNvGrpSpPr/>
            <p:nvPr/>
          </p:nvGrpSpPr>
          <p:grpSpPr>
            <a:xfrm>
              <a:off x="3065077" y="705492"/>
              <a:ext cx="45169" cy="77315"/>
              <a:chOff x="0" y="0"/>
              <a:chExt cx="45168" cy="77314"/>
            </a:xfrm>
          </p:grpSpPr>
          <p:sp>
            <p:nvSpPr>
              <p:cNvPr id="3680" name="Freeform 2809"/>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81" name="Freeform 281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85" name="Graphic 20"/>
            <p:cNvGrpSpPr/>
            <p:nvPr/>
          </p:nvGrpSpPr>
          <p:grpSpPr>
            <a:xfrm>
              <a:off x="3058725" y="705492"/>
              <a:ext cx="44463" cy="77315"/>
              <a:chOff x="0" y="0"/>
              <a:chExt cx="44461" cy="77314"/>
            </a:xfrm>
          </p:grpSpPr>
          <p:sp>
            <p:nvSpPr>
              <p:cNvPr id="3683" name="Freeform 2812"/>
              <p:cNvSpPr/>
              <p:nvPr/>
            </p:nvSpPr>
            <p:spPr>
              <a:xfrm flipH="1">
                <a:off x="21877"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84" name="Freeform 2813"/>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88" name="Graphic 20"/>
            <p:cNvGrpSpPr/>
            <p:nvPr/>
          </p:nvGrpSpPr>
          <p:grpSpPr>
            <a:xfrm>
              <a:off x="3053078" y="705492"/>
              <a:ext cx="44463" cy="77315"/>
              <a:chOff x="0" y="0"/>
              <a:chExt cx="44461" cy="77314"/>
            </a:xfrm>
          </p:grpSpPr>
          <p:sp>
            <p:nvSpPr>
              <p:cNvPr id="3686" name="Freeform 2815"/>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87" name="Freeform 2816"/>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91" name="Graphic 20"/>
            <p:cNvGrpSpPr/>
            <p:nvPr/>
          </p:nvGrpSpPr>
          <p:grpSpPr>
            <a:xfrm>
              <a:off x="3042492" y="705492"/>
              <a:ext cx="45169" cy="77315"/>
              <a:chOff x="0" y="0"/>
              <a:chExt cx="45168" cy="77314"/>
            </a:xfrm>
          </p:grpSpPr>
          <p:sp>
            <p:nvSpPr>
              <p:cNvPr id="3689" name="Freeform 2818"/>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90" name="Freeform 281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94" name="Graphic 20"/>
            <p:cNvGrpSpPr/>
            <p:nvPr/>
          </p:nvGrpSpPr>
          <p:grpSpPr>
            <a:xfrm>
              <a:off x="3037551" y="705492"/>
              <a:ext cx="44463" cy="77315"/>
              <a:chOff x="0" y="0"/>
              <a:chExt cx="44461" cy="77314"/>
            </a:xfrm>
          </p:grpSpPr>
          <p:sp>
            <p:nvSpPr>
              <p:cNvPr id="3692" name="Freeform 2821"/>
              <p:cNvSpPr/>
              <p:nvPr/>
            </p:nvSpPr>
            <p:spPr>
              <a:xfrm flipH="1">
                <a:off x="21879"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93" name="Freeform 2822"/>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697" name="Graphic 20"/>
            <p:cNvGrpSpPr/>
            <p:nvPr/>
          </p:nvGrpSpPr>
          <p:grpSpPr>
            <a:xfrm>
              <a:off x="3030495" y="688580"/>
              <a:ext cx="45169" cy="76107"/>
              <a:chOff x="0" y="0"/>
              <a:chExt cx="45168" cy="76106"/>
            </a:xfrm>
          </p:grpSpPr>
          <p:sp>
            <p:nvSpPr>
              <p:cNvPr id="3695" name="Freeform 2824"/>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96" name="Freeform 2825"/>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00" name="Graphic 20"/>
            <p:cNvGrpSpPr/>
            <p:nvPr/>
          </p:nvGrpSpPr>
          <p:grpSpPr>
            <a:xfrm>
              <a:off x="3017085" y="688580"/>
              <a:ext cx="45169" cy="76107"/>
              <a:chOff x="0" y="0"/>
              <a:chExt cx="45168" cy="76106"/>
            </a:xfrm>
          </p:grpSpPr>
          <p:sp>
            <p:nvSpPr>
              <p:cNvPr id="3698" name="Freeform 2827"/>
              <p:cNvSpPr/>
              <p:nvPr/>
            </p:nvSpPr>
            <p:spPr>
              <a:xfrm flipH="1">
                <a:off x="22585"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99" name="Freeform 2828"/>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03" name="Graphic 20"/>
            <p:cNvGrpSpPr/>
            <p:nvPr/>
          </p:nvGrpSpPr>
          <p:grpSpPr>
            <a:xfrm>
              <a:off x="3012145" y="688580"/>
              <a:ext cx="44463" cy="76107"/>
              <a:chOff x="0" y="0"/>
              <a:chExt cx="44461" cy="76106"/>
            </a:xfrm>
          </p:grpSpPr>
          <p:sp>
            <p:nvSpPr>
              <p:cNvPr id="3701" name="Freeform 2830"/>
              <p:cNvSpPr/>
              <p:nvPr/>
            </p:nvSpPr>
            <p:spPr>
              <a:xfrm flipH="1">
                <a:off x="21879"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02" name="Freeform 2831"/>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06" name="Graphic 20"/>
            <p:cNvGrpSpPr/>
            <p:nvPr/>
          </p:nvGrpSpPr>
          <p:grpSpPr>
            <a:xfrm>
              <a:off x="2935924" y="688580"/>
              <a:ext cx="44463" cy="76107"/>
              <a:chOff x="0" y="0"/>
              <a:chExt cx="44461" cy="76106"/>
            </a:xfrm>
          </p:grpSpPr>
          <p:sp>
            <p:nvSpPr>
              <p:cNvPr id="3704" name="Freeform 2833"/>
              <p:cNvSpPr/>
              <p:nvPr/>
            </p:nvSpPr>
            <p:spPr>
              <a:xfrm flipH="1">
                <a:off x="21877"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05" name="Freeform 2834"/>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09" name="Graphic 20"/>
            <p:cNvGrpSpPr/>
            <p:nvPr/>
          </p:nvGrpSpPr>
          <p:grpSpPr>
            <a:xfrm>
              <a:off x="2930278" y="688580"/>
              <a:ext cx="45169" cy="76107"/>
              <a:chOff x="0" y="0"/>
              <a:chExt cx="45168" cy="76106"/>
            </a:xfrm>
          </p:grpSpPr>
          <p:sp>
            <p:nvSpPr>
              <p:cNvPr id="3707" name="Freeform 2836"/>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08" name="Freeform 2837"/>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12" name="Graphic 20"/>
            <p:cNvGrpSpPr/>
            <p:nvPr/>
          </p:nvGrpSpPr>
          <p:grpSpPr>
            <a:xfrm>
              <a:off x="2996619" y="688580"/>
              <a:ext cx="45169" cy="76107"/>
              <a:chOff x="0" y="0"/>
              <a:chExt cx="45168" cy="76106"/>
            </a:xfrm>
          </p:grpSpPr>
          <p:sp>
            <p:nvSpPr>
              <p:cNvPr id="3710" name="Freeform 2839"/>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11" name="Freeform 284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15" name="Graphic 20"/>
            <p:cNvGrpSpPr/>
            <p:nvPr/>
          </p:nvGrpSpPr>
          <p:grpSpPr>
            <a:xfrm>
              <a:off x="2959920" y="688580"/>
              <a:ext cx="45169" cy="76107"/>
              <a:chOff x="0" y="0"/>
              <a:chExt cx="45168" cy="76106"/>
            </a:xfrm>
          </p:grpSpPr>
          <p:sp>
            <p:nvSpPr>
              <p:cNvPr id="3713" name="Freeform 2842"/>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14" name="Freeform 2843"/>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18" name="Graphic 20"/>
            <p:cNvGrpSpPr/>
            <p:nvPr/>
          </p:nvGrpSpPr>
          <p:grpSpPr>
            <a:xfrm>
              <a:off x="2881581" y="688580"/>
              <a:ext cx="45169" cy="76107"/>
              <a:chOff x="0" y="0"/>
              <a:chExt cx="45168" cy="76106"/>
            </a:xfrm>
          </p:grpSpPr>
          <p:sp>
            <p:nvSpPr>
              <p:cNvPr id="3716" name="Freeform 2845"/>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17" name="Freeform 284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21" name="Graphic 20"/>
            <p:cNvGrpSpPr/>
            <p:nvPr/>
          </p:nvGrpSpPr>
          <p:grpSpPr>
            <a:xfrm>
              <a:off x="2867466" y="669251"/>
              <a:ext cx="45169" cy="77315"/>
              <a:chOff x="0" y="0"/>
              <a:chExt cx="45168" cy="77314"/>
            </a:xfrm>
          </p:grpSpPr>
          <p:sp>
            <p:nvSpPr>
              <p:cNvPr id="3719" name="Freeform 2848"/>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20" name="Freeform 284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24" name="Graphic 20"/>
            <p:cNvGrpSpPr/>
            <p:nvPr/>
          </p:nvGrpSpPr>
          <p:grpSpPr>
            <a:xfrm>
              <a:off x="2849116" y="668042"/>
              <a:ext cx="45169" cy="76107"/>
              <a:chOff x="0" y="0"/>
              <a:chExt cx="45168" cy="76106"/>
            </a:xfrm>
          </p:grpSpPr>
          <p:sp>
            <p:nvSpPr>
              <p:cNvPr id="3722" name="Freeform 2851"/>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23" name="Freeform 2852"/>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27" name="Graphic 20"/>
            <p:cNvGrpSpPr/>
            <p:nvPr/>
          </p:nvGrpSpPr>
          <p:grpSpPr>
            <a:xfrm>
              <a:off x="2827238" y="668042"/>
              <a:ext cx="45169" cy="76107"/>
              <a:chOff x="0" y="0"/>
              <a:chExt cx="45168" cy="76106"/>
            </a:xfrm>
          </p:grpSpPr>
          <p:sp>
            <p:nvSpPr>
              <p:cNvPr id="3725" name="Freeform 2854"/>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26" name="Freeform 2855"/>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30" name="Graphic 20"/>
            <p:cNvGrpSpPr/>
            <p:nvPr/>
          </p:nvGrpSpPr>
          <p:grpSpPr>
            <a:xfrm>
              <a:off x="2751016" y="668042"/>
              <a:ext cx="45169" cy="76107"/>
              <a:chOff x="0" y="0"/>
              <a:chExt cx="45168" cy="76106"/>
            </a:xfrm>
          </p:grpSpPr>
          <p:sp>
            <p:nvSpPr>
              <p:cNvPr id="3728" name="Freeform 2857"/>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29" name="Freeform 2858"/>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33" name="Graphic 20"/>
            <p:cNvGrpSpPr/>
            <p:nvPr/>
          </p:nvGrpSpPr>
          <p:grpSpPr>
            <a:xfrm>
              <a:off x="2738314" y="668042"/>
              <a:ext cx="45169" cy="76107"/>
              <a:chOff x="0" y="0"/>
              <a:chExt cx="45168" cy="76106"/>
            </a:xfrm>
          </p:grpSpPr>
          <p:sp>
            <p:nvSpPr>
              <p:cNvPr id="3731" name="Freeform 2860"/>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32" name="Freeform 2861"/>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36" name="Graphic 20"/>
            <p:cNvGrpSpPr/>
            <p:nvPr/>
          </p:nvGrpSpPr>
          <p:grpSpPr>
            <a:xfrm>
              <a:off x="2715024" y="668042"/>
              <a:ext cx="44463" cy="76107"/>
              <a:chOff x="0" y="0"/>
              <a:chExt cx="44461" cy="76106"/>
            </a:xfrm>
          </p:grpSpPr>
          <p:sp>
            <p:nvSpPr>
              <p:cNvPr id="3734" name="Freeform 2863"/>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35" name="Freeform 2864"/>
              <p:cNvSpPr/>
              <p:nvPr/>
            </p:nvSpPr>
            <p:spPr>
              <a:xfrm>
                <a:off x="0" y="37449"/>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39" name="Graphic 20"/>
            <p:cNvGrpSpPr/>
            <p:nvPr/>
          </p:nvGrpSpPr>
          <p:grpSpPr>
            <a:xfrm>
              <a:off x="2718553" y="668042"/>
              <a:ext cx="45169" cy="76107"/>
              <a:chOff x="0" y="0"/>
              <a:chExt cx="45168" cy="76106"/>
            </a:xfrm>
          </p:grpSpPr>
          <p:sp>
            <p:nvSpPr>
              <p:cNvPr id="3737" name="Freeform 2866"/>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38" name="Freeform 2867"/>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42" name="Graphic 20"/>
            <p:cNvGrpSpPr/>
            <p:nvPr/>
          </p:nvGrpSpPr>
          <p:grpSpPr>
            <a:xfrm>
              <a:off x="2702321" y="668042"/>
              <a:ext cx="45169" cy="76107"/>
              <a:chOff x="0" y="0"/>
              <a:chExt cx="45168" cy="76106"/>
            </a:xfrm>
          </p:grpSpPr>
          <p:sp>
            <p:nvSpPr>
              <p:cNvPr id="3740" name="Freeform 2869"/>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41" name="Freeform 2870"/>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45" name="Graphic 20"/>
            <p:cNvGrpSpPr/>
            <p:nvPr/>
          </p:nvGrpSpPr>
          <p:grpSpPr>
            <a:xfrm>
              <a:off x="2691028" y="666835"/>
              <a:ext cx="45169" cy="76107"/>
              <a:chOff x="0" y="0"/>
              <a:chExt cx="45168" cy="76106"/>
            </a:xfrm>
          </p:grpSpPr>
          <p:sp>
            <p:nvSpPr>
              <p:cNvPr id="3743" name="Freeform 2872"/>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44" name="Freeform 2873"/>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48" name="Graphic 20"/>
            <p:cNvGrpSpPr/>
            <p:nvPr/>
          </p:nvGrpSpPr>
          <p:grpSpPr>
            <a:xfrm>
              <a:off x="2674090" y="666835"/>
              <a:ext cx="45169" cy="76107"/>
              <a:chOff x="0" y="0"/>
              <a:chExt cx="45168" cy="76106"/>
            </a:xfrm>
          </p:grpSpPr>
          <p:sp>
            <p:nvSpPr>
              <p:cNvPr id="3746" name="Freeform 2875"/>
              <p:cNvSpPr/>
              <p:nvPr/>
            </p:nvSpPr>
            <p:spPr>
              <a:xfrm flipH="1">
                <a:off x="22585"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47" name="Freeform 2876"/>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51" name="Graphic 20"/>
            <p:cNvGrpSpPr/>
            <p:nvPr/>
          </p:nvGrpSpPr>
          <p:grpSpPr>
            <a:xfrm>
              <a:off x="2656446" y="666835"/>
              <a:ext cx="44463" cy="76107"/>
              <a:chOff x="0" y="0"/>
              <a:chExt cx="44461" cy="76106"/>
            </a:xfrm>
          </p:grpSpPr>
          <p:sp>
            <p:nvSpPr>
              <p:cNvPr id="3749" name="Freeform 2878"/>
              <p:cNvSpPr/>
              <p:nvPr/>
            </p:nvSpPr>
            <p:spPr>
              <a:xfrm flipH="1">
                <a:off x="21877"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50" name="Freeform 2879"/>
              <p:cNvSpPr/>
              <p:nvPr/>
            </p:nvSpPr>
            <p:spPr>
              <a:xfrm>
                <a:off x="0" y="37449"/>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54" name="Graphic 20"/>
            <p:cNvGrpSpPr/>
            <p:nvPr/>
          </p:nvGrpSpPr>
          <p:grpSpPr>
            <a:xfrm>
              <a:off x="2647271" y="666835"/>
              <a:ext cx="45169" cy="76107"/>
              <a:chOff x="0" y="0"/>
              <a:chExt cx="45168" cy="76106"/>
            </a:xfrm>
          </p:grpSpPr>
          <p:sp>
            <p:nvSpPr>
              <p:cNvPr id="3752" name="Freeform 2881"/>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53" name="Freeform 2882"/>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57" name="Graphic 20"/>
            <p:cNvGrpSpPr/>
            <p:nvPr/>
          </p:nvGrpSpPr>
          <p:grpSpPr>
            <a:xfrm>
              <a:off x="2630334" y="666835"/>
              <a:ext cx="44463" cy="76107"/>
              <a:chOff x="0" y="0"/>
              <a:chExt cx="44461" cy="76106"/>
            </a:xfrm>
          </p:grpSpPr>
          <p:sp>
            <p:nvSpPr>
              <p:cNvPr id="3755" name="Freeform 2884"/>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56" name="Freeform 2885"/>
              <p:cNvSpPr/>
              <p:nvPr/>
            </p:nvSpPr>
            <p:spPr>
              <a:xfrm>
                <a:off x="0" y="37449"/>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60" name="Graphic 20"/>
            <p:cNvGrpSpPr/>
            <p:nvPr/>
          </p:nvGrpSpPr>
          <p:grpSpPr>
            <a:xfrm>
              <a:off x="2609161" y="653546"/>
              <a:ext cx="44463" cy="76107"/>
              <a:chOff x="0" y="0"/>
              <a:chExt cx="44461" cy="76106"/>
            </a:xfrm>
          </p:grpSpPr>
          <p:sp>
            <p:nvSpPr>
              <p:cNvPr id="3758" name="Freeform 2887"/>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59" name="Freeform 2888"/>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63" name="Graphic 20"/>
            <p:cNvGrpSpPr/>
            <p:nvPr/>
          </p:nvGrpSpPr>
          <p:grpSpPr>
            <a:xfrm>
              <a:off x="2566815" y="653546"/>
              <a:ext cx="45169" cy="76107"/>
              <a:chOff x="0" y="0"/>
              <a:chExt cx="45168" cy="76106"/>
            </a:xfrm>
          </p:grpSpPr>
          <p:sp>
            <p:nvSpPr>
              <p:cNvPr id="3761" name="Freeform 2890"/>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62" name="Freeform 2891"/>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66" name="Graphic 20"/>
            <p:cNvGrpSpPr/>
            <p:nvPr/>
          </p:nvGrpSpPr>
          <p:grpSpPr>
            <a:xfrm>
              <a:off x="2549173" y="653546"/>
              <a:ext cx="45169" cy="76107"/>
              <a:chOff x="0" y="0"/>
              <a:chExt cx="45168" cy="76106"/>
            </a:xfrm>
          </p:grpSpPr>
          <p:sp>
            <p:nvSpPr>
              <p:cNvPr id="3764" name="Freeform 2893"/>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65" name="Freeform 2894"/>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69" name="Graphic 20"/>
            <p:cNvGrpSpPr/>
            <p:nvPr/>
          </p:nvGrpSpPr>
          <p:grpSpPr>
            <a:xfrm>
              <a:off x="2410845" y="653546"/>
              <a:ext cx="45169" cy="76107"/>
              <a:chOff x="0" y="0"/>
              <a:chExt cx="45168" cy="76106"/>
            </a:xfrm>
          </p:grpSpPr>
          <p:sp>
            <p:nvSpPr>
              <p:cNvPr id="3767" name="Freeform 2896"/>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68" name="Freeform 2897"/>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72" name="Graphic 20"/>
            <p:cNvGrpSpPr/>
            <p:nvPr/>
          </p:nvGrpSpPr>
          <p:grpSpPr>
            <a:xfrm>
              <a:off x="2330389" y="637841"/>
              <a:ext cx="45169" cy="77315"/>
              <a:chOff x="0" y="0"/>
              <a:chExt cx="45168" cy="77314"/>
            </a:xfrm>
          </p:grpSpPr>
          <p:sp>
            <p:nvSpPr>
              <p:cNvPr id="3770" name="Freeform 2899"/>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71" name="Freeform 290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75" name="Graphic 20"/>
            <p:cNvGrpSpPr/>
            <p:nvPr/>
          </p:nvGrpSpPr>
          <p:grpSpPr>
            <a:xfrm>
              <a:off x="2280986" y="637841"/>
              <a:ext cx="45169" cy="77315"/>
              <a:chOff x="0" y="0"/>
              <a:chExt cx="45168" cy="77314"/>
            </a:xfrm>
          </p:grpSpPr>
          <p:sp>
            <p:nvSpPr>
              <p:cNvPr id="3773" name="Freeform 2902"/>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74" name="Freeform 2903"/>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78" name="Graphic 20"/>
            <p:cNvGrpSpPr/>
            <p:nvPr/>
          </p:nvGrpSpPr>
          <p:grpSpPr>
            <a:xfrm>
              <a:off x="2276753" y="637841"/>
              <a:ext cx="44463" cy="77315"/>
              <a:chOff x="0" y="0"/>
              <a:chExt cx="44461" cy="77314"/>
            </a:xfrm>
          </p:grpSpPr>
          <p:sp>
            <p:nvSpPr>
              <p:cNvPr id="3776" name="Freeform 2905"/>
              <p:cNvSpPr/>
              <p:nvPr/>
            </p:nvSpPr>
            <p:spPr>
              <a:xfrm flipH="1">
                <a:off x="21877"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77" name="Freeform 2906"/>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81" name="Graphic 20"/>
            <p:cNvGrpSpPr/>
            <p:nvPr/>
          </p:nvGrpSpPr>
          <p:grpSpPr>
            <a:xfrm>
              <a:off x="2213941" y="624553"/>
              <a:ext cx="44463" cy="76107"/>
              <a:chOff x="0" y="0"/>
              <a:chExt cx="44461" cy="76106"/>
            </a:xfrm>
          </p:grpSpPr>
          <p:sp>
            <p:nvSpPr>
              <p:cNvPr id="3779" name="Freeform 2908"/>
              <p:cNvSpPr/>
              <p:nvPr/>
            </p:nvSpPr>
            <p:spPr>
              <a:xfrm flipH="1">
                <a:off x="21877"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80" name="Freeform 2909"/>
              <p:cNvSpPr/>
              <p:nvPr/>
            </p:nvSpPr>
            <p:spPr>
              <a:xfrm>
                <a:off x="0" y="37449"/>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84" name="Graphic 20"/>
            <p:cNvGrpSpPr/>
            <p:nvPr/>
          </p:nvGrpSpPr>
          <p:grpSpPr>
            <a:xfrm>
              <a:off x="2160303" y="607641"/>
              <a:ext cx="44463" cy="77315"/>
              <a:chOff x="0" y="0"/>
              <a:chExt cx="44461" cy="77314"/>
            </a:xfrm>
          </p:grpSpPr>
          <p:sp>
            <p:nvSpPr>
              <p:cNvPr id="3782" name="Freeform 2911"/>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83" name="Freeform 2912"/>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87" name="Graphic 20"/>
            <p:cNvGrpSpPr/>
            <p:nvPr/>
          </p:nvGrpSpPr>
          <p:grpSpPr>
            <a:xfrm>
              <a:off x="2148306" y="573815"/>
              <a:ext cx="45169" cy="76107"/>
              <a:chOff x="0" y="0"/>
              <a:chExt cx="45168" cy="76106"/>
            </a:xfrm>
          </p:grpSpPr>
          <p:sp>
            <p:nvSpPr>
              <p:cNvPr id="3785" name="Freeform 2914"/>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86" name="Freeform 2915"/>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90" name="Graphic 20"/>
            <p:cNvGrpSpPr/>
            <p:nvPr/>
          </p:nvGrpSpPr>
          <p:grpSpPr>
            <a:xfrm>
              <a:off x="2074908" y="533950"/>
              <a:ext cx="45169" cy="76107"/>
              <a:chOff x="0" y="0"/>
              <a:chExt cx="45168" cy="76106"/>
            </a:xfrm>
          </p:grpSpPr>
          <p:sp>
            <p:nvSpPr>
              <p:cNvPr id="3788" name="Freeform 2917"/>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89" name="Freeform 2918"/>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93" name="Graphic 20"/>
            <p:cNvGrpSpPr/>
            <p:nvPr/>
          </p:nvGrpSpPr>
          <p:grpSpPr>
            <a:xfrm>
              <a:off x="2055853" y="532743"/>
              <a:ext cx="44463" cy="77315"/>
              <a:chOff x="0" y="0"/>
              <a:chExt cx="44461" cy="77314"/>
            </a:xfrm>
          </p:grpSpPr>
          <p:sp>
            <p:nvSpPr>
              <p:cNvPr id="3791" name="Freeform 2920"/>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92" name="Freeform 2921"/>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96" name="Graphic 20"/>
            <p:cNvGrpSpPr/>
            <p:nvPr/>
          </p:nvGrpSpPr>
          <p:grpSpPr>
            <a:xfrm>
              <a:off x="2034680" y="532743"/>
              <a:ext cx="44463" cy="77315"/>
              <a:chOff x="0" y="0"/>
              <a:chExt cx="44461" cy="77314"/>
            </a:xfrm>
          </p:grpSpPr>
          <p:sp>
            <p:nvSpPr>
              <p:cNvPr id="3794" name="Freeform 2923"/>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95" name="Freeform 2924"/>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799" name="Graphic 20"/>
            <p:cNvGrpSpPr/>
            <p:nvPr/>
          </p:nvGrpSpPr>
          <p:grpSpPr>
            <a:xfrm>
              <a:off x="2081964" y="532743"/>
              <a:ext cx="45169" cy="77315"/>
              <a:chOff x="0" y="0"/>
              <a:chExt cx="45168" cy="77314"/>
            </a:xfrm>
          </p:grpSpPr>
          <p:sp>
            <p:nvSpPr>
              <p:cNvPr id="3797" name="Freeform 2926"/>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798" name="Freeform 2927"/>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02" name="Graphic 20"/>
            <p:cNvGrpSpPr/>
            <p:nvPr/>
          </p:nvGrpSpPr>
          <p:grpSpPr>
            <a:xfrm>
              <a:off x="1976808" y="520662"/>
              <a:ext cx="45169" cy="77315"/>
              <a:chOff x="0" y="0"/>
              <a:chExt cx="45168" cy="77314"/>
            </a:xfrm>
          </p:grpSpPr>
          <p:sp>
            <p:nvSpPr>
              <p:cNvPr id="3800" name="Freeform 2929"/>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01" name="Freeform 293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05" name="Graphic 20"/>
            <p:cNvGrpSpPr/>
            <p:nvPr/>
          </p:nvGrpSpPr>
          <p:grpSpPr>
            <a:xfrm>
              <a:off x="1983865" y="520662"/>
              <a:ext cx="44463" cy="76107"/>
              <a:chOff x="0" y="0"/>
              <a:chExt cx="44461" cy="76106"/>
            </a:xfrm>
          </p:grpSpPr>
          <p:sp>
            <p:nvSpPr>
              <p:cNvPr id="3803" name="Freeform 2932"/>
              <p:cNvSpPr/>
              <p:nvPr/>
            </p:nvSpPr>
            <p:spPr>
              <a:xfrm flipH="1">
                <a:off x="21877"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04" name="Freeform 2933"/>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08" name="Graphic 20"/>
            <p:cNvGrpSpPr/>
            <p:nvPr/>
          </p:nvGrpSpPr>
          <p:grpSpPr>
            <a:xfrm>
              <a:off x="1956342" y="520662"/>
              <a:ext cx="45169" cy="77315"/>
              <a:chOff x="0" y="0"/>
              <a:chExt cx="45168" cy="77314"/>
            </a:xfrm>
          </p:grpSpPr>
          <p:sp>
            <p:nvSpPr>
              <p:cNvPr id="3806" name="Freeform 2935"/>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07" name="Freeform 293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11" name="Graphic 20"/>
            <p:cNvGrpSpPr/>
            <p:nvPr/>
          </p:nvGrpSpPr>
          <p:grpSpPr>
            <a:xfrm>
              <a:off x="1928111" y="520662"/>
              <a:ext cx="45169" cy="77315"/>
              <a:chOff x="0" y="0"/>
              <a:chExt cx="45168" cy="77314"/>
            </a:xfrm>
          </p:grpSpPr>
          <p:sp>
            <p:nvSpPr>
              <p:cNvPr id="3809" name="Freeform 2938"/>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10" name="Freeform 293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14" name="Graphic 20"/>
            <p:cNvGrpSpPr/>
            <p:nvPr/>
          </p:nvGrpSpPr>
          <p:grpSpPr>
            <a:xfrm>
              <a:off x="1889294" y="520662"/>
              <a:ext cx="45169" cy="76107"/>
              <a:chOff x="0" y="0"/>
              <a:chExt cx="45168" cy="76106"/>
            </a:xfrm>
          </p:grpSpPr>
          <p:sp>
            <p:nvSpPr>
              <p:cNvPr id="3812" name="Freeform 2941"/>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13" name="Freeform 2942"/>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17" name="Graphic 20"/>
            <p:cNvGrpSpPr/>
            <p:nvPr/>
          </p:nvGrpSpPr>
          <p:grpSpPr>
            <a:xfrm>
              <a:off x="1845539" y="502541"/>
              <a:ext cx="44463" cy="76108"/>
              <a:chOff x="0" y="0"/>
              <a:chExt cx="44461" cy="76106"/>
            </a:xfrm>
          </p:grpSpPr>
          <p:sp>
            <p:nvSpPr>
              <p:cNvPr id="3815" name="Freeform 2944"/>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16" name="Freeform 2945"/>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20" name="Graphic 20"/>
            <p:cNvGrpSpPr/>
            <p:nvPr/>
          </p:nvGrpSpPr>
          <p:grpSpPr>
            <a:xfrm>
              <a:off x="1772846" y="502541"/>
              <a:ext cx="45169" cy="76108"/>
              <a:chOff x="0" y="0"/>
              <a:chExt cx="45168" cy="76106"/>
            </a:xfrm>
          </p:grpSpPr>
          <p:sp>
            <p:nvSpPr>
              <p:cNvPr id="3818" name="Freeform 2947"/>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19" name="Freeform 2948"/>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23" name="Graphic 20"/>
            <p:cNvGrpSpPr/>
            <p:nvPr/>
          </p:nvGrpSpPr>
          <p:grpSpPr>
            <a:xfrm>
              <a:off x="1744615" y="502541"/>
              <a:ext cx="44463" cy="76108"/>
              <a:chOff x="0" y="0"/>
              <a:chExt cx="44461" cy="76106"/>
            </a:xfrm>
          </p:grpSpPr>
          <p:sp>
            <p:nvSpPr>
              <p:cNvPr id="3821" name="Freeform 2950"/>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22" name="Freeform 2951"/>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26" name="Graphic 20"/>
            <p:cNvGrpSpPr/>
            <p:nvPr/>
          </p:nvGrpSpPr>
          <p:grpSpPr>
            <a:xfrm>
              <a:off x="1712152" y="475966"/>
              <a:ext cx="45169" cy="76107"/>
              <a:chOff x="0" y="0"/>
              <a:chExt cx="45168" cy="76106"/>
            </a:xfrm>
          </p:grpSpPr>
          <p:sp>
            <p:nvSpPr>
              <p:cNvPr id="3824" name="Freeform 2953"/>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25" name="Freeform 2954"/>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29" name="Graphic 20"/>
            <p:cNvGrpSpPr/>
            <p:nvPr/>
          </p:nvGrpSpPr>
          <p:grpSpPr>
            <a:xfrm>
              <a:off x="1699448" y="474757"/>
              <a:ext cx="45169" cy="76107"/>
              <a:chOff x="0" y="0"/>
              <a:chExt cx="45168" cy="76106"/>
            </a:xfrm>
          </p:grpSpPr>
          <p:sp>
            <p:nvSpPr>
              <p:cNvPr id="3827" name="Freeform 2956"/>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28" name="Freeform 2957"/>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32" name="Graphic 20"/>
            <p:cNvGrpSpPr/>
            <p:nvPr/>
          </p:nvGrpSpPr>
          <p:grpSpPr>
            <a:xfrm>
              <a:off x="1663455" y="454221"/>
              <a:ext cx="45169" cy="77315"/>
              <a:chOff x="0" y="0"/>
              <a:chExt cx="45168" cy="77314"/>
            </a:xfrm>
          </p:grpSpPr>
          <p:sp>
            <p:nvSpPr>
              <p:cNvPr id="3830" name="Freeform 2959"/>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31" name="Freeform 296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35" name="Graphic 20"/>
            <p:cNvGrpSpPr/>
            <p:nvPr/>
          </p:nvGrpSpPr>
          <p:grpSpPr>
            <a:xfrm>
              <a:off x="1622521" y="440933"/>
              <a:ext cx="44463" cy="76107"/>
              <a:chOff x="0" y="0"/>
              <a:chExt cx="44461" cy="76106"/>
            </a:xfrm>
          </p:grpSpPr>
          <p:sp>
            <p:nvSpPr>
              <p:cNvPr id="3833" name="Freeform 2962"/>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34" name="Freeform 2963"/>
              <p:cNvSpPr/>
              <p:nvPr/>
            </p:nvSpPr>
            <p:spPr>
              <a:xfrm>
                <a:off x="0" y="37449"/>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38" name="Graphic 20"/>
            <p:cNvGrpSpPr/>
            <p:nvPr/>
          </p:nvGrpSpPr>
          <p:grpSpPr>
            <a:xfrm>
              <a:off x="1576648" y="424020"/>
              <a:ext cx="45169" cy="76107"/>
              <a:chOff x="0" y="0"/>
              <a:chExt cx="45168" cy="76106"/>
            </a:xfrm>
          </p:grpSpPr>
          <p:sp>
            <p:nvSpPr>
              <p:cNvPr id="3836" name="Freeform 2965"/>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37" name="Freeform 296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41" name="Graphic 20"/>
            <p:cNvGrpSpPr/>
            <p:nvPr/>
          </p:nvGrpSpPr>
          <p:grpSpPr>
            <a:xfrm>
              <a:off x="1557592" y="420395"/>
              <a:ext cx="45169" cy="76107"/>
              <a:chOff x="0" y="0"/>
              <a:chExt cx="45168" cy="76106"/>
            </a:xfrm>
          </p:grpSpPr>
          <p:sp>
            <p:nvSpPr>
              <p:cNvPr id="3839" name="Freeform 2968"/>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40" name="Freeform 296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44" name="Graphic 20"/>
            <p:cNvGrpSpPr/>
            <p:nvPr/>
          </p:nvGrpSpPr>
          <p:grpSpPr>
            <a:xfrm>
              <a:off x="1544889" y="416771"/>
              <a:ext cx="44463" cy="77315"/>
              <a:chOff x="0" y="0"/>
              <a:chExt cx="44461" cy="77314"/>
            </a:xfrm>
          </p:grpSpPr>
          <p:sp>
            <p:nvSpPr>
              <p:cNvPr id="3842" name="Freeform 2971"/>
              <p:cNvSpPr/>
              <p:nvPr/>
            </p:nvSpPr>
            <p:spPr>
              <a:xfrm flipH="1">
                <a:off x="21877"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43" name="Freeform 2972"/>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47" name="Graphic 20"/>
            <p:cNvGrpSpPr/>
            <p:nvPr/>
          </p:nvGrpSpPr>
          <p:grpSpPr>
            <a:xfrm>
              <a:off x="1535008" y="416771"/>
              <a:ext cx="44463" cy="77315"/>
              <a:chOff x="0" y="0"/>
              <a:chExt cx="44461" cy="77314"/>
            </a:xfrm>
          </p:grpSpPr>
          <p:sp>
            <p:nvSpPr>
              <p:cNvPr id="3845" name="Freeform 2974"/>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46" name="Freeform 2975"/>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50" name="Graphic 20"/>
            <p:cNvGrpSpPr/>
            <p:nvPr/>
          </p:nvGrpSpPr>
          <p:grpSpPr>
            <a:xfrm>
              <a:off x="1527244" y="416771"/>
              <a:ext cx="45169" cy="77315"/>
              <a:chOff x="0" y="0"/>
              <a:chExt cx="45168" cy="77314"/>
            </a:xfrm>
          </p:grpSpPr>
          <p:sp>
            <p:nvSpPr>
              <p:cNvPr id="3848" name="Freeform 2977"/>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49" name="Freeform 2978"/>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53" name="Graphic 20"/>
            <p:cNvGrpSpPr/>
            <p:nvPr/>
          </p:nvGrpSpPr>
          <p:grpSpPr>
            <a:xfrm>
              <a:off x="1472901" y="416771"/>
              <a:ext cx="45169" cy="77315"/>
              <a:chOff x="0" y="0"/>
              <a:chExt cx="45168" cy="77314"/>
            </a:xfrm>
          </p:grpSpPr>
          <p:sp>
            <p:nvSpPr>
              <p:cNvPr id="3851" name="Freeform 2980"/>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52" name="Freeform 2981"/>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56" name="Graphic 20"/>
            <p:cNvGrpSpPr/>
            <p:nvPr/>
          </p:nvGrpSpPr>
          <p:grpSpPr>
            <a:xfrm>
              <a:off x="1314814" y="405900"/>
              <a:ext cx="44463" cy="77315"/>
              <a:chOff x="0" y="0"/>
              <a:chExt cx="44461" cy="77314"/>
            </a:xfrm>
          </p:grpSpPr>
          <p:sp>
            <p:nvSpPr>
              <p:cNvPr id="3854" name="Freeform 2983"/>
              <p:cNvSpPr/>
              <p:nvPr/>
            </p:nvSpPr>
            <p:spPr>
              <a:xfrm flipH="1">
                <a:off x="21877"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55" name="Freeform 2984"/>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59" name="Graphic 20"/>
            <p:cNvGrpSpPr/>
            <p:nvPr/>
          </p:nvGrpSpPr>
          <p:grpSpPr>
            <a:xfrm>
              <a:off x="1303521" y="405900"/>
              <a:ext cx="44463" cy="77315"/>
              <a:chOff x="0" y="0"/>
              <a:chExt cx="44461" cy="77314"/>
            </a:xfrm>
          </p:grpSpPr>
          <p:sp>
            <p:nvSpPr>
              <p:cNvPr id="3857" name="Freeform 2986"/>
              <p:cNvSpPr/>
              <p:nvPr/>
            </p:nvSpPr>
            <p:spPr>
              <a:xfrm flipH="1">
                <a:off x="21877"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58" name="Freeform 2987"/>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62" name="Graphic 20"/>
            <p:cNvGrpSpPr/>
            <p:nvPr/>
          </p:nvGrpSpPr>
          <p:grpSpPr>
            <a:xfrm>
              <a:off x="1295053" y="405900"/>
              <a:ext cx="44463" cy="77315"/>
              <a:chOff x="0" y="0"/>
              <a:chExt cx="44461" cy="77314"/>
            </a:xfrm>
          </p:grpSpPr>
          <p:sp>
            <p:nvSpPr>
              <p:cNvPr id="3860" name="Freeform 2989"/>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61" name="Freeform 2990"/>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65" name="Graphic 20"/>
            <p:cNvGrpSpPr/>
            <p:nvPr/>
          </p:nvGrpSpPr>
          <p:grpSpPr>
            <a:xfrm>
              <a:off x="1289406" y="405900"/>
              <a:ext cx="45169" cy="77315"/>
              <a:chOff x="0" y="0"/>
              <a:chExt cx="45168" cy="77314"/>
            </a:xfrm>
          </p:grpSpPr>
          <p:sp>
            <p:nvSpPr>
              <p:cNvPr id="3863" name="Freeform 2992"/>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64" name="Freeform 2993"/>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68" name="Graphic 20"/>
            <p:cNvGrpSpPr/>
            <p:nvPr/>
          </p:nvGrpSpPr>
          <p:grpSpPr>
            <a:xfrm>
              <a:off x="1228007" y="391402"/>
              <a:ext cx="44463" cy="76108"/>
              <a:chOff x="0" y="0"/>
              <a:chExt cx="44461" cy="76106"/>
            </a:xfrm>
          </p:grpSpPr>
          <p:sp>
            <p:nvSpPr>
              <p:cNvPr id="3866" name="Freeform 2995"/>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67" name="Freeform 2996"/>
              <p:cNvSpPr/>
              <p:nvPr/>
            </p:nvSpPr>
            <p:spPr>
              <a:xfrm>
                <a:off x="0" y="37449"/>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71" name="Graphic 20"/>
            <p:cNvGrpSpPr/>
            <p:nvPr/>
          </p:nvGrpSpPr>
          <p:grpSpPr>
            <a:xfrm>
              <a:off x="1153903" y="381739"/>
              <a:ext cx="45169" cy="77315"/>
              <a:chOff x="0" y="0"/>
              <a:chExt cx="45168" cy="77314"/>
            </a:xfrm>
          </p:grpSpPr>
          <p:sp>
            <p:nvSpPr>
              <p:cNvPr id="3869" name="Freeform 2998"/>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70" name="Freeform 299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74" name="Graphic 20"/>
            <p:cNvGrpSpPr/>
            <p:nvPr/>
          </p:nvGrpSpPr>
          <p:grpSpPr>
            <a:xfrm>
              <a:off x="1119321" y="369659"/>
              <a:ext cx="45169" cy="77315"/>
              <a:chOff x="0" y="0"/>
              <a:chExt cx="45168" cy="77314"/>
            </a:xfrm>
          </p:grpSpPr>
          <p:sp>
            <p:nvSpPr>
              <p:cNvPr id="3872" name="Freeform 3001"/>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73" name="Freeform 3002"/>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77" name="Graphic 20"/>
            <p:cNvGrpSpPr/>
            <p:nvPr/>
          </p:nvGrpSpPr>
          <p:grpSpPr>
            <a:xfrm>
              <a:off x="1079799" y="358785"/>
              <a:ext cx="45169" cy="76107"/>
              <a:chOff x="0" y="0"/>
              <a:chExt cx="45168" cy="76106"/>
            </a:xfrm>
          </p:grpSpPr>
          <p:sp>
            <p:nvSpPr>
              <p:cNvPr id="3875" name="Freeform 3004"/>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76" name="Freeform 3005"/>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80" name="Graphic 20"/>
            <p:cNvGrpSpPr/>
            <p:nvPr/>
          </p:nvGrpSpPr>
          <p:grpSpPr>
            <a:xfrm>
              <a:off x="1013458" y="358785"/>
              <a:ext cx="44463" cy="76107"/>
              <a:chOff x="0" y="0"/>
              <a:chExt cx="44461" cy="76106"/>
            </a:xfrm>
          </p:grpSpPr>
          <p:sp>
            <p:nvSpPr>
              <p:cNvPr id="3878" name="Freeform 3007"/>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79" name="Freeform 3008"/>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83" name="Graphic 20"/>
            <p:cNvGrpSpPr/>
            <p:nvPr/>
          </p:nvGrpSpPr>
          <p:grpSpPr>
            <a:xfrm>
              <a:off x="1007812" y="358785"/>
              <a:ext cx="45169" cy="76107"/>
              <a:chOff x="0" y="0"/>
              <a:chExt cx="45168" cy="76106"/>
            </a:xfrm>
          </p:grpSpPr>
          <p:sp>
            <p:nvSpPr>
              <p:cNvPr id="3881" name="Freeform 3010"/>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82" name="Freeform 3011"/>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86" name="Graphic 20"/>
            <p:cNvGrpSpPr/>
            <p:nvPr/>
          </p:nvGrpSpPr>
          <p:grpSpPr>
            <a:xfrm>
              <a:off x="937236" y="335834"/>
              <a:ext cx="45169" cy="77315"/>
              <a:chOff x="0" y="0"/>
              <a:chExt cx="45168" cy="77314"/>
            </a:xfrm>
          </p:grpSpPr>
          <p:sp>
            <p:nvSpPr>
              <p:cNvPr id="3884" name="Freeform 3013"/>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85" name="Freeform 3014"/>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89" name="Graphic 20"/>
            <p:cNvGrpSpPr/>
            <p:nvPr/>
          </p:nvGrpSpPr>
          <p:grpSpPr>
            <a:xfrm>
              <a:off x="926650" y="335834"/>
              <a:ext cx="44463" cy="77315"/>
              <a:chOff x="0" y="0"/>
              <a:chExt cx="44461" cy="77314"/>
            </a:xfrm>
          </p:grpSpPr>
          <p:sp>
            <p:nvSpPr>
              <p:cNvPr id="3887" name="Freeform 3016"/>
              <p:cNvSpPr/>
              <p:nvPr/>
            </p:nvSpPr>
            <p:spPr>
              <a:xfrm flipH="1">
                <a:off x="21877"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88" name="Freeform 3017"/>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92" name="Graphic 20"/>
            <p:cNvGrpSpPr/>
            <p:nvPr/>
          </p:nvGrpSpPr>
          <p:grpSpPr>
            <a:xfrm>
              <a:off x="841961" y="315296"/>
              <a:ext cx="45169" cy="76107"/>
              <a:chOff x="0" y="0"/>
              <a:chExt cx="45168" cy="76106"/>
            </a:xfrm>
          </p:grpSpPr>
          <p:sp>
            <p:nvSpPr>
              <p:cNvPr id="3890" name="Freeform 3019"/>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91" name="Freeform 3020"/>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95" name="Graphic 20"/>
            <p:cNvGrpSpPr/>
            <p:nvPr/>
          </p:nvGrpSpPr>
          <p:grpSpPr>
            <a:xfrm>
              <a:off x="821493" y="315296"/>
              <a:ext cx="45169" cy="76107"/>
              <a:chOff x="0" y="0"/>
              <a:chExt cx="45168" cy="76106"/>
            </a:xfrm>
          </p:grpSpPr>
          <p:sp>
            <p:nvSpPr>
              <p:cNvPr id="3893" name="Freeform 3022"/>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94" name="Freeform 3023"/>
              <p:cNvSpPr/>
              <p:nvPr/>
            </p:nvSpPr>
            <p:spPr>
              <a:xfrm>
                <a:off x="-1" y="37449"/>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898" name="Graphic 20"/>
            <p:cNvGrpSpPr/>
            <p:nvPr/>
          </p:nvGrpSpPr>
          <p:grpSpPr>
            <a:xfrm>
              <a:off x="777736" y="300800"/>
              <a:ext cx="45169" cy="76107"/>
              <a:chOff x="0" y="0"/>
              <a:chExt cx="45168" cy="76106"/>
            </a:xfrm>
          </p:grpSpPr>
          <p:sp>
            <p:nvSpPr>
              <p:cNvPr id="3896" name="Freeform 3025"/>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97" name="Freeform 302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01" name="Graphic 20"/>
            <p:cNvGrpSpPr/>
            <p:nvPr/>
          </p:nvGrpSpPr>
          <p:grpSpPr>
            <a:xfrm>
              <a:off x="772091" y="300800"/>
              <a:ext cx="44463" cy="76107"/>
              <a:chOff x="0" y="0"/>
              <a:chExt cx="44461" cy="76106"/>
            </a:xfrm>
          </p:grpSpPr>
          <p:sp>
            <p:nvSpPr>
              <p:cNvPr id="3899" name="Freeform 3028"/>
              <p:cNvSpPr/>
              <p:nvPr/>
            </p:nvSpPr>
            <p:spPr>
              <a:xfrm flipH="1">
                <a:off x="21879"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00" name="Freeform 3029"/>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04" name="Graphic 20"/>
            <p:cNvGrpSpPr/>
            <p:nvPr/>
          </p:nvGrpSpPr>
          <p:grpSpPr>
            <a:xfrm>
              <a:off x="700811" y="287512"/>
              <a:ext cx="44463" cy="77315"/>
              <a:chOff x="0" y="0"/>
              <a:chExt cx="44461" cy="77314"/>
            </a:xfrm>
          </p:grpSpPr>
          <p:sp>
            <p:nvSpPr>
              <p:cNvPr id="3902" name="Freeform 3031"/>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03" name="Freeform 3032"/>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07" name="Graphic 20"/>
            <p:cNvGrpSpPr/>
            <p:nvPr/>
          </p:nvGrpSpPr>
          <p:grpSpPr>
            <a:xfrm>
              <a:off x="653524" y="264559"/>
              <a:ext cx="44463" cy="77315"/>
              <a:chOff x="0" y="0"/>
              <a:chExt cx="44461" cy="77314"/>
            </a:xfrm>
          </p:grpSpPr>
          <p:sp>
            <p:nvSpPr>
              <p:cNvPr id="3905" name="Freeform 3034"/>
              <p:cNvSpPr/>
              <p:nvPr/>
            </p:nvSpPr>
            <p:spPr>
              <a:xfrm flipH="1">
                <a:off x="21877"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06" name="Freeform 3035"/>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10" name="Graphic 20"/>
            <p:cNvGrpSpPr/>
            <p:nvPr/>
          </p:nvGrpSpPr>
          <p:grpSpPr>
            <a:xfrm>
              <a:off x="645055" y="264559"/>
              <a:ext cx="44463" cy="77315"/>
              <a:chOff x="0" y="0"/>
              <a:chExt cx="44461" cy="77314"/>
            </a:xfrm>
          </p:grpSpPr>
          <p:sp>
            <p:nvSpPr>
              <p:cNvPr id="3908" name="Freeform 3037"/>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09" name="Freeform 3038"/>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13" name="Graphic 20"/>
            <p:cNvGrpSpPr/>
            <p:nvPr/>
          </p:nvGrpSpPr>
          <p:grpSpPr>
            <a:xfrm>
              <a:off x="350757" y="109931"/>
              <a:ext cx="44463" cy="77315"/>
              <a:chOff x="0" y="0"/>
              <a:chExt cx="44461" cy="77314"/>
            </a:xfrm>
          </p:grpSpPr>
          <p:sp>
            <p:nvSpPr>
              <p:cNvPr id="3911" name="Freeform 3040"/>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12" name="Freeform 3041"/>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16" name="Graphic 20"/>
            <p:cNvGrpSpPr/>
            <p:nvPr/>
          </p:nvGrpSpPr>
          <p:grpSpPr>
            <a:xfrm>
              <a:off x="406512" y="141339"/>
              <a:ext cx="44463" cy="77315"/>
              <a:chOff x="0" y="0"/>
              <a:chExt cx="44461" cy="77314"/>
            </a:xfrm>
          </p:grpSpPr>
          <p:sp>
            <p:nvSpPr>
              <p:cNvPr id="3914" name="Freeform 3043"/>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15" name="Freeform 3044"/>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19" name="Graphic 20"/>
            <p:cNvGrpSpPr/>
            <p:nvPr/>
          </p:nvGrpSpPr>
          <p:grpSpPr>
            <a:xfrm>
              <a:off x="333113" y="99058"/>
              <a:ext cx="45169" cy="77315"/>
              <a:chOff x="0" y="0"/>
              <a:chExt cx="45168" cy="77314"/>
            </a:xfrm>
          </p:grpSpPr>
          <p:sp>
            <p:nvSpPr>
              <p:cNvPr id="3917" name="Freeform 3046"/>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18" name="Freeform 3047"/>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22" name="Graphic 20"/>
            <p:cNvGrpSpPr/>
            <p:nvPr/>
          </p:nvGrpSpPr>
          <p:grpSpPr>
            <a:xfrm>
              <a:off x="201138" y="72481"/>
              <a:ext cx="44463" cy="77315"/>
              <a:chOff x="0" y="0"/>
              <a:chExt cx="44461" cy="77314"/>
            </a:xfrm>
          </p:grpSpPr>
          <p:sp>
            <p:nvSpPr>
              <p:cNvPr id="3920" name="Freeform 3049"/>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21" name="Freeform 3050"/>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25" name="Graphic 20"/>
            <p:cNvGrpSpPr/>
            <p:nvPr/>
          </p:nvGrpSpPr>
          <p:grpSpPr>
            <a:xfrm>
              <a:off x="189846" y="72481"/>
              <a:ext cx="45169" cy="77315"/>
              <a:chOff x="0" y="0"/>
              <a:chExt cx="45168" cy="77314"/>
            </a:xfrm>
          </p:grpSpPr>
          <p:sp>
            <p:nvSpPr>
              <p:cNvPr id="3923" name="Freeform 3052"/>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24" name="Freeform 3053"/>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28" name="Graphic 20"/>
            <p:cNvGrpSpPr/>
            <p:nvPr/>
          </p:nvGrpSpPr>
          <p:grpSpPr>
            <a:xfrm>
              <a:off x="140443" y="35032"/>
              <a:ext cx="45169" cy="76107"/>
              <a:chOff x="0" y="0"/>
              <a:chExt cx="45168" cy="76106"/>
            </a:xfrm>
          </p:grpSpPr>
          <p:sp>
            <p:nvSpPr>
              <p:cNvPr id="3926" name="Freeform 3055"/>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27" name="Freeform 305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31" name="Graphic 20"/>
            <p:cNvGrpSpPr/>
            <p:nvPr/>
          </p:nvGrpSpPr>
          <p:grpSpPr>
            <a:xfrm>
              <a:off x="45167" y="-1"/>
              <a:ext cx="44463" cy="77315"/>
              <a:chOff x="0" y="0"/>
              <a:chExt cx="44461" cy="77314"/>
            </a:xfrm>
          </p:grpSpPr>
          <p:sp>
            <p:nvSpPr>
              <p:cNvPr id="3929" name="Freeform 3058"/>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30" name="Freeform 3059"/>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34" name="Graphic 20"/>
            <p:cNvGrpSpPr/>
            <p:nvPr/>
          </p:nvGrpSpPr>
          <p:grpSpPr>
            <a:xfrm>
              <a:off x="35992" y="-1"/>
              <a:ext cx="44463" cy="77315"/>
              <a:chOff x="0" y="0"/>
              <a:chExt cx="44461" cy="77314"/>
            </a:xfrm>
          </p:grpSpPr>
          <p:sp>
            <p:nvSpPr>
              <p:cNvPr id="3932" name="Freeform 3061"/>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33" name="Freeform 3062"/>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37" name="Graphic 20"/>
            <p:cNvGrpSpPr/>
            <p:nvPr/>
          </p:nvGrpSpPr>
          <p:grpSpPr>
            <a:xfrm>
              <a:off x="-1" y="-1"/>
              <a:ext cx="44463" cy="77315"/>
              <a:chOff x="0" y="0"/>
              <a:chExt cx="44461" cy="77314"/>
            </a:xfrm>
          </p:grpSpPr>
          <p:sp>
            <p:nvSpPr>
              <p:cNvPr id="3935" name="Freeform 3064"/>
              <p:cNvSpPr/>
              <p:nvPr/>
            </p:nvSpPr>
            <p:spPr>
              <a:xfrm flipH="1">
                <a:off x="22583"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36" name="Freeform 3065"/>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40" name="Graphic 20"/>
            <p:cNvGrpSpPr/>
            <p:nvPr/>
          </p:nvGrpSpPr>
          <p:grpSpPr>
            <a:xfrm>
              <a:off x="1429146" y="416771"/>
              <a:ext cx="45169" cy="77315"/>
              <a:chOff x="0" y="0"/>
              <a:chExt cx="45168" cy="77314"/>
            </a:xfrm>
          </p:grpSpPr>
          <p:sp>
            <p:nvSpPr>
              <p:cNvPr id="3938" name="Freeform 3067"/>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39" name="Freeform 3068"/>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43" name="Graphic 20"/>
            <p:cNvGrpSpPr/>
            <p:nvPr/>
          </p:nvGrpSpPr>
          <p:grpSpPr>
            <a:xfrm>
              <a:off x="1419265" y="416771"/>
              <a:ext cx="45169" cy="77315"/>
              <a:chOff x="0" y="0"/>
              <a:chExt cx="45168" cy="77314"/>
            </a:xfrm>
          </p:grpSpPr>
          <p:sp>
            <p:nvSpPr>
              <p:cNvPr id="3941" name="Freeform 3070"/>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42" name="Freeform 3071"/>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46" name="Graphic 20"/>
            <p:cNvGrpSpPr/>
            <p:nvPr/>
          </p:nvGrpSpPr>
          <p:grpSpPr>
            <a:xfrm>
              <a:off x="1585822" y="442140"/>
              <a:ext cx="45169" cy="77315"/>
              <a:chOff x="0" y="0"/>
              <a:chExt cx="45168" cy="77314"/>
            </a:xfrm>
          </p:grpSpPr>
          <p:sp>
            <p:nvSpPr>
              <p:cNvPr id="3944" name="Freeform 3073"/>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45" name="Freeform 3074"/>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49" name="Graphic 20"/>
            <p:cNvGrpSpPr/>
            <p:nvPr/>
          </p:nvGrpSpPr>
          <p:grpSpPr>
            <a:xfrm>
              <a:off x="1824365" y="502541"/>
              <a:ext cx="44463" cy="76108"/>
              <a:chOff x="0" y="0"/>
              <a:chExt cx="44461" cy="76106"/>
            </a:xfrm>
          </p:grpSpPr>
          <p:sp>
            <p:nvSpPr>
              <p:cNvPr id="3947" name="Freeform 3076"/>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48" name="Freeform 3077"/>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52" name="Graphic 20"/>
            <p:cNvGrpSpPr/>
            <p:nvPr/>
          </p:nvGrpSpPr>
          <p:grpSpPr>
            <a:xfrm>
              <a:off x="1818014" y="502541"/>
              <a:ext cx="45169" cy="76108"/>
              <a:chOff x="0" y="0"/>
              <a:chExt cx="45168" cy="76106"/>
            </a:xfrm>
          </p:grpSpPr>
          <p:sp>
            <p:nvSpPr>
              <p:cNvPr id="3950" name="Freeform 3079"/>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51" name="Freeform 3080"/>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55" name="Graphic 20"/>
            <p:cNvGrpSpPr/>
            <p:nvPr/>
          </p:nvGrpSpPr>
          <p:grpSpPr>
            <a:xfrm>
              <a:off x="1811663" y="502541"/>
              <a:ext cx="44463" cy="76108"/>
              <a:chOff x="0" y="0"/>
              <a:chExt cx="44461" cy="76106"/>
            </a:xfrm>
          </p:grpSpPr>
          <p:sp>
            <p:nvSpPr>
              <p:cNvPr id="3953" name="Freeform 3082"/>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54" name="Freeform 3083"/>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58" name="Graphic 20"/>
            <p:cNvGrpSpPr/>
            <p:nvPr/>
          </p:nvGrpSpPr>
          <p:grpSpPr>
            <a:xfrm>
              <a:off x="1790489" y="502541"/>
              <a:ext cx="44463" cy="76108"/>
              <a:chOff x="0" y="0"/>
              <a:chExt cx="44461" cy="76106"/>
            </a:xfrm>
          </p:grpSpPr>
          <p:sp>
            <p:nvSpPr>
              <p:cNvPr id="3956" name="Freeform 3085"/>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57" name="Freeform 3086"/>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61" name="Graphic 20"/>
            <p:cNvGrpSpPr/>
            <p:nvPr/>
          </p:nvGrpSpPr>
          <p:grpSpPr>
            <a:xfrm>
              <a:off x="1783433" y="502541"/>
              <a:ext cx="45169" cy="76108"/>
              <a:chOff x="0" y="0"/>
              <a:chExt cx="45168" cy="76106"/>
            </a:xfrm>
          </p:grpSpPr>
          <p:sp>
            <p:nvSpPr>
              <p:cNvPr id="3959" name="Freeform 3088"/>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60" name="Freeform 308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64" name="Graphic 20"/>
            <p:cNvGrpSpPr/>
            <p:nvPr/>
          </p:nvGrpSpPr>
          <p:grpSpPr>
            <a:xfrm>
              <a:off x="1870946" y="502541"/>
              <a:ext cx="44463" cy="76108"/>
              <a:chOff x="0" y="0"/>
              <a:chExt cx="44461" cy="76106"/>
            </a:xfrm>
          </p:grpSpPr>
          <p:sp>
            <p:nvSpPr>
              <p:cNvPr id="3962" name="Freeform 3091"/>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63" name="Freeform 3092"/>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67" name="Graphic 20"/>
            <p:cNvGrpSpPr/>
            <p:nvPr/>
          </p:nvGrpSpPr>
          <p:grpSpPr>
            <a:xfrm>
              <a:off x="1963398" y="520662"/>
              <a:ext cx="45169" cy="76107"/>
              <a:chOff x="0" y="0"/>
              <a:chExt cx="45168" cy="76106"/>
            </a:xfrm>
          </p:grpSpPr>
          <p:sp>
            <p:nvSpPr>
              <p:cNvPr id="3965" name="Freeform 3094"/>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66" name="Freeform 3095"/>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70" name="Graphic 20"/>
            <p:cNvGrpSpPr/>
            <p:nvPr/>
          </p:nvGrpSpPr>
          <p:grpSpPr>
            <a:xfrm>
              <a:off x="2781365" y="669251"/>
              <a:ext cx="44463" cy="76107"/>
              <a:chOff x="0" y="0"/>
              <a:chExt cx="44461" cy="76106"/>
            </a:xfrm>
          </p:grpSpPr>
          <p:sp>
            <p:nvSpPr>
              <p:cNvPr id="3968" name="Freeform 3097"/>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69" name="Freeform 3098"/>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73" name="Graphic 20"/>
            <p:cNvGrpSpPr/>
            <p:nvPr/>
          </p:nvGrpSpPr>
          <p:grpSpPr>
            <a:xfrm>
              <a:off x="2786304" y="669251"/>
              <a:ext cx="45169" cy="76107"/>
              <a:chOff x="0" y="0"/>
              <a:chExt cx="45168" cy="76106"/>
            </a:xfrm>
          </p:grpSpPr>
          <p:sp>
            <p:nvSpPr>
              <p:cNvPr id="3971" name="Freeform 3100"/>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72" name="Freeform 3101"/>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76" name="Graphic 20"/>
            <p:cNvGrpSpPr/>
            <p:nvPr/>
          </p:nvGrpSpPr>
          <p:grpSpPr>
            <a:xfrm>
              <a:off x="3098246" y="727237"/>
              <a:ext cx="45169" cy="77315"/>
              <a:chOff x="0" y="0"/>
              <a:chExt cx="45168" cy="77314"/>
            </a:xfrm>
          </p:grpSpPr>
          <p:sp>
            <p:nvSpPr>
              <p:cNvPr id="3974" name="Freeform 3103"/>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75" name="Freeform 3104"/>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79" name="Graphic 20"/>
            <p:cNvGrpSpPr/>
            <p:nvPr/>
          </p:nvGrpSpPr>
          <p:grpSpPr>
            <a:xfrm>
              <a:off x="3323380" y="747773"/>
              <a:ext cx="44463" cy="76107"/>
              <a:chOff x="0" y="0"/>
              <a:chExt cx="44461" cy="76106"/>
            </a:xfrm>
          </p:grpSpPr>
          <p:sp>
            <p:nvSpPr>
              <p:cNvPr id="3977" name="Freeform 3106"/>
              <p:cNvSpPr/>
              <p:nvPr/>
            </p:nvSpPr>
            <p:spPr>
              <a:xfrm flipH="1">
                <a:off x="21879"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78" name="Freeform 3107"/>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82" name="Graphic 20"/>
            <p:cNvGrpSpPr/>
            <p:nvPr/>
          </p:nvGrpSpPr>
          <p:grpSpPr>
            <a:xfrm>
              <a:off x="3302208" y="747773"/>
              <a:ext cx="44463" cy="76107"/>
              <a:chOff x="0" y="0"/>
              <a:chExt cx="44461" cy="76106"/>
            </a:xfrm>
          </p:grpSpPr>
          <p:sp>
            <p:nvSpPr>
              <p:cNvPr id="3980" name="Freeform 3109"/>
              <p:cNvSpPr/>
              <p:nvPr/>
            </p:nvSpPr>
            <p:spPr>
              <a:xfrm flipH="1">
                <a:off x="21877"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81" name="Freeform 3110"/>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85" name="Graphic 20"/>
            <p:cNvGrpSpPr/>
            <p:nvPr/>
          </p:nvGrpSpPr>
          <p:grpSpPr>
            <a:xfrm>
              <a:off x="3695312" y="776766"/>
              <a:ext cx="45169" cy="77315"/>
              <a:chOff x="0" y="0"/>
              <a:chExt cx="45168" cy="77314"/>
            </a:xfrm>
          </p:grpSpPr>
          <p:sp>
            <p:nvSpPr>
              <p:cNvPr id="3983" name="Freeform 3112"/>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84" name="Freeform 3113"/>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88" name="Graphic 20"/>
            <p:cNvGrpSpPr/>
            <p:nvPr/>
          </p:nvGrpSpPr>
          <p:grpSpPr>
            <a:xfrm>
              <a:off x="3708015" y="776766"/>
              <a:ext cx="45169" cy="77315"/>
              <a:chOff x="0" y="0"/>
              <a:chExt cx="45168" cy="77314"/>
            </a:xfrm>
          </p:grpSpPr>
          <p:sp>
            <p:nvSpPr>
              <p:cNvPr id="3986" name="Freeform 3115"/>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87" name="Freeform 3116"/>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91" name="Graphic 20"/>
            <p:cNvGrpSpPr/>
            <p:nvPr/>
          </p:nvGrpSpPr>
          <p:grpSpPr>
            <a:xfrm>
              <a:off x="3667081" y="776766"/>
              <a:ext cx="45169" cy="77315"/>
              <a:chOff x="0" y="0"/>
              <a:chExt cx="45168" cy="77314"/>
            </a:xfrm>
          </p:grpSpPr>
          <p:sp>
            <p:nvSpPr>
              <p:cNvPr id="3989" name="Freeform 3118"/>
              <p:cNvSpPr/>
              <p:nvPr/>
            </p:nvSpPr>
            <p:spPr>
              <a:xfrm flipH="1">
                <a:off x="22584" y="0"/>
                <a:ext cx="1" cy="77315"/>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90" name="Freeform 3119"/>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94" name="Graphic 20"/>
            <p:cNvGrpSpPr/>
            <p:nvPr/>
          </p:nvGrpSpPr>
          <p:grpSpPr>
            <a:xfrm>
              <a:off x="3656496" y="777974"/>
              <a:ext cx="45169" cy="76107"/>
              <a:chOff x="0" y="0"/>
              <a:chExt cx="45168" cy="76106"/>
            </a:xfrm>
          </p:grpSpPr>
          <p:sp>
            <p:nvSpPr>
              <p:cNvPr id="3992" name="Freeform 3121"/>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93" name="Freeform 3122"/>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3997" name="Graphic 20"/>
            <p:cNvGrpSpPr/>
            <p:nvPr/>
          </p:nvGrpSpPr>
          <p:grpSpPr>
            <a:xfrm>
              <a:off x="3662141" y="777974"/>
              <a:ext cx="44463" cy="76107"/>
              <a:chOff x="0" y="0"/>
              <a:chExt cx="44461" cy="76106"/>
            </a:xfrm>
          </p:grpSpPr>
          <p:sp>
            <p:nvSpPr>
              <p:cNvPr id="3995" name="Freeform 3124"/>
              <p:cNvSpPr/>
              <p:nvPr/>
            </p:nvSpPr>
            <p:spPr>
              <a:xfrm flipH="1">
                <a:off x="21877"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96" name="Freeform 3125"/>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000" name="Graphic 20"/>
            <p:cNvGrpSpPr/>
            <p:nvPr/>
          </p:nvGrpSpPr>
          <p:grpSpPr>
            <a:xfrm>
              <a:off x="3995961" y="866160"/>
              <a:ext cx="45169" cy="76107"/>
              <a:chOff x="0" y="0"/>
              <a:chExt cx="45168" cy="76106"/>
            </a:xfrm>
          </p:grpSpPr>
          <p:sp>
            <p:nvSpPr>
              <p:cNvPr id="3998" name="Freeform 3127"/>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999" name="Freeform 3128"/>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003" name="Graphic 20"/>
            <p:cNvGrpSpPr/>
            <p:nvPr/>
          </p:nvGrpSpPr>
          <p:grpSpPr>
            <a:xfrm>
              <a:off x="3990316" y="866160"/>
              <a:ext cx="45169" cy="76107"/>
              <a:chOff x="0" y="0"/>
              <a:chExt cx="45168" cy="76106"/>
            </a:xfrm>
          </p:grpSpPr>
          <p:sp>
            <p:nvSpPr>
              <p:cNvPr id="4001" name="Freeform 3130"/>
              <p:cNvSpPr/>
              <p:nvPr/>
            </p:nvSpPr>
            <p:spPr>
              <a:xfrm flipH="1">
                <a:off x="22584"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02" name="Freeform 3131"/>
              <p:cNvSpPr/>
              <p:nvPr/>
            </p:nvSpPr>
            <p:spPr>
              <a:xfrm>
                <a:off x="-1" y="38657"/>
                <a:ext cx="45170"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006" name="Graphic 20"/>
            <p:cNvGrpSpPr/>
            <p:nvPr/>
          </p:nvGrpSpPr>
          <p:grpSpPr>
            <a:xfrm>
              <a:off x="3979729" y="866160"/>
              <a:ext cx="44463" cy="76107"/>
              <a:chOff x="0" y="0"/>
              <a:chExt cx="44461" cy="76106"/>
            </a:xfrm>
          </p:grpSpPr>
          <p:sp>
            <p:nvSpPr>
              <p:cNvPr id="4004" name="Freeform 3133"/>
              <p:cNvSpPr/>
              <p:nvPr/>
            </p:nvSpPr>
            <p:spPr>
              <a:xfrm flipH="1">
                <a:off x="21877" y="0"/>
                <a:ext cx="1" cy="76107"/>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05" name="Freeform 3134"/>
              <p:cNvSpPr/>
              <p:nvPr/>
            </p:nvSpPr>
            <p:spPr>
              <a:xfrm>
                <a:off x="0" y="38657"/>
                <a:ext cx="44462" cy="1"/>
              </a:xfrm>
              <a:prstGeom prst="line">
                <a:avLst/>
              </a:prstGeom>
              <a:noFill/>
              <a:ln w="9525"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sp>
        <p:nvSpPr>
          <p:cNvPr id="4008" name="Freeform 3135"/>
          <p:cNvSpPr/>
          <p:nvPr/>
        </p:nvSpPr>
        <p:spPr>
          <a:xfrm>
            <a:off x="7091651" y="1733607"/>
            <a:ext cx="4758175" cy="95314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354" y="21600"/>
                </a:lnTo>
                <a:lnTo>
                  <a:pt x="19354" y="19602"/>
                </a:lnTo>
                <a:lnTo>
                  <a:pt x="17977" y="19602"/>
                </a:lnTo>
                <a:lnTo>
                  <a:pt x="17977" y="18561"/>
                </a:lnTo>
                <a:lnTo>
                  <a:pt x="17352" y="18561"/>
                </a:lnTo>
                <a:lnTo>
                  <a:pt x="17352" y="17630"/>
                </a:lnTo>
                <a:lnTo>
                  <a:pt x="16160" y="17630"/>
                </a:lnTo>
                <a:lnTo>
                  <a:pt x="16160" y="16919"/>
                </a:lnTo>
                <a:lnTo>
                  <a:pt x="14430" y="16919"/>
                </a:lnTo>
                <a:lnTo>
                  <a:pt x="14430" y="16481"/>
                </a:lnTo>
                <a:lnTo>
                  <a:pt x="14142" y="16481"/>
                </a:lnTo>
                <a:lnTo>
                  <a:pt x="14142" y="15988"/>
                </a:lnTo>
                <a:lnTo>
                  <a:pt x="13860" y="15988"/>
                </a:lnTo>
                <a:lnTo>
                  <a:pt x="13860" y="15550"/>
                </a:lnTo>
                <a:lnTo>
                  <a:pt x="13126" y="15550"/>
                </a:lnTo>
                <a:lnTo>
                  <a:pt x="13126" y="15139"/>
                </a:lnTo>
                <a:lnTo>
                  <a:pt x="12005" y="15139"/>
                </a:lnTo>
                <a:lnTo>
                  <a:pt x="12005" y="14783"/>
                </a:lnTo>
                <a:lnTo>
                  <a:pt x="10794" y="14783"/>
                </a:lnTo>
                <a:lnTo>
                  <a:pt x="10794" y="14373"/>
                </a:lnTo>
                <a:lnTo>
                  <a:pt x="10223" y="14373"/>
                </a:lnTo>
                <a:lnTo>
                  <a:pt x="10223" y="14071"/>
                </a:lnTo>
                <a:lnTo>
                  <a:pt x="10092" y="14071"/>
                </a:lnTo>
                <a:lnTo>
                  <a:pt x="10092" y="13661"/>
                </a:lnTo>
                <a:lnTo>
                  <a:pt x="9903" y="13661"/>
                </a:lnTo>
                <a:lnTo>
                  <a:pt x="9903" y="13113"/>
                </a:lnTo>
                <a:lnTo>
                  <a:pt x="9711" y="13113"/>
                </a:lnTo>
                <a:lnTo>
                  <a:pt x="9711" y="12593"/>
                </a:lnTo>
                <a:lnTo>
                  <a:pt x="9659" y="12593"/>
                </a:lnTo>
                <a:lnTo>
                  <a:pt x="9659" y="12018"/>
                </a:lnTo>
                <a:lnTo>
                  <a:pt x="9275" y="12018"/>
                </a:lnTo>
                <a:lnTo>
                  <a:pt x="9275" y="11772"/>
                </a:lnTo>
                <a:lnTo>
                  <a:pt x="8641" y="11772"/>
                </a:lnTo>
                <a:lnTo>
                  <a:pt x="8641" y="11389"/>
                </a:lnTo>
                <a:lnTo>
                  <a:pt x="7981" y="11389"/>
                </a:lnTo>
                <a:lnTo>
                  <a:pt x="7981" y="11170"/>
                </a:lnTo>
                <a:lnTo>
                  <a:pt x="7875" y="11170"/>
                </a:lnTo>
                <a:lnTo>
                  <a:pt x="7875" y="10923"/>
                </a:lnTo>
                <a:lnTo>
                  <a:pt x="7827" y="10923"/>
                </a:lnTo>
                <a:lnTo>
                  <a:pt x="7827" y="10622"/>
                </a:lnTo>
                <a:lnTo>
                  <a:pt x="7689" y="10622"/>
                </a:lnTo>
                <a:lnTo>
                  <a:pt x="7689" y="10321"/>
                </a:lnTo>
                <a:lnTo>
                  <a:pt x="7500" y="10321"/>
                </a:lnTo>
                <a:lnTo>
                  <a:pt x="7500" y="9992"/>
                </a:lnTo>
                <a:lnTo>
                  <a:pt x="7285" y="9992"/>
                </a:lnTo>
                <a:lnTo>
                  <a:pt x="7285" y="9472"/>
                </a:lnTo>
                <a:lnTo>
                  <a:pt x="6523" y="9472"/>
                </a:lnTo>
                <a:lnTo>
                  <a:pt x="6523" y="9198"/>
                </a:lnTo>
                <a:lnTo>
                  <a:pt x="5895" y="9198"/>
                </a:lnTo>
                <a:lnTo>
                  <a:pt x="5895" y="8815"/>
                </a:lnTo>
                <a:lnTo>
                  <a:pt x="5578" y="8815"/>
                </a:lnTo>
                <a:lnTo>
                  <a:pt x="5578" y="8596"/>
                </a:lnTo>
                <a:lnTo>
                  <a:pt x="5347" y="8596"/>
                </a:lnTo>
                <a:lnTo>
                  <a:pt x="5347" y="8295"/>
                </a:lnTo>
                <a:lnTo>
                  <a:pt x="5078" y="8295"/>
                </a:lnTo>
                <a:lnTo>
                  <a:pt x="5078" y="7967"/>
                </a:lnTo>
                <a:lnTo>
                  <a:pt x="4581" y="7967"/>
                </a:lnTo>
                <a:lnTo>
                  <a:pt x="4581" y="7830"/>
                </a:lnTo>
                <a:lnTo>
                  <a:pt x="4543" y="7830"/>
                </a:lnTo>
                <a:lnTo>
                  <a:pt x="4543" y="7501"/>
                </a:lnTo>
                <a:lnTo>
                  <a:pt x="4287" y="7501"/>
                </a:lnTo>
                <a:lnTo>
                  <a:pt x="4287" y="7337"/>
                </a:lnTo>
                <a:lnTo>
                  <a:pt x="4027" y="7337"/>
                </a:lnTo>
                <a:lnTo>
                  <a:pt x="4027" y="7008"/>
                </a:lnTo>
                <a:lnTo>
                  <a:pt x="3707" y="7008"/>
                </a:lnTo>
                <a:lnTo>
                  <a:pt x="3707" y="6762"/>
                </a:lnTo>
                <a:lnTo>
                  <a:pt x="3316" y="6762"/>
                </a:lnTo>
                <a:lnTo>
                  <a:pt x="3316" y="6570"/>
                </a:lnTo>
                <a:lnTo>
                  <a:pt x="3252" y="6570"/>
                </a:lnTo>
                <a:lnTo>
                  <a:pt x="3252" y="6269"/>
                </a:lnTo>
                <a:lnTo>
                  <a:pt x="3156" y="6269"/>
                </a:lnTo>
                <a:lnTo>
                  <a:pt x="3156" y="5968"/>
                </a:lnTo>
                <a:lnTo>
                  <a:pt x="2964" y="5968"/>
                </a:lnTo>
                <a:lnTo>
                  <a:pt x="2964" y="5667"/>
                </a:lnTo>
                <a:lnTo>
                  <a:pt x="2874" y="5667"/>
                </a:lnTo>
                <a:lnTo>
                  <a:pt x="2874" y="5421"/>
                </a:lnTo>
                <a:lnTo>
                  <a:pt x="2829" y="5421"/>
                </a:lnTo>
                <a:lnTo>
                  <a:pt x="2829" y="5174"/>
                </a:lnTo>
                <a:lnTo>
                  <a:pt x="2739" y="5174"/>
                </a:lnTo>
                <a:lnTo>
                  <a:pt x="2739" y="4928"/>
                </a:lnTo>
                <a:lnTo>
                  <a:pt x="2569" y="4928"/>
                </a:lnTo>
                <a:lnTo>
                  <a:pt x="2569" y="4709"/>
                </a:lnTo>
                <a:lnTo>
                  <a:pt x="2467" y="4709"/>
                </a:lnTo>
                <a:lnTo>
                  <a:pt x="2467" y="4408"/>
                </a:lnTo>
                <a:lnTo>
                  <a:pt x="2396" y="4408"/>
                </a:lnTo>
                <a:lnTo>
                  <a:pt x="2396" y="4024"/>
                </a:lnTo>
                <a:lnTo>
                  <a:pt x="2284" y="4024"/>
                </a:lnTo>
                <a:lnTo>
                  <a:pt x="2284" y="3559"/>
                </a:lnTo>
                <a:lnTo>
                  <a:pt x="2172" y="3559"/>
                </a:lnTo>
                <a:lnTo>
                  <a:pt x="2172" y="3340"/>
                </a:lnTo>
                <a:lnTo>
                  <a:pt x="2006" y="3340"/>
                </a:lnTo>
                <a:lnTo>
                  <a:pt x="2006" y="3094"/>
                </a:lnTo>
                <a:lnTo>
                  <a:pt x="1813" y="3094"/>
                </a:lnTo>
                <a:lnTo>
                  <a:pt x="1813" y="2656"/>
                </a:lnTo>
                <a:lnTo>
                  <a:pt x="1711" y="2656"/>
                </a:lnTo>
                <a:lnTo>
                  <a:pt x="1711" y="2272"/>
                </a:lnTo>
                <a:lnTo>
                  <a:pt x="1233" y="2272"/>
                </a:lnTo>
                <a:lnTo>
                  <a:pt x="1233" y="1889"/>
                </a:lnTo>
                <a:lnTo>
                  <a:pt x="1041" y="1889"/>
                </a:lnTo>
                <a:lnTo>
                  <a:pt x="1041" y="1670"/>
                </a:lnTo>
                <a:lnTo>
                  <a:pt x="958" y="1670"/>
                </a:lnTo>
                <a:lnTo>
                  <a:pt x="958" y="1205"/>
                </a:lnTo>
                <a:lnTo>
                  <a:pt x="814" y="1205"/>
                </a:lnTo>
                <a:lnTo>
                  <a:pt x="814" y="794"/>
                </a:lnTo>
                <a:lnTo>
                  <a:pt x="769" y="794"/>
                </a:lnTo>
                <a:lnTo>
                  <a:pt x="769" y="548"/>
                </a:lnTo>
                <a:lnTo>
                  <a:pt x="654" y="548"/>
                </a:lnTo>
                <a:lnTo>
                  <a:pt x="654" y="356"/>
                </a:lnTo>
                <a:lnTo>
                  <a:pt x="529" y="356"/>
                </a:lnTo>
                <a:lnTo>
                  <a:pt x="529" y="137"/>
                </a:lnTo>
                <a:lnTo>
                  <a:pt x="420" y="137"/>
                </a:lnTo>
                <a:lnTo>
                  <a:pt x="420" y="0"/>
                </a:lnTo>
                <a:lnTo>
                  <a:pt x="0" y="0"/>
                </a:lnTo>
              </a:path>
            </a:pathLst>
          </a:custGeom>
          <a:ln w="19050">
            <a:solidFill>
              <a:srgbClr val="215F9A"/>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09" name="TextBox 24"/>
          <p:cNvSpPr txBox="1"/>
          <p:nvPr/>
        </p:nvSpPr>
        <p:spPr>
          <a:xfrm>
            <a:off x="10601288" y="1675534"/>
            <a:ext cx="1712489" cy="4388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200">
                <a:solidFill>
                  <a:srgbClr val="000000"/>
                </a:solidFill>
                <a:latin typeface="+mn-lt"/>
                <a:ea typeface="+mn-ea"/>
                <a:cs typeface="+mn-cs"/>
                <a:sym typeface="Calibri"/>
              </a:defRPr>
            </a:pPr>
            <a:r>
              <a:rPr kumimoji="0" sz="1200" b="0" i="0" u="none" strike="noStrike" kern="0" cap="none" spc="0" normalizeH="0" baseline="0" noProof="0">
                <a:ln>
                  <a:noFill/>
                </a:ln>
                <a:solidFill>
                  <a:srgbClr val="000000"/>
                </a:solidFill>
                <a:effectLst/>
                <a:uLnTx/>
                <a:uFillTx/>
                <a:latin typeface="Calibri"/>
                <a:cs typeface="Calibri"/>
                <a:sym typeface="Calibri"/>
              </a:rPr>
              <a:t>Acalabrutinib + BR</a:t>
            </a:r>
          </a:p>
          <a:p>
            <a:pPr marL="0" marR="0" lvl="0" indent="0" algn="l" defTabSz="914400" rtl="0" eaLnBrk="1" fontAlgn="auto" latinLnBrk="0" hangingPunct="0">
              <a:lnSpc>
                <a:spcPct val="100000"/>
              </a:lnSpc>
              <a:spcBef>
                <a:spcPts val="0"/>
              </a:spcBef>
              <a:spcAft>
                <a:spcPts val="0"/>
              </a:spcAft>
              <a:buClrTx/>
              <a:buSzTx/>
              <a:buFontTx/>
              <a:buNone/>
              <a:tabLst/>
              <a:defRPr sz="1200">
                <a:solidFill>
                  <a:srgbClr val="000000"/>
                </a:solidFill>
                <a:latin typeface="+mn-lt"/>
                <a:ea typeface="+mn-ea"/>
                <a:cs typeface="+mn-cs"/>
                <a:sym typeface="Calibri"/>
              </a:defRPr>
            </a:pPr>
            <a:r>
              <a:rPr kumimoji="0" sz="1200" b="0" i="0" u="none" strike="noStrike" kern="0" cap="none" spc="0" normalizeH="0" baseline="0" noProof="0">
                <a:ln>
                  <a:noFill/>
                </a:ln>
                <a:solidFill>
                  <a:srgbClr val="000000"/>
                </a:solidFill>
                <a:effectLst/>
                <a:uLnTx/>
                <a:uFillTx/>
                <a:latin typeface="Calibri"/>
                <a:cs typeface="Calibri"/>
                <a:sym typeface="Calibri"/>
              </a:rPr>
              <a:t>Placebo + BR</a:t>
            </a:r>
          </a:p>
        </p:txBody>
      </p:sp>
      <p:sp>
        <p:nvSpPr>
          <p:cNvPr id="4774" name="TextBox 3142"/>
          <p:cNvSpPr txBox="1"/>
          <p:nvPr/>
        </p:nvSpPr>
        <p:spPr>
          <a:xfrm rot="16200000">
            <a:off x="4878299" y="3204026"/>
            <a:ext cx="2990428" cy="300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1600" b="1">
                <a:solidFill>
                  <a:srgbClr val="000000"/>
                </a:solid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000000"/>
                </a:solidFill>
                <a:effectLst/>
                <a:uLnTx/>
                <a:uFillTx/>
                <a:latin typeface="Calibri"/>
                <a:cs typeface="Calibri"/>
                <a:sym typeface="Calibri"/>
              </a:rPr>
              <a:t>Overall Survival, %</a:t>
            </a:r>
          </a:p>
        </p:txBody>
      </p:sp>
      <p:graphicFrame>
        <p:nvGraphicFramePr>
          <p:cNvPr id="4775" name="Table 3143"/>
          <p:cNvGraphicFramePr/>
          <p:nvPr/>
        </p:nvGraphicFramePr>
        <p:xfrm>
          <a:off x="6913094" y="5085889"/>
          <a:ext cx="5331480" cy="1066800"/>
        </p:xfrm>
        <a:graphic>
          <a:graphicData uri="http://schemas.openxmlformats.org/drawingml/2006/table">
            <a:tbl>
              <a:tblPr/>
              <a:tblGrid>
                <a:gridCol w="355432">
                  <a:extLst>
                    <a:ext uri="{9D8B030D-6E8A-4147-A177-3AD203B41FA5}">
                      <a16:colId xmlns:a16="http://schemas.microsoft.com/office/drawing/2014/main" val="20000"/>
                    </a:ext>
                  </a:extLst>
                </a:gridCol>
                <a:gridCol w="355432">
                  <a:extLst>
                    <a:ext uri="{9D8B030D-6E8A-4147-A177-3AD203B41FA5}">
                      <a16:colId xmlns:a16="http://schemas.microsoft.com/office/drawing/2014/main" val="20001"/>
                    </a:ext>
                  </a:extLst>
                </a:gridCol>
                <a:gridCol w="355432">
                  <a:extLst>
                    <a:ext uri="{9D8B030D-6E8A-4147-A177-3AD203B41FA5}">
                      <a16:colId xmlns:a16="http://schemas.microsoft.com/office/drawing/2014/main" val="20002"/>
                    </a:ext>
                  </a:extLst>
                </a:gridCol>
                <a:gridCol w="355432">
                  <a:extLst>
                    <a:ext uri="{9D8B030D-6E8A-4147-A177-3AD203B41FA5}">
                      <a16:colId xmlns:a16="http://schemas.microsoft.com/office/drawing/2014/main" val="20003"/>
                    </a:ext>
                  </a:extLst>
                </a:gridCol>
                <a:gridCol w="355432">
                  <a:extLst>
                    <a:ext uri="{9D8B030D-6E8A-4147-A177-3AD203B41FA5}">
                      <a16:colId xmlns:a16="http://schemas.microsoft.com/office/drawing/2014/main" val="20004"/>
                    </a:ext>
                  </a:extLst>
                </a:gridCol>
                <a:gridCol w="355432">
                  <a:extLst>
                    <a:ext uri="{9D8B030D-6E8A-4147-A177-3AD203B41FA5}">
                      <a16:colId xmlns:a16="http://schemas.microsoft.com/office/drawing/2014/main" val="20005"/>
                    </a:ext>
                  </a:extLst>
                </a:gridCol>
                <a:gridCol w="355432">
                  <a:extLst>
                    <a:ext uri="{9D8B030D-6E8A-4147-A177-3AD203B41FA5}">
                      <a16:colId xmlns:a16="http://schemas.microsoft.com/office/drawing/2014/main" val="20006"/>
                    </a:ext>
                  </a:extLst>
                </a:gridCol>
                <a:gridCol w="355432">
                  <a:extLst>
                    <a:ext uri="{9D8B030D-6E8A-4147-A177-3AD203B41FA5}">
                      <a16:colId xmlns:a16="http://schemas.microsoft.com/office/drawing/2014/main" val="20007"/>
                    </a:ext>
                  </a:extLst>
                </a:gridCol>
                <a:gridCol w="355432">
                  <a:extLst>
                    <a:ext uri="{9D8B030D-6E8A-4147-A177-3AD203B41FA5}">
                      <a16:colId xmlns:a16="http://schemas.microsoft.com/office/drawing/2014/main" val="20008"/>
                    </a:ext>
                  </a:extLst>
                </a:gridCol>
                <a:gridCol w="355432">
                  <a:extLst>
                    <a:ext uri="{9D8B030D-6E8A-4147-A177-3AD203B41FA5}">
                      <a16:colId xmlns:a16="http://schemas.microsoft.com/office/drawing/2014/main" val="20009"/>
                    </a:ext>
                  </a:extLst>
                </a:gridCol>
                <a:gridCol w="355432">
                  <a:extLst>
                    <a:ext uri="{9D8B030D-6E8A-4147-A177-3AD203B41FA5}">
                      <a16:colId xmlns:a16="http://schemas.microsoft.com/office/drawing/2014/main" val="20010"/>
                    </a:ext>
                  </a:extLst>
                </a:gridCol>
                <a:gridCol w="355432">
                  <a:extLst>
                    <a:ext uri="{9D8B030D-6E8A-4147-A177-3AD203B41FA5}">
                      <a16:colId xmlns:a16="http://schemas.microsoft.com/office/drawing/2014/main" val="20011"/>
                    </a:ext>
                  </a:extLst>
                </a:gridCol>
                <a:gridCol w="355432">
                  <a:extLst>
                    <a:ext uri="{9D8B030D-6E8A-4147-A177-3AD203B41FA5}">
                      <a16:colId xmlns:a16="http://schemas.microsoft.com/office/drawing/2014/main" val="20012"/>
                    </a:ext>
                  </a:extLst>
                </a:gridCol>
                <a:gridCol w="355432">
                  <a:extLst>
                    <a:ext uri="{9D8B030D-6E8A-4147-A177-3AD203B41FA5}">
                      <a16:colId xmlns:a16="http://schemas.microsoft.com/office/drawing/2014/main" val="20013"/>
                    </a:ext>
                  </a:extLst>
                </a:gridCol>
                <a:gridCol w="355432">
                  <a:extLst>
                    <a:ext uri="{9D8B030D-6E8A-4147-A177-3AD203B41FA5}">
                      <a16:colId xmlns:a16="http://schemas.microsoft.com/office/drawing/2014/main" val="20014"/>
                    </a:ext>
                  </a:extLst>
                </a:gridCol>
              </a:tblGrid>
              <a:tr h="167689">
                <a:tc>
                  <a:txBody>
                    <a:bodyPr/>
                    <a:lstStyle/>
                    <a:p>
                      <a:pPr>
                        <a:defRPr sz="1800">
                          <a:solidFill>
                            <a:srgbClr val="000000"/>
                          </a:solidFill>
                        </a:defRPr>
                      </a:pPr>
                      <a:r>
                        <a:rPr sz="14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12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18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24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30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36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42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48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54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72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78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84</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134151">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gridSpan="2">
                  <a:txBody>
                    <a:bodyPr/>
                    <a:lstStyle/>
                    <a:p>
                      <a:pPr>
                        <a:defRPr sz="1800">
                          <a:solidFill>
                            <a:srgbClr val="000000"/>
                          </a:solidFill>
                        </a:defRPr>
                      </a:pPr>
                      <a:r>
                        <a:rPr sz="1600">
                          <a:latin typeface="+mn-lt"/>
                          <a:ea typeface="+mn-ea"/>
                          <a:cs typeface="+mn-cs"/>
                          <a:sym typeface="Calibri"/>
                        </a:rPr>
                        <a:t>Months</a:t>
                      </a:r>
                    </a:p>
                  </a:txBody>
                  <a:tcPr marL="0" marR="0" marT="0" marB="0" horzOverflow="overflow">
                    <a:lnL w="12700">
                      <a:miter lim="400000"/>
                    </a:lnL>
                    <a:lnR w="12700">
                      <a:miter lim="400000"/>
                    </a:lnR>
                    <a:lnT w="12700">
                      <a:miter lim="400000"/>
                    </a:lnT>
                    <a:lnB w="12700">
                      <a:miter lim="400000"/>
                    </a:lnB>
                    <a:noFill/>
                  </a:tcPr>
                </a:tc>
                <a:tc hMerge="1">
                  <a:txBody>
                    <a:bodyPr/>
                    <a:lstStyle/>
                    <a:p>
                      <a:endParaRPr lang="en-CH"/>
                    </a:p>
                  </a:txBody>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134151">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134151">
                <a:tc>
                  <a:txBody>
                    <a:bodyPr/>
                    <a:lstStyle/>
                    <a:p>
                      <a:pPr>
                        <a:defRPr sz="1800">
                          <a:solidFill>
                            <a:srgbClr val="000000"/>
                          </a:solidFill>
                        </a:defRPr>
                      </a:pPr>
                      <a:r>
                        <a:rPr sz="1000">
                          <a:latin typeface="+mn-lt"/>
                          <a:ea typeface="+mn-ea"/>
                          <a:cs typeface="+mn-cs"/>
                          <a:sym typeface="Calibri"/>
                        </a:rPr>
                        <a:t>299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280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259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243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230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207</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181</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163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146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110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86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58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25</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134151">
                <a:tc>
                  <a:txBody>
                    <a:bodyPr/>
                    <a:lstStyle/>
                    <a:p>
                      <a:pPr>
                        <a:defRPr sz="1800">
                          <a:solidFill>
                            <a:srgbClr val="000000"/>
                          </a:solidFill>
                        </a:defRPr>
                      </a:pPr>
                      <a:r>
                        <a:rPr sz="1000">
                          <a:latin typeface="+mn-lt"/>
                          <a:ea typeface="+mn-ea"/>
                          <a:cs typeface="+mn-cs"/>
                          <a:sym typeface="Calibri"/>
                        </a:rPr>
                        <a:t>299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268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247</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229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215</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193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175</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157</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141</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108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78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51</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21</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bl>
          </a:graphicData>
        </a:graphic>
      </p:graphicFrame>
      <p:sp>
        <p:nvSpPr>
          <p:cNvPr id="4776" name="TextBox 3144"/>
          <p:cNvSpPr txBox="1"/>
          <p:nvPr/>
        </p:nvSpPr>
        <p:spPr>
          <a:xfrm>
            <a:off x="5512824" y="5652166"/>
            <a:ext cx="1457699" cy="55871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Number at risk</a:t>
            </a:r>
          </a:p>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Acala + BR</a:t>
            </a:r>
          </a:p>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Placebo + BR</a:t>
            </a:r>
          </a:p>
        </p:txBody>
      </p:sp>
      <p:graphicFrame>
        <p:nvGraphicFramePr>
          <p:cNvPr id="4777" name="Table 3145"/>
          <p:cNvGraphicFramePr/>
          <p:nvPr/>
        </p:nvGraphicFramePr>
        <p:xfrm>
          <a:off x="6295478" y="1400144"/>
          <a:ext cx="549013" cy="3849144"/>
        </p:xfrm>
        <a:graphic>
          <a:graphicData uri="http://schemas.openxmlformats.org/drawingml/2006/table">
            <a:tbl>
              <a:tblPr/>
              <a:tblGrid>
                <a:gridCol w="549013">
                  <a:extLst>
                    <a:ext uri="{9D8B030D-6E8A-4147-A177-3AD203B41FA5}">
                      <a16:colId xmlns:a16="http://schemas.microsoft.com/office/drawing/2014/main" val="20000"/>
                    </a:ext>
                  </a:extLst>
                </a:gridCol>
              </a:tblGrid>
              <a:tr h="641524">
                <a:tc>
                  <a:txBody>
                    <a:bodyPr/>
                    <a:lstStyle/>
                    <a:p>
                      <a:pPr algn="r">
                        <a:defRPr sz="1800">
                          <a:solidFill>
                            <a:srgbClr val="000000"/>
                          </a:solidFill>
                        </a:defRPr>
                      </a:pPr>
                      <a:r>
                        <a:rPr sz="1400">
                          <a:latin typeface="+mn-lt"/>
                          <a:ea typeface="+mn-ea"/>
                          <a:cs typeface="+mn-cs"/>
                          <a:sym typeface="Calibri"/>
                        </a:rPr>
                        <a:t>100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641524">
                <a:tc>
                  <a:txBody>
                    <a:bodyPr/>
                    <a:lstStyle/>
                    <a:p>
                      <a:pPr algn="r">
                        <a:defRPr sz="1800">
                          <a:solidFill>
                            <a:srgbClr val="000000"/>
                          </a:solidFill>
                        </a:defRPr>
                      </a:pPr>
                      <a:r>
                        <a:rPr sz="1400">
                          <a:latin typeface="+mn-lt"/>
                          <a:ea typeface="+mn-ea"/>
                          <a:cs typeface="+mn-cs"/>
                          <a:sym typeface="Calibri"/>
                        </a:rPr>
                        <a:t>80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641524">
                <a:tc>
                  <a:txBody>
                    <a:bodyPr/>
                    <a:lstStyle/>
                    <a:p>
                      <a:pPr algn="r">
                        <a:defRPr sz="1800">
                          <a:solidFill>
                            <a:srgbClr val="000000"/>
                          </a:solidFill>
                        </a:defRPr>
                      </a:pPr>
                      <a:r>
                        <a:rPr sz="1400">
                          <a:latin typeface="+mn-lt"/>
                          <a:ea typeface="+mn-ea"/>
                          <a:cs typeface="+mn-cs"/>
                          <a:sym typeface="Calibri"/>
                        </a:rPr>
                        <a:t>60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641524">
                <a:tc>
                  <a:txBody>
                    <a:bodyPr/>
                    <a:lstStyle/>
                    <a:p>
                      <a:pPr algn="r">
                        <a:defRPr sz="1800">
                          <a:solidFill>
                            <a:srgbClr val="000000"/>
                          </a:solidFill>
                        </a:defRPr>
                      </a:pPr>
                      <a:r>
                        <a:rPr sz="1400">
                          <a:latin typeface="+mn-lt"/>
                          <a:ea typeface="+mn-ea"/>
                          <a:cs typeface="+mn-cs"/>
                          <a:sym typeface="Calibri"/>
                        </a:rPr>
                        <a:t>40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641524">
                <a:tc>
                  <a:txBody>
                    <a:bodyPr/>
                    <a:lstStyle/>
                    <a:p>
                      <a:pPr algn="r">
                        <a:defRPr sz="1800">
                          <a:solidFill>
                            <a:srgbClr val="000000"/>
                          </a:solidFill>
                        </a:defRPr>
                      </a:pPr>
                      <a:r>
                        <a:rPr sz="1400">
                          <a:latin typeface="+mn-lt"/>
                          <a:ea typeface="+mn-ea"/>
                          <a:cs typeface="+mn-cs"/>
                          <a:sym typeface="Calibri"/>
                        </a:rPr>
                        <a:t>20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641524">
                <a:tc>
                  <a:txBody>
                    <a:bodyPr/>
                    <a:lstStyle/>
                    <a:p>
                      <a:pPr algn="r">
                        <a:defRPr sz="1800">
                          <a:solidFill>
                            <a:srgbClr val="000000"/>
                          </a:solidFill>
                        </a:defRPr>
                      </a:pPr>
                      <a:r>
                        <a:rPr sz="1400">
                          <a:latin typeface="+mn-lt"/>
                          <a:ea typeface="+mn-ea"/>
                          <a:cs typeface="+mn-cs"/>
                          <a:sym typeface="Calibri"/>
                        </a:rPr>
                        <a:t>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5"/>
                  </a:ext>
                </a:extLst>
              </a:tr>
            </a:tbl>
          </a:graphicData>
        </a:graphic>
      </p:graphicFrame>
      <p:sp>
        <p:nvSpPr>
          <p:cNvPr id="2875" name="TextBox 10"/>
          <p:cNvSpPr txBox="1"/>
          <p:nvPr/>
        </p:nvSpPr>
        <p:spPr>
          <a:xfrm>
            <a:off x="879970" y="1236060"/>
            <a:ext cx="5177342" cy="3330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b="1">
                <a:solidFill>
                  <a:srgbClr val="000000"/>
                </a:solid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1" i="0" u="none" strike="noStrike" kern="0" cap="none" spc="0" normalizeH="0" baseline="0" noProof="0">
                <a:ln>
                  <a:noFill/>
                </a:ln>
                <a:solidFill>
                  <a:srgbClr val="000000"/>
                </a:solidFill>
                <a:effectLst/>
                <a:uLnTx/>
                <a:uFillTx/>
                <a:latin typeface="Calibri"/>
                <a:cs typeface="Calibri"/>
                <a:sym typeface="Calibri"/>
              </a:rPr>
              <a:t>Full analysis population (including crossover)</a:t>
            </a:r>
          </a:p>
        </p:txBody>
      </p:sp>
      <p:graphicFrame>
        <p:nvGraphicFramePr>
          <p:cNvPr id="2876" name="Table 4"/>
          <p:cNvGraphicFramePr/>
          <p:nvPr/>
        </p:nvGraphicFramePr>
        <p:xfrm>
          <a:off x="948467" y="3596726"/>
          <a:ext cx="3860158" cy="1352666"/>
        </p:xfrm>
        <a:graphic>
          <a:graphicData uri="http://schemas.openxmlformats.org/drawingml/2006/table">
            <a:tbl>
              <a:tblPr/>
              <a:tblGrid>
                <a:gridCol w="1514920">
                  <a:extLst>
                    <a:ext uri="{9D8B030D-6E8A-4147-A177-3AD203B41FA5}">
                      <a16:colId xmlns:a16="http://schemas.microsoft.com/office/drawing/2014/main" val="20000"/>
                    </a:ext>
                  </a:extLst>
                </a:gridCol>
                <a:gridCol w="1143953">
                  <a:extLst>
                    <a:ext uri="{9D8B030D-6E8A-4147-A177-3AD203B41FA5}">
                      <a16:colId xmlns:a16="http://schemas.microsoft.com/office/drawing/2014/main" val="20001"/>
                    </a:ext>
                  </a:extLst>
                </a:gridCol>
                <a:gridCol w="1201285">
                  <a:extLst>
                    <a:ext uri="{9D8B030D-6E8A-4147-A177-3AD203B41FA5}">
                      <a16:colId xmlns:a16="http://schemas.microsoft.com/office/drawing/2014/main" val="20002"/>
                    </a:ext>
                  </a:extLst>
                </a:gridCol>
              </a:tblGrid>
              <a:tr h="386476">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b="1">
                          <a:latin typeface="+mn-lt"/>
                          <a:ea typeface="+mn-ea"/>
                          <a:cs typeface="+mn-cs"/>
                          <a:sym typeface="Calibri"/>
                        </a:rPr>
                        <a:t>ABR
(n=299)</a:t>
                      </a:r>
                    </a:p>
                  </a:txBody>
                  <a:tcPr marL="0" marR="0" marT="0" marB="0"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b="1">
                          <a:latin typeface="+mn-lt"/>
                          <a:ea typeface="+mn-ea"/>
                          <a:cs typeface="+mn-cs"/>
                          <a:sym typeface="Calibri"/>
                        </a:rPr>
                        <a:t>PBR
(n=299)</a:t>
                      </a:r>
                    </a:p>
                  </a:txBody>
                  <a:tcPr marL="0" marR="0" marT="0" marB="0"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0"/>
                  </a:ext>
                </a:extLst>
              </a:tr>
              <a:tr h="193238">
                <a:tc>
                  <a:txBody>
                    <a:bodyPr/>
                    <a:lstStyle/>
                    <a:p>
                      <a:pPr algn="l">
                        <a:defRPr sz="1800">
                          <a:solidFill>
                            <a:srgbClr val="000000"/>
                          </a:solidFill>
                        </a:defRPr>
                      </a:pPr>
                      <a:r>
                        <a:rPr sz="1000" b="1">
                          <a:latin typeface="+mn-lt"/>
                          <a:ea typeface="+mn-ea"/>
                          <a:cs typeface="+mn-cs"/>
                          <a:sym typeface="Calibri"/>
                        </a:rPr>
                        <a:t>OS events, n (%)</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97 (32.4)</a:t>
                      </a:r>
                    </a:p>
                  </a:txBody>
                  <a:tcPr marL="0" marR="0" marT="0" marB="0" anchor="ctr" horzOverflow="overflow">
                    <a:lnL w="12700">
                      <a:miter lim="400000"/>
                    </a:lnL>
                    <a:lnR w="12700">
                      <a:miter lim="400000"/>
                    </a:lnR>
                    <a:lnT w="12700">
                      <a:miter lim="400000"/>
                    </a:lnT>
                    <a:lnB w="12700">
                      <a:miter lim="400000"/>
                    </a:lnB>
                    <a:solidFill>
                      <a:srgbClr val="FFFFFF"/>
                    </a:solidFill>
                  </a:tcPr>
                </a:tc>
                <a:tc>
                  <a:txBody>
                    <a:bodyPr/>
                    <a:lstStyle/>
                    <a:p>
                      <a:pPr>
                        <a:defRPr sz="1800">
                          <a:solidFill>
                            <a:srgbClr val="000000"/>
                          </a:solidFill>
                        </a:defRPr>
                      </a:pPr>
                      <a:r>
                        <a:rPr sz="1000">
                          <a:latin typeface="+mn-lt"/>
                          <a:ea typeface="+mn-ea"/>
                          <a:cs typeface="+mn-cs"/>
                          <a:sym typeface="Calibri"/>
                        </a:rPr>
                        <a:t>106 (35.5)</a:t>
                      </a:r>
                    </a:p>
                  </a:txBody>
                  <a:tcPr marL="0" marR="0" marT="0" marB="0"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1"/>
                  </a:ext>
                </a:extLst>
              </a:tr>
              <a:tr h="386476">
                <a:tc>
                  <a:txBody>
                    <a:bodyPr/>
                    <a:lstStyle/>
                    <a:p>
                      <a:pPr algn="l">
                        <a:defRPr sz="1800">
                          <a:solidFill>
                            <a:srgbClr val="000000"/>
                          </a:solidFill>
                        </a:defRPr>
                      </a:pPr>
                      <a:r>
                        <a:rPr sz="1000" b="1">
                          <a:latin typeface="+mn-lt"/>
                          <a:ea typeface="+mn-ea"/>
                          <a:cs typeface="+mn-cs"/>
                          <a:sym typeface="Calibri"/>
                        </a:rPr>
                        <a:t>Median OS, months (95% CI)</a:t>
                      </a:r>
                    </a:p>
                  </a:txBody>
                  <a:tcPr marL="0" marR="0" marT="0" marB="0" anchor="ctr" horzOverflow="overflow">
                    <a:lnL w="12700">
                      <a:miter lim="400000"/>
                    </a:lnL>
                    <a:lnR w="12700">
                      <a:miter lim="400000"/>
                    </a:lnR>
                    <a:lnT w="12700">
                      <a:miter lim="400000"/>
                    </a:lnT>
                    <a:lnB w="12700">
                      <a:miter lim="400000"/>
                    </a:lnB>
                    <a:solidFill>
                      <a:srgbClr val="E7E6E6"/>
                    </a:solidFill>
                  </a:tcPr>
                </a:tc>
                <a:tc>
                  <a:txBody>
                    <a:bodyPr/>
                    <a:lstStyle/>
                    <a:p>
                      <a:pPr>
                        <a:defRPr sz="1800">
                          <a:solidFill>
                            <a:srgbClr val="000000"/>
                          </a:solidFill>
                        </a:defRPr>
                      </a:pPr>
                      <a:r>
                        <a:rPr sz="1000">
                          <a:latin typeface="+mn-lt"/>
                          <a:ea typeface="+mn-ea"/>
                          <a:cs typeface="+mn-cs"/>
                          <a:sym typeface="Calibri"/>
                        </a:rPr>
                        <a:t>NE
(72.1, NE)</a:t>
                      </a:r>
                    </a:p>
                  </a:txBody>
                  <a:tcPr marL="0" marR="0" marT="0" marB="0" anchor="ctr" horzOverflow="overflow">
                    <a:lnL w="12700">
                      <a:miter lim="400000"/>
                    </a:lnL>
                    <a:lnR w="12700">
                      <a:miter lim="400000"/>
                    </a:lnR>
                    <a:lnT w="12700">
                      <a:miter lim="400000"/>
                    </a:lnT>
                    <a:lnB w="12700">
                      <a:miter lim="400000"/>
                    </a:lnB>
                    <a:solidFill>
                      <a:srgbClr val="E7E6E6"/>
                    </a:solidFill>
                  </a:tcPr>
                </a:tc>
                <a:tc>
                  <a:txBody>
                    <a:bodyPr/>
                    <a:lstStyle/>
                    <a:p>
                      <a:pPr>
                        <a:defRPr sz="1800">
                          <a:solidFill>
                            <a:srgbClr val="000000"/>
                          </a:solidFill>
                        </a:defRPr>
                      </a:pPr>
                      <a:r>
                        <a:rPr sz="1000">
                          <a:latin typeface="+mn-lt"/>
                          <a:ea typeface="+mn-ea"/>
                          <a:cs typeface="+mn-cs"/>
                          <a:sym typeface="Calibri"/>
                        </a:rPr>
                        <a:t>NE
(73.8, NE)</a:t>
                      </a:r>
                    </a:p>
                  </a:txBody>
                  <a:tcPr marL="0" marR="0" marT="0" marB="0" anchor="ctr" horzOverflow="overflow">
                    <a:lnL w="12700">
                      <a:miter lim="400000"/>
                    </a:lnL>
                    <a:lnR w="12700">
                      <a:miter lim="400000"/>
                    </a:lnR>
                    <a:lnT w="12700">
                      <a:miter lim="400000"/>
                    </a:lnT>
                    <a:lnB w="12700">
                      <a:miter lim="400000"/>
                    </a:lnB>
                    <a:solidFill>
                      <a:srgbClr val="E7E6E6"/>
                    </a:solidFill>
                  </a:tcPr>
                </a:tc>
                <a:extLst>
                  <a:ext uri="{0D108BD9-81ED-4DB2-BD59-A6C34878D82A}">
                    <a16:rowId xmlns:a16="http://schemas.microsoft.com/office/drawing/2014/main" val="10002"/>
                  </a:ext>
                </a:extLst>
              </a:tr>
              <a:tr h="386476">
                <a:tc>
                  <a:txBody>
                    <a:bodyPr/>
                    <a:lstStyle/>
                    <a:p>
                      <a:pPr algn="l">
                        <a:defRPr b="1">
                          <a:solidFill>
                            <a:srgbClr val="000000"/>
                          </a:solidFill>
                          <a:latin typeface="+mn-lt"/>
                          <a:ea typeface="+mn-ea"/>
                          <a:cs typeface="+mn-cs"/>
                          <a:sym typeface="Calibri"/>
                        </a:defRPr>
                      </a:pPr>
                      <a:r>
                        <a:t>Stratified HR (95% CI), log-rank </a:t>
                      </a:r>
                      <a:r>
                        <a:rPr i="1"/>
                        <a:t>P</a:t>
                      </a:r>
                      <a:r>
                        <a:t>-value</a:t>
                      </a:r>
                    </a:p>
                  </a:txBody>
                  <a:tcPr marL="0" marR="0" marT="0" marB="0" anchor="ctr" horzOverflow="overflow">
                    <a:lnL w="12700">
                      <a:miter lim="400000"/>
                    </a:lnL>
                    <a:lnR w="12700">
                      <a:miter lim="400000"/>
                    </a:lnR>
                    <a:lnT w="12700">
                      <a:miter lim="400000"/>
                    </a:lnT>
                    <a:lnB w="12700">
                      <a:miter lim="400000"/>
                    </a:lnB>
                    <a:solidFill>
                      <a:srgbClr val="FFFFFF"/>
                    </a:solidFill>
                  </a:tcPr>
                </a:tc>
                <a:tc gridSpan="2">
                  <a:txBody>
                    <a:bodyPr/>
                    <a:lstStyle/>
                    <a:p>
                      <a:pPr>
                        <a:defRPr sz="1400" b="1">
                          <a:solidFill>
                            <a:srgbClr val="000000"/>
                          </a:solidFill>
                          <a:latin typeface="+mn-lt"/>
                          <a:ea typeface="+mn-ea"/>
                          <a:cs typeface="+mn-cs"/>
                          <a:sym typeface="Calibri"/>
                        </a:defRPr>
                      </a:pPr>
                      <a:r>
                        <a:t>0.86</a:t>
                      </a:r>
                      <a:r>
                        <a:rPr b="0"/>
                        <a:t> (0.65, 1.13), </a:t>
                      </a:r>
                      <a:r>
                        <a:rPr i="1"/>
                        <a:t>P</a:t>
                      </a:r>
                      <a:r>
                        <a:t>=0.2743</a:t>
                      </a:r>
                    </a:p>
                  </a:txBody>
                  <a:tcPr marL="0" marR="0" marT="0" marB="0" anchor="ctr" horzOverflow="overflow">
                    <a:lnL w="12700">
                      <a:miter lim="400000"/>
                    </a:lnL>
                    <a:lnR w="12700">
                      <a:miter lim="400000"/>
                    </a:lnR>
                    <a:lnT w="12700">
                      <a:miter lim="400000"/>
                    </a:lnT>
                    <a:lnB w="12700">
                      <a:miter lim="400000"/>
                    </a:lnB>
                    <a:solidFill>
                      <a:srgbClr val="FFFFFF"/>
                    </a:solidFill>
                  </a:tcPr>
                </a:tc>
                <a:tc hMerge="1">
                  <a:txBody>
                    <a:bodyPr/>
                    <a:lstStyle/>
                    <a:p>
                      <a:endParaRPr lang="en-CH"/>
                    </a:p>
                  </a:txBody>
                  <a:tcPr/>
                </a:tc>
                <a:extLst>
                  <a:ext uri="{0D108BD9-81ED-4DB2-BD59-A6C34878D82A}">
                    <a16:rowId xmlns:a16="http://schemas.microsoft.com/office/drawing/2014/main" val="10003"/>
                  </a:ext>
                </a:extLst>
              </a:tr>
            </a:tbl>
          </a:graphicData>
        </a:graphic>
      </p:graphicFrame>
      <p:sp>
        <p:nvSpPr>
          <p:cNvPr id="2881" name="TextBox 11"/>
          <p:cNvSpPr txBox="1"/>
          <p:nvPr/>
        </p:nvSpPr>
        <p:spPr>
          <a:xfrm rot="16200000">
            <a:off x="-987568" y="3204026"/>
            <a:ext cx="2990428" cy="3005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1600" b="1">
                <a:solidFill>
                  <a:srgbClr val="000000"/>
                </a:solid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600" b="1" i="0" u="none" strike="noStrike" kern="0" cap="none" spc="0" normalizeH="0" baseline="0" noProof="0">
                <a:ln>
                  <a:noFill/>
                </a:ln>
                <a:solidFill>
                  <a:srgbClr val="000000"/>
                </a:solidFill>
                <a:effectLst/>
                <a:uLnTx/>
                <a:uFillTx/>
                <a:latin typeface="Calibri"/>
                <a:cs typeface="Calibri"/>
                <a:sym typeface="Calibri"/>
              </a:rPr>
              <a:t>Overall Survival, %</a:t>
            </a:r>
          </a:p>
        </p:txBody>
      </p:sp>
      <p:graphicFrame>
        <p:nvGraphicFramePr>
          <p:cNvPr id="2882" name="Table 18"/>
          <p:cNvGraphicFramePr/>
          <p:nvPr/>
        </p:nvGraphicFramePr>
        <p:xfrm>
          <a:off x="952483" y="5085889"/>
          <a:ext cx="5331480" cy="1066800"/>
        </p:xfrm>
        <a:graphic>
          <a:graphicData uri="http://schemas.openxmlformats.org/drawingml/2006/table">
            <a:tbl>
              <a:tblPr/>
              <a:tblGrid>
                <a:gridCol w="355432">
                  <a:extLst>
                    <a:ext uri="{9D8B030D-6E8A-4147-A177-3AD203B41FA5}">
                      <a16:colId xmlns:a16="http://schemas.microsoft.com/office/drawing/2014/main" val="20000"/>
                    </a:ext>
                  </a:extLst>
                </a:gridCol>
                <a:gridCol w="355432">
                  <a:extLst>
                    <a:ext uri="{9D8B030D-6E8A-4147-A177-3AD203B41FA5}">
                      <a16:colId xmlns:a16="http://schemas.microsoft.com/office/drawing/2014/main" val="20001"/>
                    </a:ext>
                  </a:extLst>
                </a:gridCol>
                <a:gridCol w="355432">
                  <a:extLst>
                    <a:ext uri="{9D8B030D-6E8A-4147-A177-3AD203B41FA5}">
                      <a16:colId xmlns:a16="http://schemas.microsoft.com/office/drawing/2014/main" val="20002"/>
                    </a:ext>
                  </a:extLst>
                </a:gridCol>
                <a:gridCol w="355432">
                  <a:extLst>
                    <a:ext uri="{9D8B030D-6E8A-4147-A177-3AD203B41FA5}">
                      <a16:colId xmlns:a16="http://schemas.microsoft.com/office/drawing/2014/main" val="20003"/>
                    </a:ext>
                  </a:extLst>
                </a:gridCol>
                <a:gridCol w="355432">
                  <a:extLst>
                    <a:ext uri="{9D8B030D-6E8A-4147-A177-3AD203B41FA5}">
                      <a16:colId xmlns:a16="http://schemas.microsoft.com/office/drawing/2014/main" val="20004"/>
                    </a:ext>
                  </a:extLst>
                </a:gridCol>
                <a:gridCol w="355432">
                  <a:extLst>
                    <a:ext uri="{9D8B030D-6E8A-4147-A177-3AD203B41FA5}">
                      <a16:colId xmlns:a16="http://schemas.microsoft.com/office/drawing/2014/main" val="20005"/>
                    </a:ext>
                  </a:extLst>
                </a:gridCol>
                <a:gridCol w="355432">
                  <a:extLst>
                    <a:ext uri="{9D8B030D-6E8A-4147-A177-3AD203B41FA5}">
                      <a16:colId xmlns:a16="http://schemas.microsoft.com/office/drawing/2014/main" val="20006"/>
                    </a:ext>
                  </a:extLst>
                </a:gridCol>
                <a:gridCol w="355432">
                  <a:extLst>
                    <a:ext uri="{9D8B030D-6E8A-4147-A177-3AD203B41FA5}">
                      <a16:colId xmlns:a16="http://schemas.microsoft.com/office/drawing/2014/main" val="20007"/>
                    </a:ext>
                  </a:extLst>
                </a:gridCol>
                <a:gridCol w="355432">
                  <a:extLst>
                    <a:ext uri="{9D8B030D-6E8A-4147-A177-3AD203B41FA5}">
                      <a16:colId xmlns:a16="http://schemas.microsoft.com/office/drawing/2014/main" val="20008"/>
                    </a:ext>
                  </a:extLst>
                </a:gridCol>
                <a:gridCol w="355432">
                  <a:extLst>
                    <a:ext uri="{9D8B030D-6E8A-4147-A177-3AD203B41FA5}">
                      <a16:colId xmlns:a16="http://schemas.microsoft.com/office/drawing/2014/main" val="20009"/>
                    </a:ext>
                  </a:extLst>
                </a:gridCol>
                <a:gridCol w="355432">
                  <a:extLst>
                    <a:ext uri="{9D8B030D-6E8A-4147-A177-3AD203B41FA5}">
                      <a16:colId xmlns:a16="http://schemas.microsoft.com/office/drawing/2014/main" val="20010"/>
                    </a:ext>
                  </a:extLst>
                </a:gridCol>
                <a:gridCol w="355432">
                  <a:extLst>
                    <a:ext uri="{9D8B030D-6E8A-4147-A177-3AD203B41FA5}">
                      <a16:colId xmlns:a16="http://schemas.microsoft.com/office/drawing/2014/main" val="20011"/>
                    </a:ext>
                  </a:extLst>
                </a:gridCol>
                <a:gridCol w="355432">
                  <a:extLst>
                    <a:ext uri="{9D8B030D-6E8A-4147-A177-3AD203B41FA5}">
                      <a16:colId xmlns:a16="http://schemas.microsoft.com/office/drawing/2014/main" val="20012"/>
                    </a:ext>
                  </a:extLst>
                </a:gridCol>
                <a:gridCol w="355432">
                  <a:extLst>
                    <a:ext uri="{9D8B030D-6E8A-4147-A177-3AD203B41FA5}">
                      <a16:colId xmlns:a16="http://schemas.microsoft.com/office/drawing/2014/main" val="20013"/>
                    </a:ext>
                  </a:extLst>
                </a:gridCol>
                <a:gridCol w="355432">
                  <a:extLst>
                    <a:ext uri="{9D8B030D-6E8A-4147-A177-3AD203B41FA5}">
                      <a16:colId xmlns:a16="http://schemas.microsoft.com/office/drawing/2014/main" val="20014"/>
                    </a:ext>
                  </a:extLst>
                </a:gridCol>
              </a:tblGrid>
              <a:tr h="167689">
                <a:tc>
                  <a:txBody>
                    <a:bodyPr/>
                    <a:lstStyle/>
                    <a:p>
                      <a:pPr>
                        <a:defRPr sz="1800">
                          <a:solidFill>
                            <a:srgbClr val="000000"/>
                          </a:solidFill>
                        </a:defRPr>
                      </a:pPr>
                      <a:r>
                        <a:rPr sz="14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12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18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24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30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36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42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48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54</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66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72</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78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400">
                          <a:latin typeface="+mn-lt"/>
                          <a:ea typeface="+mn-ea"/>
                          <a:cs typeface="+mn-cs"/>
                          <a:sym typeface="Calibri"/>
                        </a:rPr>
                        <a:t>84</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134151">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gridSpan="2">
                  <a:txBody>
                    <a:bodyPr/>
                    <a:lstStyle/>
                    <a:p>
                      <a:pPr>
                        <a:defRPr sz="1800">
                          <a:solidFill>
                            <a:srgbClr val="000000"/>
                          </a:solidFill>
                        </a:defRPr>
                      </a:pPr>
                      <a:r>
                        <a:rPr sz="1600">
                          <a:latin typeface="+mn-lt"/>
                          <a:ea typeface="+mn-ea"/>
                          <a:cs typeface="+mn-cs"/>
                          <a:sym typeface="Calibri"/>
                        </a:rPr>
                        <a:t>Months</a:t>
                      </a:r>
                    </a:p>
                  </a:txBody>
                  <a:tcPr marL="0" marR="0" marT="0" marB="0" horzOverflow="overflow">
                    <a:lnL w="12700">
                      <a:miter lim="400000"/>
                    </a:lnL>
                    <a:lnR w="12700">
                      <a:miter lim="400000"/>
                    </a:lnR>
                    <a:lnT w="12700">
                      <a:miter lim="400000"/>
                    </a:lnT>
                    <a:lnB w="12700">
                      <a:miter lim="400000"/>
                    </a:lnB>
                    <a:noFill/>
                  </a:tcPr>
                </a:tc>
                <a:tc hMerge="1">
                  <a:txBody>
                    <a:bodyPr/>
                    <a:lstStyle/>
                    <a:p>
                      <a:endParaRPr lang="en-CH"/>
                    </a:p>
                  </a:txBody>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134151">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tc>
                  <a:txBody>
                    <a:bodyPr/>
                    <a:lstStyle/>
                    <a:p>
                      <a:pPr algn="l">
                        <a:defRPr sz="1800">
                          <a:solidFill>
                            <a:srgbClr val="000000"/>
                          </a:solidFill>
                          <a:latin typeface="+mn-lt"/>
                          <a:ea typeface="+mn-ea"/>
                          <a:cs typeface="+mn-cs"/>
                          <a:sym typeface="Calibri"/>
                        </a:defRPr>
                      </a:pPr>
                      <a:endParaRP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134151">
                <a:tc>
                  <a:txBody>
                    <a:bodyPr/>
                    <a:lstStyle/>
                    <a:p>
                      <a:pPr>
                        <a:defRPr sz="1800">
                          <a:solidFill>
                            <a:srgbClr val="000000"/>
                          </a:solidFill>
                        </a:defRPr>
                      </a:pPr>
                      <a:r>
                        <a:rPr sz="1000">
                          <a:latin typeface="+mn-lt"/>
                          <a:ea typeface="+mn-ea"/>
                          <a:cs typeface="+mn-cs"/>
                          <a:sym typeface="Calibri"/>
                        </a:rPr>
                        <a:t>299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280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259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243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230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207</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181</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163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146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110</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86</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58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25</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134151">
                <a:tc>
                  <a:txBody>
                    <a:bodyPr/>
                    <a:lstStyle/>
                    <a:p>
                      <a:pPr>
                        <a:defRPr sz="1800">
                          <a:solidFill>
                            <a:srgbClr val="000000"/>
                          </a:solidFill>
                        </a:defRPr>
                      </a:pPr>
                      <a:r>
                        <a:rPr sz="1000">
                          <a:latin typeface="+mn-lt"/>
                          <a:ea typeface="+mn-ea"/>
                          <a:cs typeface="+mn-cs"/>
                          <a:sym typeface="Calibri"/>
                        </a:rPr>
                        <a:t>299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268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247</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229</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215</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193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175</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157</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141</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108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78</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51</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21</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3</a:t>
                      </a:r>
                    </a:p>
                  </a:txBody>
                  <a:tcPr marL="0" marR="0" marT="0" marB="0" horzOverflow="overflow">
                    <a:lnL w="12700">
                      <a:miter lim="400000"/>
                    </a:lnL>
                    <a:lnR w="12700">
                      <a:miter lim="400000"/>
                    </a:lnR>
                    <a:lnT w="12700">
                      <a:miter lim="400000"/>
                    </a:lnT>
                    <a:lnB w="12700">
                      <a:miter lim="400000"/>
                    </a:lnB>
                    <a:noFill/>
                  </a:tcPr>
                </a:tc>
                <a:tc>
                  <a:txBody>
                    <a:bodyPr/>
                    <a:lstStyle/>
                    <a:p>
                      <a:pPr>
                        <a:defRPr sz="1800">
                          <a:solidFill>
                            <a:srgbClr val="000000"/>
                          </a:solidFill>
                        </a:defRPr>
                      </a:pPr>
                      <a:r>
                        <a:rPr sz="1000">
                          <a:latin typeface="+mn-lt"/>
                          <a:ea typeface="+mn-ea"/>
                          <a:cs typeface="+mn-cs"/>
                          <a:sym typeface="Calibri"/>
                        </a:rPr>
                        <a:t>0</a:t>
                      </a:r>
                    </a:p>
                  </a:txBody>
                  <a:tcPr marL="0" marR="0" marT="0" marB="0"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bl>
          </a:graphicData>
        </a:graphic>
      </p:graphicFrame>
      <p:sp>
        <p:nvSpPr>
          <p:cNvPr id="2883" name="TextBox 19"/>
          <p:cNvSpPr txBox="1"/>
          <p:nvPr/>
        </p:nvSpPr>
        <p:spPr>
          <a:xfrm>
            <a:off x="-490077" y="5657421"/>
            <a:ext cx="1457700" cy="55871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Number at risk</a:t>
            </a:r>
          </a:p>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Acala + BR</a:t>
            </a:r>
          </a:p>
          <a:p>
            <a:pPr marL="0" marR="0" lvl="0" indent="0" algn="r" defTabSz="914400" rtl="0" eaLnBrk="1" fontAlgn="auto" latinLnBrk="0" hangingPunct="0">
              <a:lnSpc>
                <a:spcPct val="100000"/>
              </a:lnSpc>
              <a:spcBef>
                <a:spcPts val="0"/>
              </a:spcBef>
              <a:spcAft>
                <a:spcPts val="0"/>
              </a:spcAft>
              <a:buClrTx/>
              <a:buSzTx/>
              <a:buFontTx/>
              <a:buNone/>
              <a:tabLst/>
              <a:defRPr sz="1000">
                <a:solidFill>
                  <a:srgbClr val="000000"/>
                </a:solidFill>
                <a:latin typeface="+mn-lt"/>
                <a:ea typeface="+mn-ea"/>
                <a:cs typeface="+mn-cs"/>
                <a:sym typeface="Calibri"/>
              </a:defRPr>
            </a:pPr>
            <a:r>
              <a:rPr kumimoji="0" sz="1000" b="0" i="0" u="none" strike="noStrike" kern="0" cap="none" spc="0" normalizeH="0" baseline="0" noProof="0">
                <a:ln>
                  <a:noFill/>
                </a:ln>
                <a:solidFill>
                  <a:srgbClr val="000000"/>
                </a:solidFill>
                <a:effectLst/>
                <a:uLnTx/>
                <a:uFillTx/>
                <a:latin typeface="Calibri"/>
                <a:cs typeface="Calibri"/>
                <a:sym typeface="Calibri"/>
              </a:rPr>
              <a:t>Placebo + BR</a:t>
            </a:r>
          </a:p>
        </p:txBody>
      </p:sp>
      <p:graphicFrame>
        <p:nvGraphicFramePr>
          <p:cNvPr id="2884" name="Table 23"/>
          <p:cNvGraphicFramePr/>
          <p:nvPr/>
        </p:nvGraphicFramePr>
        <p:xfrm>
          <a:off x="526473" y="1400144"/>
          <a:ext cx="357407" cy="3849144"/>
        </p:xfrm>
        <a:graphic>
          <a:graphicData uri="http://schemas.openxmlformats.org/drawingml/2006/table">
            <a:tbl>
              <a:tblPr/>
              <a:tblGrid>
                <a:gridCol w="357407">
                  <a:extLst>
                    <a:ext uri="{9D8B030D-6E8A-4147-A177-3AD203B41FA5}">
                      <a16:colId xmlns:a16="http://schemas.microsoft.com/office/drawing/2014/main" val="20000"/>
                    </a:ext>
                  </a:extLst>
                </a:gridCol>
              </a:tblGrid>
              <a:tr h="641524">
                <a:tc>
                  <a:txBody>
                    <a:bodyPr/>
                    <a:lstStyle/>
                    <a:p>
                      <a:pPr algn="r">
                        <a:defRPr sz="1800">
                          <a:solidFill>
                            <a:srgbClr val="000000"/>
                          </a:solidFill>
                        </a:defRPr>
                      </a:pPr>
                      <a:r>
                        <a:rPr sz="1400">
                          <a:latin typeface="+mn-lt"/>
                          <a:ea typeface="+mn-ea"/>
                          <a:cs typeface="+mn-cs"/>
                          <a:sym typeface="Calibri"/>
                        </a:rPr>
                        <a:t>100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641524">
                <a:tc>
                  <a:txBody>
                    <a:bodyPr/>
                    <a:lstStyle/>
                    <a:p>
                      <a:pPr algn="r">
                        <a:defRPr sz="1800">
                          <a:solidFill>
                            <a:srgbClr val="000000"/>
                          </a:solidFill>
                        </a:defRPr>
                      </a:pPr>
                      <a:r>
                        <a:rPr sz="1400">
                          <a:latin typeface="+mn-lt"/>
                          <a:ea typeface="+mn-ea"/>
                          <a:cs typeface="+mn-cs"/>
                          <a:sym typeface="Calibri"/>
                        </a:rPr>
                        <a:t>80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641524">
                <a:tc>
                  <a:txBody>
                    <a:bodyPr/>
                    <a:lstStyle/>
                    <a:p>
                      <a:pPr algn="r">
                        <a:defRPr sz="1800">
                          <a:solidFill>
                            <a:srgbClr val="000000"/>
                          </a:solidFill>
                        </a:defRPr>
                      </a:pPr>
                      <a:r>
                        <a:rPr sz="1400">
                          <a:latin typeface="+mn-lt"/>
                          <a:ea typeface="+mn-ea"/>
                          <a:cs typeface="+mn-cs"/>
                          <a:sym typeface="Calibri"/>
                        </a:rPr>
                        <a:t>60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641524">
                <a:tc>
                  <a:txBody>
                    <a:bodyPr/>
                    <a:lstStyle/>
                    <a:p>
                      <a:pPr algn="r">
                        <a:defRPr sz="1800">
                          <a:solidFill>
                            <a:srgbClr val="000000"/>
                          </a:solidFill>
                        </a:defRPr>
                      </a:pPr>
                      <a:r>
                        <a:rPr sz="1400">
                          <a:latin typeface="+mn-lt"/>
                          <a:ea typeface="+mn-ea"/>
                          <a:cs typeface="+mn-cs"/>
                          <a:sym typeface="Calibri"/>
                        </a:rPr>
                        <a:t>40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641524">
                <a:tc>
                  <a:txBody>
                    <a:bodyPr/>
                    <a:lstStyle/>
                    <a:p>
                      <a:pPr algn="r">
                        <a:defRPr sz="1800">
                          <a:solidFill>
                            <a:srgbClr val="000000"/>
                          </a:solidFill>
                        </a:defRPr>
                      </a:pPr>
                      <a:r>
                        <a:rPr sz="1400">
                          <a:latin typeface="+mn-lt"/>
                          <a:ea typeface="+mn-ea"/>
                          <a:cs typeface="+mn-cs"/>
                          <a:sym typeface="Calibri"/>
                        </a:rPr>
                        <a:t>20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641524">
                <a:tc>
                  <a:txBody>
                    <a:bodyPr/>
                    <a:lstStyle/>
                    <a:p>
                      <a:pPr algn="r">
                        <a:defRPr sz="1800">
                          <a:solidFill>
                            <a:srgbClr val="000000"/>
                          </a:solidFill>
                        </a:defRPr>
                      </a:pPr>
                      <a:r>
                        <a:rPr sz="1400">
                          <a:latin typeface="+mn-lt"/>
                          <a:ea typeface="+mn-ea"/>
                          <a:cs typeface="+mn-cs"/>
                          <a:sym typeface="Calibri"/>
                        </a:rPr>
                        <a:t>0</a:t>
                      </a:r>
                    </a:p>
                  </a:txBody>
                  <a:tcPr marL="45720" marR="4572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5"/>
                  </a:ext>
                </a:extLst>
              </a:tr>
            </a:tbl>
          </a:graphicData>
        </a:graphic>
      </p:graphicFrame>
      <p:sp>
        <p:nvSpPr>
          <p:cNvPr id="4010" name="Freeform 3149"/>
          <p:cNvSpPr/>
          <p:nvPr/>
        </p:nvSpPr>
        <p:spPr>
          <a:xfrm flipH="1">
            <a:off x="4101263" y="1939851"/>
            <a:ext cx="310026" cy="1"/>
          </a:xfrm>
          <a:prstGeom prst="line">
            <a:avLst/>
          </a:prstGeom>
          <a:ln w="18972">
            <a:solidFill>
              <a:srgbClr val="E97132"/>
            </a:solidFill>
            <a:custDash>
              <a:ds d="100000" sp="0"/>
              <a:ds d="165000" sp="165000"/>
            </a:custDash>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11" name="Freeform 3150"/>
          <p:cNvSpPr/>
          <p:nvPr/>
        </p:nvSpPr>
        <p:spPr>
          <a:xfrm flipH="1">
            <a:off x="4101263" y="1765205"/>
            <a:ext cx="310026" cy="1"/>
          </a:xfrm>
          <a:prstGeom prst="line">
            <a:avLst/>
          </a:prstGeom>
          <a:ln w="19050">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12" name="Freeform 3151"/>
          <p:cNvSpPr/>
          <p:nvPr/>
        </p:nvSpPr>
        <p:spPr>
          <a:xfrm>
            <a:off x="5924714"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13" name="Freeform 3152"/>
          <p:cNvSpPr/>
          <p:nvPr/>
        </p:nvSpPr>
        <p:spPr>
          <a:xfrm>
            <a:off x="5905732" y="32008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14" name="Freeform 3153"/>
          <p:cNvSpPr/>
          <p:nvPr/>
        </p:nvSpPr>
        <p:spPr>
          <a:xfrm>
            <a:off x="5893078"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15" name="Freeform 3154"/>
          <p:cNvSpPr/>
          <p:nvPr/>
        </p:nvSpPr>
        <p:spPr>
          <a:xfrm>
            <a:off x="5874098" y="32008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16" name="Freeform 3155"/>
          <p:cNvSpPr/>
          <p:nvPr/>
        </p:nvSpPr>
        <p:spPr>
          <a:xfrm>
            <a:off x="5798173"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17" name="Freeform 3156"/>
          <p:cNvSpPr/>
          <p:nvPr/>
        </p:nvSpPr>
        <p:spPr>
          <a:xfrm>
            <a:off x="5772865" y="32008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18" name="Freeform 3157"/>
          <p:cNvSpPr/>
          <p:nvPr/>
        </p:nvSpPr>
        <p:spPr>
          <a:xfrm>
            <a:off x="5652651"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19" name="Freeform 3158"/>
          <p:cNvSpPr/>
          <p:nvPr/>
        </p:nvSpPr>
        <p:spPr>
          <a:xfrm>
            <a:off x="5633670" y="32008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20" name="Freeform 3159"/>
          <p:cNvSpPr/>
          <p:nvPr/>
        </p:nvSpPr>
        <p:spPr>
          <a:xfrm>
            <a:off x="5646324"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21" name="Freeform 3160"/>
          <p:cNvSpPr/>
          <p:nvPr/>
        </p:nvSpPr>
        <p:spPr>
          <a:xfrm>
            <a:off x="5627344" y="32008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22" name="Freeform 3161"/>
          <p:cNvSpPr/>
          <p:nvPr/>
        </p:nvSpPr>
        <p:spPr>
          <a:xfrm>
            <a:off x="5627343"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23" name="Freeform 3162"/>
          <p:cNvSpPr/>
          <p:nvPr/>
        </p:nvSpPr>
        <p:spPr>
          <a:xfrm>
            <a:off x="5608363" y="32008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24" name="Freeform 3163"/>
          <p:cNvSpPr/>
          <p:nvPr/>
        </p:nvSpPr>
        <p:spPr>
          <a:xfrm>
            <a:off x="5614689"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25" name="Freeform 3164"/>
          <p:cNvSpPr/>
          <p:nvPr/>
        </p:nvSpPr>
        <p:spPr>
          <a:xfrm>
            <a:off x="5589382" y="3200892"/>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26" name="Freeform 3165"/>
          <p:cNvSpPr/>
          <p:nvPr/>
        </p:nvSpPr>
        <p:spPr>
          <a:xfrm>
            <a:off x="5583054"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27" name="Freeform 3166"/>
          <p:cNvSpPr/>
          <p:nvPr/>
        </p:nvSpPr>
        <p:spPr>
          <a:xfrm>
            <a:off x="5557747" y="32008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28" name="Freeform 3167"/>
          <p:cNvSpPr/>
          <p:nvPr/>
        </p:nvSpPr>
        <p:spPr>
          <a:xfrm>
            <a:off x="5570400"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29" name="Freeform 3168"/>
          <p:cNvSpPr/>
          <p:nvPr/>
        </p:nvSpPr>
        <p:spPr>
          <a:xfrm>
            <a:off x="5551420" y="32008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30" name="Freeform 3169"/>
          <p:cNvSpPr/>
          <p:nvPr/>
        </p:nvSpPr>
        <p:spPr>
          <a:xfrm>
            <a:off x="5467902" y="3046572"/>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31" name="Freeform 3170"/>
          <p:cNvSpPr/>
          <p:nvPr/>
        </p:nvSpPr>
        <p:spPr>
          <a:xfrm>
            <a:off x="5442594" y="308452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32" name="Freeform 3171"/>
          <p:cNvSpPr/>
          <p:nvPr/>
        </p:nvSpPr>
        <p:spPr>
          <a:xfrm>
            <a:off x="5448921" y="3046572"/>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33" name="Freeform 3172"/>
          <p:cNvSpPr/>
          <p:nvPr/>
        </p:nvSpPr>
        <p:spPr>
          <a:xfrm>
            <a:off x="5423613" y="308452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34" name="Freeform 3173"/>
          <p:cNvSpPr/>
          <p:nvPr/>
        </p:nvSpPr>
        <p:spPr>
          <a:xfrm>
            <a:off x="5442594" y="3046572"/>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35" name="Freeform 3174"/>
          <p:cNvSpPr/>
          <p:nvPr/>
        </p:nvSpPr>
        <p:spPr>
          <a:xfrm>
            <a:off x="5423613" y="308452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36" name="Freeform 3175"/>
          <p:cNvSpPr/>
          <p:nvPr/>
        </p:nvSpPr>
        <p:spPr>
          <a:xfrm>
            <a:off x="5417286" y="3046572"/>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37" name="Freeform 3176"/>
          <p:cNvSpPr/>
          <p:nvPr/>
        </p:nvSpPr>
        <p:spPr>
          <a:xfrm>
            <a:off x="5398306" y="308452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38" name="Freeform 3177"/>
          <p:cNvSpPr/>
          <p:nvPr/>
        </p:nvSpPr>
        <p:spPr>
          <a:xfrm>
            <a:off x="5366669" y="3046572"/>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39" name="Freeform 3178"/>
          <p:cNvSpPr/>
          <p:nvPr/>
        </p:nvSpPr>
        <p:spPr>
          <a:xfrm>
            <a:off x="5341361" y="308452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40" name="Freeform 3179"/>
          <p:cNvSpPr/>
          <p:nvPr/>
        </p:nvSpPr>
        <p:spPr>
          <a:xfrm>
            <a:off x="5360342" y="3046572"/>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41" name="Freeform 3180"/>
          <p:cNvSpPr/>
          <p:nvPr/>
        </p:nvSpPr>
        <p:spPr>
          <a:xfrm>
            <a:off x="5335034" y="308452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42" name="Freeform 3181"/>
          <p:cNvSpPr/>
          <p:nvPr/>
        </p:nvSpPr>
        <p:spPr>
          <a:xfrm>
            <a:off x="5379323" y="3046572"/>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43" name="Freeform 3182"/>
          <p:cNvSpPr/>
          <p:nvPr/>
        </p:nvSpPr>
        <p:spPr>
          <a:xfrm>
            <a:off x="5360342" y="308452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44" name="Freeform 3183"/>
          <p:cNvSpPr/>
          <p:nvPr/>
        </p:nvSpPr>
        <p:spPr>
          <a:xfrm>
            <a:off x="5341361" y="3046572"/>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45" name="Freeform 3184"/>
          <p:cNvSpPr/>
          <p:nvPr/>
        </p:nvSpPr>
        <p:spPr>
          <a:xfrm>
            <a:off x="5322380" y="308452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46" name="Freeform 3185"/>
          <p:cNvSpPr/>
          <p:nvPr/>
        </p:nvSpPr>
        <p:spPr>
          <a:xfrm>
            <a:off x="5328707" y="3046572"/>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47" name="Freeform 3186"/>
          <p:cNvSpPr/>
          <p:nvPr/>
        </p:nvSpPr>
        <p:spPr>
          <a:xfrm>
            <a:off x="5303399" y="308452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48" name="Freeform 3187"/>
          <p:cNvSpPr/>
          <p:nvPr/>
        </p:nvSpPr>
        <p:spPr>
          <a:xfrm>
            <a:off x="5316054" y="3046572"/>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49" name="Freeform 3188"/>
          <p:cNvSpPr/>
          <p:nvPr/>
        </p:nvSpPr>
        <p:spPr>
          <a:xfrm>
            <a:off x="5297073" y="308452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50" name="Freeform 3189"/>
          <p:cNvSpPr/>
          <p:nvPr/>
        </p:nvSpPr>
        <p:spPr>
          <a:xfrm>
            <a:off x="5297073" y="3040248"/>
            <a:ext cx="1" cy="8222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51" name="Freeform 3190"/>
          <p:cNvSpPr/>
          <p:nvPr/>
        </p:nvSpPr>
        <p:spPr>
          <a:xfrm>
            <a:off x="5278092" y="3078196"/>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52" name="Freeform 3191"/>
          <p:cNvSpPr/>
          <p:nvPr/>
        </p:nvSpPr>
        <p:spPr>
          <a:xfrm>
            <a:off x="5284419" y="3040248"/>
            <a:ext cx="1" cy="8222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53" name="Freeform 3192"/>
          <p:cNvSpPr/>
          <p:nvPr/>
        </p:nvSpPr>
        <p:spPr>
          <a:xfrm>
            <a:off x="5265437" y="3078196"/>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54" name="Freeform 3193"/>
          <p:cNvSpPr/>
          <p:nvPr/>
        </p:nvSpPr>
        <p:spPr>
          <a:xfrm>
            <a:off x="5271765" y="3040248"/>
            <a:ext cx="1" cy="8222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55" name="Freeform 3194"/>
          <p:cNvSpPr/>
          <p:nvPr/>
        </p:nvSpPr>
        <p:spPr>
          <a:xfrm>
            <a:off x="5252784" y="3078196"/>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56" name="Freeform 3195"/>
          <p:cNvSpPr/>
          <p:nvPr/>
        </p:nvSpPr>
        <p:spPr>
          <a:xfrm>
            <a:off x="5265438" y="3040248"/>
            <a:ext cx="1" cy="8222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57" name="Freeform 3196"/>
          <p:cNvSpPr/>
          <p:nvPr/>
        </p:nvSpPr>
        <p:spPr>
          <a:xfrm>
            <a:off x="5240130" y="3078196"/>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58" name="Freeform 3197"/>
          <p:cNvSpPr/>
          <p:nvPr/>
        </p:nvSpPr>
        <p:spPr>
          <a:xfrm>
            <a:off x="5259111" y="3040248"/>
            <a:ext cx="1" cy="8222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59" name="Freeform 3198"/>
          <p:cNvSpPr/>
          <p:nvPr/>
        </p:nvSpPr>
        <p:spPr>
          <a:xfrm>
            <a:off x="5233803" y="3078196"/>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60" name="Freeform 3199"/>
          <p:cNvSpPr/>
          <p:nvPr/>
        </p:nvSpPr>
        <p:spPr>
          <a:xfrm>
            <a:off x="5145224" y="3040248"/>
            <a:ext cx="1" cy="8222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61" name="Freeform 3200"/>
          <p:cNvSpPr/>
          <p:nvPr/>
        </p:nvSpPr>
        <p:spPr>
          <a:xfrm>
            <a:off x="5126242" y="3078196"/>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62" name="Freeform 3201"/>
          <p:cNvSpPr/>
          <p:nvPr/>
        </p:nvSpPr>
        <p:spPr>
          <a:xfrm>
            <a:off x="5138897" y="3040248"/>
            <a:ext cx="1" cy="8222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63" name="Freeform 3202"/>
          <p:cNvSpPr/>
          <p:nvPr/>
        </p:nvSpPr>
        <p:spPr>
          <a:xfrm>
            <a:off x="5119916" y="3078196"/>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64" name="Freeform 3203"/>
          <p:cNvSpPr/>
          <p:nvPr/>
        </p:nvSpPr>
        <p:spPr>
          <a:xfrm>
            <a:off x="5143958" y="2997241"/>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65" name="Freeform 3204"/>
          <p:cNvSpPr/>
          <p:nvPr/>
        </p:nvSpPr>
        <p:spPr>
          <a:xfrm>
            <a:off x="5124977" y="3035187"/>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66" name="Freeform 3205"/>
          <p:cNvSpPr/>
          <p:nvPr/>
        </p:nvSpPr>
        <p:spPr>
          <a:xfrm>
            <a:off x="5137631" y="2997241"/>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67" name="Freeform 3206"/>
          <p:cNvSpPr/>
          <p:nvPr/>
        </p:nvSpPr>
        <p:spPr>
          <a:xfrm>
            <a:off x="5118651" y="3035187"/>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68" name="Freeform 3207"/>
          <p:cNvSpPr/>
          <p:nvPr/>
        </p:nvSpPr>
        <p:spPr>
          <a:xfrm>
            <a:off x="5246456" y="3040248"/>
            <a:ext cx="1" cy="8222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69" name="Freeform 3208"/>
          <p:cNvSpPr/>
          <p:nvPr/>
        </p:nvSpPr>
        <p:spPr>
          <a:xfrm>
            <a:off x="5221149" y="3078196"/>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70" name="Freeform 3209"/>
          <p:cNvSpPr/>
          <p:nvPr/>
        </p:nvSpPr>
        <p:spPr>
          <a:xfrm>
            <a:off x="5189513" y="3040248"/>
            <a:ext cx="1" cy="8222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71" name="Freeform 3210"/>
          <p:cNvSpPr/>
          <p:nvPr/>
        </p:nvSpPr>
        <p:spPr>
          <a:xfrm>
            <a:off x="5170532" y="3078196"/>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72" name="Freeform 3211"/>
          <p:cNvSpPr/>
          <p:nvPr/>
        </p:nvSpPr>
        <p:spPr>
          <a:xfrm>
            <a:off x="5118650"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73" name="Freeform 3212"/>
          <p:cNvSpPr/>
          <p:nvPr/>
        </p:nvSpPr>
        <p:spPr>
          <a:xfrm>
            <a:off x="5093342"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74" name="Freeform 3213"/>
          <p:cNvSpPr/>
          <p:nvPr/>
        </p:nvSpPr>
        <p:spPr>
          <a:xfrm>
            <a:off x="5042725"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75" name="Freeform 3214"/>
          <p:cNvSpPr/>
          <p:nvPr/>
        </p:nvSpPr>
        <p:spPr>
          <a:xfrm>
            <a:off x="5023744"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76" name="Freeform 3215"/>
          <p:cNvSpPr/>
          <p:nvPr/>
        </p:nvSpPr>
        <p:spPr>
          <a:xfrm>
            <a:off x="5036398"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77" name="Freeform 3216"/>
          <p:cNvSpPr/>
          <p:nvPr/>
        </p:nvSpPr>
        <p:spPr>
          <a:xfrm>
            <a:off x="5017418"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78" name="Freeform 3217"/>
          <p:cNvSpPr/>
          <p:nvPr/>
        </p:nvSpPr>
        <p:spPr>
          <a:xfrm>
            <a:off x="4992109"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79" name="Freeform 3218"/>
          <p:cNvSpPr/>
          <p:nvPr/>
        </p:nvSpPr>
        <p:spPr>
          <a:xfrm>
            <a:off x="4966801"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80" name="Freeform 3219"/>
          <p:cNvSpPr/>
          <p:nvPr/>
        </p:nvSpPr>
        <p:spPr>
          <a:xfrm>
            <a:off x="4973128"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81" name="Freeform 3220"/>
          <p:cNvSpPr/>
          <p:nvPr/>
        </p:nvSpPr>
        <p:spPr>
          <a:xfrm>
            <a:off x="4954147"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82" name="Freeform 3221"/>
          <p:cNvSpPr/>
          <p:nvPr/>
        </p:nvSpPr>
        <p:spPr>
          <a:xfrm>
            <a:off x="4966801"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83" name="Freeform 3222"/>
          <p:cNvSpPr/>
          <p:nvPr/>
        </p:nvSpPr>
        <p:spPr>
          <a:xfrm>
            <a:off x="4941494"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84" name="Freeform 3223"/>
          <p:cNvSpPr/>
          <p:nvPr/>
        </p:nvSpPr>
        <p:spPr>
          <a:xfrm>
            <a:off x="4928839"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85" name="Freeform 3224"/>
          <p:cNvSpPr/>
          <p:nvPr/>
        </p:nvSpPr>
        <p:spPr>
          <a:xfrm>
            <a:off x="4909858"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86" name="Freeform 3225"/>
          <p:cNvSpPr/>
          <p:nvPr/>
        </p:nvSpPr>
        <p:spPr>
          <a:xfrm>
            <a:off x="4928839"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87" name="Freeform 3226"/>
          <p:cNvSpPr/>
          <p:nvPr/>
        </p:nvSpPr>
        <p:spPr>
          <a:xfrm>
            <a:off x="4903532"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88" name="Freeform 3227"/>
          <p:cNvSpPr/>
          <p:nvPr/>
        </p:nvSpPr>
        <p:spPr>
          <a:xfrm>
            <a:off x="4909858"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89" name="Freeform 3228"/>
          <p:cNvSpPr/>
          <p:nvPr/>
        </p:nvSpPr>
        <p:spPr>
          <a:xfrm>
            <a:off x="4890877"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90" name="Freeform 3229"/>
          <p:cNvSpPr/>
          <p:nvPr/>
        </p:nvSpPr>
        <p:spPr>
          <a:xfrm>
            <a:off x="4897204"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91" name="Freeform 3230"/>
          <p:cNvSpPr/>
          <p:nvPr/>
        </p:nvSpPr>
        <p:spPr>
          <a:xfrm>
            <a:off x="4878223"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92" name="Freeform 3231"/>
          <p:cNvSpPr/>
          <p:nvPr/>
        </p:nvSpPr>
        <p:spPr>
          <a:xfrm>
            <a:off x="4840260"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93" name="Freeform 3232"/>
          <p:cNvSpPr/>
          <p:nvPr/>
        </p:nvSpPr>
        <p:spPr>
          <a:xfrm>
            <a:off x="4821280"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94" name="Freeform 3233"/>
          <p:cNvSpPr/>
          <p:nvPr/>
        </p:nvSpPr>
        <p:spPr>
          <a:xfrm>
            <a:off x="4833933"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95" name="Freeform 3234"/>
          <p:cNvSpPr/>
          <p:nvPr/>
        </p:nvSpPr>
        <p:spPr>
          <a:xfrm>
            <a:off x="4808625" y="2984591"/>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96" name="Freeform 3235"/>
          <p:cNvSpPr/>
          <p:nvPr/>
        </p:nvSpPr>
        <p:spPr>
          <a:xfrm>
            <a:off x="4827606"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97" name="Freeform 3236"/>
          <p:cNvSpPr/>
          <p:nvPr/>
        </p:nvSpPr>
        <p:spPr>
          <a:xfrm>
            <a:off x="4802299" y="2984591"/>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98" name="Freeform 3237"/>
          <p:cNvSpPr/>
          <p:nvPr/>
        </p:nvSpPr>
        <p:spPr>
          <a:xfrm>
            <a:off x="4702331" y="295423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99" name="Freeform 3238"/>
          <p:cNvSpPr/>
          <p:nvPr/>
        </p:nvSpPr>
        <p:spPr>
          <a:xfrm>
            <a:off x="4683350" y="299218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00" name="Freeform 3239"/>
          <p:cNvSpPr/>
          <p:nvPr/>
        </p:nvSpPr>
        <p:spPr>
          <a:xfrm>
            <a:off x="4696004" y="295423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01" name="Freeform 3240"/>
          <p:cNvSpPr/>
          <p:nvPr/>
        </p:nvSpPr>
        <p:spPr>
          <a:xfrm>
            <a:off x="4677023" y="2992180"/>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02" name="Freeform 3241"/>
          <p:cNvSpPr/>
          <p:nvPr/>
        </p:nvSpPr>
        <p:spPr>
          <a:xfrm>
            <a:off x="4683350"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03" name="Freeform 3242"/>
          <p:cNvSpPr/>
          <p:nvPr/>
        </p:nvSpPr>
        <p:spPr>
          <a:xfrm>
            <a:off x="4664369"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04" name="Freeform 3243"/>
          <p:cNvSpPr/>
          <p:nvPr/>
        </p:nvSpPr>
        <p:spPr>
          <a:xfrm>
            <a:off x="4677023"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05" name="Freeform 3244"/>
          <p:cNvSpPr/>
          <p:nvPr/>
        </p:nvSpPr>
        <p:spPr>
          <a:xfrm>
            <a:off x="4658043"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06" name="Freeform 3245"/>
          <p:cNvSpPr/>
          <p:nvPr/>
        </p:nvSpPr>
        <p:spPr>
          <a:xfrm>
            <a:off x="4569464"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07" name="Freeform 3246"/>
          <p:cNvSpPr/>
          <p:nvPr/>
        </p:nvSpPr>
        <p:spPr>
          <a:xfrm>
            <a:off x="4550483"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08" name="Freeform 3247"/>
          <p:cNvSpPr/>
          <p:nvPr/>
        </p:nvSpPr>
        <p:spPr>
          <a:xfrm>
            <a:off x="4563137"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09" name="Freeform 3248"/>
          <p:cNvSpPr/>
          <p:nvPr/>
        </p:nvSpPr>
        <p:spPr>
          <a:xfrm>
            <a:off x="4544155"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10" name="Freeform 3249"/>
          <p:cNvSpPr/>
          <p:nvPr/>
        </p:nvSpPr>
        <p:spPr>
          <a:xfrm>
            <a:off x="4556810"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11" name="Freeform 3250"/>
          <p:cNvSpPr/>
          <p:nvPr/>
        </p:nvSpPr>
        <p:spPr>
          <a:xfrm>
            <a:off x="4537828"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12" name="Freeform 3251"/>
          <p:cNvSpPr/>
          <p:nvPr/>
        </p:nvSpPr>
        <p:spPr>
          <a:xfrm>
            <a:off x="4518847"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13" name="Freeform 3252"/>
          <p:cNvSpPr/>
          <p:nvPr/>
        </p:nvSpPr>
        <p:spPr>
          <a:xfrm>
            <a:off x="4499867"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14" name="Freeform 3253"/>
          <p:cNvSpPr/>
          <p:nvPr/>
        </p:nvSpPr>
        <p:spPr>
          <a:xfrm>
            <a:off x="4512520"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15" name="Freeform 3254"/>
          <p:cNvSpPr/>
          <p:nvPr/>
        </p:nvSpPr>
        <p:spPr>
          <a:xfrm>
            <a:off x="4493540"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16" name="Freeform 3255"/>
          <p:cNvSpPr/>
          <p:nvPr/>
        </p:nvSpPr>
        <p:spPr>
          <a:xfrm>
            <a:off x="4506193"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17" name="Freeform 3256"/>
          <p:cNvSpPr/>
          <p:nvPr/>
        </p:nvSpPr>
        <p:spPr>
          <a:xfrm>
            <a:off x="4480886" y="2960558"/>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18" name="Freeform 3257"/>
          <p:cNvSpPr/>
          <p:nvPr/>
        </p:nvSpPr>
        <p:spPr>
          <a:xfrm>
            <a:off x="4499867"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19" name="Freeform 3258"/>
          <p:cNvSpPr/>
          <p:nvPr/>
        </p:nvSpPr>
        <p:spPr>
          <a:xfrm>
            <a:off x="4480886"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20" name="Freeform 3259"/>
          <p:cNvSpPr/>
          <p:nvPr/>
        </p:nvSpPr>
        <p:spPr>
          <a:xfrm>
            <a:off x="4423942"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21" name="Freeform 3260"/>
          <p:cNvSpPr/>
          <p:nvPr/>
        </p:nvSpPr>
        <p:spPr>
          <a:xfrm>
            <a:off x="4404962"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22" name="Freeform 3261"/>
          <p:cNvSpPr/>
          <p:nvPr/>
        </p:nvSpPr>
        <p:spPr>
          <a:xfrm>
            <a:off x="4417615"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23" name="Freeform 3262"/>
          <p:cNvSpPr/>
          <p:nvPr/>
        </p:nvSpPr>
        <p:spPr>
          <a:xfrm>
            <a:off x="4398634"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24" name="Freeform 3263"/>
          <p:cNvSpPr/>
          <p:nvPr/>
        </p:nvSpPr>
        <p:spPr>
          <a:xfrm>
            <a:off x="4487212"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25" name="Freeform 3264"/>
          <p:cNvSpPr/>
          <p:nvPr/>
        </p:nvSpPr>
        <p:spPr>
          <a:xfrm>
            <a:off x="4468231"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26" name="Freeform 3265"/>
          <p:cNvSpPr/>
          <p:nvPr/>
        </p:nvSpPr>
        <p:spPr>
          <a:xfrm>
            <a:off x="4468231"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27" name="Freeform 3266"/>
          <p:cNvSpPr/>
          <p:nvPr/>
        </p:nvSpPr>
        <p:spPr>
          <a:xfrm>
            <a:off x="4442924" y="2960558"/>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28" name="Freeform 3267"/>
          <p:cNvSpPr/>
          <p:nvPr/>
        </p:nvSpPr>
        <p:spPr>
          <a:xfrm>
            <a:off x="4436596"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29" name="Freeform 3268"/>
          <p:cNvSpPr/>
          <p:nvPr/>
        </p:nvSpPr>
        <p:spPr>
          <a:xfrm>
            <a:off x="4417616"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30" name="Freeform 3269"/>
          <p:cNvSpPr/>
          <p:nvPr/>
        </p:nvSpPr>
        <p:spPr>
          <a:xfrm>
            <a:off x="4398634" y="2897311"/>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31" name="Freeform 3270"/>
          <p:cNvSpPr/>
          <p:nvPr/>
        </p:nvSpPr>
        <p:spPr>
          <a:xfrm>
            <a:off x="4373326" y="2935259"/>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32" name="Freeform 3271"/>
          <p:cNvSpPr/>
          <p:nvPr/>
        </p:nvSpPr>
        <p:spPr>
          <a:xfrm>
            <a:off x="4379653" y="2878338"/>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33" name="Freeform 3272"/>
          <p:cNvSpPr/>
          <p:nvPr/>
        </p:nvSpPr>
        <p:spPr>
          <a:xfrm>
            <a:off x="4360672" y="2916284"/>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34" name="Freeform 3273"/>
          <p:cNvSpPr/>
          <p:nvPr/>
        </p:nvSpPr>
        <p:spPr>
          <a:xfrm>
            <a:off x="4354345" y="2878338"/>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35" name="Freeform 3274"/>
          <p:cNvSpPr/>
          <p:nvPr/>
        </p:nvSpPr>
        <p:spPr>
          <a:xfrm>
            <a:off x="4329036" y="2916284"/>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36" name="Freeform 3275"/>
          <p:cNvSpPr/>
          <p:nvPr/>
        </p:nvSpPr>
        <p:spPr>
          <a:xfrm>
            <a:off x="4348018" y="2878338"/>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37" name="Freeform 3276"/>
          <p:cNvSpPr/>
          <p:nvPr/>
        </p:nvSpPr>
        <p:spPr>
          <a:xfrm>
            <a:off x="4322710" y="2916284"/>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38" name="Freeform 3277"/>
          <p:cNvSpPr/>
          <p:nvPr/>
        </p:nvSpPr>
        <p:spPr>
          <a:xfrm>
            <a:off x="4303728" y="2878338"/>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39" name="Freeform 3278"/>
          <p:cNvSpPr/>
          <p:nvPr/>
        </p:nvSpPr>
        <p:spPr>
          <a:xfrm>
            <a:off x="4284748" y="2916284"/>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40" name="Freeform 3279"/>
          <p:cNvSpPr/>
          <p:nvPr/>
        </p:nvSpPr>
        <p:spPr>
          <a:xfrm>
            <a:off x="4316382" y="2878338"/>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41" name="Freeform 3280"/>
          <p:cNvSpPr/>
          <p:nvPr/>
        </p:nvSpPr>
        <p:spPr>
          <a:xfrm>
            <a:off x="4297402" y="2916284"/>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42" name="Freeform 3281"/>
          <p:cNvSpPr/>
          <p:nvPr/>
        </p:nvSpPr>
        <p:spPr>
          <a:xfrm>
            <a:off x="4291074" y="2878338"/>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43" name="Freeform 3282"/>
          <p:cNvSpPr/>
          <p:nvPr/>
        </p:nvSpPr>
        <p:spPr>
          <a:xfrm>
            <a:off x="4265767" y="2916284"/>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44" name="Freeform 3283"/>
          <p:cNvSpPr/>
          <p:nvPr/>
        </p:nvSpPr>
        <p:spPr>
          <a:xfrm>
            <a:off x="4284747" y="2878338"/>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45" name="Freeform 3284"/>
          <p:cNvSpPr/>
          <p:nvPr/>
        </p:nvSpPr>
        <p:spPr>
          <a:xfrm>
            <a:off x="4265767" y="2916284"/>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46" name="Freeform 3285"/>
          <p:cNvSpPr/>
          <p:nvPr/>
        </p:nvSpPr>
        <p:spPr>
          <a:xfrm>
            <a:off x="4278420" y="2859364"/>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47" name="Freeform 3286"/>
          <p:cNvSpPr/>
          <p:nvPr/>
        </p:nvSpPr>
        <p:spPr>
          <a:xfrm>
            <a:off x="4253112" y="289731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48" name="Freeform 3287"/>
          <p:cNvSpPr/>
          <p:nvPr/>
        </p:nvSpPr>
        <p:spPr>
          <a:xfrm>
            <a:off x="4244254"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49" name="Freeform 3288"/>
          <p:cNvSpPr/>
          <p:nvPr/>
        </p:nvSpPr>
        <p:spPr>
          <a:xfrm>
            <a:off x="4225273" y="2883397"/>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50" name="Freeform 3289"/>
          <p:cNvSpPr/>
          <p:nvPr/>
        </p:nvSpPr>
        <p:spPr>
          <a:xfrm>
            <a:off x="4237927"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51" name="Freeform 3290"/>
          <p:cNvSpPr/>
          <p:nvPr/>
        </p:nvSpPr>
        <p:spPr>
          <a:xfrm>
            <a:off x="4212619" y="2883397"/>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52" name="Freeform 3291"/>
          <p:cNvSpPr/>
          <p:nvPr/>
        </p:nvSpPr>
        <p:spPr>
          <a:xfrm>
            <a:off x="4231600"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53" name="Freeform 3292"/>
          <p:cNvSpPr/>
          <p:nvPr/>
        </p:nvSpPr>
        <p:spPr>
          <a:xfrm>
            <a:off x="4206292" y="2883397"/>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54" name="Freeform 3293"/>
          <p:cNvSpPr/>
          <p:nvPr/>
        </p:nvSpPr>
        <p:spPr>
          <a:xfrm>
            <a:off x="4218946"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55" name="Freeform 3294"/>
          <p:cNvSpPr/>
          <p:nvPr/>
        </p:nvSpPr>
        <p:spPr>
          <a:xfrm>
            <a:off x="4193638" y="2883397"/>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56" name="Freeform 3295"/>
          <p:cNvSpPr/>
          <p:nvPr/>
        </p:nvSpPr>
        <p:spPr>
          <a:xfrm>
            <a:off x="4193638"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57" name="Freeform 3296"/>
          <p:cNvSpPr/>
          <p:nvPr/>
        </p:nvSpPr>
        <p:spPr>
          <a:xfrm>
            <a:off x="4168330" y="2883397"/>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58" name="Freeform 3297"/>
          <p:cNvSpPr/>
          <p:nvPr/>
        </p:nvSpPr>
        <p:spPr>
          <a:xfrm>
            <a:off x="4199965"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59" name="Freeform 3298"/>
          <p:cNvSpPr/>
          <p:nvPr/>
        </p:nvSpPr>
        <p:spPr>
          <a:xfrm>
            <a:off x="4180985" y="2883397"/>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60" name="Freeform 3299"/>
          <p:cNvSpPr/>
          <p:nvPr/>
        </p:nvSpPr>
        <p:spPr>
          <a:xfrm>
            <a:off x="4168330"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61" name="Freeform 3300"/>
          <p:cNvSpPr/>
          <p:nvPr/>
        </p:nvSpPr>
        <p:spPr>
          <a:xfrm>
            <a:off x="4143023" y="2883397"/>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62" name="Freeform 3301"/>
          <p:cNvSpPr/>
          <p:nvPr/>
        </p:nvSpPr>
        <p:spPr>
          <a:xfrm>
            <a:off x="4143022"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63" name="Freeform 3302"/>
          <p:cNvSpPr/>
          <p:nvPr/>
        </p:nvSpPr>
        <p:spPr>
          <a:xfrm>
            <a:off x="4124042" y="2883397"/>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64" name="Freeform 3303"/>
          <p:cNvSpPr/>
          <p:nvPr/>
        </p:nvSpPr>
        <p:spPr>
          <a:xfrm>
            <a:off x="4124041"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65" name="Freeform 3304"/>
          <p:cNvSpPr/>
          <p:nvPr/>
        </p:nvSpPr>
        <p:spPr>
          <a:xfrm>
            <a:off x="4098733" y="2883397"/>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66" name="Freeform 3305"/>
          <p:cNvSpPr/>
          <p:nvPr/>
        </p:nvSpPr>
        <p:spPr>
          <a:xfrm>
            <a:off x="4117714"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67" name="Freeform 3306"/>
          <p:cNvSpPr/>
          <p:nvPr/>
        </p:nvSpPr>
        <p:spPr>
          <a:xfrm>
            <a:off x="4092406" y="2883397"/>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68" name="Freeform 3307"/>
          <p:cNvSpPr/>
          <p:nvPr/>
        </p:nvSpPr>
        <p:spPr>
          <a:xfrm>
            <a:off x="4111388"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69" name="Freeform 3308"/>
          <p:cNvSpPr/>
          <p:nvPr/>
        </p:nvSpPr>
        <p:spPr>
          <a:xfrm>
            <a:off x="4086078" y="2883397"/>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70" name="Freeform 3309"/>
          <p:cNvSpPr/>
          <p:nvPr/>
        </p:nvSpPr>
        <p:spPr>
          <a:xfrm>
            <a:off x="4105060" y="284544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71" name="Freeform 3310"/>
          <p:cNvSpPr/>
          <p:nvPr/>
        </p:nvSpPr>
        <p:spPr>
          <a:xfrm>
            <a:off x="4079752" y="2883397"/>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72" name="Freeform 3311"/>
          <p:cNvSpPr/>
          <p:nvPr/>
        </p:nvSpPr>
        <p:spPr>
          <a:xfrm>
            <a:off x="4043055"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73" name="Freeform 3312"/>
          <p:cNvSpPr/>
          <p:nvPr/>
        </p:nvSpPr>
        <p:spPr>
          <a:xfrm>
            <a:off x="4017748"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74" name="Freeform 3313"/>
          <p:cNvSpPr/>
          <p:nvPr/>
        </p:nvSpPr>
        <p:spPr>
          <a:xfrm>
            <a:off x="4005092"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75" name="Freeform 3314"/>
          <p:cNvSpPr/>
          <p:nvPr/>
        </p:nvSpPr>
        <p:spPr>
          <a:xfrm>
            <a:off x="3979784"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76" name="Freeform 3315"/>
          <p:cNvSpPr/>
          <p:nvPr/>
        </p:nvSpPr>
        <p:spPr>
          <a:xfrm>
            <a:off x="3960803"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77" name="Freeform 3316"/>
          <p:cNvSpPr/>
          <p:nvPr/>
        </p:nvSpPr>
        <p:spPr>
          <a:xfrm>
            <a:off x="3941822"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78" name="Freeform 3317"/>
          <p:cNvSpPr/>
          <p:nvPr/>
        </p:nvSpPr>
        <p:spPr>
          <a:xfrm>
            <a:off x="3992438"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79" name="Freeform 3318"/>
          <p:cNvSpPr/>
          <p:nvPr/>
        </p:nvSpPr>
        <p:spPr>
          <a:xfrm>
            <a:off x="3967131"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80" name="Freeform 3319"/>
          <p:cNvSpPr/>
          <p:nvPr/>
        </p:nvSpPr>
        <p:spPr>
          <a:xfrm>
            <a:off x="3973457"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81" name="Freeform 3320"/>
          <p:cNvSpPr/>
          <p:nvPr/>
        </p:nvSpPr>
        <p:spPr>
          <a:xfrm>
            <a:off x="3948150"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82" name="Freeform 3321"/>
          <p:cNvSpPr/>
          <p:nvPr/>
        </p:nvSpPr>
        <p:spPr>
          <a:xfrm>
            <a:off x="3935495"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83" name="Freeform 3322"/>
          <p:cNvSpPr/>
          <p:nvPr/>
        </p:nvSpPr>
        <p:spPr>
          <a:xfrm>
            <a:off x="3916514"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84" name="Freeform 3323"/>
          <p:cNvSpPr/>
          <p:nvPr/>
        </p:nvSpPr>
        <p:spPr>
          <a:xfrm>
            <a:off x="3865898"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85" name="Freeform 3324"/>
          <p:cNvSpPr/>
          <p:nvPr/>
        </p:nvSpPr>
        <p:spPr>
          <a:xfrm>
            <a:off x="3846917"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86" name="Freeform 3325"/>
          <p:cNvSpPr/>
          <p:nvPr/>
        </p:nvSpPr>
        <p:spPr>
          <a:xfrm>
            <a:off x="3853244"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87" name="Freeform 3326"/>
          <p:cNvSpPr/>
          <p:nvPr/>
        </p:nvSpPr>
        <p:spPr>
          <a:xfrm>
            <a:off x="3827936"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88" name="Freeform 3327"/>
          <p:cNvSpPr/>
          <p:nvPr/>
        </p:nvSpPr>
        <p:spPr>
          <a:xfrm>
            <a:off x="3834263"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89" name="Freeform 3328"/>
          <p:cNvSpPr/>
          <p:nvPr/>
        </p:nvSpPr>
        <p:spPr>
          <a:xfrm>
            <a:off x="3808955"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90" name="Freeform 3329"/>
          <p:cNvSpPr/>
          <p:nvPr/>
        </p:nvSpPr>
        <p:spPr>
          <a:xfrm>
            <a:off x="3827936"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91" name="Freeform 3330"/>
          <p:cNvSpPr/>
          <p:nvPr/>
        </p:nvSpPr>
        <p:spPr>
          <a:xfrm>
            <a:off x="3802627"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92" name="Freeform 3331"/>
          <p:cNvSpPr/>
          <p:nvPr/>
        </p:nvSpPr>
        <p:spPr>
          <a:xfrm>
            <a:off x="3808955"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93" name="Freeform 3332"/>
          <p:cNvSpPr/>
          <p:nvPr/>
        </p:nvSpPr>
        <p:spPr>
          <a:xfrm>
            <a:off x="3789974"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94" name="Freeform 3333"/>
          <p:cNvSpPr/>
          <p:nvPr/>
        </p:nvSpPr>
        <p:spPr>
          <a:xfrm>
            <a:off x="3802627"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95" name="Freeform 3334"/>
          <p:cNvSpPr/>
          <p:nvPr/>
        </p:nvSpPr>
        <p:spPr>
          <a:xfrm>
            <a:off x="3777319"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96" name="Freeform 3335"/>
          <p:cNvSpPr/>
          <p:nvPr/>
        </p:nvSpPr>
        <p:spPr>
          <a:xfrm>
            <a:off x="3884879"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97" name="Freeform 3336"/>
          <p:cNvSpPr/>
          <p:nvPr/>
        </p:nvSpPr>
        <p:spPr>
          <a:xfrm>
            <a:off x="3859572"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98" name="Freeform 3337"/>
          <p:cNvSpPr/>
          <p:nvPr/>
        </p:nvSpPr>
        <p:spPr>
          <a:xfrm>
            <a:off x="3910187" y="2829005"/>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199" name="Freeform 3338"/>
          <p:cNvSpPr/>
          <p:nvPr/>
        </p:nvSpPr>
        <p:spPr>
          <a:xfrm>
            <a:off x="3884879" y="286695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00" name="Freeform 3339"/>
          <p:cNvSpPr/>
          <p:nvPr/>
        </p:nvSpPr>
        <p:spPr>
          <a:xfrm>
            <a:off x="3500195" y="2745520"/>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01" name="Freeform 3340"/>
          <p:cNvSpPr/>
          <p:nvPr/>
        </p:nvSpPr>
        <p:spPr>
          <a:xfrm>
            <a:off x="3474887" y="278346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02" name="Freeform 3341"/>
          <p:cNvSpPr/>
          <p:nvPr/>
        </p:nvSpPr>
        <p:spPr>
          <a:xfrm>
            <a:off x="3396432" y="273160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03" name="Freeform 3342"/>
          <p:cNvSpPr/>
          <p:nvPr/>
        </p:nvSpPr>
        <p:spPr>
          <a:xfrm>
            <a:off x="3371124" y="2769554"/>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04" name="Freeform 3343"/>
          <p:cNvSpPr/>
          <p:nvPr/>
        </p:nvSpPr>
        <p:spPr>
          <a:xfrm>
            <a:off x="3317977" y="2702513"/>
            <a:ext cx="1" cy="8222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05" name="Freeform 3344"/>
          <p:cNvSpPr/>
          <p:nvPr/>
        </p:nvSpPr>
        <p:spPr>
          <a:xfrm>
            <a:off x="3292669" y="2746786"/>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06" name="Freeform 3345"/>
          <p:cNvSpPr/>
          <p:nvPr/>
        </p:nvSpPr>
        <p:spPr>
          <a:xfrm>
            <a:off x="3305324" y="2702512"/>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07" name="Freeform 3346"/>
          <p:cNvSpPr/>
          <p:nvPr/>
        </p:nvSpPr>
        <p:spPr>
          <a:xfrm>
            <a:off x="3286343" y="2746786"/>
            <a:ext cx="44289"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08" name="Freeform 3347"/>
          <p:cNvSpPr/>
          <p:nvPr/>
        </p:nvSpPr>
        <p:spPr>
          <a:xfrm>
            <a:off x="3242054" y="2746786"/>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4212" name="Graphic 3140"/>
          <p:cNvGrpSpPr/>
          <p:nvPr/>
        </p:nvGrpSpPr>
        <p:grpSpPr>
          <a:xfrm>
            <a:off x="3054773" y="2593730"/>
            <a:ext cx="44290" cy="75896"/>
            <a:chOff x="0" y="0"/>
            <a:chExt cx="44288" cy="75894"/>
          </a:xfrm>
        </p:grpSpPr>
        <p:sp>
          <p:nvSpPr>
            <p:cNvPr id="4209" name="Freeform 3349"/>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10" name="Freeform 3350"/>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11" name="Freeform 3351"/>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16" name="Graphic 3140"/>
          <p:cNvGrpSpPr/>
          <p:nvPr/>
        </p:nvGrpSpPr>
        <p:grpSpPr>
          <a:xfrm>
            <a:off x="3030731" y="2583609"/>
            <a:ext cx="44290" cy="75896"/>
            <a:chOff x="0" y="0"/>
            <a:chExt cx="44288" cy="75894"/>
          </a:xfrm>
        </p:grpSpPr>
        <p:sp>
          <p:nvSpPr>
            <p:cNvPr id="4213" name="Freeform 3353"/>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14" name="Freeform 3354"/>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15" name="Freeform 3355"/>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20" name="Graphic 3140"/>
          <p:cNvGrpSpPr/>
          <p:nvPr/>
        </p:nvGrpSpPr>
        <p:grpSpPr>
          <a:xfrm>
            <a:off x="2881413" y="2507714"/>
            <a:ext cx="44290" cy="75896"/>
            <a:chOff x="0" y="0"/>
            <a:chExt cx="44288" cy="75894"/>
          </a:xfrm>
        </p:grpSpPr>
        <p:sp>
          <p:nvSpPr>
            <p:cNvPr id="4217" name="Freeform 3357"/>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18" name="Freeform 3358"/>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19" name="Freeform 3359"/>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24" name="Graphic 3140"/>
          <p:cNvGrpSpPr/>
          <p:nvPr/>
        </p:nvGrpSpPr>
        <p:grpSpPr>
          <a:xfrm>
            <a:off x="2820672" y="2457118"/>
            <a:ext cx="44290" cy="75896"/>
            <a:chOff x="0" y="0"/>
            <a:chExt cx="44288" cy="75894"/>
          </a:xfrm>
        </p:grpSpPr>
        <p:sp>
          <p:nvSpPr>
            <p:cNvPr id="4221" name="Freeform 3361"/>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22" name="Freeform 3362"/>
            <p:cNvSpPr/>
            <p:nvPr/>
          </p:nvSpPr>
          <p:spPr>
            <a:xfrm flipH="1">
              <a:off x="22777"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23" name="Freeform 3363"/>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28" name="Graphic 3140"/>
          <p:cNvGrpSpPr/>
          <p:nvPr/>
        </p:nvGrpSpPr>
        <p:grpSpPr>
          <a:xfrm>
            <a:off x="2768792" y="2450793"/>
            <a:ext cx="44290" cy="75896"/>
            <a:chOff x="0" y="0"/>
            <a:chExt cx="44288" cy="75894"/>
          </a:xfrm>
        </p:grpSpPr>
        <p:sp>
          <p:nvSpPr>
            <p:cNvPr id="4225" name="Freeform 3365"/>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26" name="Freeform 3366"/>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27" name="Freeform 3367"/>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32" name="Graphic 3140"/>
          <p:cNvGrpSpPr/>
          <p:nvPr/>
        </p:nvGrpSpPr>
        <p:grpSpPr>
          <a:xfrm>
            <a:off x="2695398" y="2426760"/>
            <a:ext cx="44290" cy="75896"/>
            <a:chOff x="0" y="0"/>
            <a:chExt cx="44288" cy="75894"/>
          </a:xfrm>
        </p:grpSpPr>
        <p:sp>
          <p:nvSpPr>
            <p:cNvPr id="4229" name="Freeform 3369"/>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30" name="Freeform 3370"/>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31" name="Freeform 3371"/>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36" name="Graphic 3140"/>
          <p:cNvGrpSpPr/>
          <p:nvPr/>
        </p:nvGrpSpPr>
        <p:grpSpPr>
          <a:xfrm>
            <a:off x="2686540" y="2409051"/>
            <a:ext cx="44290" cy="75896"/>
            <a:chOff x="0" y="0"/>
            <a:chExt cx="44288" cy="75894"/>
          </a:xfrm>
        </p:grpSpPr>
        <p:sp>
          <p:nvSpPr>
            <p:cNvPr id="4233" name="Freeform 3373"/>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34" name="Freeform 3374"/>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35" name="Freeform 3375"/>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40" name="Graphic 3140"/>
          <p:cNvGrpSpPr/>
          <p:nvPr/>
        </p:nvGrpSpPr>
        <p:grpSpPr>
          <a:xfrm>
            <a:off x="2606819" y="2400196"/>
            <a:ext cx="44290" cy="75896"/>
            <a:chOff x="0" y="0"/>
            <a:chExt cx="44288" cy="75894"/>
          </a:xfrm>
        </p:grpSpPr>
        <p:sp>
          <p:nvSpPr>
            <p:cNvPr id="4237" name="Freeform 3377"/>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38" name="Freeform 3378"/>
            <p:cNvSpPr/>
            <p:nvPr/>
          </p:nvSpPr>
          <p:spPr>
            <a:xfrm flipH="1">
              <a:off x="22776"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39" name="Freeform 3379"/>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44" name="Graphic 3140"/>
          <p:cNvGrpSpPr/>
          <p:nvPr/>
        </p:nvGrpSpPr>
        <p:grpSpPr>
          <a:xfrm>
            <a:off x="2552406" y="2353393"/>
            <a:ext cx="44290" cy="75896"/>
            <a:chOff x="0" y="0"/>
            <a:chExt cx="44288" cy="75894"/>
          </a:xfrm>
        </p:grpSpPr>
        <p:sp>
          <p:nvSpPr>
            <p:cNvPr id="4241" name="Freeform 3381"/>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42" name="Freeform 3382"/>
            <p:cNvSpPr/>
            <p:nvPr/>
          </p:nvSpPr>
          <p:spPr>
            <a:xfrm flipH="1">
              <a:off x="22777"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43" name="Freeform 3383"/>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48" name="Graphic 3140"/>
          <p:cNvGrpSpPr/>
          <p:nvPr/>
        </p:nvGrpSpPr>
        <p:grpSpPr>
          <a:xfrm>
            <a:off x="2457501" y="2340744"/>
            <a:ext cx="44290" cy="75896"/>
            <a:chOff x="0" y="0"/>
            <a:chExt cx="44288" cy="75894"/>
          </a:xfrm>
        </p:grpSpPr>
        <p:sp>
          <p:nvSpPr>
            <p:cNvPr id="4245" name="Freeform 3385"/>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46" name="Freeform 3386"/>
            <p:cNvSpPr/>
            <p:nvPr/>
          </p:nvSpPr>
          <p:spPr>
            <a:xfrm flipH="1">
              <a:off x="22776"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47" name="Freeform 3387"/>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52" name="Graphic 3140"/>
          <p:cNvGrpSpPr/>
          <p:nvPr/>
        </p:nvGrpSpPr>
        <p:grpSpPr>
          <a:xfrm>
            <a:off x="2301856" y="2287617"/>
            <a:ext cx="44290" cy="75896"/>
            <a:chOff x="0" y="0"/>
            <a:chExt cx="44288" cy="75894"/>
          </a:xfrm>
        </p:grpSpPr>
        <p:sp>
          <p:nvSpPr>
            <p:cNvPr id="4249" name="Freeform 3389"/>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50" name="Freeform 3390"/>
            <p:cNvSpPr/>
            <p:nvPr/>
          </p:nvSpPr>
          <p:spPr>
            <a:xfrm flipH="1">
              <a:off x="22776"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51" name="Freeform 3391"/>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56" name="Graphic 3140"/>
          <p:cNvGrpSpPr/>
          <p:nvPr/>
        </p:nvGrpSpPr>
        <p:grpSpPr>
          <a:xfrm>
            <a:off x="2168988" y="2210457"/>
            <a:ext cx="44290" cy="75896"/>
            <a:chOff x="0" y="0"/>
            <a:chExt cx="44288" cy="75894"/>
          </a:xfrm>
        </p:grpSpPr>
        <p:sp>
          <p:nvSpPr>
            <p:cNvPr id="4253" name="Freeform 3393"/>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54" name="Freeform 3394"/>
            <p:cNvSpPr/>
            <p:nvPr/>
          </p:nvSpPr>
          <p:spPr>
            <a:xfrm flipH="1">
              <a:off x="22777"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55" name="Freeform 3395"/>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60" name="Graphic 3140"/>
          <p:cNvGrpSpPr/>
          <p:nvPr/>
        </p:nvGrpSpPr>
        <p:grpSpPr>
          <a:xfrm>
            <a:off x="2148743" y="2210457"/>
            <a:ext cx="44290" cy="75896"/>
            <a:chOff x="0" y="0"/>
            <a:chExt cx="44288" cy="75894"/>
          </a:xfrm>
        </p:grpSpPr>
        <p:sp>
          <p:nvSpPr>
            <p:cNvPr id="4257" name="Freeform 3397"/>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58" name="Freeform 3398"/>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59" name="Freeform 3399"/>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64" name="Graphic 3140"/>
          <p:cNvGrpSpPr/>
          <p:nvPr/>
        </p:nvGrpSpPr>
        <p:grpSpPr>
          <a:xfrm>
            <a:off x="2088002" y="2199073"/>
            <a:ext cx="44290" cy="75896"/>
            <a:chOff x="0" y="0"/>
            <a:chExt cx="44288" cy="75894"/>
          </a:xfrm>
        </p:grpSpPr>
        <p:sp>
          <p:nvSpPr>
            <p:cNvPr id="4261" name="Freeform 3401"/>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62" name="Freeform 3402"/>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63" name="Freeform 3403"/>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68" name="Graphic 3140"/>
          <p:cNvGrpSpPr/>
          <p:nvPr/>
        </p:nvGrpSpPr>
        <p:grpSpPr>
          <a:xfrm>
            <a:off x="2033590" y="2199073"/>
            <a:ext cx="44290" cy="75896"/>
            <a:chOff x="0" y="0"/>
            <a:chExt cx="44288" cy="75894"/>
          </a:xfrm>
        </p:grpSpPr>
        <p:sp>
          <p:nvSpPr>
            <p:cNvPr id="4265" name="Freeform 3405"/>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66" name="Freeform 3406"/>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67" name="Freeform 3407"/>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72" name="Graphic 3140"/>
          <p:cNvGrpSpPr/>
          <p:nvPr/>
        </p:nvGrpSpPr>
        <p:grpSpPr>
          <a:xfrm>
            <a:off x="1713442" y="2013130"/>
            <a:ext cx="44290" cy="75896"/>
            <a:chOff x="0" y="0"/>
            <a:chExt cx="44288" cy="75894"/>
          </a:xfrm>
        </p:grpSpPr>
        <p:sp>
          <p:nvSpPr>
            <p:cNvPr id="4269" name="Freeform 3409"/>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70" name="Freeform 3410"/>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71" name="Freeform 3411"/>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76" name="Graphic 3140"/>
          <p:cNvGrpSpPr/>
          <p:nvPr/>
        </p:nvGrpSpPr>
        <p:grpSpPr>
          <a:xfrm>
            <a:off x="1610944" y="1963797"/>
            <a:ext cx="44290" cy="75896"/>
            <a:chOff x="0" y="0"/>
            <a:chExt cx="44288" cy="75894"/>
          </a:xfrm>
        </p:grpSpPr>
        <p:sp>
          <p:nvSpPr>
            <p:cNvPr id="4273" name="Freeform 3413"/>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74" name="Freeform 3414"/>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75" name="Freeform 3415"/>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80" name="Graphic 3140"/>
          <p:cNvGrpSpPr/>
          <p:nvPr/>
        </p:nvGrpSpPr>
        <p:grpSpPr>
          <a:xfrm>
            <a:off x="1586901" y="1920789"/>
            <a:ext cx="44290" cy="75896"/>
            <a:chOff x="0" y="0"/>
            <a:chExt cx="44288" cy="75894"/>
          </a:xfrm>
        </p:grpSpPr>
        <p:sp>
          <p:nvSpPr>
            <p:cNvPr id="4277" name="Freeform 3417"/>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78" name="Freeform 3418"/>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79" name="Freeform 3419"/>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84" name="Graphic 3140"/>
          <p:cNvGrpSpPr/>
          <p:nvPr/>
        </p:nvGrpSpPr>
        <p:grpSpPr>
          <a:xfrm>
            <a:off x="1551470" y="1916995"/>
            <a:ext cx="44290" cy="75896"/>
            <a:chOff x="0" y="0"/>
            <a:chExt cx="44288" cy="75894"/>
          </a:xfrm>
        </p:grpSpPr>
        <p:sp>
          <p:nvSpPr>
            <p:cNvPr id="4281" name="Freeform 3421"/>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82" name="Freeform 3422"/>
            <p:cNvSpPr/>
            <p:nvPr/>
          </p:nvSpPr>
          <p:spPr>
            <a:xfrm flipH="1">
              <a:off x="22776"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83" name="Freeform 3423"/>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88" name="Graphic 3140"/>
          <p:cNvGrpSpPr/>
          <p:nvPr/>
        </p:nvGrpSpPr>
        <p:grpSpPr>
          <a:xfrm>
            <a:off x="1508446" y="1890432"/>
            <a:ext cx="44290" cy="75896"/>
            <a:chOff x="0" y="0"/>
            <a:chExt cx="44288" cy="75894"/>
          </a:xfrm>
        </p:grpSpPr>
        <p:sp>
          <p:nvSpPr>
            <p:cNvPr id="4285" name="Freeform 3425"/>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86" name="Freeform 3426"/>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87" name="Freeform 3427"/>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92" name="Graphic 3140"/>
          <p:cNvGrpSpPr/>
          <p:nvPr/>
        </p:nvGrpSpPr>
        <p:grpSpPr>
          <a:xfrm>
            <a:off x="1483139" y="1879048"/>
            <a:ext cx="44290" cy="75896"/>
            <a:chOff x="0" y="0"/>
            <a:chExt cx="44288" cy="75894"/>
          </a:xfrm>
        </p:grpSpPr>
        <p:sp>
          <p:nvSpPr>
            <p:cNvPr id="4289" name="Freeform 3429"/>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90" name="Freeform 3430"/>
            <p:cNvSpPr/>
            <p:nvPr/>
          </p:nvSpPr>
          <p:spPr>
            <a:xfrm flipH="1">
              <a:off x="22776"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91" name="Freeform 3431"/>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296" name="Graphic 3140"/>
          <p:cNvGrpSpPr/>
          <p:nvPr/>
        </p:nvGrpSpPr>
        <p:grpSpPr>
          <a:xfrm>
            <a:off x="1466688" y="1879048"/>
            <a:ext cx="44290" cy="75896"/>
            <a:chOff x="0" y="0"/>
            <a:chExt cx="44288" cy="75894"/>
          </a:xfrm>
        </p:grpSpPr>
        <p:sp>
          <p:nvSpPr>
            <p:cNvPr id="4293" name="Freeform 3433"/>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94" name="Freeform 3434"/>
            <p:cNvSpPr/>
            <p:nvPr/>
          </p:nvSpPr>
          <p:spPr>
            <a:xfrm flipH="1">
              <a:off x="22776"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95" name="Freeform 3435"/>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00" name="Graphic 3140"/>
          <p:cNvGrpSpPr/>
          <p:nvPr/>
        </p:nvGrpSpPr>
        <p:grpSpPr>
          <a:xfrm>
            <a:off x="1454034" y="1870193"/>
            <a:ext cx="44290" cy="75896"/>
            <a:chOff x="0" y="0"/>
            <a:chExt cx="44288" cy="75894"/>
          </a:xfrm>
        </p:grpSpPr>
        <p:sp>
          <p:nvSpPr>
            <p:cNvPr id="4297" name="Freeform 3437"/>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98" name="Freeform 3438"/>
            <p:cNvSpPr/>
            <p:nvPr/>
          </p:nvSpPr>
          <p:spPr>
            <a:xfrm flipH="1">
              <a:off x="22776"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299" name="Freeform 3439"/>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04" name="Graphic 3140"/>
          <p:cNvGrpSpPr/>
          <p:nvPr/>
        </p:nvGrpSpPr>
        <p:grpSpPr>
          <a:xfrm>
            <a:off x="1411010" y="1858809"/>
            <a:ext cx="44290" cy="75896"/>
            <a:chOff x="0" y="0"/>
            <a:chExt cx="44288" cy="75894"/>
          </a:xfrm>
        </p:grpSpPr>
        <p:sp>
          <p:nvSpPr>
            <p:cNvPr id="4301" name="Freeform 3441"/>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02" name="Freeform 3442"/>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03" name="Freeform 3443"/>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08" name="Graphic 3140"/>
          <p:cNvGrpSpPr/>
          <p:nvPr/>
        </p:nvGrpSpPr>
        <p:grpSpPr>
          <a:xfrm>
            <a:off x="1381907" y="1849954"/>
            <a:ext cx="44290" cy="75896"/>
            <a:chOff x="0" y="0"/>
            <a:chExt cx="44288" cy="75894"/>
          </a:xfrm>
        </p:grpSpPr>
        <p:sp>
          <p:nvSpPr>
            <p:cNvPr id="4305" name="Freeform 3445"/>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06" name="Freeform 3446"/>
            <p:cNvSpPr/>
            <p:nvPr/>
          </p:nvSpPr>
          <p:spPr>
            <a:xfrm flipH="1">
              <a:off x="22776"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07" name="Freeform 3447"/>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12" name="Graphic 3140"/>
          <p:cNvGrpSpPr/>
          <p:nvPr/>
        </p:nvGrpSpPr>
        <p:grpSpPr>
          <a:xfrm>
            <a:off x="1364191" y="1833510"/>
            <a:ext cx="44290" cy="75896"/>
            <a:chOff x="0" y="0"/>
            <a:chExt cx="44288" cy="75894"/>
          </a:xfrm>
        </p:grpSpPr>
        <p:sp>
          <p:nvSpPr>
            <p:cNvPr id="4309" name="Freeform 3449"/>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10" name="Freeform 3450"/>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11" name="Freeform 3451"/>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16" name="Graphic 3140"/>
          <p:cNvGrpSpPr/>
          <p:nvPr/>
        </p:nvGrpSpPr>
        <p:grpSpPr>
          <a:xfrm>
            <a:off x="1335087" y="1833510"/>
            <a:ext cx="44290" cy="75896"/>
            <a:chOff x="0" y="0"/>
            <a:chExt cx="44288" cy="75894"/>
          </a:xfrm>
        </p:grpSpPr>
        <p:sp>
          <p:nvSpPr>
            <p:cNvPr id="4313" name="Freeform 3453"/>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14" name="Freeform 3454"/>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15" name="Freeform 3455"/>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20" name="Graphic 3140"/>
          <p:cNvGrpSpPr/>
          <p:nvPr/>
        </p:nvGrpSpPr>
        <p:grpSpPr>
          <a:xfrm>
            <a:off x="1311043" y="1820860"/>
            <a:ext cx="44290" cy="75896"/>
            <a:chOff x="0" y="0"/>
            <a:chExt cx="44288" cy="75894"/>
          </a:xfrm>
        </p:grpSpPr>
        <p:sp>
          <p:nvSpPr>
            <p:cNvPr id="4317" name="Freeform 3457"/>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18" name="Freeform 3458"/>
            <p:cNvSpPr/>
            <p:nvPr/>
          </p:nvSpPr>
          <p:spPr>
            <a:xfrm flipH="1">
              <a:off x="22776"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19" name="Freeform 3459"/>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24" name="Graphic 3140"/>
          <p:cNvGrpSpPr/>
          <p:nvPr/>
        </p:nvGrpSpPr>
        <p:grpSpPr>
          <a:xfrm>
            <a:off x="1285736" y="1796827"/>
            <a:ext cx="44290" cy="75896"/>
            <a:chOff x="0" y="0"/>
            <a:chExt cx="44288" cy="75894"/>
          </a:xfrm>
        </p:grpSpPr>
        <p:sp>
          <p:nvSpPr>
            <p:cNvPr id="4321" name="Freeform 3461"/>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22" name="Freeform 3462"/>
            <p:cNvSpPr/>
            <p:nvPr/>
          </p:nvSpPr>
          <p:spPr>
            <a:xfrm flipH="1">
              <a:off x="22776"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23" name="Freeform 3463"/>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28" name="Graphic 3140"/>
          <p:cNvGrpSpPr/>
          <p:nvPr/>
        </p:nvGrpSpPr>
        <p:grpSpPr>
          <a:xfrm>
            <a:off x="1241446" y="1737377"/>
            <a:ext cx="44290" cy="75896"/>
            <a:chOff x="0" y="0"/>
            <a:chExt cx="44288" cy="75894"/>
          </a:xfrm>
        </p:grpSpPr>
        <p:sp>
          <p:nvSpPr>
            <p:cNvPr id="4325" name="Freeform 3465"/>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26" name="Freeform 3466"/>
            <p:cNvSpPr/>
            <p:nvPr/>
          </p:nvSpPr>
          <p:spPr>
            <a:xfrm flipH="1">
              <a:off x="21510"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27" name="Freeform 3467"/>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32" name="Graphic 3140"/>
          <p:cNvGrpSpPr/>
          <p:nvPr/>
        </p:nvGrpSpPr>
        <p:grpSpPr>
          <a:xfrm>
            <a:off x="1175644" y="1700694"/>
            <a:ext cx="44290" cy="75896"/>
            <a:chOff x="0" y="0"/>
            <a:chExt cx="44288" cy="75894"/>
          </a:xfrm>
        </p:grpSpPr>
        <p:sp>
          <p:nvSpPr>
            <p:cNvPr id="4329" name="Freeform 3469"/>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30" name="Freeform 3470"/>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31" name="Freeform 3471"/>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36" name="Graphic 3140"/>
          <p:cNvGrpSpPr/>
          <p:nvPr/>
        </p:nvGrpSpPr>
        <p:grpSpPr>
          <a:xfrm>
            <a:off x="1126295" y="1704488"/>
            <a:ext cx="44290" cy="75896"/>
            <a:chOff x="0" y="0"/>
            <a:chExt cx="44288" cy="75894"/>
          </a:xfrm>
        </p:grpSpPr>
        <p:sp>
          <p:nvSpPr>
            <p:cNvPr id="4333" name="Freeform 3473"/>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34" name="Freeform 3474"/>
            <p:cNvSpPr/>
            <p:nvPr/>
          </p:nvSpPr>
          <p:spPr>
            <a:xfrm flipH="1">
              <a:off x="22776"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35" name="Freeform 3475"/>
            <p:cNvSpPr/>
            <p:nvPr/>
          </p:nvSpPr>
          <p:spPr>
            <a:xfrm>
              <a:off x="0" y="37946"/>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40" name="Graphic 3140"/>
          <p:cNvGrpSpPr/>
          <p:nvPr/>
        </p:nvGrpSpPr>
        <p:grpSpPr>
          <a:xfrm>
            <a:off x="1113641" y="1682985"/>
            <a:ext cx="44290" cy="75896"/>
            <a:chOff x="0" y="0"/>
            <a:chExt cx="44288" cy="75894"/>
          </a:xfrm>
        </p:grpSpPr>
        <p:sp>
          <p:nvSpPr>
            <p:cNvPr id="4337" name="Freeform 3477"/>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38" name="Freeform 3478"/>
            <p:cNvSpPr/>
            <p:nvPr/>
          </p:nvSpPr>
          <p:spPr>
            <a:xfrm flipH="1">
              <a:off x="21510"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39" name="Freeform 3479"/>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344" name="Graphic 3140"/>
          <p:cNvGrpSpPr/>
          <p:nvPr/>
        </p:nvGrpSpPr>
        <p:grpSpPr>
          <a:xfrm>
            <a:off x="2754871" y="2450793"/>
            <a:ext cx="44290" cy="75896"/>
            <a:chOff x="0" y="0"/>
            <a:chExt cx="44288" cy="75894"/>
          </a:xfrm>
        </p:grpSpPr>
        <p:sp>
          <p:nvSpPr>
            <p:cNvPr id="4341" name="Freeform 3481"/>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42" name="Freeform 3482"/>
            <p:cNvSpPr/>
            <p:nvPr/>
          </p:nvSpPr>
          <p:spPr>
            <a:xfrm flipH="1">
              <a:off x="21511" y="0"/>
              <a:ext cx="1" cy="75895"/>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43" name="Freeform 3483"/>
            <p:cNvSpPr/>
            <p:nvPr/>
          </p:nvSpPr>
          <p:spPr>
            <a:xfrm>
              <a:off x="0" y="37947"/>
              <a:ext cx="44289" cy="1"/>
            </a:xfrm>
            <a:prstGeom prst="line">
              <a:avLst/>
            </a:prstGeom>
            <a:noFill/>
            <a:ln w="10118" cap="flat">
              <a:solidFill>
                <a:srgbClr val="E97132"/>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4345" name="Freeform 3484"/>
          <p:cNvSpPr/>
          <p:nvPr/>
        </p:nvSpPr>
        <p:spPr>
          <a:xfrm>
            <a:off x="3261035" y="2667094"/>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46" name="Freeform 3485"/>
          <p:cNvSpPr/>
          <p:nvPr/>
        </p:nvSpPr>
        <p:spPr>
          <a:xfrm>
            <a:off x="3235726" y="2705043"/>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47" name="Freeform 3486"/>
          <p:cNvSpPr/>
          <p:nvPr/>
        </p:nvSpPr>
        <p:spPr>
          <a:xfrm>
            <a:off x="3229399" y="2667094"/>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48" name="Freeform 3487"/>
          <p:cNvSpPr/>
          <p:nvPr/>
        </p:nvSpPr>
        <p:spPr>
          <a:xfrm>
            <a:off x="3210417" y="2705043"/>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49" name="Freeform 3488"/>
          <p:cNvSpPr/>
          <p:nvPr/>
        </p:nvSpPr>
        <p:spPr>
          <a:xfrm>
            <a:off x="3383778" y="273160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50" name="Freeform 3489"/>
          <p:cNvSpPr/>
          <p:nvPr/>
        </p:nvSpPr>
        <p:spPr>
          <a:xfrm>
            <a:off x="3358470" y="2769554"/>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51" name="Freeform 3490"/>
          <p:cNvSpPr/>
          <p:nvPr/>
        </p:nvSpPr>
        <p:spPr>
          <a:xfrm>
            <a:off x="3377451" y="273160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52" name="Freeform 3491"/>
          <p:cNvSpPr/>
          <p:nvPr/>
        </p:nvSpPr>
        <p:spPr>
          <a:xfrm>
            <a:off x="3352143" y="2769554"/>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53" name="Freeform 3492"/>
          <p:cNvSpPr/>
          <p:nvPr/>
        </p:nvSpPr>
        <p:spPr>
          <a:xfrm>
            <a:off x="3474887" y="2745520"/>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54" name="Freeform 3493"/>
          <p:cNvSpPr/>
          <p:nvPr/>
        </p:nvSpPr>
        <p:spPr>
          <a:xfrm>
            <a:off x="3455906" y="278346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55" name="Freeform 3494"/>
          <p:cNvSpPr/>
          <p:nvPr/>
        </p:nvSpPr>
        <p:spPr>
          <a:xfrm>
            <a:off x="3487542" y="278346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56" name="Freeform 3495"/>
          <p:cNvSpPr/>
          <p:nvPr/>
        </p:nvSpPr>
        <p:spPr>
          <a:xfrm>
            <a:off x="3161068" y="2607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57" name="Freeform 3496"/>
          <p:cNvSpPr/>
          <p:nvPr/>
        </p:nvSpPr>
        <p:spPr>
          <a:xfrm>
            <a:off x="3135758" y="26455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58" name="Freeform 3497"/>
          <p:cNvSpPr/>
          <p:nvPr/>
        </p:nvSpPr>
        <p:spPr>
          <a:xfrm>
            <a:off x="3123105" y="26455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59" name="Freeform 3498"/>
          <p:cNvSpPr/>
          <p:nvPr/>
        </p:nvSpPr>
        <p:spPr>
          <a:xfrm>
            <a:off x="4404961"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60" name="Freeform 3499"/>
          <p:cNvSpPr/>
          <p:nvPr/>
        </p:nvSpPr>
        <p:spPr>
          <a:xfrm>
            <a:off x="4385981"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61" name="Freeform 3500"/>
          <p:cNvSpPr/>
          <p:nvPr/>
        </p:nvSpPr>
        <p:spPr>
          <a:xfrm>
            <a:off x="4544155"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62" name="Freeform 3501"/>
          <p:cNvSpPr/>
          <p:nvPr/>
        </p:nvSpPr>
        <p:spPr>
          <a:xfrm>
            <a:off x="4525174"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63" name="Freeform 3502"/>
          <p:cNvSpPr/>
          <p:nvPr/>
        </p:nvSpPr>
        <p:spPr>
          <a:xfrm>
            <a:off x="4531501"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64" name="Freeform 3503"/>
          <p:cNvSpPr/>
          <p:nvPr/>
        </p:nvSpPr>
        <p:spPr>
          <a:xfrm>
            <a:off x="4512521"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65" name="Freeform 3504"/>
          <p:cNvSpPr/>
          <p:nvPr/>
        </p:nvSpPr>
        <p:spPr>
          <a:xfrm>
            <a:off x="4645388"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66" name="Freeform 3505"/>
          <p:cNvSpPr/>
          <p:nvPr/>
        </p:nvSpPr>
        <p:spPr>
          <a:xfrm>
            <a:off x="4620081"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67" name="Freeform 3506"/>
          <p:cNvSpPr/>
          <p:nvPr/>
        </p:nvSpPr>
        <p:spPr>
          <a:xfrm>
            <a:off x="4626407"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68" name="Freeform 3507"/>
          <p:cNvSpPr/>
          <p:nvPr/>
        </p:nvSpPr>
        <p:spPr>
          <a:xfrm>
            <a:off x="4601100" y="2960558"/>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69" name="Freeform 3508"/>
          <p:cNvSpPr/>
          <p:nvPr/>
        </p:nvSpPr>
        <p:spPr>
          <a:xfrm>
            <a:off x="4601099" y="2922609"/>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70" name="Freeform 3509"/>
          <p:cNvSpPr/>
          <p:nvPr/>
        </p:nvSpPr>
        <p:spPr>
          <a:xfrm>
            <a:off x="4575792" y="2960558"/>
            <a:ext cx="50617"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71" name="Freeform 3510"/>
          <p:cNvSpPr/>
          <p:nvPr/>
        </p:nvSpPr>
        <p:spPr>
          <a:xfrm>
            <a:off x="4802298"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72" name="Freeform 3511"/>
          <p:cNvSpPr/>
          <p:nvPr/>
        </p:nvSpPr>
        <p:spPr>
          <a:xfrm>
            <a:off x="4783318"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73" name="Freeform 3512"/>
          <p:cNvSpPr/>
          <p:nvPr/>
        </p:nvSpPr>
        <p:spPr>
          <a:xfrm>
            <a:off x="4783317"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74" name="Freeform 3513"/>
          <p:cNvSpPr/>
          <p:nvPr/>
        </p:nvSpPr>
        <p:spPr>
          <a:xfrm>
            <a:off x="4758009"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75" name="Freeform 3514"/>
          <p:cNvSpPr/>
          <p:nvPr/>
        </p:nvSpPr>
        <p:spPr>
          <a:xfrm>
            <a:off x="4770663"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76" name="Freeform 3515"/>
          <p:cNvSpPr/>
          <p:nvPr/>
        </p:nvSpPr>
        <p:spPr>
          <a:xfrm>
            <a:off x="4751682"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77" name="Freeform 3516"/>
          <p:cNvSpPr/>
          <p:nvPr/>
        </p:nvSpPr>
        <p:spPr>
          <a:xfrm>
            <a:off x="4751682"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78" name="Freeform 3517"/>
          <p:cNvSpPr/>
          <p:nvPr/>
        </p:nvSpPr>
        <p:spPr>
          <a:xfrm>
            <a:off x="4726375"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79" name="Freeform 3518"/>
          <p:cNvSpPr/>
          <p:nvPr/>
        </p:nvSpPr>
        <p:spPr>
          <a:xfrm>
            <a:off x="4726374"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80" name="Freeform 3519"/>
          <p:cNvSpPr/>
          <p:nvPr/>
        </p:nvSpPr>
        <p:spPr>
          <a:xfrm>
            <a:off x="4707394"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81" name="Freeform 3520"/>
          <p:cNvSpPr/>
          <p:nvPr/>
        </p:nvSpPr>
        <p:spPr>
          <a:xfrm>
            <a:off x="4954147"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82" name="Freeform 3521"/>
          <p:cNvSpPr/>
          <p:nvPr/>
        </p:nvSpPr>
        <p:spPr>
          <a:xfrm>
            <a:off x="4928839"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83" name="Freeform 3522"/>
          <p:cNvSpPr/>
          <p:nvPr/>
        </p:nvSpPr>
        <p:spPr>
          <a:xfrm>
            <a:off x="4947820"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84" name="Freeform 3523"/>
          <p:cNvSpPr/>
          <p:nvPr/>
        </p:nvSpPr>
        <p:spPr>
          <a:xfrm>
            <a:off x="4928839"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85" name="Freeform 3524"/>
          <p:cNvSpPr/>
          <p:nvPr/>
        </p:nvSpPr>
        <p:spPr>
          <a:xfrm>
            <a:off x="5093342"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86" name="Freeform 3525"/>
          <p:cNvSpPr/>
          <p:nvPr/>
        </p:nvSpPr>
        <p:spPr>
          <a:xfrm>
            <a:off x="5068034"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87" name="Freeform 3526"/>
          <p:cNvSpPr/>
          <p:nvPr/>
        </p:nvSpPr>
        <p:spPr>
          <a:xfrm>
            <a:off x="5087015"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88" name="Freeform 3527"/>
          <p:cNvSpPr/>
          <p:nvPr/>
        </p:nvSpPr>
        <p:spPr>
          <a:xfrm>
            <a:off x="5061708"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89" name="Freeform 3528"/>
          <p:cNvSpPr/>
          <p:nvPr/>
        </p:nvSpPr>
        <p:spPr>
          <a:xfrm>
            <a:off x="5061707"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90" name="Freeform 3529"/>
          <p:cNvSpPr/>
          <p:nvPr/>
        </p:nvSpPr>
        <p:spPr>
          <a:xfrm>
            <a:off x="5042725"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91" name="Freeform 3530"/>
          <p:cNvSpPr/>
          <p:nvPr/>
        </p:nvSpPr>
        <p:spPr>
          <a:xfrm>
            <a:off x="5055380" y="2946643"/>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92" name="Freeform 3531"/>
          <p:cNvSpPr/>
          <p:nvPr/>
        </p:nvSpPr>
        <p:spPr>
          <a:xfrm>
            <a:off x="5036399" y="2984591"/>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93" name="Freeform 3532"/>
          <p:cNvSpPr/>
          <p:nvPr/>
        </p:nvSpPr>
        <p:spPr>
          <a:xfrm>
            <a:off x="5519784"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94" name="Freeform 3533"/>
          <p:cNvSpPr/>
          <p:nvPr/>
        </p:nvSpPr>
        <p:spPr>
          <a:xfrm>
            <a:off x="5494475" y="32008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95" name="Freeform 3534"/>
          <p:cNvSpPr/>
          <p:nvPr/>
        </p:nvSpPr>
        <p:spPr>
          <a:xfrm>
            <a:off x="5507129"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96" name="Freeform 3535"/>
          <p:cNvSpPr/>
          <p:nvPr/>
        </p:nvSpPr>
        <p:spPr>
          <a:xfrm>
            <a:off x="5481821" y="32008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97" name="Freeform 3536"/>
          <p:cNvSpPr/>
          <p:nvPr/>
        </p:nvSpPr>
        <p:spPr>
          <a:xfrm>
            <a:off x="5488148" y="3162946"/>
            <a:ext cx="1" cy="75896"/>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98" name="Freeform 3537"/>
          <p:cNvSpPr/>
          <p:nvPr/>
        </p:nvSpPr>
        <p:spPr>
          <a:xfrm>
            <a:off x="5462840" y="3200892"/>
            <a:ext cx="44290" cy="1"/>
          </a:xfrm>
          <a:prstGeom prst="line">
            <a:avLst/>
          </a:prstGeom>
          <a:ln w="10118">
            <a:solidFill>
              <a:srgbClr val="E97132"/>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99" name="Freeform 3538"/>
          <p:cNvSpPr/>
          <p:nvPr/>
        </p:nvSpPr>
        <p:spPr>
          <a:xfrm>
            <a:off x="1135151" y="1741171"/>
            <a:ext cx="4771849" cy="14609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698" y="21600"/>
                </a:lnTo>
                <a:lnTo>
                  <a:pt x="19698" y="19749"/>
                </a:lnTo>
                <a:lnTo>
                  <a:pt x="18129" y="19749"/>
                </a:lnTo>
                <a:lnTo>
                  <a:pt x="18129" y="18365"/>
                </a:lnTo>
                <a:lnTo>
                  <a:pt x="16055" y="18365"/>
                </a:lnTo>
                <a:lnTo>
                  <a:pt x="16055" y="17935"/>
                </a:lnTo>
                <a:lnTo>
                  <a:pt x="14778" y="17935"/>
                </a:lnTo>
                <a:lnTo>
                  <a:pt x="14778" y="17710"/>
                </a:lnTo>
                <a:lnTo>
                  <a:pt x="14692" y="17710"/>
                </a:lnTo>
                <a:lnTo>
                  <a:pt x="14692" y="17355"/>
                </a:lnTo>
                <a:lnTo>
                  <a:pt x="14251" y="17355"/>
                </a:lnTo>
                <a:lnTo>
                  <a:pt x="14251" y="16794"/>
                </a:lnTo>
                <a:lnTo>
                  <a:pt x="13300" y="16794"/>
                </a:lnTo>
                <a:lnTo>
                  <a:pt x="13300" y="16588"/>
                </a:lnTo>
                <a:lnTo>
                  <a:pt x="11960" y="16588"/>
                </a:lnTo>
                <a:lnTo>
                  <a:pt x="11960" y="16251"/>
                </a:lnTo>
                <a:lnTo>
                  <a:pt x="11553" y="16251"/>
                </a:lnTo>
                <a:lnTo>
                  <a:pt x="11553" y="15971"/>
                </a:lnTo>
                <a:lnTo>
                  <a:pt x="10866" y="15971"/>
                </a:lnTo>
                <a:lnTo>
                  <a:pt x="10866" y="15765"/>
                </a:lnTo>
                <a:lnTo>
                  <a:pt x="10711" y="15765"/>
                </a:lnTo>
                <a:lnTo>
                  <a:pt x="10711" y="15485"/>
                </a:lnTo>
                <a:lnTo>
                  <a:pt x="10385" y="15485"/>
                </a:lnTo>
                <a:lnTo>
                  <a:pt x="10385" y="15260"/>
                </a:lnTo>
                <a:lnTo>
                  <a:pt x="10007" y="15260"/>
                </a:lnTo>
                <a:lnTo>
                  <a:pt x="10007" y="14886"/>
                </a:lnTo>
                <a:lnTo>
                  <a:pt x="9772" y="14886"/>
                </a:lnTo>
                <a:lnTo>
                  <a:pt x="9772" y="14475"/>
                </a:lnTo>
                <a:lnTo>
                  <a:pt x="9554" y="14475"/>
                </a:lnTo>
                <a:lnTo>
                  <a:pt x="9554" y="14119"/>
                </a:lnTo>
                <a:lnTo>
                  <a:pt x="9354" y="14119"/>
                </a:lnTo>
                <a:lnTo>
                  <a:pt x="9354" y="13371"/>
                </a:lnTo>
                <a:lnTo>
                  <a:pt x="8884" y="13371"/>
                </a:lnTo>
                <a:lnTo>
                  <a:pt x="8884" y="13203"/>
                </a:lnTo>
                <a:lnTo>
                  <a:pt x="8712" y="13203"/>
                </a:lnTo>
                <a:lnTo>
                  <a:pt x="8712" y="12960"/>
                </a:lnTo>
                <a:lnTo>
                  <a:pt x="8540" y="12960"/>
                </a:lnTo>
                <a:lnTo>
                  <a:pt x="8540" y="12567"/>
                </a:lnTo>
                <a:lnTo>
                  <a:pt x="8214" y="12567"/>
                </a:lnTo>
                <a:lnTo>
                  <a:pt x="8214" y="12156"/>
                </a:lnTo>
                <a:lnTo>
                  <a:pt x="8013" y="12156"/>
                </a:lnTo>
                <a:lnTo>
                  <a:pt x="8013" y="11595"/>
                </a:lnTo>
                <a:lnTo>
                  <a:pt x="7887" y="11595"/>
                </a:lnTo>
                <a:lnTo>
                  <a:pt x="7887" y="11127"/>
                </a:lnTo>
                <a:lnTo>
                  <a:pt x="7532" y="11127"/>
                </a:lnTo>
                <a:lnTo>
                  <a:pt x="7486" y="10978"/>
                </a:lnTo>
                <a:lnTo>
                  <a:pt x="7246" y="10978"/>
                </a:lnTo>
                <a:lnTo>
                  <a:pt x="7246" y="10641"/>
                </a:lnTo>
                <a:lnTo>
                  <a:pt x="6919" y="10641"/>
                </a:lnTo>
                <a:lnTo>
                  <a:pt x="6919" y="10248"/>
                </a:lnTo>
                <a:lnTo>
                  <a:pt x="6684" y="10248"/>
                </a:lnTo>
                <a:lnTo>
                  <a:pt x="6684" y="10061"/>
                </a:lnTo>
                <a:lnTo>
                  <a:pt x="6616" y="10061"/>
                </a:lnTo>
                <a:lnTo>
                  <a:pt x="6616" y="9575"/>
                </a:lnTo>
                <a:lnTo>
                  <a:pt x="6215" y="9575"/>
                </a:lnTo>
                <a:lnTo>
                  <a:pt x="6215" y="9407"/>
                </a:lnTo>
                <a:lnTo>
                  <a:pt x="6066" y="9407"/>
                </a:lnTo>
                <a:lnTo>
                  <a:pt x="6066" y="9201"/>
                </a:lnTo>
                <a:lnTo>
                  <a:pt x="5476" y="9201"/>
                </a:lnTo>
                <a:lnTo>
                  <a:pt x="5476" y="8864"/>
                </a:lnTo>
                <a:lnTo>
                  <a:pt x="5247" y="8864"/>
                </a:lnTo>
                <a:lnTo>
                  <a:pt x="5247" y="8359"/>
                </a:lnTo>
                <a:lnTo>
                  <a:pt x="5138" y="8359"/>
                </a:lnTo>
                <a:lnTo>
                  <a:pt x="5138" y="7948"/>
                </a:lnTo>
                <a:lnTo>
                  <a:pt x="4943" y="7948"/>
                </a:lnTo>
                <a:lnTo>
                  <a:pt x="4943" y="7593"/>
                </a:lnTo>
                <a:lnTo>
                  <a:pt x="4571" y="7593"/>
                </a:lnTo>
                <a:lnTo>
                  <a:pt x="4571" y="7312"/>
                </a:lnTo>
                <a:lnTo>
                  <a:pt x="4158" y="7312"/>
                </a:lnTo>
                <a:lnTo>
                  <a:pt x="4158" y="6901"/>
                </a:lnTo>
                <a:lnTo>
                  <a:pt x="4078" y="6901"/>
                </a:lnTo>
                <a:lnTo>
                  <a:pt x="4078" y="6620"/>
                </a:lnTo>
                <a:lnTo>
                  <a:pt x="3906" y="6620"/>
                </a:lnTo>
                <a:lnTo>
                  <a:pt x="3906" y="6265"/>
                </a:lnTo>
                <a:lnTo>
                  <a:pt x="3706" y="6265"/>
                </a:lnTo>
                <a:lnTo>
                  <a:pt x="3706" y="6003"/>
                </a:lnTo>
                <a:lnTo>
                  <a:pt x="3471" y="6003"/>
                </a:lnTo>
                <a:lnTo>
                  <a:pt x="3471" y="5479"/>
                </a:lnTo>
                <a:lnTo>
                  <a:pt x="3288" y="5479"/>
                </a:lnTo>
                <a:lnTo>
                  <a:pt x="3288" y="5087"/>
                </a:lnTo>
                <a:lnTo>
                  <a:pt x="3024" y="5087"/>
                </a:lnTo>
                <a:lnTo>
                  <a:pt x="3024" y="4582"/>
                </a:lnTo>
                <a:lnTo>
                  <a:pt x="2692" y="4582"/>
                </a:lnTo>
                <a:lnTo>
                  <a:pt x="2692" y="4226"/>
                </a:lnTo>
                <a:lnTo>
                  <a:pt x="2543" y="4226"/>
                </a:lnTo>
                <a:lnTo>
                  <a:pt x="2543" y="4002"/>
                </a:lnTo>
                <a:lnTo>
                  <a:pt x="2331" y="4002"/>
                </a:lnTo>
                <a:lnTo>
                  <a:pt x="2331" y="3722"/>
                </a:lnTo>
                <a:lnTo>
                  <a:pt x="2165" y="3722"/>
                </a:lnTo>
                <a:lnTo>
                  <a:pt x="2165" y="3254"/>
                </a:lnTo>
                <a:lnTo>
                  <a:pt x="1856" y="3254"/>
                </a:lnTo>
                <a:lnTo>
                  <a:pt x="1856" y="2749"/>
                </a:lnTo>
                <a:lnTo>
                  <a:pt x="1690" y="2749"/>
                </a:lnTo>
                <a:lnTo>
                  <a:pt x="1690" y="2543"/>
                </a:lnTo>
                <a:lnTo>
                  <a:pt x="1535" y="2543"/>
                </a:lnTo>
                <a:lnTo>
                  <a:pt x="1535" y="2338"/>
                </a:lnTo>
                <a:lnTo>
                  <a:pt x="1151" y="2338"/>
                </a:lnTo>
                <a:lnTo>
                  <a:pt x="1151" y="1945"/>
                </a:lnTo>
                <a:lnTo>
                  <a:pt x="991" y="1945"/>
                </a:lnTo>
                <a:lnTo>
                  <a:pt x="991" y="1683"/>
                </a:lnTo>
                <a:lnTo>
                  <a:pt x="802" y="1683"/>
                </a:lnTo>
                <a:lnTo>
                  <a:pt x="802" y="1197"/>
                </a:lnTo>
                <a:lnTo>
                  <a:pt x="722" y="1197"/>
                </a:lnTo>
                <a:lnTo>
                  <a:pt x="722" y="486"/>
                </a:lnTo>
                <a:lnTo>
                  <a:pt x="441" y="486"/>
                </a:lnTo>
                <a:lnTo>
                  <a:pt x="441" y="0"/>
                </a:lnTo>
                <a:lnTo>
                  <a:pt x="0" y="0"/>
                </a:lnTo>
              </a:path>
            </a:pathLst>
          </a:custGeom>
          <a:ln w="18972">
            <a:solidFill>
              <a:srgbClr val="E97132"/>
            </a:solidFill>
            <a:custDash>
              <a:ds d="100000" sp="0"/>
              <a:ds d="165000" sp="165000"/>
            </a:custDash>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00" name="Freeform 3540"/>
          <p:cNvSpPr/>
          <p:nvPr/>
        </p:nvSpPr>
        <p:spPr>
          <a:xfrm>
            <a:off x="5876628"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01" name="Freeform 3541"/>
          <p:cNvSpPr/>
          <p:nvPr/>
        </p:nvSpPr>
        <p:spPr>
          <a:xfrm>
            <a:off x="5857647"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02" name="Freeform 3542"/>
          <p:cNvSpPr/>
          <p:nvPr/>
        </p:nvSpPr>
        <p:spPr>
          <a:xfrm>
            <a:off x="5762742"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03" name="Freeform 3543"/>
          <p:cNvSpPr/>
          <p:nvPr/>
        </p:nvSpPr>
        <p:spPr>
          <a:xfrm>
            <a:off x="5737433"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04" name="Freeform 3544"/>
          <p:cNvSpPr/>
          <p:nvPr/>
        </p:nvSpPr>
        <p:spPr>
          <a:xfrm>
            <a:off x="5750088"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05" name="Freeform 3545"/>
          <p:cNvSpPr/>
          <p:nvPr/>
        </p:nvSpPr>
        <p:spPr>
          <a:xfrm>
            <a:off x="5731107"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06" name="Freeform 3546"/>
          <p:cNvSpPr/>
          <p:nvPr/>
        </p:nvSpPr>
        <p:spPr>
          <a:xfrm>
            <a:off x="5724779"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07" name="Freeform 3547"/>
          <p:cNvSpPr/>
          <p:nvPr/>
        </p:nvSpPr>
        <p:spPr>
          <a:xfrm>
            <a:off x="5699471"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08" name="Freeform 3548"/>
          <p:cNvSpPr/>
          <p:nvPr/>
        </p:nvSpPr>
        <p:spPr>
          <a:xfrm>
            <a:off x="5667836"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09" name="Freeform 3549"/>
          <p:cNvSpPr/>
          <p:nvPr/>
        </p:nvSpPr>
        <p:spPr>
          <a:xfrm>
            <a:off x="5642528"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10" name="Freeform 3550"/>
          <p:cNvSpPr/>
          <p:nvPr/>
        </p:nvSpPr>
        <p:spPr>
          <a:xfrm>
            <a:off x="5629874"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11" name="Freeform 3551"/>
          <p:cNvSpPr/>
          <p:nvPr/>
        </p:nvSpPr>
        <p:spPr>
          <a:xfrm>
            <a:off x="5604566" y="3088314"/>
            <a:ext cx="50617"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12" name="Freeform 3552"/>
          <p:cNvSpPr/>
          <p:nvPr/>
        </p:nvSpPr>
        <p:spPr>
          <a:xfrm>
            <a:off x="5610893"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13" name="Freeform 3553"/>
          <p:cNvSpPr/>
          <p:nvPr/>
        </p:nvSpPr>
        <p:spPr>
          <a:xfrm>
            <a:off x="5591912"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14" name="Freeform 3554"/>
          <p:cNvSpPr/>
          <p:nvPr/>
        </p:nvSpPr>
        <p:spPr>
          <a:xfrm>
            <a:off x="5591912"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15" name="Freeform 3555"/>
          <p:cNvSpPr/>
          <p:nvPr/>
        </p:nvSpPr>
        <p:spPr>
          <a:xfrm>
            <a:off x="5566605"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16" name="Freeform 3556"/>
          <p:cNvSpPr/>
          <p:nvPr/>
        </p:nvSpPr>
        <p:spPr>
          <a:xfrm>
            <a:off x="5572931"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17" name="Freeform 3557"/>
          <p:cNvSpPr/>
          <p:nvPr/>
        </p:nvSpPr>
        <p:spPr>
          <a:xfrm>
            <a:off x="5547622"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18" name="Freeform 3558"/>
          <p:cNvSpPr/>
          <p:nvPr/>
        </p:nvSpPr>
        <p:spPr>
          <a:xfrm>
            <a:off x="5560277"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19" name="Freeform 3559"/>
          <p:cNvSpPr/>
          <p:nvPr/>
        </p:nvSpPr>
        <p:spPr>
          <a:xfrm>
            <a:off x="5541295"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20" name="Freeform 3560"/>
          <p:cNvSpPr/>
          <p:nvPr/>
        </p:nvSpPr>
        <p:spPr>
          <a:xfrm>
            <a:off x="5553950"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21" name="Freeform 3561"/>
          <p:cNvSpPr/>
          <p:nvPr/>
        </p:nvSpPr>
        <p:spPr>
          <a:xfrm>
            <a:off x="5534969"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22" name="Freeform 3562"/>
          <p:cNvSpPr/>
          <p:nvPr/>
        </p:nvSpPr>
        <p:spPr>
          <a:xfrm>
            <a:off x="5509660"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23" name="Freeform 3563"/>
          <p:cNvSpPr/>
          <p:nvPr/>
        </p:nvSpPr>
        <p:spPr>
          <a:xfrm>
            <a:off x="5490679"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24" name="Freeform 3564"/>
          <p:cNvSpPr/>
          <p:nvPr/>
        </p:nvSpPr>
        <p:spPr>
          <a:xfrm>
            <a:off x="5515988"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25" name="Freeform 3565"/>
          <p:cNvSpPr/>
          <p:nvPr/>
        </p:nvSpPr>
        <p:spPr>
          <a:xfrm>
            <a:off x="5497007"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26" name="Freeform 3566"/>
          <p:cNvSpPr/>
          <p:nvPr/>
        </p:nvSpPr>
        <p:spPr>
          <a:xfrm>
            <a:off x="5497007"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27" name="Freeform 3567"/>
          <p:cNvSpPr/>
          <p:nvPr/>
        </p:nvSpPr>
        <p:spPr>
          <a:xfrm>
            <a:off x="5471698"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28" name="Freeform 3568"/>
          <p:cNvSpPr/>
          <p:nvPr/>
        </p:nvSpPr>
        <p:spPr>
          <a:xfrm>
            <a:off x="5452717"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29" name="Freeform 3569"/>
          <p:cNvSpPr/>
          <p:nvPr/>
        </p:nvSpPr>
        <p:spPr>
          <a:xfrm>
            <a:off x="5433736"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30" name="Freeform 3570"/>
          <p:cNvSpPr/>
          <p:nvPr/>
        </p:nvSpPr>
        <p:spPr>
          <a:xfrm>
            <a:off x="5440063"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31" name="Freeform 3571"/>
          <p:cNvSpPr/>
          <p:nvPr/>
        </p:nvSpPr>
        <p:spPr>
          <a:xfrm>
            <a:off x="5421083"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32" name="Freeform 3572"/>
          <p:cNvSpPr/>
          <p:nvPr/>
        </p:nvSpPr>
        <p:spPr>
          <a:xfrm>
            <a:off x="5427410"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33" name="Freeform 3573"/>
          <p:cNvSpPr/>
          <p:nvPr/>
        </p:nvSpPr>
        <p:spPr>
          <a:xfrm>
            <a:off x="5402102"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34" name="Freeform 3574"/>
          <p:cNvSpPr/>
          <p:nvPr/>
        </p:nvSpPr>
        <p:spPr>
          <a:xfrm>
            <a:off x="5402101" y="3050366"/>
            <a:ext cx="1" cy="75897"/>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35" name="Freeform 3575"/>
          <p:cNvSpPr/>
          <p:nvPr/>
        </p:nvSpPr>
        <p:spPr>
          <a:xfrm>
            <a:off x="5376793" y="3088314"/>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36" name="Freeform 3576"/>
          <p:cNvSpPr/>
          <p:nvPr/>
        </p:nvSpPr>
        <p:spPr>
          <a:xfrm>
            <a:off x="5355281" y="296688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37" name="Freeform 3577"/>
          <p:cNvSpPr/>
          <p:nvPr/>
        </p:nvSpPr>
        <p:spPr>
          <a:xfrm>
            <a:off x="5336301" y="3004829"/>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38" name="Freeform 3578"/>
          <p:cNvSpPr/>
          <p:nvPr/>
        </p:nvSpPr>
        <p:spPr>
          <a:xfrm>
            <a:off x="5336300" y="296688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39" name="Freeform 3579"/>
          <p:cNvSpPr/>
          <p:nvPr/>
        </p:nvSpPr>
        <p:spPr>
          <a:xfrm>
            <a:off x="5317320" y="3004829"/>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40" name="Freeform 3580"/>
          <p:cNvSpPr/>
          <p:nvPr/>
        </p:nvSpPr>
        <p:spPr>
          <a:xfrm>
            <a:off x="5329973" y="296688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41" name="Freeform 3581"/>
          <p:cNvSpPr/>
          <p:nvPr/>
        </p:nvSpPr>
        <p:spPr>
          <a:xfrm>
            <a:off x="5310992" y="3004829"/>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42" name="Freeform 3582"/>
          <p:cNvSpPr/>
          <p:nvPr/>
        </p:nvSpPr>
        <p:spPr>
          <a:xfrm>
            <a:off x="5310992" y="296688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43" name="Freeform 3583"/>
          <p:cNvSpPr/>
          <p:nvPr/>
        </p:nvSpPr>
        <p:spPr>
          <a:xfrm>
            <a:off x="5292011" y="3004829"/>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44" name="Freeform 3584"/>
          <p:cNvSpPr/>
          <p:nvPr/>
        </p:nvSpPr>
        <p:spPr>
          <a:xfrm>
            <a:off x="5304665" y="296688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45" name="Freeform 3585"/>
          <p:cNvSpPr/>
          <p:nvPr/>
        </p:nvSpPr>
        <p:spPr>
          <a:xfrm>
            <a:off x="5279356" y="3004829"/>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46" name="Freeform 3586"/>
          <p:cNvSpPr/>
          <p:nvPr/>
        </p:nvSpPr>
        <p:spPr>
          <a:xfrm>
            <a:off x="5292010" y="296688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47" name="Freeform 3587"/>
          <p:cNvSpPr/>
          <p:nvPr/>
        </p:nvSpPr>
        <p:spPr>
          <a:xfrm>
            <a:off x="5266702" y="3004829"/>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48" name="Freeform 3588"/>
          <p:cNvSpPr/>
          <p:nvPr/>
        </p:nvSpPr>
        <p:spPr>
          <a:xfrm>
            <a:off x="5247721" y="3004829"/>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49" name="Freeform 3589"/>
          <p:cNvSpPr/>
          <p:nvPr/>
        </p:nvSpPr>
        <p:spPr>
          <a:xfrm>
            <a:off x="5265437"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50" name="Freeform 3590"/>
          <p:cNvSpPr/>
          <p:nvPr/>
        </p:nvSpPr>
        <p:spPr>
          <a:xfrm>
            <a:off x="5241395" y="3004829"/>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51" name="Freeform 3591"/>
          <p:cNvSpPr/>
          <p:nvPr/>
        </p:nvSpPr>
        <p:spPr>
          <a:xfrm>
            <a:off x="5252783"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52" name="Freeform 3592"/>
          <p:cNvSpPr/>
          <p:nvPr/>
        </p:nvSpPr>
        <p:spPr>
          <a:xfrm>
            <a:off x="5227475" y="29592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53" name="Freeform 3593"/>
          <p:cNvSpPr/>
          <p:nvPr/>
        </p:nvSpPr>
        <p:spPr>
          <a:xfrm>
            <a:off x="5208494"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54" name="Freeform 3594"/>
          <p:cNvSpPr/>
          <p:nvPr/>
        </p:nvSpPr>
        <p:spPr>
          <a:xfrm>
            <a:off x="5189513" y="29592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55" name="Freeform 3595"/>
          <p:cNvSpPr/>
          <p:nvPr/>
        </p:nvSpPr>
        <p:spPr>
          <a:xfrm>
            <a:off x="5195840"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56" name="Freeform 3596"/>
          <p:cNvSpPr/>
          <p:nvPr/>
        </p:nvSpPr>
        <p:spPr>
          <a:xfrm>
            <a:off x="5176859" y="29592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57" name="Freeform 3597"/>
          <p:cNvSpPr/>
          <p:nvPr/>
        </p:nvSpPr>
        <p:spPr>
          <a:xfrm>
            <a:off x="5189513"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58" name="Freeform 3598"/>
          <p:cNvSpPr/>
          <p:nvPr/>
        </p:nvSpPr>
        <p:spPr>
          <a:xfrm>
            <a:off x="5164204" y="29592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59" name="Freeform 3599"/>
          <p:cNvSpPr/>
          <p:nvPr/>
        </p:nvSpPr>
        <p:spPr>
          <a:xfrm>
            <a:off x="5183186"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60" name="Freeform 3600"/>
          <p:cNvSpPr/>
          <p:nvPr/>
        </p:nvSpPr>
        <p:spPr>
          <a:xfrm>
            <a:off x="5157878" y="29592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61" name="Freeform 3601"/>
          <p:cNvSpPr/>
          <p:nvPr/>
        </p:nvSpPr>
        <p:spPr>
          <a:xfrm>
            <a:off x="5157878"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62" name="Freeform 3602"/>
          <p:cNvSpPr/>
          <p:nvPr/>
        </p:nvSpPr>
        <p:spPr>
          <a:xfrm>
            <a:off x="5132570" y="29592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63" name="Freeform 3603"/>
          <p:cNvSpPr/>
          <p:nvPr/>
        </p:nvSpPr>
        <p:spPr>
          <a:xfrm>
            <a:off x="5100934"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64" name="Freeform 3604"/>
          <p:cNvSpPr/>
          <p:nvPr/>
        </p:nvSpPr>
        <p:spPr>
          <a:xfrm>
            <a:off x="5081954" y="29592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65" name="Freeform 3605"/>
          <p:cNvSpPr/>
          <p:nvPr/>
        </p:nvSpPr>
        <p:spPr>
          <a:xfrm>
            <a:off x="5088280"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66" name="Freeform 3606"/>
          <p:cNvSpPr/>
          <p:nvPr/>
        </p:nvSpPr>
        <p:spPr>
          <a:xfrm>
            <a:off x="5069299" y="29592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67" name="Freeform 3607"/>
          <p:cNvSpPr/>
          <p:nvPr/>
        </p:nvSpPr>
        <p:spPr>
          <a:xfrm>
            <a:off x="5061708" y="2887192"/>
            <a:ext cx="1" cy="8222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68" name="Freeform 3608"/>
          <p:cNvSpPr/>
          <p:nvPr/>
        </p:nvSpPr>
        <p:spPr>
          <a:xfrm>
            <a:off x="5042725" y="292514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69" name="Freeform 3609"/>
          <p:cNvSpPr/>
          <p:nvPr/>
        </p:nvSpPr>
        <p:spPr>
          <a:xfrm>
            <a:off x="5055381" y="2887192"/>
            <a:ext cx="1" cy="8222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70" name="Freeform 3610"/>
          <p:cNvSpPr/>
          <p:nvPr/>
        </p:nvSpPr>
        <p:spPr>
          <a:xfrm>
            <a:off x="5036399" y="292514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71" name="Freeform 3611"/>
          <p:cNvSpPr/>
          <p:nvPr/>
        </p:nvSpPr>
        <p:spPr>
          <a:xfrm>
            <a:off x="5036399" y="2887192"/>
            <a:ext cx="1" cy="8222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72" name="Freeform 3612"/>
          <p:cNvSpPr/>
          <p:nvPr/>
        </p:nvSpPr>
        <p:spPr>
          <a:xfrm>
            <a:off x="5011091" y="292514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73" name="Freeform 3613"/>
          <p:cNvSpPr/>
          <p:nvPr/>
        </p:nvSpPr>
        <p:spPr>
          <a:xfrm>
            <a:off x="4992110" y="2887192"/>
            <a:ext cx="1" cy="8222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74" name="Freeform 3614"/>
          <p:cNvSpPr/>
          <p:nvPr/>
        </p:nvSpPr>
        <p:spPr>
          <a:xfrm>
            <a:off x="4973128" y="292514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75" name="Freeform 3615"/>
          <p:cNvSpPr/>
          <p:nvPr/>
        </p:nvSpPr>
        <p:spPr>
          <a:xfrm>
            <a:off x="4966801" y="2887191"/>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76" name="Freeform 3616"/>
          <p:cNvSpPr/>
          <p:nvPr/>
        </p:nvSpPr>
        <p:spPr>
          <a:xfrm>
            <a:off x="4947820" y="292514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77" name="Freeform 3617"/>
          <p:cNvSpPr/>
          <p:nvPr/>
        </p:nvSpPr>
        <p:spPr>
          <a:xfrm>
            <a:off x="4985782" y="2887191"/>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78" name="Freeform 3618"/>
          <p:cNvSpPr/>
          <p:nvPr/>
        </p:nvSpPr>
        <p:spPr>
          <a:xfrm>
            <a:off x="4960475" y="292514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79" name="Freeform 3619"/>
          <p:cNvSpPr/>
          <p:nvPr/>
        </p:nvSpPr>
        <p:spPr>
          <a:xfrm>
            <a:off x="4954147" y="2887191"/>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80" name="Freeform 3620"/>
          <p:cNvSpPr/>
          <p:nvPr/>
        </p:nvSpPr>
        <p:spPr>
          <a:xfrm>
            <a:off x="4928839" y="292514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81" name="Freeform 3621"/>
          <p:cNvSpPr/>
          <p:nvPr/>
        </p:nvSpPr>
        <p:spPr>
          <a:xfrm>
            <a:off x="4935166" y="2849243"/>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82" name="Freeform 3622"/>
          <p:cNvSpPr/>
          <p:nvPr/>
        </p:nvSpPr>
        <p:spPr>
          <a:xfrm>
            <a:off x="4916185"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83" name="Freeform 3623"/>
          <p:cNvSpPr/>
          <p:nvPr/>
        </p:nvSpPr>
        <p:spPr>
          <a:xfrm>
            <a:off x="4928839" y="2849243"/>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84" name="Freeform 3624"/>
          <p:cNvSpPr/>
          <p:nvPr/>
        </p:nvSpPr>
        <p:spPr>
          <a:xfrm>
            <a:off x="4903532"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85" name="Freeform 3625"/>
          <p:cNvSpPr/>
          <p:nvPr/>
        </p:nvSpPr>
        <p:spPr>
          <a:xfrm>
            <a:off x="4916185"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86" name="Freeform 3626"/>
          <p:cNvSpPr/>
          <p:nvPr/>
        </p:nvSpPr>
        <p:spPr>
          <a:xfrm>
            <a:off x="4890877"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87" name="Freeform 3627"/>
          <p:cNvSpPr/>
          <p:nvPr/>
        </p:nvSpPr>
        <p:spPr>
          <a:xfrm>
            <a:off x="4897204"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88" name="Freeform 3628"/>
          <p:cNvSpPr/>
          <p:nvPr/>
        </p:nvSpPr>
        <p:spPr>
          <a:xfrm>
            <a:off x="4878223"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89" name="Freeform 3629"/>
          <p:cNvSpPr/>
          <p:nvPr/>
        </p:nvSpPr>
        <p:spPr>
          <a:xfrm>
            <a:off x="4884550"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90" name="Freeform 3630"/>
          <p:cNvSpPr/>
          <p:nvPr/>
        </p:nvSpPr>
        <p:spPr>
          <a:xfrm>
            <a:off x="4865570"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91" name="Freeform 3631"/>
          <p:cNvSpPr/>
          <p:nvPr/>
        </p:nvSpPr>
        <p:spPr>
          <a:xfrm>
            <a:off x="4789644"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92" name="Freeform 3632"/>
          <p:cNvSpPr/>
          <p:nvPr/>
        </p:nvSpPr>
        <p:spPr>
          <a:xfrm>
            <a:off x="4770663"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93" name="Freeform 3633"/>
          <p:cNvSpPr/>
          <p:nvPr/>
        </p:nvSpPr>
        <p:spPr>
          <a:xfrm>
            <a:off x="4745355"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94" name="Freeform 3634"/>
          <p:cNvSpPr/>
          <p:nvPr/>
        </p:nvSpPr>
        <p:spPr>
          <a:xfrm>
            <a:off x="4726375"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95" name="Freeform 3635"/>
          <p:cNvSpPr/>
          <p:nvPr/>
        </p:nvSpPr>
        <p:spPr>
          <a:xfrm>
            <a:off x="4720047"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96" name="Freeform 3636"/>
          <p:cNvSpPr/>
          <p:nvPr/>
        </p:nvSpPr>
        <p:spPr>
          <a:xfrm>
            <a:off x="4701066"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97" name="Freeform 3637"/>
          <p:cNvSpPr/>
          <p:nvPr/>
        </p:nvSpPr>
        <p:spPr>
          <a:xfrm>
            <a:off x="4713721"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98" name="Freeform 3638"/>
          <p:cNvSpPr/>
          <p:nvPr/>
        </p:nvSpPr>
        <p:spPr>
          <a:xfrm>
            <a:off x="4688413"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499" name="Freeform 3639"/>
          <p:cNvSpPr/>
          <p:nvPr/>
        </p:nvSpPr>
        <p:spPr>
          <a:xfrm>
            <a:off x="4694739"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00" name="Freeform 3640"/>
          <p:cNvSpPr/>
          <p:nvPr/>
        </p:nvSpPr>
        <p:spPr>
          <a:xfrm>
            <a:off x="4675759"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01" name="Freeform 3641"/>
          <p:cNvSpPr/>
          <p:nvPr/>
        </p:nvSpPr>
        <p:spPr>
          <a:xfrm>
            <a:off x="4682085" y="279864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02" name="Freeform 3642"/>
          <p:cNvSpPr/>
          <p:nvPr/>
        </p:nvSpPr>
        <p:spPr>
          <a:xfrm>
            <a:off x="4656778" y="28365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03" name="Freeform 3643"/>
          <p:cNvSpPr/>
          <p:nvPr/>
        </p:nvSpPr>
        <p:spPr>
          <a:xfrm>
            <a:off x="4669431" y="279864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04" name="Freeform 3644"/>
          <p:cNvSpPr/>
          <p:nvPr/>
        </p:nvSpPr>
        <p:spPr>
          <a:xfrm>
            <a:off x="4644123" y="28365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05" name="Freeform 3645"/>
          <p:cNvSpPr/>
          <p:nvPr/>
        </p:nvSpPr>
        <p:spPr>
          <a:xfrm>
            <a:off x="4650450" y="279864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06" name="Freeform 3646"/>
          <p:cNvSpPr/>
          <p:nvPr/>
        </p:nvSpPr>
        <p:spPr>
          <a:xfrm>
            <a:off x="4625142" y="28365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07" name="Freeform 3647"/>
          <p:cNvSpPr/>
          <p:nvPr/>
        </p:nvSpPr>
        <p:spPr>
          <a:xfrm>
            <a:off x="4612487" y="279864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08" name="Freeform 3648"/>
          <p:cNvSpPr/>
          <p:nvPr/>
        </p:nvSpPr>
        <p:spPr>
          <a:xfrm>
            <a:off x="4587180" y="28365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09" name="Freeform 3649"/>
          <p:cNvSpPr/>
          <p:nvPr/>
        </p:nvSpPr>
        <p:spPr>
          <a:xfrm>
            <a:off x="4625141" y="279864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10" name="Freeform 3650"/>
          <p:cNvSpPr/>
          <p:nvPr/>
        </p:nvSpPr>
        <p:spPr>
          <a:xfrm>
            <a:off x="4599833" y="28365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11" name="Freeform 3651"/>
          <p:cNvSpPr/>
          <p:nvPr/>
        </p:nvSpPr>
        <p:spPr>
          <a:xfrm>
            <a:off x="4587179" y="279864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12" name="Freeform 3652"/>
          <p:cNvSpPr/>
          <p:nvPr/>
        </p:nvSpPr>
        <p:spPr>
          <a:xfrm>
            <a:off x="4561871" y="28365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13" name="Freeform 3653"/>
          <p:cNvSpPr/>
          <p:nvPr/>
        </p:nvSpPr>
        <p:spPr>
          <a:xfrm>
            <a:off x="4561871" y="279864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14" name="Freeform 3654"/>
          <p:cNvSpPr/>
          <p:nvPr/>
        </p:nvSpPr>
        <p:spPr>
          <a:xfrm>
            <a:off x="4536564" y="28365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15" name="Freeform 3655"/>
          <p:cNvSpPr/>
          <p:nvPr/>
        </p:nvSpPr>
        <p:spPr>
          <a:xfrm>
            <a:off x="4542890" y="279864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16" name="Freeform 3656"/>
          <p:cNvSpPr/>
          <p:nvPr/>
        </p:nvSpPr>
        <p:spPr>
          <a:xfrm>
            <a:off x="4523909" y="28365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17" name="Freeform 3657"/>
          <p:cNvSpPr/>
          <p:nvPr/>
        </p:nvSpPr>
        <p:spPr>
          <a:xfrm>
            <a:off x="4536563" y="279864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18" name="Freeform 3658"/>
          <p:cNvSpPr/>
          <p:nvPr/>
        </p:nvSpPr>
        <p:spPr>
          <a:xfrm>
            <a:off x="4511256" y="28365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19" name="Freeform 3659"/>
          <p:cNvSpPr/>
          <p:nvPr/>
        </p:nvSpPr>
        <p:spPr>
          <a:xfrm>
            <a:off x="4504928" y="279864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20" name="Freeform 3660"/>
          <p:cNvSpPr/>
          <p:nvPr/>
        </p:nvSpPr>
        <p:spPr>
          <a:xfrm>
            <a:off x="4485947" y="28365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21" name="Freeform 3661"/>
          <p:cNvSpPr/>
          <p:nvPr/>
        </p:nvSpPr>
        <p:spPr>
          <a:xfrm>
            <a:off x="4504928" y="279864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22" name="Freeform 3662"/>
          <p:cNvSpPr/>
          <p:nvPr/>
        </p:nvSpPr>
        <p:spPr>
          <a:xfrm>
            <a:off x="4479621" y="28365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23" name="Freeform 3663"/>
          <p:cNvSpPr/>
          <p:nvPr/>
        </p:nvSpPr>
        <p:spPr>
          <a:xfrm>
            <a:off x="4460639" y="279232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24" name="Freeform 3664"/>
          <p:cNvSpPr/>
          <p:nvPr/>
        </p:nvSpPr>
        <p:spPr>
          <a:xfrm>
            <a:off x="4441659" y="2830271"/>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25" name="Freeform 3665"/>
          <p:cNvSpPr/>
          <p:nvPr/>
        </p:nvSpPr>
        <p:spPr>
          <a:xfrm>
            <a:off x="4435331" y="279232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26" name="Freeform 3666"/>
          <p:cNvSpPr/>
          <p:nvPr/>
        </p:nvSpPr>
        <p:spPr>
          <a:xfrm>
            <a:off x="4416350" y="2830271"/>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27" name="Freeform 3667"/>
          <p:cNvSpPr/>
          <p:nvPr/>
        </p:nvSpPr>
        <p:spPr>
          <a:xfrm>
            <a:off x="4429004" y="279232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28" name="Freeform 3668"/>
          <p:cNvSpPr/>
          <p:nvPr/>
        </p:nvSpPr>
        <p:spPr>
          <a:xfrm>
            <a:off x="4403695" y="2830271"/>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29" name="Freeform 3669"/>
          <p:cNvSpPr/>
          <p:nvPr/>
        </p:nvSpPr>
        <p:spPr>
          <a:xfrm>
            <a:off x="4416350" y="279232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30" name="Freeform 3670"/>
          <p:cNvSpPr/>
          <p:nvPr/>
        </p:nvSpPr>
        <p:spPr>
          <a:xfrm>
            <a:off x="4397369" y="2830271"/>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31" name="Freeform 3671"/>
          <p:cNvSpPr/>
          <p:nvPr/>
        </p:nvSpPr>
        <p:spPr>
          <a:xfrm>
            <a:off x="4410022" y="279232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32" name="Freeform 3672"/>
          <p:cNvSpPr/>
          <p:nvPr/>
        </p:nvSpPr>
        <p:spPr>
          <a:xfrm>
            <a:off x="4384714" y="2830271"/>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33" name="Freeform 3673"/>
          <p:cNvSpPr/>
          <p:nvPr/>
        </p:nvSpPr>
        <p:spPr>
          <a:xfrm>
            <a:off x="4378387" y="279232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34" name="Freeform 3674"/>
          <p:cNvSpPr/>
          <p:nvPr/>
        </p:nvSpPr>
        <p:spPr>
          <a:xfrm>
            <a:off x="4359407" y="2830271"/>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35" name="Freeform 3675"/>
          <p:cNvSpPr/>
          <p:nvPr/>
        </p:nvSpPr>
        <p:spPr>
          <a:xfrm>
            <a:off x="4372060" y="279232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36" name="Freeform 3676"/>
          <p:cNvSpPr/>
          <p:nvPr/>
        </p:nvSpPr>
        <p:spPr>
          <a:xfrm>
            <a:off x="4346752" y="2830271"/>
            <a:ext cx="50617"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37" name="Freeform 3677"/>
          <p:cNvSpPr/>
          <p:nvPr/>
        </p:nvSpPr>
        <p:spPr>
          <a:xfrm>
            <a:off x="4310055" y="279232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38" name="Freeform 3678"/>
          <p:cNvSpPr/>
          <p:nvPr/>
        </p:nvSpPr>
        <p:spPr>
          <a:xfrm>
            <a:off x="4291074" y="2830271"/>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39" name="Freeform 3679"/>
          <p:cNvSpPr/>
          <p:nvPr/>
        </p:nvSpPr>
        <p:spPr>
          <a:xfrm>
            <a:off x="4297401" y="277334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40" name="Freeform 3680"/>
          <p:cNvSpPr/>
          <p:nvPr/>
        </p:nvSpPr>
        <p:spPr>
          <a:xfrm>
            <a:off x="4272093" y="281129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41" name="Freeform 3681"/>
          <p:cNvSpPr/>
          <p:nvPr/>
        </p:nvSpPr>
        <p:spPr>
          <a:xfrm>
            <a:off x="4272093" y="277334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42" name="Freeform 3682"/>
          <p:cNvSpPr/>
          <p:nvPr/>
        </p:nvSpPr>
        <p:spPr>
          <a:xfrm>
            <a:off x="4246786" y="281129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43" name="Freeform 3683"/>
          <p:cNvSpPr/>
          <p:nvPr/>
        </p:nvSpPr>
        <p:spPr>
          <a:xfrm>
            <a:off x="4265766" y="277334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44" name="Freeform 3684"/>
          <p:cNvSpPr/>
          <p:nvPr/>
        </p:nvSpPr>
        <p:spPr>
          <a:xfrm>
            <a:off x="4246786" y="281129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45" name="Freeform 3685"/>
          <p:cNvSpPr/>
          <p:nvPr/>
        </p:nvSpPr>
        <p:spPr>
          <a:xfrm>
            <a:off x="4259439" y="277334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46" name="Freeform 3686"/>
          <p:cNvSpPr/>
          <p:nvPr/>
        </p:nvSpPr>
        <p:spPr>
          <a:xfrm>
            <a:off x="4234131" y="2811297"/>
            <a:ext cx="50617"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47" name="Freeform 3687"/>
          <p:cNvSpPr/>
          <p:nvPr/>
        </p:nvSpPr>
        <p:spPr>
          <a:xfrm>
            <a:off x="4253112" y="277334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48" name="Freeform 3688"/>
          <p:cNvSpPr/>
          <p:nvPr/>
        </p:nvSpPr>
        <p:spPr>
          <a:xfrm>
            <a:off x="4234131" y="281129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49" name="Freeform 3689"/>
          <p:cNvSpPr/>
          <p:nvPr/>
        </p:nvSpPr>
        <p:spPr>
          <a:xfrm>
            <a:off x="4227804" y="2754375"/>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50" name="Freeform 3690"/>
          <p:cNvSpPr/>
          <p:nvPr/>
        </p:nvSpPr>
        <p:spPr>
          <a:xfrm>
            <a:off x="4208824" y="2792322"/>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51" name="Freeform 3691"/>
          <p:cNvSpPr/>
          <p:nvPr/>
        </p:nvSpPr>
        <p:spPr>
          <a:xfrm>
            <a:off x="4221477" y="2754375"/>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52" name="Freeform 3692"/>
          <p:cNvSpPr/>
          <p:nvPr/>
        </p:nvSpPr>
        <p:spPr>
          <a:xfrm>
            <a:off x="4202496" y="2792322"/>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53" name="Freeform 3693"/>
          <p:cNvSpPr/>
          <p:nvPr/>
        </p:nvSpPr>
        <p:spPr>
          <a:xfrm>
            <a:off x="4215150" y="2754375"/>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54" name="Freeform 3694"/>
          <p:cNvSpPr/>
          <p:nvPr/>
        </p:nvSpPr>
        <p:spPr>
          <a:xfrm>
            <a:off x="4196169" y="2792322"/>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55" name="Freeform 3695"/>
          <p:cNvSpPr/>
          <p:nvPr/>
        </p:nvSpPr>
        <p:spPr>
          <a:xfrm>
            <a:off x="4208823" y="2754375"/>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56" name="Freeform 3696"/>
          <p:cNvSpPr/>
          <p:nvPr/>
        </p:nvSpPr>
        <p:spPr>
          <a:xfrm>
            <a:off x="4189843" y="2792322"/>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57" name="Freeform 3697"/>
          <p:cNvSpPr/>
          <p:nvPr/>
        </p:nvSpPr>
        <p:spPr>
          <a:xfrm>
            <a:off x="4202496" y="2754375"/>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58" name="Freeform 3698"/>
          <p:cNvSpPr/>
          <p:nvPr/>
        </p:nvSpPr>
        <p:spPr>
          <a:xfrm>
            <a:off x="4183515" y="2792322"/>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59" name="Freeform 3699"/>
          <p:cNvSpPr/>
          <p:nvPr/>
        </p:nvSpPr>
        <p:spPr>
          <a:xfrm>
            <a:off x="4196169" y="2754375"/>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60" name="Freeform 3700"/>
          <p:cNvSpPr/>
          <p:nvPr/>
        </p:nvSpPr>
        <p:spPr>
          <a:xfrm>
            <a:off x="4177188" y="2792322"/>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61" name="Freeform 3701"/>
          <p:cNvSpPr/>
          <p:nvPr/>
        </p:nvSpPr>
        <p:spPr>
          <a:xfrm>
            <a:off x="4192373" y="2737930"/>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62" name="Freeform 3702"/>
          <p:cNvSpPr/>
          <p:nvPr/>
        </p:nvSpPr>
        <p:spPr>
          <a:xfrm>
            <a:off x="4156941" y="276070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63" name="Freeform 3703"/>
          <p:cNvSpPr/>
          <p:nvPr/>
        </p:nvSpPr>
        <p:spPr>
          <a:xfrm>
            <a:off x="4169595" y="272275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64" name="Freeform 3704"/>
          <p:cNvSpPr/>
          <p:nvPr/>
        </p:nvSpPr>
        <p:spPr>
          <a:xfrm>
            <a:off x="4183515" y="272275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65" name="Freeform 3705"/>
          <p:cNvSpPr/>
          <p:nvPr/>
        </p:nvSpPr>
        <p:spPr>
          <a:xfrm>
            <a:off x="4144288" y="276070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66" name="Freeform 3706"/>
          <p:cNvSpPr/>
          <p:nvPr/>
        </p:nvSpPr>
        <p:spPr>
          <a:xfrm>
            <a:off x="4163268" y="272275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67" name="Freeform 3707"/>
          <p:cNvSpPr/>
          <p:nvPr/>
        </p:nvSpPr>
        <p:spPr>
          <a:xfrm>
            <a:off x="4137960" y="276070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68" name="Freeform 3708"/>
          <p:cNvSpPr/>
          <p:nvPr/>
        </p:nvSpPr>
        <p:spPr>
          <a:xfrm>
            <a:off x="4087344" y="272275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69" name="Freeform 3709"/>
          <p:cNvSpPr/>
          <p:nvPr/>
        </p:nvSpPr>
        <p:spPr>
          <a:xfrm>
            <a:off x="4062036" y="276070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70" name="Freeform 3710"/>
          <p:cNvSpPr/>
          <p:nvPr/>
        </p:nvSpPr>
        <p:spPr>
          <a:xfrm>
            <a:off x="4081017" y="272275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71" name="Freeform 3711"/>
          <p:cNvSpPr/>
          <p:nvPr/>
        </p:nvSpPr>
        <p:spPr>
          <a:xfrm>
            <a:off x="4062036" y="276070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72" name="Freeform 3712"/>
          <p:cNvSpPr/>
          <p:nvPr/>
        </p:nvSpPr>
        <p:spPr>
          <a:xfrm>
            <a:off x="4150614" y="272275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73" name="Freeform 3713"/>
          <p:cNvSpPr/>
          <p:nvPr/>
        </p:nvSpPr>
        <p:spPr>
          <a:xfrm>
            <a:off x="4125307" y="276070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74" name="Freeform 3714"/>
          <p:cNvSpPr/>
          <p:nvPr/>
        </p:nvSpPr>
        <p:spPr>
          <a:xfrm>
            <a:off x="4112652" y="272275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75" name="Freeform 3715"/>
          <p:cNvSpPr/>
          <p:nvPr/>
        </p:nvSpPr>
        <p:spPr>
          <a:xfrm>
            <a:off x="4087345" y="276070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76" name="Freeform 3716"/>
          <p:cNvSpPr/>
          <p:nvPr/>
        </p:nvSpPr>
        <p:spPr>
          <a:xfrm>
            <a:off x="4031666" y="272401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77" name="Freeform 3717"/>
          <p:cNvSpPr/>
          <p:nvPr/>
        </p:nvSpPr>
        <p:spPr>
          <a:xfrm>
            <a:off x="4011419" y="276449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78" name="Freeform 3718"/>
          <p:cNvSpPr/>
          <p:nvPr/>
        </p:nvSpPr>
        <p:spPr>
          <a:xfrm>
            <a:off x="4019012" y="2705043"/>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79" name="Freeform 3719"/>
          <p:cNvSpPr/>
          <p:nvPr/>
        </p:nvSpPr>
        <p:spPr>
          <a:xfrm>
            <a:off x="3998765" y="274552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80" name="Freeform 3720"/>
          <p:cNvSpPr/>
          <p:nvPr/>
        </p:nvSpPr>
        <p:spPr>
          <a:xfrm>
            <a:off x="3998765" y="270757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81" name="Freeform 3721"/>
          <p:cNvSpPr/>
          <p:nvPr/>
        </p:nvSpPr>
        <p:spPr>
          <a:xfrm>
            <a:off x="3979784" y="274552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82" name="Freeform 3722"/>
          <p:cNvSpPr/>
          <p:nvPr/>
        </p:nvSpPr>
        <p:spPr>
          <a:xfrm>
            <a:off x="3979784" y="270757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83" name="Freeform 3723"/>
          <p:cNvSpPr/>
          <p:nvPr/>
        </p:nvSpPr>
        <p:spPr>
          <a:xfrm>
            <a:off x="3954476" y="274552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84" name="Freeform 3724"/>
          <p:cNvSpPr/>
          <p:nvPr/>
        </p:nvSpPr>
        <p:spPr>
          <a:xfrm>
            <a:off x="3801362" y="273287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85" name="Freeform 3725"/>
          <p:cNvSpPr/>
          <p:nvPr/>
        </p:nvSpPr>
        <p:spPr>
          <a:xfrm>
            <a:off x="3801362" y="269492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86" name="Freeform 3726"/>
          <p:cNvSpPr/>
          <p:nvPr/>
        </p:nvSpPr>
        <p:spPr>
          <a:xfrm>
            <a:off x="3782381" y="273287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87" name="Freeform 3727"/>
          <p:cNvSpPr/>
          <p:nvPr/>
        </p:nvSpPr>
        <p:spPr>
          <a:xfrm>
            <a:off x="3782381" y="269492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88" name="Freeform 3728"/>
          <p:cNvSpPr/>
          <p:nvPr/>
        </p:nvSpPr>
        <p:spPr>
          <a:xfrm>
            <a:off x="3757074" y="273287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89" name="Freeform 3729"/>
          <p:cNvSpPr/>
          <p:nvPr/>
        </p:nvSpPr>
        <p:spPr>
          <a:xfrm>
            <a:off x="3902595" y="270630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90" name="Freeform 3730"/>
          <p:cNvSpPr/>
          <p:nvPr/>
        </p:nvSpPr>
        <p:spPr>
          <a:xfrm>
            <a:off x="3877286" y="274425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91" name="Freeform 3731"/>
          <p:cNvSpPr/>
          <p:nvPr/>
        </p:nvSpPr>
        <p:spPr>
          <a:xfrm>
            <a:off x="3889941" y="270630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92" name="Freeform 3732"/>
          <p:cNvSpPr/>
          <p:nvPr/>
        </p:nvSpPr>
        <p:spPr>
          <a:xfrm>
            <a:off x="3864633" y="274425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93" name="Freeform 3733"/>
          <p:cNvSpPr/>
          <p:nvPr/>
        </p:nvSpPr>
        <p:spPr>
          <a:xfrm>
            <a:off x="3864632" y="270630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94" name="Freeform 3734"/>
          <p:cNvSpPr/>
          <p:nvPr/>
        </p:nvSpPr>
        <p:spPr>
          <a:xfrm>
            <a:off x="3845652" y="274425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95" name="Freeform 3735"/>
          <p:cNvSpPr/>
          <p:nvPr/>
        </p:nvSpPr>
        <p:spPr>
          <a:xfrm>
            <a:off x="3870959" y="270630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96" name="Freeform 3736"/>
          <p:cNvSpPr/>
          <p:nvPr/>
        </p:nvSpPr>
        <p:spPr>
          <a:xfrm>
            <a:off x="3845652" y="274425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97" name="Freeform 3737"/>
          <p:cNvSpPr/>
          <p:nvPr/>
        </p:nvSpPr>
        <p:spPr>
          <a:xfrm>
            <a:off x="3851978" y="270630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98" name="Freeform 3738"/>
          <p:cNvSpPr/>
          <p:nvPr/>
        </p:nvSpPr>
        <p:spPr>
          <a:xfrm>
            <a:off x="3832997" y="274425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599" name="Freeform 3739"/>
          <p:cNvSpPr/>
          <p:nvPr/>
        </p:nvSpPr>
        <p:spPr>
          <a:xfrm>
            <a:off x="3839324" y="270630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00" name="Freeform 3740"/>
          <p:cNvSpPr/>
          <p:nvPr/>
        </p:nvSpPr>
        <p:spPr>
          <a:xfrm>
            <a:off x="3820343" y="273793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01" name="Freeform 3741"/>
          <p:cNvSpPr/>
          <p:nvPr/>
        </p:nvSpPr>
        <p:spPr>
          <a:xfrm>
            <a:off x="3826670" y="270630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02" name="Freeform 3742"/>
          <p:cNvSpPr/>
          <p:nvPr/>
        </p:nvSpPr>
        <p:spPr>
          <a:xfrm>
            <a:off x="3801362" y="273793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03" name="Freeform 3743"/>
          <p:cNvSpPr/>
          <p:nvPr/>
        </p:nvSpPr>
        <p:spPr>
          <a:xfrm>
            <a:off x="3782381" y="273793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04" name="Freeform 3744"/>
          <p:cNvSpPr/>
          <p:nvPr/>
        </p:nvSpPr>
        <p:spPr>
          <a:xfrm>
            <a:off x="3776055" y="273793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05" name="Freeform 3745"/>
          <p:cNvSpPr/>
          <p:nvPr/>
        </p:nvSpPr>
        <p:spPr>
          <a:xfrm>
            <a:off x="3715314" y="2663300"/>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06" name="Freeform 3746"/>
          <p:cNvSpPr/>
          <p:nvPr/>
        </p:nvSpPr>
        <p:spPr>
          <a:xfrm>
            <a:off x="3690006" y="2707572"/>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07" name="Freeform 3747"/>
          <p:cNvSpPr/>
          <p:nvPr/>
        </p:nvSpPr>
        <p:spPr>
          <a:xfrm>
            <a:off x="3696333" y="2663300"/>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08" name="Freeform 3748"/>
          <p:cNvSpPr/>
          <p:nvPr/>
        </p:nvSpPr>
        <p:spPr>
          <a:xfrm>
            <a:off x="3677353" y="2707572"/>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09" name="Freeform 3749"/>
          <p:cNvSpPr/>
          <p:nvPr/>
        </p:nvSpPr>
        <p:spPr>
          <a:xfrm>
            <a:off x="2715644" y="2242081"/>
            <a:ext cx="1" cy="8222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10" name="Freeform 3750"/>
          <p:cNvSpPr/>
          <p:nvPr/>
        </p:nvSpPr>
        <p:spPr>
          <a:xfrm>
            <a:off x="2690336" y="228635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11" name="Freeform 3751"/>
          <p:cNvSpPr/>
          <p:nvPr/>
        </p:nvSpPr>
        <p:spPr>
          <a:xfrm>
            <a:off x="2702990" y="2242081"/>
            <a:ext cx="1" cy="8222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12" name="Freeform 3752"/>
          <p:cNvSpPr/>
          <p:nvPr/>
        </p:nvSpPr>
        <p:spPr>
          <a:xfrm>
            <a:off x="2677682" y="228635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13" name="Freeform 3753"/>
          <p:cNvSpPr/>
          <p:nvPr/>
        </p:nvSpPr>
        <p:spPr>
          <a:xfrm>
            <a:off x="2696663" y="2242081"/>
            <a:ext cx="1" cy="8222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14" name="Freeform 3754"/>
          <p:cNvSpPr/>
          <p:nvPr/>
        </p:nvSpPr>
        <p:spPr>
          <a:xfrm>
            <a:off x="2671354" y="228635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15" name="Freeform 3755"/>
          <p:cNvSpPr/>
          <p:nvPr/>
        </p:nvSpPr>
        <p:spPr>
          <a:xfrm>
            <a:off x="2690336" y="2242081"/>
            <a:ext cx="1" cy="8222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16" name="Freeform 3756"/>
          <p:cNvSpPr/>
          <p:nvPr/>
        </p:nvSpPr>
        <p:spPr>
          <a:xfrm>
            <a:off x="2665028" y="228635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17" name="Freeform 3757"/>
          <p:cNvSpPr/>
          <p:nvPr/>
        </p:nvSpPr>
        <p:spPr>
          <a:xfrm>
            <a:off x="2314511" y="2116853"/>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18" name="Freeform 3758"/>
          <p:cNvSpPr/>
          <p:nvPr/>
        </p:nvSpPr>
        <p:spPr>
          <a:xfrm>
            <a:off x="2295530" y="2154801"/>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19" name="Freeform 3759"/>
          <p:cNvSpPr/>
          <p:nvPr/>
        </p:nvSpPr>
        <p:spPr>
          <a:xfrm>
            <a:off x="2238587" y="208902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20" name="Freeform 3760"/>
          <p:cNvSpPr/>
          <p:nvPr/>
        </p:nvSpPr>
        <p:spPr>
          <a:xfrm>
            <a:off x="2219605" y="212697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21" name="Freeform 3761"/>
          <p:cNvSpPr/>
          <p:nvPr/>
        </p:nvSpPr>
        <p:spPr>
          <a:xfrm>
            <a:off x="2170254" y="208396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22" name="Freeform 3762"/>
          <p:cNvSpPr/>
          <p:nvPr/>
        </p:nvSpPr>
        <p:spPr>
          <a:xfrm>
            <a:off x="2144946" y="2121912"/>
            <a:ext cx="50617"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23" name="Freeform 3763"/>
          <p:cNvSpPr/>
          <p:nvPr/>
        </p:nvSpPr>
        <p:spPr>
          <a:xfrm>
            <a:off x="2086737" y="2037163"/>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24" name="Freeform 3764"/>
          <p:cNvSpPr/>
          <p:nvPr/>
        </p:nvSpPr>
        <p:spPr>
          <a:xfrm>
            <a:off x="2061429" y="207511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25" name="Freeform 3765"/>
          <p:cNvSpPr/>
          <p:nvPr/>
        </p:nvSpPr>
        <p:spPr>
          <a:xfrm>
            <a:off x="2461297" y="2187689"/>
            <a:ext cx="1" cy="8222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26" name="Freeform 3766"/>
          <p:cNvSpPr/>
          <p:nvPr/>
        </p:nvSpPr>
        <p:spPr>
          <a:xfrm>
            <a:off x="2438520" y="222816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27" name="Freeform 3767"/>
          <p:cNvSpPr/>
          <p:nvPr/>
        </p:nvSpPr>
        <p:spPr>
          <a:xfrm>
            <a:off x="2584041" y="2224372"/>
            <a:ext cx="1" cy="8222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28" name="Freeform 3768"/>
          <p:cNvSpPr/>
          <p:nvPr/>
        </p:nvSpPr>
        <p:spPr>
          <a:xfrm>
            <a:off x="2561264" y="2264849"/>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29" name="Freeform 3769"/>
          <p:cNvSpPr/>
          <p:nvPr/>
        </p:nvSpPr>
        <p:spPr>
          <a:xfrm>
            <a:off x="2003220" y="2013130"/>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30" name="Freeform 3770"/>
          <p:cNvSpPr/>
          <p:nvPr/>
        </p:nvSpPr>
        <p:spPr>
          <a:xfrm>
            <a:off x="1984239" y="205107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31" name="Freeform 3771"/>
          <p:cNvSpPr/>
          <p:nvPr/>
        </p:nvSpPr>
        <p:spPr>
          <a:xfrm>
            <a:off x="1984239" y="2013130"/>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32" name="Freeform 3772"/>
          <p:cNvSpPr/>
          <p:nvPr/>
        </p:nvSpPr>
        <p:spPr>
          <a:xfrm>
            <a:off x="1958931" y="2051077"/>
            <a:ext cx="50617"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33" name="Freeform 3773"/>
          <p:cNvSpPr/>
          <p:nvPr/>
        </p:nvSpPr>
        <p:spPr>
          <a:xfrm>
            <a:off x="1932358" y="2008070"/>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34" name="Freeform 3774"/>
          <p:cNvSpPr/>
          <p:nvPr/>
        </p:nvSpPr>
        <p:spPr>
          <a:xfrm>
            <a:off x="1907050" y="204601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35" name="Freeform 3775"/>
          <p:cNvSpPr/>
          <p:nvPr/>
        </p:nvSpPr>
        <p:spPr>
          <a:xfrm>
            <a:off x="1812145" y="195620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36" name="Freeform 3776"/>
          <p:cNvSpPr/>
          <p:nvPr/>
        </p:nvSpPr>
        <p:spPr>
          <a:xfrm>
            <a:off x="1793163" y="199415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37" name="Freeform 3777"/>
          <p:cNvSpPr/>
          <p:nvPr/>
        </p:nvSpPr>
        <p:spPr>
          <a:xfrm>
            <a:off x="1805818" y="195620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38" name="Freeform 3778"/>
          <p:cNvSpPr/>
          <p:nvPr/>
        </p:nvSpPr>
        <p:spPr>
          <a:xfrm>
            <a:off x="1786837" y="199415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39" name="Freeform 3779"/>
          <p:cNvSpPr/>
          <p:nvPr/>
        </p:nvSpPr>
        <p:spPr>
          <a:xfrm>
            <a:off x="1512242" y="180441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40" name="Freeform 3780"/>
          <p:cNvSpPr/>
          <p:nvPr/>
        </p:nvSpPr>
        <p:spPr>
          <a:xfrm>
            <a:off x="1486935" y="184236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41" name="Freeform 3781"/>
          <p:cNvSpPr/>
          <p:nvPr/>
        </p:nvSpPr>
        <p:spPr>
          <a:xfrm>
            <a:off x="1569186" y="1836041"/>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42" name="Freeform 3782"/>
          <p:cNvSpPr/>
          <p:nvPr/>
        </p:nvSpPr>
        <p:spPr>
          <a:xfrm>
            <a:off x="1543879" y="187398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43" name="Freeform 3783"/>
          <p:cNvSpPr/>
          <p:nvPr/>
        </p:nvSpPr>
        <p:spPr>
          <a:xfrm>
            <a:off x="1493262" y="1791767"/>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44" name="Freeform 3784"/>
          <p:cNvSpPr/>
          <p:nvPr/>
        </p:nvSpPr>
        <p:spPr>
          <a:xfrm>
            <a:off x="1474281" y="1829716"/>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45" name="Freeform 3785"/>
          <p:cNvSpPr/>
          <p:nvPr/>
        </p:nvSpPr>
        <p:spPr>
          <a:xfrm>
            <a:off x="1360394" y="1761409"/>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46" name="Freeform 3786"/>
          <p:cNvSpPr/>
          <p:nvPr/>
        </p:nvSpPr>
        <p:spPr>
          <a:xfrm>
            <a:off x="1341414" y="179935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47" name="Freeform 3787"/>
          <p:cNvSpPr/>
          <p:nvPr/>
        </p:nvSpPr>
        <p:spPr>
          <a:xfrm>
            <a:off x="1354068" y="1761409"/>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48" name="Freeform 3788"/>
          <p:cNvSpPr/>
          <p:nvPr/>
        </p:nvSpPr>
        <p:spPr>
          <a:xfrm>
            <a:off x="1328759" y="179935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49" name="Freeform 3789"/>
          <p:cNvSpPr/>
          <p:nvPr/>
        </p:nvSpPr>
        <p:spPr>
          <a:xfrm>
            <a:off x="1303450" y="1725991"/>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50" name="Freeform 3790"/>
          <p:cNvSpPr/>
          <p:nvPr/>
        </p:nvSpPr>
        <p:spPr>
          <a:xfrm>
            <a:off x="1278143" y="1763940"/>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51" name="Freeform 3791"/>
          <p:cNvSpPr/>
          <p:nvPr/>
        </p:nvSpPr>
        <p:spPr>
          <a:xfrm>
            <a:off x="1209811" y="1686779"/>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52" name="Freeform 3792"/>
          <p:cNvSpPr/>
          <p:nvPr/>
        </p:nvSpPr>
        <p:spPr>
          <a:xfrm>
            <a:off x="1184502" y="172472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53" name="Freeform 3793"/>
          <p:cNvSpPr/>
          <p:nvPr/>
        </p:nvSpPr>
        <p:spPr>
          <a:xfrm>
            <a:off x="1197156" y="1686779"/>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54" name="Freeform 3794"/>
          <p:cNvSpPr/>
          <p:nvPr/>
        </p:nvSpPr>
        <p:spPr>
          <a:xfrm>
            <a:off x="1178176" y="172472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55" name="Freeform 3795"/>
          <p:cNvSpPr/>
          <p:nvPr/>
        </p:nvSpPr>
        <p:spPr>
          <a:xfrm>
            <a:off x="1165521" y="1686779"/>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56" name="Freeform 3796"/>
          <p:cNvSpPr/>
          <p:nvPr/>
        </p:nvSpPr>
        <p:spPr>
          <a:xfrm>
            <a:off x="1140214" y="172472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4660" name="Graphic 3140"/>
          <p:cNvGrpSpPr/>
          <p:nvPr/>
        </p:nvGrpSpPr>
        <p:grpSpPr>
          <a:xfrm>
            <a:off x="2719440" y="2293942"/>
            <a:ext cx="44290" cy="75896"/>
            <a:chOff x="0" y="0"/>
            <a:chExt cx="44288" cy="75894"/>
          </a:xfrm>
        </p:grpSpPr>
        <p:sp>
          <p:nvSpPr>
            <p:cNvPr id="4657" name="Freeform 3798"/>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58" name="Freeform 3799"/>
            <p:cNvSpPr/>
            <p:nvPr/>
          </p:nvSpPr>
          <p:spPr>
            <a:xfrm flipH="1">
              <a:off x="22776"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59" name="Freeform 3800"/>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664" name="Graphic 3140"/>
          <p:cNvGrpSpPr/>
          <p:nvPr/>
        </p:nvGrpSpPr>
        <p:grpSpPr>
          <a:xfrm>
            <a:off x="2758668" y="2293942"/>
            <a:ext cx="44290" cy="75896"/>
            <a:chOff x="0" y="0"/>
            <a:chExt cx="44288" cy="75894"/>
          </a:xfrm>
        </p:grpSpPr>
        <p:sp>
          <p:nvSpPr>
            <p:cNvPr id="4661" name="Freeform 3802"/>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62" name="Freeform 3803"/>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63" name="Freeform 3804"/>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668" name="Graphic 3140"/>
          <p:cNvGrpSpPr/>
          <p:nvPr/>
        </p:nvGrpSpPr>
        <p:grpSpPr>
          <a:xfrm>
            <a:off x="2796631" y="2312916"/>
            <a:ext cx="44290" cy="75896"/>
            <a:chOff x="0" y="0"/>
            <a:chExt cx="44288" cy="75894"/>
          </a:xfrm>
        </p:grpSpPr>
        <p:sp>
          <p:nvSpPr>
            <p:cNvPr id="4665" name="Freeform 3806"/>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66" name="Freeform 3807"/>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67" name="Freeform 3808"/>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672" name="Graphic 3140"/>
          <p:cNvGrpSpPr/>
          <p:nvPr/>
        </p:nvGrpSpPr>
        <p:grpSpPr>
          <a:xfrm>
            <a:off x="2877616" y="2381223"/>
            <a:ext cx="44290" cy="75896"/>
            <a:chOff x="0" y="0"/>
            <a:chExt cx="44288" cy="75894"/>
          </a:xfrm>
        </p:grpSpPr>
        <p:sp>
          <p:nvSpPr>
            <p:cNvPr id="4669" name="Freeform 3810"/>
            <p:cNvSpPr/>
            <p:nvPr/>
          </p:nvSpPr>
          <p:spPr>
            <a:xfrm>
              <a:off x="0" y="37946"/>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70" name="Freeform 3811"/>
            <p:cNvSpPr/>
            <p:nvPr/>
          </p:nvSpPr>
          <p:spPr>
            <a:xfrm flipH="1">
              <a:off x="22776"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71" name="Freeform 3812"/>
            <p:cNvSpPr/>
            <p:nvPr/>
          </p:nvSpPr>
          <p:spPr>
            <a:xfrm>
              <a:off x="0" y="37946"/>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676" name="Graphic 3140"/>
          <p:cNvGrpSpPr/>
          <p:nvPr/>
        </p:nvGrpSpPr>
        <p:grpSpPr>
          <a:xfrm>
            <a:off x="2907986" y="2382487"/>
            <a:ext cx="44290" cy="75896"/>
            <a:chOff x="0" y="0"/>
            <a:chExt cx="44288" cy="75894"/>
          </a:xfrm>
        </p:grpSpPr>
        <p:sp>
          <p:nvSpPr>
            <p:cNvPr id="4673" name="Freeform 3814"/>
            <p:cNvSpPr/>
            <p:nvPr/>
          </p:nvSpPr>
          <p:spPr>
            <a:xfrm>
              <a:off x="0" y="37946"/>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74" name="Freeform 3815"/>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75" name="Freeform 3816"/>
            <p:cNvSpPr/>
            <p:nvPr/>
          </p:nvSpPr>
          <p:spPr>
            <a:xfrm>
              <a:off x="0" y="37946"/>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680" name="Graphic 3140"/>
          <p:cNvGrpSpPr/>
          <p:nvPr/>
        </p:nvGrpSpPr>
        <p:grpSpPr>
          <a:xfrm>
            <a:off x="2923170" y="2393871"/>
            <a:ext cx="44290" cy="75896"/>
            <a:chOff x="0" y="0"/>
            <a:chExt cx="44288" cy="75894"/>
          </a:xfrm>
        </p:grpSpPr>
        <p:sp>
          <p:nvSpPr>
            <p:cNvPr id="4677" name="Freeform 3818"/>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78" name="Freeform 3819"/>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79" name="Freeform 3820"/>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684" name="Graphic 3140"/>
          <p:cNvGrpSpPr/>
          <p:nvPr/>
        </p:nvGrpSpPr>
        <p:grpSpPr>
          <a:xfrm>
            <a:off x="3021873" y="2416641"/>
            <a:ext cx="44290" cy="75896"/>
            <a:chOff x="0" y="0"/>
            <a:chExt cx="44288" cy="75894"/>
          </a:xfrm>
        </p:grpSpPr>
        <p:sp>
          <p:nvSpPr>
            <p:cNvPr id="4681" name="Freeform 3822"/>
            <p:cNvSpPr/>
            <p:nvPr/>
          </p:nvSpPr>
          <p:spPr>
            <a:xfrm>
              <a:off x="0" y="37946"/>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82" name="Freeform 3823"/>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83" name="Freeform 3824"/>
            <p:cNvSpPr/>
            <p:nvPr/>
          </p:nvSpPr>
          <p:spPr>
            <a:xfrm>
              <a:off x="0" y="37946"/>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688" name="Graphic 3140"/>
          <p:cNvGrpSpPr/>
          <p:nvPr/>
        </p:nvGrpSpPr>
        <p:grpSpPr>
          <a:xfrm>
            <a:off x="3040853" y="2421700"/>
            <a:ext cx="44290" cy="75896"/>
            <a:chOff x="0" y="0"/>
            <a:chExt cx="44288" cy="75894"/>
          </a:xfrm>
        </p:grpSpPr>
        <p:sp>
          <p:nvSpPr>
            <p:cNvPr id="4685" name="Freeform 3826"/>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86" name="Freeform 3827"/>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87" name="Freeform 3828"/>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692" name="Graphic 3140"/>
          <p:cNvGrpSpPr/>
          <p:nvPr/>
        </p:nvGrpSpPr>
        <p:grpSpPr>
          <a:xfrm>
            <a:off x="3096531" y="2458383"/>
            <a:ext cx="44290" cy="75896"/>
            <a:chOff x="0" y="0"/>
            <a:chExt cx="44288" cy="75894"/>
          </a:xfrm>
        </p:grpSpPr>
        <p:sp>
          <p:nvSpPr>
            <p:cNvPr id="4689" name="Freeform 3830"/>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90" name="Freeform 3831"/>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91" name="Freeform 3832"/>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696" name="Graphic 3140"/>
          <p:cNvGrpSpPr/>
          <p:nvPr/>
        </p:nvGrpSpPr>
        <p:grpSpPr>
          <a:xfrm>
            <a:off x="3110451" y="2458383"/>
            <a:ext cx="44290" cy="75896"/>
            <a:chOff x="0" y="0"/>
            <a:chExt cx="44288" cy="75894"/>
          </a:xfrm>
        </p:grpSpPr>
        <p:sp>
          <p:nvSpPr>
            <p:cNvPr id="4693" name="Freeform 3834"/>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94" name="Freeform 3835"/>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95" name="Freeform 3836"/>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700" name="Graphic 3140"/>
          <p:cNvGrpSpPr/>
          <p:nvPr/>
        </p:nvGrpSpPr>
        <p:grpSpPr>
          <a:xfrm>
            <a:off x="3207887" y="2507714"/>
            <a:ext cx="44290" cy="75896"/>
            <a:chOff x="0" y="0"/>
            <a:chExt cx="44288" cy="75894"/>
          </a:xfrm>
        </p:grpSpPr>
        <p:sp>
          <p:nvSpPr>
            <p:cNvPr id="4697" name="Freeform 3838"/>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98" name="Freeform 3839"/>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699" name="Freeform 3840"/>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704" name="Graphic 3140"/>
          <p:cNvGrpSpPr/>
          <p:nvPr/>
        </p:nvGrpSpPr>
        <p:grpSpPr>
          <a:xfrm>
            <a:off x="3286343" y="2587405"/>
            <a:ext cx="44290" cy="75896"/>
            <a:chOff x="0" y="0"/>
            <a:chExt cx="44288" cy="75894"/>
          </a:xfrm>
        </p:grpSpPr>
        <p:sp>
          <p:nvSpPr>
            <p:cNvPr id="4701" name="Freeform 3842"/>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02" name="Freeform 3843"/>
            <p:cNvSpPr/>
            <p:nvPr/>
          </p:nvSpPr>
          <p:spPr>
            <a:xfrm flipH="1">
              <a:off x="22776"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03" name="Freeform 3844"/>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708" name="Graphic 3140"/>
          <p:cNvGrpSpPr/>
          <p:nvPr/>
        </p:nvGrpSpPr>
        <p:grpSpPr>
          <a:xfrm>
            <a:off x="3345817" y="2627883"/>
            <a:ext cx="44290" cy="75896"/>
            <a:chOff x="0" y="0"/>
            <a:chExt cx="44288" cy="75894"/>
          </a:xfrm>
        </p:grpSpPr>
        <p:sp>
          <p:nvSpPr>
            <p:cNvPr id="4705" name="Freeform 3846"/>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06" name="Freeform 3847"/>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07" name="Freeform 3848"/>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712" name="Graphic 3140"/>
          <p:cNvGrpSpPr/>
          <p:nvPr/>
        </p:nvGrpSpPr>
        <p:grpSpPr>
          <a:xfrm>
            <a:off x="3409086" y="2641797"/>
            <a:ext cx="44290" cy="75896"/>
            <a:chOff x="0" y="0"/>
            <a:chExt cx="44288" cy="75894"/>
          </a:xfrm>
        </p:grpSpPr>
        <p:sp>
          <p:nvSpPr>
            <p:cNvPr id="4709" name="Freeform 3850"/>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10" name="Freeform 3851"/>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11" name="Freeform 3852"/>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716" name="Graphic 3140"/>
          <p:cNvGrpSpPr/>
          <p:nvPr/>
        </p:nvGrpSpPr>
        <p:grpSpPr>
          <a:xfrm>
            <a:off x="3459703" y="2641797"/>
            <a:ext cx="44290" cy="75896"/>
            <a:chOff x="0" y="0"/>
            <a:chExt cx="44288" cy="75894"/>
          </a:xfrm>
        </p:grpSpPr>
        <p:sp>
          <p:nvSpPr>
            <p:cNvPr id="4713" name="Freeform 3854"/>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14" name="Freeform 3855"/>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15" name="Freeform 3856"/>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720" name="Graphic 3140"/>
          <p:cNvGrpSpPr/>
          <p:nvPr/>
        </p:nvGrpSpPr>
        <p:grpSpPr>
          <a:xfrm>
            <a:off x="2949744" y="2393871"/>
            <a:ext cx="44290" cy="75896"/>
            <a:chOff x="0" y="0"/>
            <a:chExt cx="44288" cy="75894"/>
          </a:xfrm>
        </p:grpSpPr>
        <p:sp>
          <p:nvSpPr>
            <p:cNvPr id="4717" name="Freeform 3858"/>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18" name="Freeform 3859"/>
            <p:cNvSpPr/>
            <p:nvPr/>
          </p:nvSpPr>
          <p:spPr>
            <a:xfrm flipH="1">
              <a:off x="21511"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19" name="Freeform 3860"/>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grpSp>
        <p:nvGrpSpPr>
          <p:cNvPr id="4724" name="Graphic 3140"/>
          <p:cNvGrpSpPr/>
          <p:nvPr/>
        </p:nvGrpSpPr>
        <p:grpSpPr>
          <a:xfrm>
            <a:off x="3005422" y="2405256"/>
            <a:ext cx="44290" cy="75896"/>
            <a:chOff x="0" y="0"/>
            <a:chExt cx="44288" cy="75894"/>
          </a:xfrm>
        </p:grpSpPr>
        <p:sp>
          <p:nvSpPr>
            <p:cNvPr id="4721" name="Freeform 3862"/>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22" name="Freeform 3863"/>
            <p:cNvSpPr/>
            <p:nvPr/>
          </p:nvSpPr>
          <p:spPr>
            <a:xfrm flipH="1">
              <a:off x="22776" y="0"/>
              <a:ext cx="1" cy="75895"/>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23" name="Freeform 3864"/>
            <p:cNvSpPr/>
            <p:nvPr/>
          </p:nvSpPr>
          <p:spPr>
            <a:xfrm>
              <a:off x="0" y="37947"/>
              <a:ext cx="44289" cy="1"/>
            </a:xfrm>
            <a:prstGeom prst="line">
              <a:avLst/>
            </a:prstGeom>
            <a:noFill/>
            <a:ln w="10118" cap="flat">
              <a:solidFill>
                <a:srgbClr val="215F9A"/>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4725" name="Freeform 3865"/>
          <p:cNvSpPr/>
          <p:nvPr/>
        </p:nvSpPr>
        <p:spPr>
          <a:xfrm>
            <a:off x="3934230" y="270630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26" name="Freeform 3866"/>
          <p:cNvSpPr/>
          <p:nvPr/>
        </p:nvSpPr>
        <p:spPr>
          <a:xfrm>
            <a:off x="3908923" y="274425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27" name="Freeform 3867"/>
          <p:cNvSpPr/>
          <p:nvPr/>
        </p:nvSpPr>
        <p:spPr>
          <a:xfrm>
            <a:off x="3934230" y="270630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28" name="Freeform 3868"/>
          <p:cNvSpPr/>
          <p:nvPr/>
        </p:nvSpPr>
        <p:spPr>
          <a:xfrm>
            <a:off x="3915250" y="2744255"/>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29" name="Freeform 3869"/>
          <p:cNvSpPr/>
          <p:nvPr/>
        </p:nvSpPr>
        <p:spPr>
          <a:xfrm>
            <a:off x="4246785" y="2773348"/>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30" name="Freeform 3870"/>
          <p:cNvSpPr/>
          <p:nvPr/>
        </p:nvSpPr>
        <p:spPr>
          <a:xfrm>
            <a:off x="4221477" y="2811297"/>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31" name="Freeform 3871"/>
          <p:cNvSpPr/>
          <p:nvPr/>
        </p:nvSpPr>
        <p:spPr>
          <a:xfrm>
            <a:off x="4473293" y="279232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32" name="Freeform 3872"/>
          <p:cNvSpPr/>
          <p:nvPr/>
        </p:nvSpPr>
        <p:spPr>
          <a:xfrm>
            <a:off x="4447985" y="2830271"/>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33" name="Freeform 3873"/>
          <p:cNvSpPr/>
          <p:nvPr/>
        </p:nvSpPr>
        <p:spPr>
          <a:xfrm>
            <a:off x="4454312" y="2792322"/>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34" name="Freeform 3874"/>
          <p:cNvSpPr/>
          <p:nvPr/>
        </p:nvSpPr>
        <p:spPr>
          <a:xfrm>
            <a:off x="4429004" y="2830271"/>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35" name="Freeform 3875"/>
          <p:cNvSpPr/>
          <p:nvPr/>
        </p:nvSpPr>
        <p:spPr>
          <a:xfrm>
            <a:off x="4846588"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36" name="Freeform 3876"/>
          <p:cNvSpPr/>
          <p:nvPr/>
        </p:nvSpPr>
        <p:spPr>
          <a:xfrm>
            <a:off x="4821280"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37" name="Freeform 3877"/>
          <p:cNvSpPr/>
          <p:nvPr/>
        </p:nvSpPr>
        <p:spPr>
          <a:xfrm>
            <a:off x="4859242"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38" name="Freeform 3878"/>
          <p:cNvSpPr/>
          <p:nvPr/>
        </p:nvSpPr>
        <p:spPr>
          <a:xfrm>
            <a:off x="4833934"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39" name="Freeform 3879"/>
          <p:cNvSpPr/>
          <p:nvPr/>
        </p:nvSpPr>
        <p:spPr>
          <a:xfrm>
            <a:off x="4814952"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40" name="Freeform 3880"/>
          <p:cNvSpPr/>
          <p:nvPr/>
        </p:nvSpPr>
        <p:spPr>
          <a:xfrm>
            <a:off x="4795971"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41" name="Freeform 3881"/>
          <p:cNvSpPr/>
          <p:nvPr/>
        </p:nvSpPr>
        <p:spPr>
          <a:xfrm>
            <a:off x="4802298"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42" name="Freeform 3882"/>
          <p:cNvSpPr/>
          <p:nvPr/>
        </p:nvSpPr>
        <p:spPr>
          <a:xfrm>
            <a:off x="4783318"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43" name="Freeform 3883"/>
          <p:cNvSpPr/>
          <p:nvPr/>
        </p:nvSpPr>
        <p:spPr>
          <a:xfrm>
            <a:off x="4808625" y="2823946"/>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44" name="Freeform 3884"/>
          <p:cNvSpPr/>
          <p:nvPr/>
        </p:nvSpPr>
        <p:spPr>
          <a:xfrm>
            <a:off x="4789644" y="28618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45" name="Freeform 3885"/>
          <p:cNvSpPr/>
          <p:nvPr/>
        </p:nvSpPr>
        <p:spPr>
          <a:xfrm>
            <a:off x="5145223"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46" name="Freeform 3886"/>
          <p:cNvSpPr/>
          <p:nvPr/>
        </p:nvSpPr>
        <p:spPr>
          <a:xfrm>
            <a:off x="5119916" y="2959293"/>
            <a:ext cx="50617"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47" name="Freeform 3887"/>
          <p:cNvSpPr/>
          <p:nvPr/>
        </p:nvSpPr>
        <p:spPr>
          <a:xfrm>
            <a:off x="5138896"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48" name="Freeform 3888"/>
          <p:cNvSpPr/>
          <p:nvPr/>
        </p:nvSpPr>
        <p:spPr>
          <a:xfrm>
            <a:off x="5119916" y="29592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49" name="Freeform 3889"/>
          <p:cNvSpPr/>
          <p:nvPr/>
        </p:nvSpPr>
        <p:spPr>
          <a:xfrm>
            <a:off x="5126242" y="2921344"/>
            <a:ext cx="1" cy="75896"/>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50" name="Freeform 3890"/>
          <p:cNvSpPr/>
          <p:nvPr/>
        </p:nvSpPr>
        <p:spPr>
          <a:xfrm>
            <a:off x="5107261" y="2959293"/>
            <a:ext cx="44290" cy="1"/>
          </a:xfrm>
          <a:prstGeom prst="line">
            <a:avLst/>
          </a:prstGeom>
          <a:ln w="10118">
            <a:solidFill>
              <a:srgbClr val="215F9A"/>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51" name="Freeform 3891"/>
          <p:cNvSpPr/>
          <p:nvPr/>
        </p:nvSpPr>
        <p:spPr>
          <a:xfrm>
            <a:off x="1130090" y="1728522"/>
            <a:ext cx="4740213" cy="136105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397" y="21600"/>
                </a:lnTo>
                <a:lnTo>
                  <a:pt x="19397" y="20355"/>
                </a:lnTo>
                <a:lnTo>
                  <a:pt x="18878" y="20355"/>
                </a:lnTo>
                <a:lnTo>
                  <a:pt x="18878" y="19552"/>
                </a:lnTo>
                <a:lnTo>
                  <a:pt x="18037" y="19552"/>
                </a:lnTo>
                <a:lnTo>
                  <a:pt x="18037" y="18930"/>
                </a:lnTo>
                <a:lnTo>
                  <a:pt x="17373" y="18930"/>
                </a:lnTo>
                <a:lnTo>
                  <a:pt x="17373" y="18428"/>
                </a:lnTo>
                <a:lnTo>
                  <a:pt x="17304" y="18428"/>
                </a:lnTo>
                <a:lnTo>
                  <a:pt x="17304" y="17886"/>
                </a:lnTo>
                <a:lnTo>
                  <a:pt x="16186" y="17886"/>
                </a:lnTo>
                <a:lnTo>
                  <a:pt x="16186" y="17525"/>
                </a:lnTo>
                <a:lnTo>
                  <a:pt x="14433" y="17525"/>
                </a:lnTo>
                <a:lnTo>
                  <a:pt x="14433" y="17204"/>
                </a:lnTo>
                <a:lnTo>
                  <a:pt x="14185" y="17204"/>
                </a:lnTo>
                <a:lnTo>
                  <a:pt x="14185" y="16983"/>
                </a:lnTo>
                <a:lnTo>
                  <a:pt x="14012" y="16983"/>
                </a:lnTo>
                <a:lnTo>
                  <a:pt x="14012" y="16702"/>
                </a:lnTo>
                <a:lnTo>
                  <a:pt x="13919" y="16702"/>
                </a:lnTo>
                <a:lnTo>
                  <a:pt x="13919" y="16320"/>
                </a:lnTo>
                <a:lnTo>
                  <a:pt x="13193" y="16320"/>
                </a:lnTo>
                <a:lnTo>
                  <a:pt x="13193" y="16160"/>
                </a:lnTo>
                <a:lnTo>
                  <a:pt x="12190" y="16160"/>
                </a:lnTo>
                <a:lnTo>
                  <a:pt x="12190" y="15919"/>
                </a:lnTo>
                <a:lnTo>
                  <a:pt x="12040" y="15919"/>
                </a:lnTo>
                <a:lnTo>
                  <a:pt x="12040" y="15678"/>
                </a:lnTo>
                <a:lnTo>
                  <a:pt x="11988" y="15678"/>
                </a:lnTo>
                <a:lnTo>
                  <a:pt x="11988" y="15477"/>
                </a:lnTo>
                <a:lnTo>
                  <a:pt x="11088" y="15477"/>
                </a:lnTo>
                <a:lnTo>
                  <a:pt x="11088" y="15277"/>
                </a:lnTo>
                <a:lnTo>
                  <a:pt x="10846" y="15277"/>
                </a:lnTo>
                <a:lnTo>
                  <a:pt x="10846" y="15036"/>
                </a:lnTo>
                <a:lnTo>
                  <a:pt x="10287" y="15036"/>
                </a:lnTo>
                <a:lnTo>
                  <a:pt x="10287" y="14855"/>
                </a:lnTo>
                <a:lnTo>
                  <a:pt x="10137" y="14855"/>
                </a:lnTo>
                <a:lnTo>
                  <a:pt x="10137" y="14634"/>
                </a:lnTo>
                <a:lnTo>
                  <a:pt x="9929" y="14634"/>
                </a:lnTo>
                <a:lnTo>
                  <a:pt x="9929" y="13791"/>
                </a:lnTo>
                <a:lnTo>
                  <a:pt x="9762" y="13791"/>
                </a:lnTo>
                <a:lnTo>
                  <a:pt x="9762" y="13329"/>
                </a:lnTo>
                <a:lnTo>
                  <a:pt x="9704" y="13329"/>
                </a:lnTo>
                <a:lnTo>
                  <a:pt x="9704" y="13028"/>
                </a:lnTo>
                <a:lnTo>
                  <a:pt x="9468" y="13028"/>
                </a:lnTo>
                <a:lnTo>
                  <a:pt x="9468" y="12727"/>
                </a:lnTo>
                <a:lnTo>
                  <a:pt x="9376" y="12727"/>
                </a:lnTo>
                <a:lnTo>
                  <a:pt x="9376" y="12526"/>
                </a:lnTo>
                <a:lnTo>
                  <a:pt x="9295" y="12526"/>
                </a:lnTo>
                <a:lnTo>
                  <a:pt x="9295" y="12285"/>
                </a:lnTo>
                <a:lnTo>
                  <a:pt x="9122" y="12285"/>
                </a:lnTo>
                <a:lnTo>
                  <a:pt x="9122" y="12105"/>
                </a:lnTo>
                <a:lnTo>
                  <a:pt x="9001" y="12105"/>
                </a:lnTo>
                <a:lnTo>
                  <a:pt x="9001" y="11723"/>
                </a:lnTo>
                <a:lnTo>
                  <a:pt x="8897" y="11723"/>
                </a:lnTo>
                <a:lnTo>
                  <a:pt x="8897" y="11462"/>
                </a:lnTo>
                <a:lnTo>
                  <a:pt x="8730" y="11462"/>
                </a:lnTo>
                <a:lnTo>
                  <a:pt x="8730" y="11342"/>
                </a:lnTo>
                <a:lnTo>
                  <a:pt x="8569" y="11342"/>
                </a:lnTo>
                <a:lnTo>
                  <a:pt x="8517" y="11161"/>
                </a:lnTo>
                <a:lnTo>
                  <a:pt x="8251" y="11161"/>
                </a:lnTo>
                <a:lnTo>
                  <a:pt x="8251" y="10920"/>
                </a:lnTo>
                <a:lnTo>
                  <a:pt x="8009" y="10920"/>
                </a:lnTo>
                <a:lnTo>
                  <a:pt x="8009" y="10720"/>
                </a:lnTo>
                <a:lnTo>
                  <a:pt x="7934" y="10720"/>
                </a:lnTo>
                <a:lnTo>
                  <a:pt x="7934" y="10318"/>
                </a:lnTo>
                <a:lnTo>
                  <a:pt x="7865" y="10318"/>
                </a:lnTo>
                <a:lnTo>
                  <a:pt x="7865" y="9917"/>
                </a:lnTo>
                <a:lnTo>
                  <a:pt x="7721" y="9917"/>
                </a:lnTo>
                <a:lnTo>
                  <a:pt x="7721" y="9716"/>
                </a:lnTo>
                <a:lnTo>
                  <a:pt x="7531" y="9716"/>
                </a:lnTo>
                <a:lnTo>
                  <a:pt x="7531" y="9515"/>
                </a:lnTo>
                <a:lnTo>
                  <a:pt x="7323" y="9515"/>
                </a:lnTo>
                <a:lnTo>
                  <a:pt x="7323" y="8913"/>
                </a:lnTo>
                <a:lnTo>
                  <a:pt x="7081" y="8913"/>
                </a:lnTo>
                <a:lnTo>
                  <a:pt x="7081" y="8732"/>
                </a:lnTo>
                <a:lnTo>
                  <a:pt x="6839" y="8732"/>
                </a:lnTo>
                <a:lnTo>
                  <a:pt x="6839" y="8532"/>
                </a:lnTo>
                <a:lnTo>
                  <a:pt x="6579" y="8532"/>
                </a:lnTo>
                <a:lnTo>
                  <a:pt x="6579" y="8110"/>
                </a:lnTo>
                <a:lnTo>
                  <a:pt x="6118" y="8110"/>
                </a:lnTo>
                <a:lnTo>
                  <a:pt x="6118" y="7929"/>
                </a:lnTo>
                <a:lnTo>
                  <a:pt x="6043" y="7929"/>
                </a:lnTo>
                <a:lnTo>
                  <a:pt x="6043" y="7668"/>
                </a:lnTo>
                <a:lnTo>
                  <a:pt x="6003" y="7668"/>
                </a:lnTo>
                <a:lnTo>
                  <a:pt x="6003" y="7407"/>
                </a:lnTo>
                <a:lnTo>
                  <a:pt x="5928" y="7407"/>
                </a:lnTo>
                <a:lnTo>
                  <a:pt x="5928" y="7167"/>
                </a:lnTo>
                <a:lnTo>
                  <a:pt x="5697" y="7167"/>
                </a:lnTo>
                <a:lnTo>
                  <a:pt x="5697" y="6865"/>
                </a:lnTo>
                <a:lnTo>
                  <a:pt x="5363" y="6865"/>
                </a:lnTo>
                <a:lnTo>
                  <a:pt x="5363" y="6564"/>
                </a:lnTo>
                <a:lnTo>
                  <a:pt x="5241" y="6564"/>
                </a:lnTo>
                <a:lnTo>
                  <a:pt x="5241" y="6384"/>
                </a:lnTo>
                <a:lnTo>
                  <a:pt x="4613" y="6384"/>
                </a:lnTo>
                <a:lnTo>
                  <a:pt x="4613" y="5621"/>
                </a:lnTo>
                <a:lnTo>
                  <a:pt x="4382" y="5621"/>
                </a:lnTo>
                <a:lnTo>
                  <a:pt x="4382" y="5380"/>
                </a:lnTo>
                <a:lnTo>
                  <a:pt x="4065" y="5380"/>
                </a:lnTo>
                <a:lnTo>
                  <a:pt x="4065" y="5119"/>
                </a:lnTo>
                <a:lnTo>
                  <a:pt x="3708" y="5119"/>
                </a:lnTo>
                <a:lnTo>
                  <a:pt x="3708" y="4958"/>
                </a:lnTo>
                <a:lnTo>
                  <a:pt x="3339" y="4958"/>
                </a:lnTo>
                <a:lnTo>
                  <a:pt x="3339" y="4577"/>
                </a:lnTo>
                <a:lnTo>
                  <a:pt x="3212" y="4577"/>
                </a:lnTo>
                <a:lnTo>
                  <a:pt x="3212" y="4196"/>
                </a:lnTo>
                <a:lnTo>
                  <a:pt x="2947" y="4196"/>
                </a:lnTo>
                <a:lnTo>
                  <a:pt x="2947" y="4015"/>
                </a:lnTo>
                <a:lnTo>
                  <a:pt x="2872" y="4015"/>
                </a:lnTo>
                <a:lnTo>
                  <a:pt x="2872" y="3714"/>
                </a:lnTo>
                <a:lnTo>
                  <a:pt x="2774" y="3714"/>
                </a:lnTo>
                <a:lnTo>
                  <a:pt x="2774" y="3553"/>
                </a:lnTo>
                <a:lnTo>
                  <a:pt x="2589" y="3553"/>
                </a:lnTo>
                <a:lnTo>
                  <a:pt x="2589" y="3312"/>
                </a:lnTo>
                <a:lnTo>
                  <a:pt x="2485" y="3312"/>
                </a:lnTo>
                <a:lnTo>
                  <a:pt x="2485" y="3132"/>
                </a:lnTo>
                <a:lnTo>
                  <a:pt x="2422" y="3132"/>
                </a:lnTo>
                <a:lnTo>
                  <a:pt x="2422" y="2790"/>
                </a:lnTo>
                <a:lnTo>
                  <a:pt x="2295" y="2790"/>
                </a:lnTo>
                <a:lnTo>
                  <a:pt x="2295" y="2570"/>
                </a:lnTo>
                <a:lnTo>
                  <a:pt x="2162" y="2570"/>
                </a:lnTo>
                <a:lnTo>
                  <a:pt x="2162" y="2429"/>
                </a:lnTo>
                <a:lnTo>
                  <a:pt x="2035" y="2429"/>
                </a:lnTo>
                <a:lnTo>
                  <a:pt x="2035" y="2248"/>
                </a:lnTo>
                <a:lnTo>
                  <a:pt x="1868" y="2248"/>
                </a:lnTo>
                <a:lnTo>
                  <a:pt x="1868" y="1907"/>
                </a:lnTo>
                <a:lnTo>
                  <a:pt x="1724" y="1907"/>
                </a:lnTo>
                <a:lnTo>
                  <a:pt x="1724" y="1606"/>
                </a:lnTo>
                <a:lnTo>
                  <a:pt x="1251" y="1606"/>
                </a:lnTo>
                <a:lnTo>
                  <a:pt x="1251" y="1345"/>
                </a:lnTo>
                <a:lnTo>
                  <a:pt x="1032" y="1345"/>
                </a:lnTo>
                <a:lnTo>
                  <a:pt x="1032" y="1164"/>
                </a:lnTo>
                <a:lnTo>
                  <a:pt x="998" y="1164"/>
                </a:lnTo>
                <a:lnTo>
                  <a:pt x="998" y="923"/>
                </a:lnTo>
                <a:lnTo>
                  <a:pt x="859" y="923"/>
                </a:lnTo>
                <a:lnTo>
                  <a:pt x="859" y="602"/>
                </a:lnTo>
                <a:lnTo>
                  <a:pt x="657" y="602"/>
                </a:lnTo>
                <a:lnTo>
                  <a:pt x="657" y="281"/>
                </a:lnTo>
                <a:lnTo>
                  <a:pt x="456" y="281"/>
                </a:lnTo>
                <a:lnTo>
                  <a:pt x="456" y="0"/>
                </a:lnTo>
                <a:lnTo>
                  <a:pt x="0" y="0"/>
                </a:lnTo>
              </a:path>
            </a:pathLst>
          </a:custGeom>
          <a:ln w="19050">
            <a:solidFill>
              <a:srgbClr val="215F9A"/>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52" name="Freeform 3893"/>
          <p:cNvSpPr/>
          <p:nvPr/>
        </p:nvSpPr>
        <p:spPr>
          <a:xfrm>
            <a:off x="906113" y="1658951"/>
            <a:ext cx="5188166" cy="3339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000000"/>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53" name="Freeform 3894"/>
          <p:cNvSpPr/>
          <p:nvPr/>
        </p:nvSpPr>
        <p:spPr>
          <a:xfrm flipV="1">
            <a:off x="1133887"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54" name="Freeform 3895"/>
          <p:cNvSpPr/>
          <p:nvPr/>
        </p:nvSpPr>
        <p:spPr>
          <a:xfrm flipV="1">
            <a:off x="1488201"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55" name="Freeform 3896"/>
          <p:cNvSpPr/>
          <p:nvPr/>
        </p:nvSpPr>
        <p:spPr>
          <a:xfrm flipV="1">
            <a:off x="1842514"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56" name="Freeform 3897"/>
          <p:cNvSpPr/>
          <p:nvPr/>
        </p:nvSpPr>
        <p:spPr>
          <a:xfrm flipV="1">
            <a:off x="2196827"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57" name="Freeform 3898"/>
          <p:cNvSpPr/>
          <p:nvPr/>
        </p:nvSpPr>
        <p:spPr>
          <a:xfrm flipV="1">
            <a:off x="2551141"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58" name="Freeform 3899"/>
          <p:cNvSpPr/>
          <p:nvPr/>
        </p:nvSpPr>
        <p:spPr>
          <a:xfrm flipV="1">
            <a:off x="2905455"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59" name="Freeform 3900"/>
          <p:cNvSpPr/>
          <p:nvPr/>
        </p:nvSpPr>
        <p:spPr>
          <a:xfrm flipV="1">
            <a:off x="3253441"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60" name="Freeform 3901"/>
          <p:cNvSpPr/>
          <p:nvPr/>
        </p:nvSpPr>
        <p:spPr>
          <a:xfrm flipV="1">
            <a:off x="3607756"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61" name="Freeform 3902"/>
          <p:cNvSpPr/>
          <p:nvPr/>
        </p:nvSpPr>
        <p:spPr>
          <a:xfrm flipV="1">
            <a:off x="3962070"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62" name="Freeform 3903"/>
          <p:cNvSpPr/>
          <p:nvPr/>
        </p:nvSpPr>
        <p:spPr>
          <a:xfrm flipV="1">
            <a:off x="4316382"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63" name="Freeform 3904"/>
          <p:cNvSpPr/>
          <p:nvPr/>
        </p:nvSpPr>
        <p:spPr>
          <a:xfrm flipV="1">
            <a:off x="4670697"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64" name="Freeform 3905"/>
          <p:cNvSpPr/>
          <p:nvPr/>
        </p:nvSpPr>
        <p:spPr>
          <a:xfrm flipV="1">
            <a:off x="5025011"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65" name="Freeform 3906"/>
          <p:cNvSpPr/>
          <p:nvPr/>
        </p:nvSpPr>
        <p:spPr>
          <a:xfrm flipV="1">
            <a:off x="5379323"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66" name="Freeform 3907"/>
          <p:cNvSpPr/>
          <p:nvPr/>
        </p:nvSpPr>
        <p:spPr>
          <a:xfrm flipV="1">
            <a:off x="5733637"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67" name="Freeform 3908"/>
          <p:cNvSpPr/>
          <p:nvPr/>
        </p:nvSpPr>
        <p:spPr>
          <a:xfrm flipV="1">
            <a:off x="6087951" y="4998349"/>
            <a:ext cx="1" cy="56923"/>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68" name="Freeform 3909"/>
          <p:cNvSpPr/>
          <p:nvPr/>
        </p:nvSpPr>
        <p:spPr>
          <a:xfrm>
            <a:off x="849170" y="1722197"/>
            <a:ext cx="56944" cy="1"/>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69" name="Freeform 3910"/>
          <p:cNvSpPr/>
          <p:nvPr/>
        </p:nvSpPr>
        <p:spPr>
          <a:xfrm>
            <a:off x="849170" y="2367308"/>
            <a:ext cx="56944" cy="1"/>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70" name="Freeform 3911"/>
          <p:cNvSpPr/>
          <p:nvPr/>
        </p:nvSpPr>
        <p:spPr>
          <a:xfrm>
            <a:off x="849170" y="3006094"/>
            <a:ext cx="56944" cy="1"/>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71" name="Freeform 3912"/>
          <p:cNvSpPr/>
          <p:nvPr/>
        </p:nvSpPr>
        <p:spPr>
          <a:xfrm>
            <a:off x="849170" y="3651205"/>
            <a:ext cx="56944" cy="1"/>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72" name="Freeform 3913"/>
          <p:cNvSpPr/>
          <p:nvPr/>
        </p:nvSpPr>
        <p:spPr>
          <a:xfrm>
            <a:off x="849170" y="4289993"/>
            <a:ext cx="56944" cy="1"/>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73" name="Freeform 3914"/>
          <p:cNvSpPr/>
          <p:nvPr/>
        </p:nvSpPr>
        <p:spPr>
          <a:xfrm>
            <a:off x="849170" y="4935104"/>
            <a:ext cx="56944" cy="1"/>
          </a:xfrm>
          <a:prstGeom prst="line">
            <a:avLst/>
          </a:prstGeom>
          <a:ln w="12700">
            <a:solidFill>
              <a:srgbClr val="00000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mn-lt"/>
                <a:ea typeface="+mn-ea"/>
                <a:cs typeface="+mn-cs"/>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778" name="TextBox 3146"/>
          <p:cNvSpPr txBox="1"/>
          <p:nvPr/>
        </p:nvSpPr>
        <p:spPr>
          <a:xfrm>
            <a:off x="4488210" y="1626004"/>
            <a:ext cx="1712489" cy="43880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200">
                <a:solidFill>
                  <a:srgbClr val="000000"/>
                </a:solidFill>
                <a:latin typeface="+mn-lt"/>
                <a:ea typeface="+mn-ea"/>
                <a:cs typeface="+mn-cs"/>
                <a:sym typeface="Calibri"/>
              </a:defRPr>
            </a:pPr>
            <a:r>
              <a:rPr kumimoji="0" sz="1200" b="0" i="0" u="none" strike="noStrike" kern="0" cap="none" spc="0" normalizeH="0" baseline="0" noProof="0">
                <a:ln>
                  <a:noFill/>
                </a:ln>
                <a:solidFill>
                  <a:srgbClr val="000000"/>
                </a:solidFill>
                <a:effectLst/>
                <a:uLnTx/>
                <a:uFillTx/>
                <a:latin typeface="Calibri"/>
                <a:cs typeface="Calibri"/>
                <a:sym typeface="Calibri"/>
              </a:rPr>
              <a:t>Acalabrutinib + BR</a:t>
            </a:r>
          </a:p>
          <a:p>
            <a:pPr marL="0" marR="0" lvl="0" indent="0" algn="l" defTabSz="914400" rtl="0" eaLnBrk="1" fontAlgn="auto" latinLnBrk="0" hangingPunct="0">
              <a:lnSpc>
                <a:spcPct val="100000"/>
              </a:lnSpc>
              <a:spcBef>
                <a:spcPts val="0"/>
              </a:spcBef>
              <a:spcAft>
                <a:spcPts val="0"/>
              </a:spcAft>
              <a:buClrTx/>
              <a:buSzTx/>
              <a:buFontTx/>
              <a:buNone/>
              <a:tabLst/>
              <a:defRPr sz="1200">
                <a:solidFill>
                  <a:srgbClr val="000000"/>
                </a:solidFill>
                <a:latin typeface="+mn-lt"/>
                <a:ea typeface="+mn-ea"/>
                <a:cs typeface="+mn-cs"/>
                <a:sym typeface="Calibri"/>
              </a:defRPr>
            </a:pPr>
            <a:r>
              <a:rPr kumimoji="0" sz="1200" b="0" i="0" u="none" strike="noStrike" kern="0" cap="none" spc="0" normalizeH="0" baseline="0" noProof="0">
                <a:ln>
                  <a:noFill/>
                </a:ln>
                <a:solidFill>
                  <a:srgbClr val="000000"/>
                </a:solidFill>
                <a:effectLst/>
                <a:uLnTx/>
                <a:uFillTx/>
                <a:latin typeface="Calibri"/>
                <a:cs typeface="Calibri"/>
                <a:sym typeface="Calibri"/>
              </a:rPr>
              <a:t>Placebo + BR</a:t>
            </a:r>
          </a:p>
        </p:txBody>
      </p:sp>
      <p:sp>
        <p:nvSpPr>
          <p:cNvPr id="6" name="Title 5">
            <a:extLst>
              <a:ext uri="{FF2B5EF4-FFF2-40B4-BE49-F238E27FC236}">
                <a16:creationId xmlns:a16="http://schemas.microsoft.com/office/drawing/2014/main" id="{25DBD996-72BB-9A0F-F727-48ECEE300F35}"/>
              </a:ext>
            </a:extLst>
          </p:cNvPr>
          <p:cNvSpPr>
            <a:spLocks noGrp="1"/>
          </p:cNvSpPr>
          <p:nvPr>
            <p:ph type="title"/>
          </p:nvPr>
        </p:nvSpPr>
        <p:spPr>
          <a:xfrm>
            <a:off x="739449" y="116956"/>
            <a:ext cx="10066203" cy="905450"/>
          </a:xfrm>
        </p:spPr>
        <p:txBody>
          <a:bodyPr/>
          <a:lstStyle/>
          <a:p>
            <a:r>
              <a:rPr lang="en-US"/>
              <a:t>OS with and without COVID-19 deaths: </a:t>
            </a:r>
            <a:br>
              <a:rPr lang="en-US"/>
            </a:br>
            <a:r>
              <a:rPr lang="en-US"/>
              <a:t>Prespecified sensitivity analysis</a:t>
            </a:r>
            <a:endParaRPr lang="en-GB"/>
          </a:p>
        </p:txBody>
      </p:sp>
      <p:sp>
        <p:nvSpPr>
          <p:cNvPr id="14" name="TextBox 6">
            <a:extLst>
              <a:ext uri="{FF2B5EF4-FFF2-40B4-BE49-F238E27FC236}">
                <a16:creationId xmlns:a16="http://schemas.microsoft.com/office/drawing/2014/main" id="{E72E9CF1-C9D3-408E-4D28-5112B7F9CDEA}"/>
              </a:ext>
            </a:extLst>
          </p:cNvPr>
          <p:cNvSpPr txBox="1"/>
          <p:nvPr/>
        </p:nvSpPr>
        <p:spPr>
          <a:xfrm>
            <a:off x="860715" y="6320651"/>
            <a:ext cx="10678563" cy="50783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ABR, acalabrutinib + bendamustine + rituximab; BR, bendamustine + rituximab; CI, confidence interval; COVID-19, coronavirus disease 2019; HR, hazard ratio; NE, not estimable; OS, overall survival; </a:t>
            </a:r>
            <a:b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b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PBR, placebo + bendamustine + rituximab.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a:ea typeface="+mn-ea"/>
                <a:cs typeface="Calibri"/>
                <a:sym typeface="Arial"/>
              </a:rPr>
              <a:t>Adapted from Wang M et al. EHA 2024; Abstract LB3439</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
        <p:nvSpPr>
          <p:cNvPr id="15" name="Slide Number Placeholder 2">
            <a:extLst>
              <a:ext uri="{FF2B5EF4-FFF2-40B4-BE49-F238E27FC236}">
                <a16:creationId xmlns:a16="http://schemas.microsoft.com/office/drawing/2014/main" id="{0FE5FBF3-6C3E-FFE9-4531-91E90692C842}"/>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123</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Tree>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B80B31-077D-16DF-E12E-7B66EC185574}"/>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124</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8" name="Title 7">
            <a:extLst>
              <a:ext uri="{FF2B5EF4-FFF2-40B4-BE49-F238E27FC236}">
                <a16:creationId xmlns:a16="http://schemas.microsoft.com/office/drawing/2014/main" id="{5314A0A7-8AA0-3818-C7B9-492C30DCEF84}"/>
              </a:ext>
            </a:extLst>
          </p:cNvPr>
          <p:cNvSpPr>
            <a:spLocks noGrp="1"/>
          </p:cNvSpPr>
          <p:nvPr>
            <p:ph type="title"/>
          </p:nvPr>
        </p:nvSpPr>
        <p:spPr>
          <a:xfrm>
            <a:off x="739449" y="116956"/>
            <a:ext cx="10870677" cy="905450"/>
          </a:xfrm>
        </p:spPr>
        <p:txBody>
          <a:bodyPr>
            <a:normAutofit/>
          </a:bodyPr>
          <a:lstStyle/>
          <a:p>
            <a:r>
              <a:rPr lang="en-US"/>
              <a:t>TRIANGLE: </a:t>
            </a:r>
            <a:r>
              <a:rPr lang="en-US">
                <a:solidFill>
                  <a:srgbClr val="C00000"/>
                </a:solidFill>
              </a:rPr>
              <a:t>Ibrutinib</a:t>
            </a:r>
            <a:r>
              <a:rPr lang="en-US"/>
              <a:t> + CIT +/- ASCT vs CIT +/- ASCT in TN MCL </a:t>
            </a:r>
            <a:endParaRPr lang="en-GB"/>
          </a:p>
        </p:txBody>
      </p:sp>
      <p:sp>
        <p:nvSpPr>
          <p:cNvPr id="12" name="TextBox 6">
            <a:extLst>
              <a:ext uri="{FF2B5EF4-FFF2-40B4-BE49-F238E27FC236}">
                <a16:creationId xmlns:a16="http://schemas.microsoft.com/office/drawing/2014/main" id="{431B9FEF-72AC-57C8-03DA-CF61F17511F1}"/>
              </a:ext>
            </a:extLst>
          </p:cNvPr>
          <p:cNvSpPr txBox="1"/>
          <p:nvPr/>
        </p:nvSpPr>
        <p:spPr>
          <a:xfrm>
            <a:off x="868396" y="6339549"/>
            <a:ext cx="10678563" cy="507831"/>
          </a:xfrm>
          <a:prstGeom prst="rect">
            <a:avLst/>
          </a:prstGeom>
          <a:solidFill>
            <a:srgbClr val="FFFFFF"/>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ACST</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autologous stem cell transplantation; CIT, chemoimmunotherapy; MCL, mantle cell lymphoma; R-CHOP, rituximab, cyclophosphamide, doxorubicin hydrochloride (hydroxydaunorubicin), vincristine sulfate (Oncovin), and prednisone; R-</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DHAP</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rituximab, dexamethasone, cytarabine, cisplatin; TN, treatment naïve; yrs,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a:ea typeface="+mn-ea"/>
                <a:cs typeface="Calibri"/>
                <a:sym typeface="Arial"/>
              </a:rPr>
              <a:t>Dreyling</a:t>
            </a:r>
            <a:r>
              <a:rPr kumimoji="0" lang="en-US" sz="900" b="0" i="0" u="none" strike="noStrike" kern="1200" cap="none" spc="0" normalizeH="0" baseline="0" noProof="0">
                <a:ln>
                  <a:noFill/>
                </a:ln>
                <a:solidFill>
                  <a:srgbClr val="283349"/>
                </a:solidFill>
                <a:effectLst/>
                <a:uLnTx/>
                <a:uFillTx/>
                <a:latin typeface="Arial"/>
                <a:ea typeface="+mn-ea"/>
                <a:cs typeface="Calibri"/>
                <a:sym typeface="Arial"/>
              </a:rPr>
              <a:t> M et al. Blood. 2022;140 (Supplement 1):1–3.</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grpSp>
        <p:nvGrpSpPr>
          <p:cNvPr id="17" name="Group 16">
            <a:extLst>
              <a:ext uri="{FF2B5EF4-FFF2-40B4-BE49-F238E27FC236}">
                <a16:creationId xmlns:a16="http://schemas.microsoft.com/office/drawing/2014/main" id="{0AD68DB4-4ED6-E571-FB80-81C1BD978B97}"/>
              </a:ext>
            </a:extLst>
          </p:cNvPr>
          <p:cNvGrpSpPr/>
          <p:nvPr/>
        </p:nvGrpSpPr>
        <p:grpSpPr>
          <a:xfrm>
            <a:off x="1827976" y="1120712"/>
            <a:ext cx="8327471" cy="5120038"/>
            <a:chOff x="1795319" y="1372495"/>
            <a:chExt cx="8327471" cy="5120038"/>
          </a:xfrm>
        </p:grpSpPr>
        <p:pic>
          <p:nvPicPr>
            <p:cNvPr id="13" name="Untitled 2.jpg" descr="Untitled 2.jpg"/>
            <p:cNvPicPr>
              <a:picLocks noChangeAspect="1"/>
            </p:cNvPicPr>
            <p:nvPr/>
          </p:nvPicPr>
          <p:blipFill rotWithShape="1">
            <a:blip r:embed="rId2"/>
            <a:srcRect t="4247"/>
            <a:stretch/>
          </p:blipFill>
          <p:spPr>
            <a:xfrm>
              <a:off x="1795319" y="1372495"/>
              <a:ext cx="8327471" cy="5120038"/>
            </a:xfrm>
            <a:prstGeom prst="rect">
              <a:avLst/>
            </a:prstGeom>
            <a:ln w="12700">
              <a:miter lim="400000"/>
            </a:ln>
          </p:spPr>
        </p:pic>
        <p:sp>
          <p:nvSpPr>
            <p:cNvPr id="14" name="TextBox 13">
              <a:extLst>
                <a:ext uri="{FF2B5EF4-FFF2-40B4-BE49-F238E27FC236}">
                  <a16:creationId xmlns:a16="http://schemas.microsoft.com/office/drawing/2014/main" id="{04778901-617D-4A2B-AC57-48E9DBEA67F5}"/>
                </a:ext>
              </a:extLst>
            </p:cNvPr>
            <p:cNvSpPr txBox="1"/>
            <p:nvPr/>
          </p:nvSpPr>
          <p:spPr>
            <a:xfrm>
              <a:off x="3361423" y="1372495"/>
              <a:ext cx="1926166" cy="36933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555451"/>
                  </a:solidFill>
                  <a:effectLst/>
                  <a:uLnTx/>
                  <a:uFillTx/>
                  <a:latin typeface="Arial"/>
                  <a:ea typeface="Arial"/>
                  <a:cs typeface="Arial"/>
                  <a:sym typeface="Arial"/>
                </a:rPr>
                <a:t>Group A </a:t>
              </a:r>
              <a:r>
                <a:rPr kumimoji="0" lang="en-GB" sz="1800" b="0" i="0" u="none" strike="noStrike" kern="0" cap="none" spc="0" normalizeH="0" baseline="0" noProof="0">
                  <a:ln>
                    <a:noFill/>
                  </a:ln>
                  <a:solidFill>
                    <a:srgbClr val="555451"/>
                  </a:solidFill>
                  <a:effectLst/>
                  <a:uLnTx/>
                  <a:uFillTx/>
                  <a:latin typeface="Arial"/>
                  <a:ea typeface="Arial"/>
                  <a:cs typeface="Arial"/>
                  <a:sym typeface="Arial"/>
                </a:rPr>
                <a:t>(control)</a:t>
              </a:r>
            </a:p>
          </p:txBody>
        </p:sp>
        <p:sp>
          <p:nvSpPr>
            <p:cNvPr id="15" name="TextBox 14">
              <a:extLst>
                <a:ext uri="{FF2B5EF4-FFF2-40B4-BE49-F238E27FC236}">
                  <a16:creationId xmlns:a16="http://schemas.microsoft.com/office/drawing/2014/main" id="{80DA60BF-70CF-7ACB-5140-2FC38D6EBAF3}"/>
                </a:ext>
              </a:extLst>
            </p:cNvPr>
            <p:cNvSpPr txBox="1"/>
            <p:nvPr/>
          </p:nvSpPr>
          <p:spPr>
            <a:xfrm>
              <a:off x="3361423" y="2547302"/>
              <a:ext cx="2753316" cy="36933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555451"/>
                  </a:solidFill>
                  <a:effectLst/>
                  <a:uLnTx/>
                  <a:uFillTx/>
                  <a:latin typeface="Arial"/>
                  <a:ea typeface="Arial"/>
                  <a:cs typeface="Arial"/>
                  <a:sym typeface="Arial"/>
                </a:rPr>
                <a:t>Group A+I </a:t>
              </a:r>
              <a:r>
                <a:rPr kumimoji="0" lang="en-GB" sz="1800" b="0" i="0" u="none" strike="noStrike" kern="0" cap="none" spc="0" normalizeH="0" baseline="0" noProof="0">
                  <a:ln>
                    <a:noFill/>
                  </a:ln>
                  <a:solidFill>
                    <a:srgbClr val="555451"/>
                  </a:solidFill>
                  <a:effectLst/>
                  <a:uLnTx/>
                  <a:uFillTx/>
                  <a:latin typeface="Arial"/>
                  <a:ea typeface="Arial"/>
                  <a:cs typeface="Arial"/>
                  <a:sym typeface="Arial"/>
                </a:rPr>
                <a:t>(experimental)</a:t>
              </a:r>
            </a:p>
          </p:txBody>
        </p:sp>
        <p:sp>
          <p:nvSpPr>
            <p:cNvPr id="16" name="TextBox 15">
              <a:extLst>
                <a:ext uri="{FF2B5EF4-FFF2-40B4-BE49-F238E27FC236}">
                  <a16:creationId xmlns:a16="http://schemas.microsoft.com/office/drawing/2014/main" id="{5C7499CB-8851-1A9A-6A68-E66933CA046D}"/>
                </a:ext>
              </a:extLst>
            </p:cNvPr>
            <p:cNvSpPr txBox="1"/>
            <p:nvPr/>
          </p:nvSpPr>
          <p:spPr>
            <a:xfrm>
              <a:off x="3361423" y="3668138"/>
              <a:ext cx="2451951" cy="36933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555451"/>
                  </a:solidFill>
                  <a:effectLst/>
                  <a:uLnTx/>
                  <a:uFillTx/>
                  <a:latin typeface="Arial"/>
                  <a:ea typeface="Arial"/>
                  <a:cs typeface="Arial"/>
                  <a:sym typeface="Arial"/>
                </a:rPr>
                <a:t>Group I </a:t>
              </a:r>
              <a:r>
                <a:rPr kumimoji="0" lang="en-GB" sz="1800" b="0" i="0" u="none" strike="noStrike" kern="0" cap="none" spc="0" normalizeH="0" baseline="0" noProof="0">
                  <a:ln>
                    <a:noFill/>
                  </a:ln>
                  <a:solidFill>
                    <a:srgbClr val="555451"/>
                  </a:solidFill>
                  <a:effectLst/>
                  <a:uLnTx/>
                  <a:uFillTx/>
                  <a:latin typeface="Arial"/>
                  <a:ea typeface="Arial"/>
                  <a:cs typeface="Arial"/>
                  <a:sym typeface="Arial"/>
                </a:rPr>
                <a:t>(experimental)</a:t>
              </a:r>
            </a:p>
          </p:txBody>
        </p:sp>
      </p:grpSp>
    </p:spTree>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6" name="Untitled 2.jpg" descr="Untitled 2.jpg"/>
          <p:cNvPicPr>
            <a:picLocks noChangeAspect="1"/>
          </p:cNvPicPr>
          <p:nvPr/>
        </p:nvPicPr>
        <p:blipFill rotWithShape="1">
          <a:blip r:embed="rId2"/>
          <a:srcRect l="1769" t="1402" r="3795" b="-202"/>
          <a:stretch/>
        </p:blipFill>
        <p:spPr>
          <a:xfrm>
            <a:off x="739449" y="1099454"/>
            <a:ext cx="4344180" cy="5302391"/>
          </a:xfrm>
          <a:prstGeom prst="rect">
            <a:avLst/>
          </a:prstGeom>
          <a:ln w="12700">
            <a:miter lim="400000"/>
          </a:ln>
          <a:effectLst>
            <a:outerShdw blurRad="50800" dist="38100" dir="2700000" algn="tl" rotWithShape="0">
              <a:prstClr val="black">
                <a:alpha val="40000"/>
              </a:prstClr>
            </a:outerShdw>
          </a:effectLst>
        </p:spPr>
      </p:pic>
      <p:sp>
        <p:nvSpPr>
          <p:cNvPr id="4787" name="Primary endpoint FFS…"/>
          <p:cNvSpPr txBox="1"/>
          <p:nvPr/>
        </p:nvSpPr>
        <p:spPr>
          <a:xfrm>
            <a:off x="5274991" y="1663907"/>
            <a:ext cx="6271968" cy="11644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p>
            <a:pPr marL="0" marR="0" lvl="0" indent="0" algn="l" defTabSz="1219168" rtl="0" eaLnBrk="1" fontAlgn="auto" latinLnBrk="0" hangingPunct="0">
              <a:lnSpc>
                <a:spcPct val="90000"/>
              </a:lnSpc>
              <a:spcBef>
                <a:spcPts val="2200"/>
              </a:spcBef>
              <a:spcAft>
                <a:spcPts val="0"/>
              </a:spcAft>
              <a:buClrTx/>
              <a:buSzTx/>
              <a:buFontTx/>
              <a:buNone/>
              <a:tabLst/>
              <a:defRPr sz="2400">
                <a:solidFill>
                  <a:srgbClr val="000000"/>
                </a:solidFill>
                <a:latin typeface="Helvetica Neue"/>
                <a:ea typeface="Helvetica Neue"/>
                <a:cs typeface="Helvetica Neue"/>
                <a:sym typeface="Helvetica Neue"/>
              </a:defRPr>
            </a:pP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Primary endpoint FFS</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 (</a:t>
            </a:r>
            <a:r>
              <a:rPr kumimoji="0" lang="en-GB"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similar to PFS but includes SD)</a:t>
            </a:r>
          </a:p>
          <a:p>
            <a:pPr marL="0" marR="0" lvl="0" indent="0" algn="l" defTabSz="1219168" rtl="0" eaLnBrk="1" fontAlgn="auto" latinLnBrk="0" hangingPunct="0">
              <a:lnSpc>
                <a:spcPct val="90000"/>
              </a:lnSpc>
              <a:spcBef>
                <a:spcPts val="2200"/>
              </a:spcBef>
              <a:spcAft>
                <a:spcPts val="0"/>
              </a:spcAft>
              <a:buClrTx/>
              <a:buSzTx/>
              <a:buFontTx/>
              <a:buNone/>
              <a:tabLst/>
              <a:defRPr sz="2400">
                <a:solidFill>
                  <a:srgbClr val="000000"/>
                </a:solidFill>
                <a:latin typeface="Helvetica Neue"/>
                <a:ea typeface="Helvetica Neue"/>
                <a:cs typeface="Helvetica Neue"/>
                <a:sym typeface="Helvetica Neue"/>
              </a:defRPr>
            </a:pPr>
            <a:r>
              <a:rPr kumimoji="0" lang="de-CH" sz="20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Helvetica Neue"/>
              </a:rPr>
              <a:t>Significant</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 improvement in FFS for </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Group A+I </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vs </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Group A (HR 0.52)</a:t>
            </a:r>
            <a:endPar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4788" name="Prespecified question: Is A superior to I…"/>
          <p:cNvSpPr txBox="1"/>
          <p:nvPr/>
        </p:nvSpPr>
        <p:spPr>
          <a:xfrm>
            <a:off x="5338158" y="4157168"/>
            <a:ext cx="6491122" cy="20056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1219168">
              <a:lnSpc>
                <a:spcPct val="90000"/>
              </a:lnSpc>
              <a:spcBef>
                <a:spcPts val="2200"/>
              </a:spcBef>
              <a:defRPr sz="2000">
                <a:solidFill>
                  <a:srgbClr val="000000"/>
                </a:solidFill>
                <a:latin typeface="Arial" panose="020B0604020202020204" pitchFamily="34" charset="0"/>
                <a:ea typeface="Helvetica Neue"/>
                <a:cs typeface="Arial" panose="020B0604020202020204" pitchFamily="34" charset="0"/>
              </a:defRPr>
            </a:lvl1pPr>
          </a:lstStyle>
          <a:p>
            <a:pPr marL="0" marR="0" lvl="0" indent="0" algn="l" defTabSz="1219168" rtl="0" eaLnBrk="1" fontAlgn="auto" latinLnBrk="0" hangingPunct="0">
              <a:lnSpc>
                <a:spcPct val="90000"/>
              </a:lnSpc>
              <a:spcBef>
                <a:spcPts val="2200"/>
              </a:spcBef>
              <a:spcAft>
                <a:spcPts val="0"/>
              </a:spcAft>
              <a:buClrTx/>
              <a:buSzTx/>
              <a:buFontTx/>
              <a:buNone/>
              <a:tabLst/>
              <a:defRPr/>
            </a:pP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Prespecified question: Is </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Group A </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superior to </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Group </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I</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endPar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1219168" rtl="0" eaLnBrk="1" fontAlgn="auto" latinLnBrk="0" hangingPunct="0">
              <a:lnSpc>
                <a:spcPct val="90000"/>
              </a:lnSpc>
              <a:spcBef>
                <a:spcPts val="2200"/>
              </a:spcBef>
              <a:spcAft>
                <a:spcPts val="0"/>
              </a:spcAft>
              <a:buClrTx/>
              <a:buSzTx/>
              <a:buFontTx/>
              <a:buNone/>
              <a:tabLst/>
              <a:defRPr/>
            </a:pP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Answer</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N</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o</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(HR 1.77)</a:t>
            </a:r>
            <a:endPar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1219168" rtl="0" eaLnBrk="1" fontAlgn="auto" latinLnBrk="0" hangingPunct="0">
              <a:lnSpc>
                <a:spcPct val="90000"/>
              </a:lnSpc>
              <a:spcBef>
                <a:spcPts val="2200"/>
              </a:spcBef>
              <a:spcAft>
                <a:spcPts val="0"/>
              </a:spcAft>
              <a:buClrTx/>
              <a:buSzTx/>
              <a:buFontTx/>
              <a:buNone/>
              <a:tabLst/>
              <a:defRPr/>
            </a:pPr>
            <a:endPar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1219168" rtl="0" eaLnBrk="1" fontAlgn="auto" latinLnBrk="0" hangingPunct="0">
              <a:lnSpc>
                <a:spcPct val="90000"/>
              </a:lnSpc>
              <a:spcBef>
                <a:spcPts val="2200"/>
              </a:spcBef>
              <a:spcAft>
                <a:spcPts val="0"/>
              </a:spcAft>
              <a:buClrTx/>
              <a:buSzTx/>
              <a:buFontTx/>
              <a:buNone/>
              <a:tabLst/>
              <a:defRPr/>
            </a:pP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G</a:t>
            </a:r>
            <a:r>
              <a:rPr kumimoji="0" sz="20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Arial"/>
              </a:rPr>
              <a:t>roup</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I vs </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Group </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A+I ongoing</a:t>
            </a:r>
            <a:endParaRPr kumimoji="0" sz="2000" b="0" i="0" u="none" strike="sng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 name="Slide Number Placeholder 2">
            <a:extLst>
              <a:ext uri="{FF2B5EF4-FFF2-40B4-BE49-F238E27FC236}">
                <a16:creationId xmlns:a16="http://schemas.microsoft.com/office/drawing/2014/main" id="{C8FA6017-A05A-D1E1-A298-D150092945C4}"/>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125</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4" name="Title 3">
            <a:extLst>
              <a:ext uri="{FF2B5EF4-FFF2-40B4-BE49-F238E27FC236}">
                <a16:creationId xmlns:a16="http://schemas.microsoft.com/office/drawing/2014/main" id="{233D5EBF-C3AC-7049-E661-D874B7537561}"/>
              </a:ext>
            </a:extLst>
          </p:cNvPr>
          <p:cNvSpPr>
            <a:spLocks noGrp="1"/>
          </p:cNvSpPr>
          <p:nvPr>
            <p:ph type="title"/>
          </p:nvPr>
        </p:nvSpPr>
        <p:spPr/>
        <p:txBody>
          <a:bodyPr/>
          <a:lstStyle/>
          <a:p>
            <a:r>
              <a:rPr lang="en-US"/>
              <a:t>TRIANGLE: FFS improved by addition of Ibru to CIT + ASCT</a:t>
            </a:r>
            <a:endParaRPr lang="en-GB"/>
          </a:p>
        </p:txBody>
      </p:sp>
      <p:sp>
        <p:nvSpPr>
          <p:cNvPr id="6" name="TextBox 6">
            <a:extLst>
              <a:ext uri="{FF2B5EF4-FFF2-40B4-BE49-F238E27FC236}">
                <a16:creationId xmlns:a16="http://schemas.microsoft.com/office/drawing/2014/main" id="{787589E6-071B-75A9-233E-4CAECFED9A48}"/>
              </a:ext>
            </a:extLst>
          </p:cNvPr>
          <p:cNvSpPr txBox="1"/>
          <p:nvPr/>
        </p:nvSpPr>
        <p:spPr>
          <a:xfrm>
            <a:off x="868396" y="6478048"/>
            <a:ext cx="10678563" cy="369332"/>
          </a:xfrm>
          <a:prstGeom prst="rect">
            <a:avLst/>
          </a:prstGeom>
          <a:solidFill>
            <a:srgbClr val="FFFFFF"/>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ACST</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autologous stem cell transplantation; CI, confidence interval; CIT, chemoimmunotherapy; FFS, failure-free survival; HR, hazard ratio; Ibru, ibrutinib;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PFS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progression-free survival; SD, stable disease.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a:ea typeface="+mn-ea"/>
                <a:cs typeface="Calibri"/>
                <a:sym typeface="Arial"/>
              </a:rPr>
              <a:t>Dreyling</a:t>
            </a:r>
            <a:r>
              <a:rPr kumimoji="0" lang="en-US" sz="900" b="0" i="0" u="none" strike="noStrike" kern="1200" cap="none" spc="0" normalizeH="0" baseline="0" noProof="0">
                <a:ln>
                  <a:noFill/>
                </a:ln>
                <a:solidFill>
                  <a:srgbClr val="283349"/>
                </a:solidFill>
                <a:effectLst/>
                <a:uLnTx/>
                <a:uFillTx/>
                <a:latin typeface="Arial"/>
                <a:ea typeface="+mn-ea"/>
                <a:cs typeface="Calibri"/>
                <a:sym typeface="Arial"/>
              </a:rPr>
              <a:t> M et al. Blood. 2022;140 (Supplement 1):1–3.</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Tree>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 name="3 yr OS…"/>
          <p:cNvSpPr txBox="1"/>
          <p:nvPr/>
        </p:nvSpPr>
        <p:spPr>
          <a:xfrm>
            <a:off x="7891901" y="2146245"/>
            <a:ext cx="3026470" cy="1544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0" marR="0" lvl="0" indent="0" algn="l" defTabSz="1219168" rtl="0" eaLnBrk="1" fontAlgn="auto" latinLnBrk="0" hangingPunct="0">
              <a:lnSpc>
                <a:spcPct val="90000"/>
              </a:lnSpc>
              <a:spcBef>
                <a:spcPts val="1000"/>
              </a:spcBef>
              <a:spcAft>
                <a:spcPts val="0"/>
              </a:spcAft>
              <a:buClrTx/>
              <a:buSzTx/>
              <a:buFontTx/>
              <a:buNone/>
              <a:tabLst/>
              <a:defRPr sz="2400">
                <a:solidFill>
                  <a:srgbClr val="000000"/>
                </a:solidFill>
                <a:latin typeface="Helvetica Neue"/>
                <a:ea typeface="Helvetica Neue"/>
                <a:cs typeface="Helvetica Neue"/>
                <a:sym typeface="Helvetica Neue"/>
              </a:defRPr>
            </a:pP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3</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y</a:t>
            </a:r>
            <a:r>
              <a:rPr kumimoji="0" lang="de-CH" sz="20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Helvetica Neue"/>
              </a:rPr>
              <a:t>ea</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r OS</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a:t>
            </a:r>
            <a:endPar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endParaRPr>
          </a:p>
          <a:p>
            <a:pPr marL="342900" marR="0" lvl="0" indent="-342900" algn="l" defTabSz="1219168" rtl="0" eaLnBrk="1" fontAlgn="auto" latinLnBrk="0" hangingPunct="0">
              <a:lnSpc>
                <a:spcPct val="90000"/>
              </a:lnSpc>
              <a:spcBef>
                <a:spcPts val="1000"/>
              </a:spcBef>
              <a:spcAft>
                <a:spcPts val="0"/>
              </a:spcAft>
              <a:buClrTx/>
              <a:buSzTx/>
              <a:buFont typeface="Arial" panose="020B0604020202020204" pitchFamily="34" charset="0"/>
              <a:buChar char="•"/>
              <a:tabLst/>
              <a:defRPr sz="2400">
                <a:solidFill>
                  <a:srgbClr val="000000"/>
                </a:solidFill>
                <a:latin typeface="Helvetica Neue"/>
                <a:ea typeface="Helvetica Neue"/>
                <a:cs typeface="Helvetica Neue"/>
                <a:sym typeface="Helvetica Neue"/>
              </a:defRPr>
            </a:pPr>
            <a:r>
              <a:rPr kumimoji="0" lang="de-CH" sz="2000" b="0" i="0" u="none" strike="noStrike" kern="0" cap="none" spc="0" normalizeH="0" baseline="0" noProof="0">
                <a:ln>
                  <a:noFill/>
                </a:ln>
                <a:solidFill>
                  <a:srgbClr val="0095A9"/>
                </a:solidFill>
                <a:effectLst/>
                <a:uLnTx/>
                <a:uFillTx/>
                <a:latin typeface="Arial" panose="020B0604020202020204" pitchFamily="34" charset="0"/>
                <a:cs typeface="Arial" panose="020B0604020202020204" pitchFamily="34" charset="0"/>
                <a:sym typeface="Helvetica Neue"/>
              </a:rPr>
              <a:t>Group I</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	92%</a:t>
            </a:r>
          </a:p>
          <a:p>
            <a:pPr marL="342900" marR="0" lvl="0" indent="-342900" algn="l" defTabSz="1219168" rtl="0" eaLnBrk="1" fontAlgn="auto" latinLnBrk="0" hangingPunct="0">
              <a:lnSpc>
                <a:spcPct val="90000"/>
              </a:lnSpc>
              <a:spcBef>
                <a:spcPts val="1000"/>
              </a:spcBef>
              <a:spcAft>
                <a:spcPts val="0"/>
              </a:spcAft>
              <a:buClrTx/>
              <a:buSzTx/>
              <a:buFont typeface="Arial" panose="020B0604020202020204" pitchFamily="34" charset="0"/>
              <a:buChar char="•"/>
              <a:tabLst/>
              <a:defRPr sz="2400">
                <a:solidFill>
                  <a:srgbClr val="000000"/>
                </a:solidFill>
                <a:latin typeface="Helvetica Neue"/>
                <a:ea typeface="Helvetica Neue"/>
                <a:cs typeface="Helvetica Neue"/>
                <a:sym typeface="Helvetica Neue"/>
              </a:defRPr>
            </a:pPr>
            <a:r>
              <a:rPr kumimoji="0" lang="de-CH" sz="2000" b="0" i="0" u="none" strike="noStrike" kern="0" cap="none" spc="0" normalizeH="0" baseline="0" noProof="0">
                <a:ln>
                  <a:noFill/>
                </a:ln>
                <a:solidFill>
                  <a:srgbClr val="68AB45"/>
                </a:solidFill>
                <a:effectLst/>
                <a:uLnTx/>
                <a:uFillTx/>
                <a:latin typeface="Arial" panose="020B0604020202020204" pitchFamily="34" charset="0"/>
                <a:cs typeface="Arial" panose="020B0604020202020204" pitchFamily="34" charset="0"/>
                <a:sym typeface="Helvetica Neue"/>
              </a:rPr>
              <a:t>Group A+I</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	91%</a:t>
            </a:r>
          </a:p>
          <a:p>
            <a:pPr marL="342900" marR="0" lvl="0" indent="-342900" algn="l" defTabSz="1219168" rtl="0" eaLnBrk="1" fontAlgn="auto" latinLnBrk="0" hangingPunct="0">
              <a:lnSpc>
                <a:spcPct val="90000"/>
              </a:lnSpc>
              <a:spcBef>
                <a:spcPts val="1000"/>
              </a:spcBef>
              <a:spcAft>
                <a:spcPts val="0"/>
              </a:spcAft>
              <a:buClrTx/>
              <a:buSzTx/>
              <a:buFont typeface="Arial" panose="020B0604020202020204" pitchFamily="34" charset="0"/>
              <a:buChar char="•"/>
              <a:tabLst/>
              <a:defRPr sz="2400">
                <a:solidFill>
                  <a:srgbClr val="000000"/>
                </a:solidFill>
                <a:latin typeface="Helvetica Neue"/>
                <a:ea typeface="Helvetica Neue"/>
                <a:cs typeface="Helvetica Neue"/>
                <a:sym typeface="Helvetica Neue"/>
              </a:defRPr>
            </a:pPr>
            <a:r>
              <a:rPr kumimoji="0" lang="de-CH" sz="2000" b="0" i="0" u="none" strike="noStrike" kern="0" cap="none" spc="0" normalizeH="0" baseline="0" noProof="0">
                <a:ln>
                  <a:noFill/>
                </a:ln>
                <a:solidFill>
                  <a:srgbClr val="9E1534"/>
                </a:solidFill>
                <a:effectLst/>
                <a:uLnTx/>
                <a:uFillTx/>
                <a:latin typeface="Arial" panose="020B0604020202020204" pitchFamily="34" charset="0"/>
                <a:cs typeface="Arial" panose="020B0604020202020204" pitchFamily="34" charset="0"/>
                <a:sym typeface="Helvetica Neue"/>
              </a:rPr>
              <a:t>Group </a:t>
            </a:r>
            <a:r>
              <a:rPr kumimoji="0" sz="2000" b="0" i="0" u="none" strike="noStrike" kern="0" cap="none" spc="0" normalizeH="0" baseline="0" noProof="0">
                <a:ln>
                  <a:noFill/>
                </a:ln>
                <a:solidFill>
                  <a:srgbClr val="9E1534"/>
                </a:solidFill>
                <a:effectLst/>
                <a:uLnTx/>
                <a:uFillTx/>
                <a:latin typeface="Arial" panose="020B0604020202020204" pitchFamily="34" charset="0"/>
                <a:cs typeface="Arial" panose="020B0604020202020204" pitchFamily="34" charset="0"/>
                <a:sym typeface="Helvetica Neue"/>
              </a:rPr>
              <a:t>A</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 </a:t>
            </a:r>
            <a:r>
              <a:rPr kumimoji="0" lang="de-CH"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	</a:t>
            </a:r>
            <a:r>
              <a:rPr kumimoji="0"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86%</a:t>
            </a:r>
          </a:p>
        </p:txBody>
      </p:sp>
      <p:cxnSp>
        <p:nvCxnSpPr>
          <p:cNvPr id="5" name="Straight Connector 4">
            <a:extLst>
              <a:ext uri="{FF2B5EF4-FFF2-40B4-BE49-F238E27FC236}">
                <a16:creationId xmlns:a16="http://schemas.microsoft.com/office/drawing/2014/main" id="{94014E39-827A-AB81-497C-C84D2395B662}"/>
              </a:ext>
            </a:extLst>
          </p:cNvPr>
          <p:cNvCxnSpPr/>
          <p:nvPr/>
        </p:nvCxnSpPr>
        <p:spPr>
          <a:xfrm flipV="1">
            <a:off x="4365171" y="1426029"/>
            <a:ext cx="0" cy="2286000"/>
          </a:xfrm>
          <a:prstGeom prst="line">
            <a:avLst/>
          </a:prstGeom>
          <a:noFill/>
          <a:ln w="12700" cap="flat">
            <a:solidFill>
              <a:schemeClr val="accent1"/>
            </a:solidFill>
            <a:prstDash val="dash"/>
            <a:miter lim="800000"/>
          </a:ln>
          <a:effectLst/>
          <a:sp3d/>
        </p:spPr>
        <p:style>
          <a:lnRef idx="0">
            <a:scrgbClr r="0" g="0" b="0"/>
          </a:lnRef>
          <a:fillRef idx="0">
            <a:scrgbClr r="0" g="0" b="0"/>
          </a:fillRef>
          <a:effectRef idx="0">
            <a:scrgbClr r="0" g="0" b="0"/>
          </a:effectRef>
          <a:fontRef idx="none"/>
        </p:style>
      </p:cxnSp>
      <p:pic>
        <p:nvPicPr>
          <p:cNvPr id="3" name="Untitled 2.jpg" descr="Untitled 2.jpg">
            <a:extLst>
              <a:ext uri="{FF2B5EF4-FFF2-40B4-BE49-F238E27FC236}">
                <a16:creationId xmlns:a16="http://schemas.microsoft.com/office/drawing/2014/main" id="{CA2BDE83-CF49-7406-2883-A413CDE781C2}"/>
              </a:ext>
            </a:extLst>
          </p:cNvPr>
          <p:cNvPicPr>
            <a:picLocks noChangeAspect="1"/>
          </p:cNvPicPr>
          <p:nvPr/>
        </p:nvPicPr>
        <p:blipFill rotWithShape="1">
          <a:blip r:embed="rId2"/>
          <a:srcRect l="1890" r="2225" b="3286"/>
          <a:stretch/>
        </p:blipFill>
        <p:spPr>
          <a:xfrm>
            <a:off x="868396" y="1534527"/>
            <a:ext cx="6544776" cy="4169783"/>
          </a:xfrm>
          <a:prstGeom prst="rect">
            <a:avLst/>
          </a:prstGeom>
          <a:ln w="12700">
            <a:miter lim="400000"/>
          </a:ln>
        </p:spPr>
      </p:pic>
      <p:sp>
        <p:nvSpPr>
          <p:cNvPr id="6" name="Rounded Rectangle 5">
            <a:extLst>
              <a:ext uri="{FF2B5EF4-FFF2-40B4-BE49-F238E27FC236}">
                <a16:creationId xmlns:a16="http://schemas.microsoft.com/office/drawing/2014/main" id="{A74298D8-3FFA-3E84-161C-92BD565BDFA1}"/>
              </a:ext>
            </a:extLst>
          </p:cNvPr>
          <p:cNvSpPr/>
          <p:nvPr/>
        </p:nvSpPr>
        <p:spPr>
          <a:xfrm>
            <a:off x="1933387" y="1426029"/>
            <a:ext cx="370114" cy="370115"/>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D9D8D6"/>
              </a:solidFill>
              <a:effectLst/>
              <a:uLnTx/>
              <a:uFillTx/>
              <a:latin typeface="Arial"/>
              <a:ea typeface="Arial"/>
              <a:cs typeface="Arial"/>
              <a:sym typeface="Arial"/>
            </a:endParaRPr>
          </a:p>
        </p:txBody>
      </p:sp>
      <p:cxnSp>
        <p:nvCxnSpPr>
          <p:cNvPr id="10" name="Straight Connector 9">
            <a:extLst>
              <a:ext uri="{FF2B5EF4-FFF2-40B4-BE49-F238E27FC236}">
                <a16:creationId xmlns:a16="http://schemas.microsoft.com/office/drawing/2014/main" id="{97109F13-FE52-72A9-10BC-5277E0AF8B11}"/>
              </a:ext>
            </a:extLst>
          </p:cNvPr>
          <p:cNvCxnSpPr>
            <a:cxnSpLocks/>
          </p:cNvCxnSpPr>
          <p:nvPr/>
        </p:nvCxnSpPr>
        <p:spPr>
          <a:xfrm flipV="1">
            <a:off x="4354285" y="1534886"/>
            <a:ext cx="0" cy="2177143"/>
          </a:xfrm>
          <a:prstGeom prst="line">
            <a:avLst/>
          </a:prstGeom>
          <a:noFill/>
          <a:ln w="12700" cap="flat">
            <a:solidFill>
              <a:schemeClr val="accent1"/>
            </a:solidFill>
            <a:prstDash val="dash"/>
            <a:miter lim="800000"/>
          </a:ln>
          <a:effectLst/>
          <a:sp3d/>
        </p:spPr>
        <p:style>
          <a:lnRef idx="0">
            <a:scrgbClr r="0" g="0" b="0"/>
          </a:lnRef>
          <a:fillRef idx="0">
            <a:scrgbClr r="0" g="0" b="0"/>
          </a:fillRef>
          <a:effectRef idx="0">
            <a:scrgbClr r="0" g="0" b="0"/>
          </a:effectRef>
          <a:fontRef idx="none"/>
        </p:style>
      </p:cxnSp>
      <p:sp>
        <p:nvSpPr>
          <p:cNvPr id="4" name="Slide Number Placeholder 2">
            <a:extLst>
              <a:ext uri="{FF2B5EF4-FFF2-40B4-BE49-F238E27FC236}">
                <a16:creationId xmlns:a16="http://schemas.microsoft.com/office/drawing/2014/main" id="{92A64849-3C21-5C49-6E63-4058FB9B7C5A}"/>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126</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8" name="Title 7">
            <a:extLst>
              <a:ext uri="{FF2B5EF4-FFF2-40B4-BE49-F238E27FC236}">
                <a16:creationId xmlns:a16="http://schemas.microsoft.com/office/drawing/2014/main" id="{66693B9C-579C-B4E5-5B20-9C24CA69B29E}"/>
              </a:ext>
            </a:extLst>
          </p:cNvPr>
          <p:cNvSpPr>
            <a:spLocks noGrp="1"/>
          </p:cNvSpPr>
          <p:nvPr>
            <p:ph type="title"/>
          </p:nvPr>
        </p:nvSpPr>
        <p:spPr/>
        <p:txBody>
          <a:bodyPr/>
          <a:lstStyle/>
          <a:p>
            <a:r>
              <a:rPr lang="en-US"/>
              <a:t>TRIANGLE: OS not yet assessed for statistical significance</a:t>
            </a:r>
            <a:endParaRPr lang="en-GB"/>
          </a:p>
        </p:txBody>
      </p:sp>
      <p:sp>
        <p:nvSpPr>
          <p:cNvPr id="11" name="TextBox 6">
            <a:extLst>
              <a:ext uri="{FF2B5EF4-FFF2-40B4-BE49-F238E27FC236}">
                <a16:creationId xmlns:a16="http://schemas.microsoft.com/office/drawing/2014/main" id="{B1C14C94-5116-C0E8-769B-0D950C9E6741}"/>
              </a:ext>
            </a:extLst>
          </p:cNvPr>
          <p:cNvSpPr txBox="1"/>
          <p:nvPr/>
        </p:nvSpPr>
        <p:spPr>
          <a:xfrm>
            <a:off x="868396" y="6478048"/>
            <a:ext cx="10678563" cy="369332"/>
          </a:xfrm>
          <a:prstGeom prst="rect">
            <a:avLst/>
          </a:prstGeom>
          <a:solidFill>
            <a:srgbClr val="FFFFFF"/>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OS, overall survival.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Dreyling M et al. Blood. 2022;140 (Supplement 1):1–3.</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Tree>
    <p:extLst>
      <p:ext uri="{BB962C8B-B14F-4D97-AF65-F5344CB8AC3E}">
        <p14:creationId xmlns:p14="http://schemas.microsoft.com/office/powerpoint/2010/main" val="522641480"/>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B0443F-FA32-EB4B-E694-FC7C7B688574}"/>
              </a:ext>
            </a:extLst>
          </p:cNvPr>
          <p:cNvSpPr>
            <a:spLocks noGrp="1"/>
          </p:cNvSpPr>
          <p:nvPr>
            <p:ph type="title"/>
          </p:nvPr>
        </p:nvSpPr>
        <p:spPr/>
        <p:txBody>
          <a:bodyPr/>
          <a:lstStyle/>
          <a:p>
            <a:r>
              <a:rPr lang="en-US"/>
              <a:t>TRIANGLE: AEs during maintenance – more Grade 3+ with ASCT+I</a:t>
            </a:r>
            <a:endParaRPr lang="en-GB"/>
          </a:p>
        </p:txBody>
      </p:sp>
      <p:pic>
        <p:nvPicPr>
          <p:cNvPr id="4797" name="Untitled 2.jpg" descr="Untitled 2.jpg"/>
          <p:cNvPicPr>
            <a:picLocks noChangeAspect="1"/>
          </p:cNvPicPr>
          <p:nvPr/>
        </p:nvPicPr>
        <p:blipFill rotWithShape="1">
          <a:blip r:embed="rId2"/>
          <a:srcRect t="2032"/>
          <a:stretch/>
        </p:blipFill>
        <p:spPr>
          <a:xfrm>
            <a:off x="762445" y="1121229"/>
            <a:ext cx="11020581" cy="5281665"/>
          </a:xfrm>
          <a:prstGeom prst="rect">
            <a:avLst/>
          </a:prstGeom>
          <a:ln w="12700">
            <a:miter lim="400000"/>
          </a:ln>
        </p:spPr>
      </p:pic>
      <p:sp>
        <p:nvSpPr>
          <p:cNvPr id="5" name="Rounded Rectangle 4">
            <a:extLst>
              <a:ext uri="{FF2B5EF4-FFF2-40B4-BE49-F238E27FC236}">
                <a16:creationId xmlns:a16="http://schemas.microsoft.com/office/drawing/2014/main" id="{4EC66E85-BA0D-98B1-9881-55ECB5B11A94}"/>
              </a:ext>
            </a:extLst>
          </p:cNvPr>
          <p:cNvSpPr/>
          <p:nvPr/>
        </p:nvSpPr>
        <p:spPr>
          <a:xfrm>
            <a:off x="10047512" y="2115166"/>
            <a:ext cx="859973" cy="1313834"/>
          </a:xfrm>
          <a:prstGeom prst="roundRect">
            <a:avLst/>
          </a:prstGeom>
          <a:noFill/>
          <a:ln w="28575"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D9D8D6"/>
              </a:solidFill>
              <a:effectLst/>
              <a:uLnTx/>
              <a:uFillTx/>
              <a:latin typeface="Arial"/>
              <a:ea typeface="Arial"/>
              <a:cs typeface="Arial"/>
              <a:sym typeface="Arial"/>
            </a:endParaRPr>
          </a:p>
        </p:txBody>
      </p:sp>
      <p:sp>
        <p:nvSpPr>
          <p:cNvPr id="3" name="Slide Number Placeholder 2">
            <a:extLst>
              <a:ext uri="{FF2B5EF4-FFF2-40B4-BE49-F238E27FC236}">
                <a16:creationId xmlns:a16="http://schemas.microsoft.com/office/drawing/2014/main" id="{6935CD5B-1BB1-F894-119E-AEA69327AF46}"/>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127</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8" name="TextBox 6">
            <a:extLst>
              <a:ext uri="{FF2B5EF4-FFF2-40B4-BE49-F238E27FC236}">
                <a16:creationId xmlns:a16="http://schemas.microsoft.com/office/drawing/2014/main" id="{50A5BF45-4DF7-EBA6-C688-3E2A66A03552}"/>
              </a:ext>
            </a:extLst>
          </p:cNvPr>
          <p:cNvSpPr txBox="1"/>
          <p:nvPr/>
        </p:nvSpPr>
        <p:spPr>
          <a:xfrm>
            <a:off x="868396" y="6339549"/>
            <a:ext cx="10746661" cy="507831"/>
          </a:xfrm>
          <a:prstGeom prst="rect">
            <a:avLst/>
          </a:prstGeom>
          <a:solidFill>
            <a:srgbClr val="FFFFFF"/>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ACST, autologous stem cell transplantation; AE, adverse event; I, ibrutinib; R-CHOP, rituximab, cyclophosphamide, doxorubicin hydrochloride (hydroxydaunorubicin), vincristine sulfate (Oncovin), and prednisone; R-DHAP, rituximab, dexamethasone, cytarabine, cisplatin.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Dreyling M et al. Blood. 2022;140 (Supplement 1):1–3.</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Tree>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1" name="TRIANGLE sets a new standard of care in “autoSCT-eligible” previously untreated MCL patients…"/>
          <p:cNvSpPr txBox="1">
            <a:spLocks noGrp="1"/>
          </p:cNvSpPr>
          <p:nvPr>
            <p:ph type="body" idx="1"/>
          </p:nvPr>
        </p:nvSpPr>
        <p:spPr>
          <a:xfrm>
            <a:off x="739447" y="1400506"/>
            <a:ext cx="10637380" cy="4368924"/>
          </a:xfrm>
          <a:prstGeom prst="rect">
            <a:avLst/>
          </a:prstGeom>
        </p:spPr>
        <p:txBody>
          <a:bodyPr/>
          <a:lstStyle/>
          <a:p>
            <a:pPr marL="229923" indent="-229923" defTabSz="1109444">
              <a:spcBef>
                <a:spcPts val="2000"/>
              </a:spcBef>
              <a:defRPr sz="1800"/>
            </a:pPr>
            <a:r>
              <a:t>TRIANGLE sets a new standard of care in “</a:t>
            </a:r>
            <a:r>
              <a:rPr lang="de-CH"/>
              <a:t>A</a:t>
            </a:r>
            <a:r>
              <a:t>SCT-eligible” previously untreated MCL patients</a:t>
            </a:r>
            <a:r>
              <a:rPr lang="en-US" baseline="30000"/>
              <a:t>1</a:t>
            </a:r>
            <a:endParaRPr baseline="30000"/>
          </a:p>
          <a:p>
            <a:pPr marL="229923" indent="-229923" defTabSz="1109444">
              <a:spcBef>
                <a:spcPts val="2000"/>
              </a:spcBef>
              <a:defRPr sz="1800"/>
            </a:pPr>
            <a:r>
              <a:t>ASCT in CR1</a:t>
            </a:r>
            <a:r>
              <a:rPr lang="de-CH"/>
              <a:t>: </a:t>
            </a:r>
            <a:r>
              <a:t>Adds toxicity, no PFS benefit if ibrutinib given with 1</a:t>
            </a:r>
            <a:r>
              <a:rPr baseline="30000"/>
              <a:t>st</a:t>
            </a:r>
            <a:r>
              <a:rPr lang="de-CH"/>
              <a:t> </a:t>
            </a:r>
            <a:r>
              <a:t>line treatment</a:t>
            </a:r>
            <a:r>
              <a:rPr lang="en-US" baseline="30000"/>
              <a:t> 1</a:t>
            </a:r>
            <a:endParaRPr/>
          </a:p>
          <a:p>
            <a:pPr marL="229923" indent="-229923" defTabSz="1109444">
              <a:spcBef>
                <a:spcPts val="2000"/>
              </a:spcBef>
              <a:defRPr sz="1800"/>
            </a:pPr>
            <a:r>
              <a:t>Unanswered questions: </a:t>
            </a:r>
          </a:p>
          <a:p>
            <a:pPr marL="576633" lvl="1" indent="-229923" defTabSz="1109444">
              <a:spcBef>
                <a:spcPts val="1400"/>
              </a:spcBef>
              <a:defRPr sz="1800"/>
            </a:pPr>
            <a:r>
              <a:t>Will OS benefit persist and reach statistical significance?</a:t>
            </a:r>
          </a:p>
          <a:p>
            <a:pPr marL="576633" lvl="1" indent="-229923" defTabSz="1109444">
              <a:spcBef>
                <a:spcPts val="1400"/>
              </a:spcBef>
              <a:defRPr sz="1800"/>
            </a:pPr>
            <a:r>
              <a:t>Can we retreat with BTKi at progression?</a:t>
            </a:r>
          </a:p>
          <a:p>
            <a:pPr marL="576633" lvl="1" indent="-229923" defTabSz="1109444">
              <a:spcBef>
                <a:spcPts val="1400"/>
              </a:spcBef>
              <a:defRPr sz="1800"/>
            </a:pPr>
            <a:r>
              <a:t>Or go straight to CAR-T?</a:t>
            </a:r>
          </a:p>
          <a:p>
            <a:pPr marL="229923" indent="-229923" defTabSz="1109444">
              <a:spcBef>
                <a:spcPts val="2000"/>
              </a:spcBef>
              <a:defRPr sz="1800"/>
            </a:pPr>
            <a:r>
              <a:t>Obinutuzumab better than rituximab? But retrospective study…. </a:t>
            </a:r>
            <a:r>
              <a:rPr lang="en-US" baseline="30000"/>
              <a:t>2</a:t>
            </a:r>
            <a:endParaRPr baseline="30000"/>
          </a:p>
        </p:txBody>
      </p:sp>
      <p:sp>
        <p:nvSpPr>
          <p:cNvPr id="4" name="Title 3">
            <a:extLst>
              <a:ext uri="{FF2B5EF4-FFF2-40B4-BE49-F238E27FC236}">
                <a16:creationId xmlns:a16="http://schemas.microsoft.com/office/drawing/2014/main" id="{81E8CB80-1CF1-60D2-8A98-9B99227199D2}"/>
              </a:ext>
            </a:extLst>
          </p:cNvPr>
          <p:cNvSpPr>
            <a:spLocks noGrp="1"/>
          </p:cNvSpPr>
          <p:nvPr>
            <p:ph type="title"/>
          </p:nvPr>
        </p:nvSpPr>
        <p:spPr/>
        <p:txBody>
          <a:bodyPr/>
          <a:lstStyle/>
          <a:p>
            <a:r>
              <a:rPr lang="en-GB"/>
              <a:t>TRIANGLE: “Transplant eligible” – conclusions</a:t>
            </a:r>
          </a:p>
        </p:txBody>
      </p:sp>
      <p:sp>
        <p:nvSpPr>
          <p:cNvPr id="3" name="Slide Number Placeholder 2">
            <a:extLst>
              <a:ext uri="{FF2B5EF4-FFF2-40B4-BE49-F238E27FC236}">
                <a16:creationId xmlns:a16="http://schemas.microsoft.com/office/drawing/2014/main" id="{879499CE-90A6-9F21-E34C-5EA0C3101B44}"/>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128</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7" name="TextBox 6">
            <a:extLst>
              <a:ext uri="{FF2B5EF4-FFF2-40B4-BE49-F238E27FC236}">
                <a16:creationId xmlns:a16="http://schemas.microsoft.com/office/drawing/2014/main" id="{392E1334-F1AE-3B8B-99C1-484AFF1EB1F9}"/>
              </a:ext>
            </a:extLst>
          </p:cNvPr>
          <p:cNvSpPr txBox="1"/>
          <p:nvPr/>
        </p:nvSpPr>
        <p:spPr>
          <a:xfrm>
            <a:off x="868396" y="6339549"/>
            <a:ext cx="10678563" cy="50783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ACST</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autologous stem cell transplantation; BTKi, Bruton’s tyrosine kinase inhibitor; CAR-T, chimeric antigen receptor T cells; CR1, first complete remission; MCL, mantle cell lymphoma; OS, overall survival;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Calibri"/>
                <a:sym typeface="Arial"/>
              </a:rPr>
              <a:t>PFS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 progression-free survival.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Calibri"/>
                <a:sym typeface="Arial"/>
              </a:rPr>
              <a:t>1) </a:t>
            </a:r>
            <a:r>
              <a:rPr kumimoji="0" lang="en-US" sz="900" b="0" i="0" u="none" strike="noStrike" kern="1200" cap="none" spc="0" normalizeH="0" baseline="0" noProof="0" err="1">
                <a:ln>
                  <a:noFill/>
                </a:ln>
                <a:solidFill>
                  <a:srgbClr val="283349"/>
                </a:solidFill>
                <a:effectLst/>
                <a:uLnTx/>
                <a:uFillTx/>
                <a:latin typeface="Arial"/>
                <a:ea typeface="+mn-ea"/>
                <a:cs typeface="Calibri"/>
                <a:sym typeface="Arial"/>
              </a:rPr>
              <a:t>Dreyling</a:t>
            </a:r>
            <a:r>
              <a:rPr kumimoji="0" lang="en-US" sz="900" b="0" i="0" u="none" strike="noStrike" kern="1200" cap="none" spc="0" normalizeH="0" baseline="0" noProof="0">
                <a:ln>
                  <a:noFill/>
                </a:ln>
                <a:solidFill>
                  <a:srgbClr val="283349"/>
                </a:solidFill>
                <a:effectLst/>
                <a:uLnTx/>
                <a:uFillTx/>
                <a:latin typeface="Arial"/>
                <a:ea typeface="+mn-ea"/>
                <a:cs typeface="Calibri"/>
                <a:sym typeface="Arial"/>
              </a:rPr>
              <a:t> M et al. Blood. 2022;140 (Supplement 1):1–3; 2) Sarkozy C et al. Blood. 2024;144(3):262-271.</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Tree>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pic>
        <p:nvPicPr>
          <p:cNvPr id="4805" name="Untitled 2.jpg" descr="Untitled 2.jpg"/>
          <p:cNvPicPr>
            <a:picLocks noChangeAspect="1"/>
          </p:cNvPicPr>
          <p:nvPr/>
        </p:nvPicPr>
        <p:blipFill>
          <a:blip r:embed="rId3"/>
          <a:stretch>
            <a:fillRect/>
          </a:stretch>
        </p:blipFill>
        <p:spPr>
          <a:xfrm>
            <a:off x="6453187" y="1968805"/>
            <a:ext cx="4639356" cy="3769476"/>
          </a:xfrm>
          <a:prstGeom prst="rect">
            <a:avLst/>
          </a:prstGeom>
          <a:ln w="12700">
            <a:miter lim="400000"/>
          </a:ln>
        </p:spPr>
      </p:pic>
      <p:pic>
        <p:nvPicPr>
          <p:cNvPr id="4807" name="Untitled 2.jpg" descr="Untitled 2.jpg"/>
          <p:cNvPicPr>
            <a:picLocks noChangeAspect="1"/>
          </p:cNvPicPr>
          <p:nvPr/>
        </p:nvPicPr>
        <p:blipFill>
          <a:blip r:embed="rId4"/>
          <a:stretch>
            <a:fillRect/>
          </a:stretch>
        </p:blipFill>
        <p:spPr>
          <a:xfrm>
            <a:off x="1116136" y="1905000"/>
            <a:ext cx="4522650" cy="2231571"/>
          </a:xfrm>
          <a:prstGeom prst="rect">
            <a:avLst/>
          </a:prstGeom>
          <a:ln w="12700">
            <a:miter lim="400000"/>
          </a:ln>
        </p:spPr>
      </p:pic>
      <p:sp>
        <p:nvSpPr>
          <p:cNvPr id="6" name="Slide Number Placeholder 2">
            <a:extLst>
              <a:ext uri="{FF2B5EF4-FFF2-40B4-BE49-F238E27FC236}">
                <a16:creationId xmlns:a16="http://schemas.microsoft.com/office/drawing/2014/main" id="{401AA9BB-80B1-AE31-05F3-84A470CA15A3}"/>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129</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10" name="Content Placeholder 9">
            <a:extLst>
              <a:ext uri="{FF2B5EF4-FFF2-40B4-BE49-F238E27FC236}">
                <a16:creationId xmlns:a16="http://schemas.microsoft.com/office/drawing/2014/main" id="{495DCE6B-50FC-FC58-B9ED-8528D2D7C23A}"/>
              </a:ext>
            </a:extLst>
          </p:cNvPr>
          <p:cNvSpPr>
            <a:spLocks noGrp="1"/>
          </p:cNvSpPr>
          <p:nvPr>
            <p:ph sz="quarter" idx="13"/>
          </p:nvPr>
        </p:nvSpPr>
        <p:spPr>
          <a:xfrm>
            <a:off x="1375065" y="1395814"/>
            <a:ext cx="3193454" cy="430544"/>
          </a:xfrm>
        </p:spPr>
        <p:txBody>
          <a:bodyPr/>
          <a:lstStyle/>
          <a:p>
            <a:pPr marL="0" indent="0">
              <a:buNone/>
            </a:pPr>
            <a:r>
              <a:rPr lang="en-GB" b="1"/>
              <a:t>NCCN interim guidance (2023)</a:t>
            </a:r>
            <a:r>
              <a:rPr lang="en-GB" b="1" baseline="30000"/>
              <a:t>1</a:t>
            </a:r>
          </a:p>
        </p:txBody>
      </p:sp>
      <p:sp>
        <p:nvSpPr>
          <p:cNvPr id="7" name="Title 6">
            <a:extLst>
              <a:ext uri="{FF2B5EF4-FFF2-40B4-BE49-F238E27FC236}">
                <a16:creationId xmlns:a16="http://schemas.microsoft.com/office/drawing/2014/main" id="{2167C1D6-6F4D-958A-5757-57A0B3BDC22F}"/>
              </a:ext>
            </a:extLst>
          </p:cNvPr>
          <p:cNvSpPr>
            <a:spLocks noGrp="1"/>
          </p:cNvSpPr>
          <p:nvPr>
            <p:ph type="ctrTitle"/>
          </p:nvPr>
        </p:nvSpPr>
        <p:spPr/>
        <p:txBody>
          <a:bodyPr>
            <a:normAutofit/>
          </a:bodyPr>
          <a:lstStyle/>
          <a:p>
            <a:r>
              <a:rPr lang="en-US"/>
              <a:t>TRIANGLE approach now reflected in MCL treatment guidelines</a:t>
            </a:r>
            <a:endParaRPr lang="en-GB"/>
          </a:p>
        </p:txBody>
      </p:sp>
      <p:sp>
        <p:nvSpPr>
          <p:cNvPr id="11" name="Content Placeholder 9">
            <a:extLst>
              <a:ext uri="{FF2B5EF4-FFF2-40B4-BE49-F238E27FC236}">
                <a16:creationId xmlns:a16="http://schemas.microsoft.com/office/drawing/2014/main" id="{6571410E-4004-1127-9D3A-B74BABB126EF}"/>
              </a:ext>
            </a:extLst>
          </p:cNvPr>
          <p:cNvSpPr txBox="1">
            <a:spLocks/>
          </p:cNvSpPr>
          <p:nvPr/>
        </p:nvSpPr>
        <p:spPr>
          <a:xfrm>
            <a:off x="7125501" y="1395814"/>
            <a:ext cx="3006641" cy="430544"/>
          </a:xfrm>
          <a:prstGeom prst="rect">
            <a:avLst/>
          </a:prstGeom>
        </p:spPr>
        <p:txBody>
          <a:bodyPr vert="horz" lIns="91440" tIns="45720" rIns="91440" bIns="45720" rtlCol="0">
            <a:noAutofit/>
          </a:bodyPr>
          <a:lstStyle>
            <a:lvl1pPr marL="137157" indent="-137157"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bg1"/>
                </a:solidFill>
                <a:latin typeface="+mn-lt"/>
                <a:ea typeface="+mn-ea"/>
                <a:cs typeface="+mn-cs"/>
              </a:defRPr>
            </a:lvl1pPr>
            <a:lvl2pPr marL="594345" indent="-228594" algn="l" defTabSz="914377" rtl="0" eaLnBrk="1" latinLnBrk="0" hangingPunct="1">
              <a:lnSpc>
                <a:spcPct val="100000"/>
              </a:lnSpc>
              <a:spcBef>
                <a:spcPts val="500"/>
              </a:spcBef>
              <a:buClr>
                <a:schemeClr val="accent2"/>
              </a:buClr>
              <a:buFont typeface="System Font Regular"/>
              <a:buChar char="–"/>
              <a:defRPr sz="1400" kern="1200">
                <a:solidFill>
                  <a:schemeClr val="bg1"/>
                </a:solidFill>
                <a:latin typeface="+mn-lt"/>
                <a:ea typeface="+mn-ea"/>
                <a:cs typeface="+mn-cs"/>
              </a:defRPr>
            </a:lvl2pPr>
            <a:lvl3pPr marL="960096" indent="-137157" algn="l" defTabSz="914377" rtl="0" eaLnBrk="1" latinLnBrk="0" hangingPunct="1">
              <a:lnSpc>
                <a:spcPct val="100000"/>
              </a:lnSpc>
              <a:spcBef>
                <a:spcPts val="500"/>
              </a:spcBef>
              <a:buClr>
                <a:schemeClr val="accent2"/>
              </a:buClr>
              <a:buFont typeface="Arial" panose="020B0604020202020204" pitchFamily="34" charset="0"/>
              <a:buChar char="•"/>
              <a:defRPr sz="1400" kern="1200">
                <a:solidFill>
                  <a:schemeClr val="bg1"/>
                </a:solidFill>
                <a:latin typeface="+mn-lt"/>
                <a:ea typeface="+mn-ea"/>
                <a:cs typeface="+mn-cs"/>
              </a:defRPr>
            </a:lvl3pPr>
            <a:lvl4pPr marL="1600160" indent="-228594" algn="l" defTabSz="914377" rtl="0" eaLnBrk="1" latinLnBrk="0" hangingPunct="1">
              <a:lnSpc>
                <a:spcPct val="100000"/>
              </a:lnSpc>
              <a:spcBef>
                <a:spcPts val="500"/>
              </a:spcBef>
              <a:buClr>
                <a:schemeClr val="accent2"/>
              </a:buClr>
              <a:buFont typeface="System Font Regular"/>
              <a:buChar char="–"/>
              <a:defRPr sz="1400" kern="1200">
                <a:solidFill>
                  <a:schemeClr val="bg1"/>
                </a:solidFill>
                <a:latin typeface="+mn-lt"/>
                <a:ea typeface="+mn-ea"/>
                <a:cs typeface="+mn-cs"/>
              </a:defRPr>
            </a:lvl4pPr>
            <a:lvl5pPr marL="2057349" indent="-228594" algn="l" defTabSz="914377" rtl="0" eaLnBrk="1" latinLnBrk="0" hangingPunct="1">
              <a:lnSpc>
                <a:spcPct val="100000"/>
              </a:lnSpc>
              <a:spcBef>
                <a:spcPts val="500"/>
              </a:spcBef>
              <a:buClr>
                <a:schemeClr val="accent2"/>
              </a:buClr>
              <a:buFont typeface="System Font Regular"/>
              <a:buChar char="–"/>
              <a:defRPr sz="14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1000"/>
              </a:spcBef>
              <a:spcAft>
                <a:spcPts val="0"/>
              </a:spcAft>
              <a:buClr>
                <a:srgbClr val="ED1C24"/>
              </a:buClr>
              <a:buSzTx/>
              <a:buFont typeface="Arial" panose="020B0604020202020204" pitchFamily="34" charset="0"/>
              <a:buNone/>
              <a:tabLst/>
              <a:defRPr/>
            </a:pPr>
            <a:r>
              <a:rPr kumimoji="0" lang="en-GB" sz="1600" b="1" i="0" u="none" strike="noStrike" kern="1200" cap="none" spc="0" normalizeH="0" baseline="0" noProof="0">
                <a:ln>
                  <a:noFill/>
                </a:ln>
                <a:solidFill>
                  <a:srgbClr val="283349"/>
                </a:solidFill>
                <a:effectLst/>
                <a:uLnTx/>
                <a:uFillTx/>
                <a:latin typeface="Arial" panose="020B0604020202020204"/>
                <a:ea typeface="+mn-ea"/>
                <a:cs typeface="+mn-cs"/>
                <a:sym typeface="Arial"/>
              </a:rPr>
              <a:t>BSH guideline (2023)</a:t>
            </a:r>
            <a:r>
              <a:rPr kumimoji="0" lang="en-GB" sz="1600" b="1" i="0" u="none" strike="noStrike" kern="1200" cap="none" spc="0" normalizeH="0" baseline="30000" noProof="0">
                <a:ln>
                  <a:noFill/>
                </a:ln>
                <a:solidFill>
                  <a:srgbClr val="283349"/>
                </a:solidFill>
                <a:effectLst/>
                <a:uLnTx/>
                <a:uFillTx/>
                <a:latin typeface="Arial" panose="020B0604020202020204"/>
                <a:ea typeface="+mn-ea"/>
                <a:cs typeface="+mn-cs"/>
                <a:sym typeface="Arial"/>
              </a:rPr>
              <a:t>2</a:t>
            </a:r>
            <a:endParaRPr kumimoji="0" lang="en-GB" sz="1600" b="1" i="0" u="none" strike="noStrike" kern="1200" cap="none" spc="0" normalizeH="0" baseline="0" noProof="0">
              <a:ln>
                <a:noFill/>
              </a:ln>
              <a:solidFill>
                <a:srgbClr val="283349"/>
              </a:solidFill>
              <a:effectLst/>
              <a:uLnTx/>
              <a:uFillTx/>
              <a:latin typeface="Arial" panose="020B0604020202020204"/>
              <a:ea typeface="+mn-ea"/>
              <a:cs typeface="+mn-cs"/>
              <a:sym typeface="Arial"/>
            </a:endParaRPr>
          </a:p>
        </p:txBody>
      </p:sp>
      <p:sp>
        <p:nvSpPr>
          <p:cNvPr id="12" name="TextBox 11">
            <a:extLst>
              <a:ext uri="{FF2B5EF4-FFF2-40B4-BE49-F238E27FC236}">
                <a16:creationId xmlns:a16="http://schemas.microsoft.com/office/drawing/2014/main" id="{DA81B956-499E-568E-F9E7-2E8BFAC3C072}"/>
              </a:ext>
            </a:extLst>
          </p:cNvPr>
          <p:cNvSpPr txBox="1"/>
          <p:nvPr/>
        </p:nvSpPr>
        <p:spPr>
          <a:xfrm>
            <a:off x="883579" y="6242805"/>
            <a:ext cx="10594648" cy="507831"/>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ACST, autologous stem cell transplantation; BSH, British Society for Haematology; MCL, mantle cell lymphoma; NCCN, National Comprehensive Cancer Network; R-CHOP, rituximab, cyclophosphamide, doxorubicin hydrochloride (hydroxydaunorubicin), vincristine sulfate (Oncovin), and prednisone; R-DHAP, rituximab, dexamethasone, cytarabine, cisplatin; </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TP53</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tumor protein p53.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1) NCCN NCL physician interim guideline 2023 (not yet published); 2) Eyre TA et al. Br J Haematol. 2024;204(1):108-126.</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endParaRPr>
          </a:p>
        </p:txBody>
      </p:sp>
    </p:spTree>
  </p:cSld>
  <p:clrMapOvr>
    <a:overrideClrMapping bg1="lt1" tx1="dk1" bg2="lt2" tx2="dk2" accent1="accent1" accent2="accent2" accent3="accent3" accent4="accent4" accent5="accent5" accent6="accent6" hlink="hlink" folHlink="folHlink"/>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04748E-AF42-468A-348F-27A5E50F0A04}"/>
              </a:ext>
            </a:extLst>
          </p:cNvPr>
          <p:cNvSpPr>
            <a:spLocks noGrp="1"/>
          </p:cNvSpPr>
          <p:nvPr>
            <p:ph sz="quarter" idx="13"/>
          </p:nvPr>
        </p:nvSpPr>
        <p:spPr>
          <a:xfrm>
            <a:off x="739448" y="3009902"/>
            <a:ext cx="10637379" cy="838197"/>
          </a:xfrm>
        </p:spPr>
        <p:txBody>
          <a:bodyPr/>
          <a:lstStyle/>
          <a:p>
            <a:pPr marL="0" indent="0">
              <a:buNone/>
            </a:pPr>
            <a:r>
              <a:rPr lang="en-GB" sz="3200" b="1"/>
              <a:t>Follicular lymphoma</a:t>
            </a:r>
          </a:p>
        </p:txBody>
      </p:sp>
      <p:sp>
        <p:nvSpPr>
          <p:cNvPr id="2" name="Slide Number Placeholder 2">
            <a:extLst>
              <a:ext uri="{FF2B5EF4-FFF2-40B4-BE49-F238E27FC236}">
                <a16:creationId xmlns:a16="http://schemas.microsoft.com/office/drawing/2014/main" id="{0C2E88CC-FD22-C410-C737-38ED1C2536EB}"/>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52045442"/>
      </p:ext>
    </p:extLst>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4812" name="Text Placeholder 3"/>
          <p:cNvSpPr txBox="1">
            <a:spLocks noGrp="1"/>
          </p:cNvSpPr>
          <p:nvPr>
            <p:ph sz="quarter" idx="13"/>
          </p:nvPr>
        </p:nvSpPr>
        <p:spPr>
          <a:xfrm>
            <a:off x="739449" y="1400505"/>
            <a:ext cx="11348377" cy="1926741"/>
          </a:xfrm>
          <a:prstGeom prst="rect">
            <a:avLst/>
          </a:prstGeom>
        </p:spPr>
        <p:txBody>
          <a:bodyPr>
            <a:normAutofit/>
          </a:bodyPr>
          <a:lstStyle/>
          <a:p>
            <a:r>
              <a:rPr sz="2400"/>
              <a:t>Time to event outcomes – median </a:t>
            </a:r>
            <a:r>
              <a:rPr lang="en-US" sz="2400"/>
              <a:t>follow-up</a:t>
            </a:r>
            <a:r>
              <a:rPr sz="2400"/>
              <a:t> 17 months</a:t>
            </a:r>
            <a:endParaRPr lang="en-US" sz="2400"/>
          </a:p>
          <a:p>
            <a:pPr lvl="1"/>
            <a:r>
              <a:rPr lang="en-US" sz="1800"/>
              <a:t>mPFS and mOS were NR (2-year rates 92% and 96%, respectively)</a:t>
            </a:r>
          </a:p>
          <a:p>
            <a:pPr lvl="1"/>
            <a:r>
              <a:rPr lang="en-US" sz="1800"/>
              <a:t>3 patients had PD after 2, 3, 16 months after treatment</a:t>
            </a:r>
          </a:p>
          <a:p>
            <a:pPr lvl="1"/>
            <a:r>
              <a:rPr lang="en-US" sz="1800"/>
              <a:t>One patient had SD, BM cleared but developed RASopathy / CMML</a:t>
            </a:r>
          </a:p>
          <a:p>
            <a:pPr lvl="1"/>
            <a:r>
              <a:rPr lang="en-US" sz="1800"/>
              <a:t>Overall, 3 patients died: 1 with primary progression, 1 unknown in CR and 1 off-study RAS / CMML</a:t>
            </a:r>
          </a:p>
          <a:p>
            <a:pPr lvl="1"/>
            <a:endParaRPr sz="2200"/>
          </a:p>
        </p:txBody>
      </p:sp>
      <p:sp>
        <p:nvSpPr>
          <p:cNvPr id="4" name="Title 3">
            <a:extLst>
              <a:ext uri="{FF2B5EF4-FFF2-40B4-BE49-F238E27FC236}">
                <a16:creationId xmlns:a16="http://schemas.microsoft.com/office/drawing/2014/main" id="{219CC9AE-FA4B-A6E7-30CE-1A46C6EF2F6D}"/>
              </a:ext>
            </a:extLst>
          </p:cNvPr>
          <p:cNvSpPr>
            <a:spLocks noGrp="1"/>
          </p:cNvSpPr>
          <p:nvPr>
            <p:ph type="ctrTitle"/>
          </p:nvPr>
        </p:nvSpPr>
        <p:spPr/>
        <p:txBody>
          <a:bodyPr/>
          <a:lstStyle/>
          <a:p>
            <a:r>
              <a:rPr lang="en-US"/>
              <a:t>First-line </a:t>
            </a:r>
            <a:r>
              <a:rPr lang="en-US">
                <a:solidFill>
                  <a:srgbClr val="C00000"/>
                </a:solidFill>
              </a:rPr>
              <a:t>acalabrutinib</a:t>
            </a:r>
            <a:r>
              <a:rPr lang="en-US"/>
              <a:t>-rituximab in elderly MCL (Phase 2)</a:t>
            </a:r>
            <a:endParaRPr lang="en-GB"/>
          </a:p>
        </p:txBody>
      </p:sp>
      <p:pic>
        <p:nvPicPr>
          <p:cNvPr id="4816" name="Screenshot 2023-06-16 at 07.53.58.png" descr="Screenshot 2023-06-16 at 07.53.58.png"/>
          <p:cNvPicPr>
            <a:picLocks noChangeAspect="1"/>
          </p:cNvPicPr>
          <p:nvPr/>
        </p:nvPicPr>
        <p:blipFill>
          <a:blip r:embed="rId3"/>
          <a:srcRect l="8166" t="21157" r="10600" b="40424"/>
          <a:stretch>
            <a:fillRect/>
          </a:stretch>
        </p:blipFill>
        <p:spPr>
          <a:xfrm>
            <a:off x="1430594" y="3409627"/>
            <a:ext cx="8509821" cy="2580968"/>
          </a:xfrm>
          <a:prstGeom prst="rect">
            <a:avLst/>
          </a:prstGeom>
          <a:ln w="12700">
            <a:miter lim="400000"/>
          </a:ln>
        </p:spPr>
      </p:pic>
      <p:sp>
        <p:nvSpPr>
          <p:cNvPr id="3" name="TextBox 2">
            <a:extLst>
              <a:ext uri="{FF2B5EF4-FFF2-40B4-BE49-F238E27FC236}">
                <a16:creationId xmlns:a16="http://schemas.microsoft.com/office/drawing/2014/main" id="{04E897AD-E0D8-492C-6A57-AC91D7E6B456}"/>
              </a:ext>
            </a:extLst>
          </p:cNvPr>
          <p:cNvSpPr txBox="1"/>
          <p:nvPr/>
        </p:nvSpPr>
        <p:spPr>
          <a:xfrm>
            <a:off x="3755571" y="6542314"/>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D9D8D6"/>
              </a:solidFill>
              <a:effectLst/>
              <a:uLnTx/>
              <a:uFillTx/>
              <a:latin typeface="Arial"/>
              <a:ea typeface="Arial"/>
              <a:cs typeface="Arial"/>
              <a:sym typeface="Arial"/>
            </a:endParaRPr>
          </a:p>
        </p:txBody>
      </p:sp>
      <p:sp>
        <p:nvSpPr>
          <p:cNvPr id="2" name="Slide Number Placeholder 2">
            <a:extLst>
              <a:ext uri="{FF2B5EF4-FFF2-40B4-BE49-F238E27FC236}">
                <a16:creationId xmlns:a16="http://schemas.microsoft.com/office/drawing/2014/main" id="{D14E7ED2-252E-D2FC-7786-798487810269}"/>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130</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7" name="TextBox 6">
            <a:extLst>
              <a:ext uri="{FF2B5EF4-FFF2-40B4-BE49-F238E27FC236}">
                <a16:creationId xmlns:a16="http://schemas.microsoft.com/office/drawing/2014/main" id="{E82DF5CA-2A50-C277-6D21-784C70EE612F}"/>
              </a:ext>
            </a:extLst>
          </p:cNvPr>
          <p:cNvSpPr txBox="1"/>
          <p:nvPr/>
        </p:nvSpPr>
        <p:spPr>
          <a:xfrm>
            <a:off x="883579" y="6242805"/>
            <a:ext cx="1059464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BM, bone marrow; CMML, chronic myelomonocytic leukemia; CR, complete response; MCL, mantle cell lymphoma; mOS, median overall survival; mPFS, median progression-free survival; NR, not reached; PD, progressive disease; SD, stable disease.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Jain P et al. Blood. 2023;142:3036–3038.</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endParaRPr>
          </a:p>
        </p:txBody>
      </p:sp>
    </p:spTree>
  </p:cSld>
  <p:clrMapOvr>
    <a:overrideClrMapping bg1="lt1" tx1="dk1" bg2="lt2" tx2="dk2" accent1="accent1" accent2="accent2" accent3="accent3" accent4="accent4" accent5="accent5" accent6="accent6" hlink="hlink" folHlink="folHlink"/>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8F080D7-0604-A8F5-92F2-683B2310C5AE}"/>
              </a:ext>
            </a:extLst>
          </p:cNvPr>
          <p:cNvGraphicFramePr>
            <a:graphicFrameLocks noGrp="1"/>
          </p:cNvGraphicFramePr>
          <p:nvPr>
            <p:extLst>
              <p:ext uri="{D42A27DB-BD31-4B8C-83A1-F6EECF244321}">
                <p14:modId xmlns:p14="http://schemas.microsoft.com/office/powerpoint/2010/main" val="1520024775"/>
              </p:ext>
            </p:extLst>
          </p:nvPr>
        </p:nvGraphicFramePr>
        <p:xfrm>
          <a:off x="833846" y="1787631"/>
          <a:ext cx="11114314" cy="2849880"/>
        </p:xfrm>
        <a:graphic>
          <a:graphicData uri="http://schemas.openxmlformats.org/drawingml/2006/table">
            <a:tbl>
              <a:tblPr firstRow="1" bandRow="1">
                <a:tableStyleId>{5C22544A-7EE6-4342-B048-85BDC9FD1C3A}</a:tableStyleId>
              </a:tblPr>
              <a:tblGrid>
                <a:gridCol w="1413711">
                  <a:extLst>
                    <a:ext uri="{9D8B030D-6E8A-4147-A177-3AD203B41FA5}">
                      <a16:colId xmlns:a16="http://schemas.microsoft.com/office/drawing/2014/main" val="3968037921"/>
                    </a:ext>
                  </a:extLst>
                </a:gridCol>
                <a:gridCol w="1524000">
                  <a:extLst>
                    <a:ext uri="{9D8B030D-6E8A-4147-A177-3AD203B41FA5}">
                      <a16:colId xmlns:a16="http://schemas.microsoft.com/office/drawing/2014/main" val="853182933"/>
                    </a:ext>
                  </a:extLst>
                </a:gridCol>
                <a:gridCol w="811201">
                  <a:extLst>
                    <a:ext uri="{9D8B030D-6E8A-4147-A177-3AD203B41FA5}">
                      <a16:colId xmlns:a16="http://schemas.microsoft.com/office/drawing/2014/main" val="1487343277"/>
                    </a:ext>
                  </a:extLst>
                </a:gridCol>
                <a:gridCol w="3435659">
                  <a:extLst>
                    <a:ext uri="{9D8B030D-6E8A-4147-A177-3AD203B41FA5}">
                      <a16:colId xmlns:a16="http://schemas.microsoft.com/office/drawing/2014/main" val="643190863"/>
                    </a:ext>
                  </a:extLst>
                </a:gridCol>
                <a:gridCol w="1685854">
                  <a:extLst>
                    <a:ext uri="{9D8B030D-6E8A-4147-A177-3AD203B41FA5}">
                      <a16:colId xmlns:a16="http://schemas.microsoft.com/office/drawing/2014/main" val="145975225"/>
                    </a:ext>
                  </a:extLst>
                </a:gridCol>
                <a:gridCol w="2243889">
                  <a:extLst>
                    <a:ext uri="{9D8B030D-6E8A-4147-A177-3AD203B41FA5}">
                      <a16:colId xmlns:a16="http://schemas.microsoft.com/office/drawing/2014/main" val="2472103416"/>
                    </a:ext>
                  </a:extLst>
                </a:gridCol>
              </a:tblGrid>
              <a:tr h="370840">
                <a:tc>
                  <a:txBody>
                    <a:bodyPr/>
                    <a:lstStyle/>
                    <a:p>
                      <a:r>
                        <a:rPr lang="en-GB" sz="1600" b="1">
                          <a:solidFill>
                            <a:srgbClr val="FFFFFF"/>
                          </a:solidFill>
                        </a:rPr>
                        <a:t>Trial</a:t>
                      </a:r>
                      <a:endParaRPr lang="en-GB" sz="1600" b="1">
                        <a:solidFill>
                          <a:srgbClr val="FFFFFF"/>
                        </a:solidFill>
                        <a:latin typeface="Arial" panose="020B0604020202020204" pitchFamily="34" charset="0"/>
                        <a:cs typeface="Arial" panose="020B0604020202020204" pitchFamily="34" charset="0"/>
                      </a:endParaRPr>
                    </a:p>
                  </a:txBody>
                  <a:tcPr anchor="ctr"/>
                </a:tc>
                <a:tc>
                  <a:txBody>
                    <a:bodyPr/>
                    <a:lstStyle/>
                    <a:p>
                      <a:r>
                        <a:rPr lang="en-GB" sz="1600" b="1">
                          <a:solidFill>
                            <a:srgbClr val="FFFFFF"/>
                          </a:solidFill>
                        </a:rPr>
                        <a:t>Identifier</a:t>
                      </a:r>
                      <a:endParaRPr lang="en-GB" sz="1600" b="1">
                        <a:solidFill>
                          <a:srgbClr val="FFFFFF"/>
                        </a:solidFill>
                        <a:latin typeface="Arial" panose="020B0604020202020204" pitchFamily="34" charset="0"/>
                        <a:cs typeface="Arial" panose="020B0604020202020204" pitchFamily="34" charset="0"/>
                      </a:endParaRPr>
                    </a:p>
                  </a:txBody>
                  <a:tcPr anchor="ctr"/>
                </a:tc>
                <a:tc>
                  <a:txBody>
                    <a:bodyPr/>
                    <a:lstStyle/>
                    <a:p>
                      <a:r>
                        <a:rPr lang="en-GB" sz="1600" b="1">
                          <a:solidFill>
                            <a:srgbClr val="FFFFFF"/>
                          </a:solidFill>
                        </a:rPr>
                        <a:t>Phase</a:t>
                      </a:r>
                      <a:endParaRPr lang="en-GB" sz="1600" b="1">
                        <a:solidFill>
                          <a:srgbClr val="FFFFFF"/>
                        </a:solidFill>
                        <a:latin typeface="Arial" panose="020B0604020202020204" pitchFamily="34" charset="0"/>
                        <a:cs typeface="Arial" panose="020B0604020202020204" pitchFamily="34" charset="0"/>
                      </a:endParaRPr>
                    </a:p>
                  </a:txBody>
                  <a:tcPr anchor="ctr"/>
                </a:tc>
                <a:tc>
                  <a:txBody>
                    <a:bodyPr/>
                    <a:lstStyle/>
                    <a:p>
                      <a:r>
                        <a:rPr lang="en-GB" sz="1600" b="1">
                          <a:solidFill>
                            <a:srgbClr val="FFFFFF"/>
                          </a:solidFill>
                        </a:rPr>
                        <a:t>Regimen</a:t>
                      </a:r>
                      <a:endParaRPr lang="en-GB" sz="1600" b="1">
                        <a:solidFill>
                          <a:srgbClr val="FFFFFF"/>
                        </a:solidFill>
                        <a:latin typeface="Arial" panose="020B0604020202020204" pitchFamily="34" charset="0"/>
                        <a:cs typeface="Arial" panose="020B0604020202020204" pitchFamily="34" charset="0"/>
                      </a:endParaRPr>
                    </a:p>
                  </a:txBody>
                  <a:tcPr anchor="ctr"/>
                </a:tc>
                <a:tc>
                  <a:txBody>
                    <a:bodyPr/>
                    <a:lstStyle/>
                    <a:p>
                      <a:r>
                        <a:rPr lang="en-GB" sz="1600" b="1">
                          <a:solidFill>
                            <a:srgbClr val="FFFFFF"/>
                          </a:solidFill>
                        </a:rPr>
                        <a:t>Population</a:t>
                      </a:r>
                      <a:endParaRPr lang="en-GB" sz="1600" b="1">
                        <a:solidFill>
                          <a:srgbClr val="FFFFFF"/>
                        </a:solidFill>
                        <a:latin typeface="Arial" panose="020B0604020202020204" pitchFamily="34" charset="0"/>
                        <a:cs typeface="Arial" panose="020B0604020202020204" pitchFamily="34" charset="0"/>
                      </a:endParaRPr>
                    </a:p>
                  </a:txBody>
                  <a:tcPr anchor="ctr"/>
                </a:tc>
                <a:tc>
                  <a:txBody>
                    <a:bodyPr/>
                    <a:lstStyle/>
                    <a:p>
                      <a:r>
                        <a:rPr lang="en-GB" sz="1600" b="1">
                          <a:solidFill>
                            <a:srgbClr val="FFFFFF"/>
                          </a:solidFill>
                        </a:rPr>
                        <a:t>Status</a:t>
                      </a:r>
                      <a:endParaRPr lang="en-GB" sz="1600" b="1">
                        <a:solidFill>
                          <a:srgbClr val="FFFFFF"/>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85790513"/>
                  </a:ext>
                </a:extLst>
              </a:tr>
              <a:tr h="370840">
                <a:tc>
                  <a:txBody>
                    <a:bodyPr/>
                    <a:lstStyle/>
                    <a:p>
                      <a:pPr algn="l"/>
                      <a:r>
                        <a:rPr kumimoji="0" lang="en-GB" sz="1600" b="0" u="none" strike="noStrike" cap="none" spc="0" normalizeH="0" baseline="0">
                          <a:ln>
                            <a:noFill/>
                          </a:ln>
                          <a:solidFill>
                            <a:schemeClr val="bg1"/>
                          </a:solidFill>
                          <a:effectLst/>
                          <a:uFillTx/>
                          <a:sym typeface="Arial"/>
                        </a:rPr>
                        <a:t>ENRICH</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err="1">
                          <a:solidFill>
                            <a:srgbClr val="0000FF"/>
                          </a:solidFill>
                          <a:hlinkClick r:id="rId3">
                            <a:extLst>
                              <a:ext uri="{A12FA001-AC4F-418D-AE19-62706E023703}">
                                <ahyp:hlinkClr xmlns:ahyp="http://schemas.microsoft.com/office/drawing/2018/hyperlinkcolor" val="tx"/>
                              </a:ext>
                            </a:extLst>
                          </a:hlinkClick>
                        </a:rPr>
                        <a:t>Eudract</a:t>
                      </a:r>
                      <a:r>
                        <a:rPr lang="en-GB" sz="1600">
                          <a:solidFill>
                            <a:srgbClr val="0000FF"/>
                          </a:solidFill>
                          <a:hlinkClick r:id="rId3">
                            <a:extLst>
                              <a:ext uri="{A12FA001-AC4F-418D-AE19-62706E023703}">
                                <ahyp:hlinkClr xmlns:ahyp="http://schemas.microsoft.com/office/drawing/2018/hyperlinkcolor" val="tx"/>
                              </a:ext>
                            </a:extLst>
                          </a:hlinkClick>
                        </a:rPr>
                        <a:t> 2015-000832-13</a:t>
                      </a:r>
                      <a:endParaRPr lang="en-GB" sz="160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GB" sz="1600">
                          <a:solidFill>
                            <a:schemeClr val="bg1"/>
                          </a:solidFill>
                        </a:rPr>
                        <a:t>2</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algn="l"/>
                      <a:r>
                        <a:rPr kumimoji="0" lang="en-GB" sz="1600" b="0" u="none" strike="noStrike" cap="none" spc="0" normalizeH="0" baseline="0">
                          <a:ln>
                            <a:noFill/>
                          </a:ln>
                          <a:solidFill>
                            <a:srgbClr val="C00000"/>
                          </a:solidFill>
                          <a:effectLst/>
                          <a:uFillTx/>
                          <a:sym typeface="Arial"/>
                        </a:rPr>
                        <a:t>ibrutinib</a:t>
                      </a:r>
                      <a:r>
                        <a:rPr kumimoji="0" lang="en-GB" sz="1600" b="0" u="none" strike="noStrike" cap="none" spc="0" normalizeH="0" baseline="0">
                          <a:ln>
                            <a:noFill/>
                          </a:ln>
                          <a:solidFill>
                            <a:schemeClr val="bg1"/>
                          </a:solidFill>
                          <a:effectLst/>
                          <a:uFillTx/>
                          <a:sym typeface="Arial"/>
                        </a:rPr>
                        <a:t> + R vs CT + R</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algn="l"/>
                      <a:r>
                        <a:rPr kumimoji="0" lang="en-GB" sz="1600" b="0" u="none" strike="noStrike" cap="none" spc="0" normalizeH="0" baseline="0">
                          <a:ln>
                            <a:noFill/>
                          </a:ln>
                          <a:solidFill>
                            <a:schemeClr val="bg1"/>
                          </a:solidFill>
                          <a:effectLst/>
                          <a:uFillTx/>
                          <a:sym typeface="Arial"/>
                        </a:rPr>
                        <a:t>older patients</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algn="l"/>
                      <a:r>
                        <a:rPr kumimoji="0" lang="en-GB" sz="1600" b="0" u="none" strike="noStrike" cap="none" spc="0" normalizeH="0" baseline="0">
                          <a:ln>
                            <a:noFill/>
                          </a:ln>
                          <a:solidFill>
                            <a:schemeClr val="bg1"/>
                          </a:solidFill>
                          <a:effectLst/>
                          <a:uFillTx/>
                          <a:sym typeface="Arial"/>
                        </a:rPr>
                        <a:t>Fully recruited, n=397, submitted to ASH2024 </a:t>
                      </a:r>
                      <a:endParaRPr kumimoji="0" lang="en-GB" sz="1600" b="0" i="0" u="none" strike="noStrike" cap="none" spc="0" normalizeH="0" baseline="0">
                        <a:ln>
                          <a:noFill/>
                        </a:ln>
                        <a:solidFill>
                          <a:schemeClr val="bg1"/>
                        </a:solidFill>
                        <a:effectLst/>
                        <a:uFillTx/>
                        <a:latin typeface="Arial"/>
                        <a:cs typeface="Arial"/>
                        <a:sym typeface="Arial"/>
                      </a:endParaRPr>
                    </a:p>
                  </a:txBody>
                  <a:tcPr anchor="ctr"/>
                </a:tc>
                <a:extLst>
                  <a:ext uri="{0D108BD9-81ED-4DB2-BD59-A6C34878D82A}">
                    <a16:rowId xmlns:a16="http://schemas.microsoft.com/office/drawing/2014/main" val="3316792235"/>
                  </a:ext>
                </a:extLst>
              </a:tr>
              <a:tr h="370840">
                <a:tc>
                  <a:txBody>
                    <a:bodyPr/>
                    <a:lstStyle/>
                    <a:p>
                      <a:pPr algn="l"/>
                      <a:r>
                        <a:rPr lang="en-GB" sz="1600">
                          <a:solidFill>
                            <a:schemeClr val="bg1"/>
                          </a:solidFill>
                        </a:rPr>
                        <a:t>MANGROVE</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a:solidFill>
                            <a:srgbClr val="0000FF"/>
                          </a:solidFill>
                          <a:hlinkClick r:id="rId4">
                            <a:extLst>
                              <a:ext uri="{A12FA001-AC4F-418D-AE19-62706E023703}">
                                <ahyp:hlinkClr xmlns:ahyp="http://schemas.microsoft.com/office/drawing/2018/hyperlinkcolor" val="tx"/>
                              </a:ext>
                            </a:extLst>
                          </a:hlinkClick>
                        </a:rPr>
                        <a:t>NCT04002297</a:t>
                      </a:r>
                      <a:endParaRPr lang="en-GB" sz="160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GB" sz="1600">
                          <a:solidFill>
                            <a:schemeClr val="bg1"/>
                          </a:solidFill>
                        </a:rPr>
                        <a:t>3</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600" b="0" u="none" strike="noStrike" kern="1200" cap="none" spc="0" normalizeH="0" baseline="0">
                          <a:ln>
                            <a:noFill/>
                          </a:ln>
                          <a:solidFill>
                            <a:srgbClr val="C00000"/>
                          </a:solidFill>
                          <a:effectLst/>
                          <a:uFillTx/>
                        </a:rPr>
                        <a:t>zanubrutinib</a:t>
                      </a:r>
                      <a:r>
                        <a:rPr lang="en-GB" sz="1600">
                          <a:solidFill>
                            <a:schemeClr val="bg1"/>
                          </a:solidFill>
                        </a:rPr>
                        <a:t> + R vs BR</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a:solidFill>
                            <a:schemeClr val="bg1"/>
                          </a:solidFill>
                        </a:rPr>
                        <a:t>not SCT-eligible</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algn="l"/>
                      <a:r>
                        <a:rPr lang="en-GB" sz="1600">
                          <a:solidFill>
                            <a:schemeClr val="bg1"/>
                          </a:solidFill>
                        </a:rPr>
                        <a:t>Active</a:t>
                      </a:r>
                      <a:endParaRPr lang="en-GB" sz="160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6049914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a:solidFill>
                            <a:schemeClr val="bg1"/>
                          </a:solidFill>
                        </a:rPr>
                        <a:t>OASIS II</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a:solidFill>
                            <a:srgbClr val="0000FF"/>
                          </a:solidFill>
                          <a:hlinkClick r:id="rId5">
                            <a:extLst>
                              <a:ext uri="{A12FA001-AC4F-418D-AE19-62706E023703}">
                                <ahyp:hlinkClr xmlns:ahyp="http://schemas.microsoft.com/office/drawing/2018/hyperlinkcolor" val="tx"/>
                              </a:ext>
                            </a:extLst>
                          </a:hlinkClick>
                        </a:rPr>
                        <a:t>NCT04802590</a:t>
                      </a:r>
                      <a:endParaRPr lang="en-GB" sz="160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GB" sz="1600">
                          <a:solidFill>
                            <a:schemeClr val="bg1"/>
                          </a:solidFill>
                        </a:rPr>
                        <a:t>2</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600" b="0" u="none" strike="noStrike" kern="1200" cap="none" spc="0" normalizeH="0" baseline="0">
                          <a:ln>
                            <a:noFill/>
                          </a:ln>
                          <a:solidFill>
                            <a:srgbClr val="C00000"/>
                          </a:solidFill>
                          <a:effectLst/>
                          <a:uFillTx/>
                        </a:rPr>
                        <a:t>ibrutinib</a:t>
                      </a:r>
                      <a:r>
                        <a:rPr lang="en-GB" sz="1600">
                          <a:solidFill>
                            <a:schemeClr val="bg1"/>
                          </a:solidFill>
                        </a:rPr>
                        <a:t> + R vs ibrutinib + R + Ven</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algn="l"/>
                      <a:r>
                        <a:rPr lang="en-GB" sz="1600">
                          <a:solidFill>
                            <a:schemeClr val="bg1"/>
                          </a:solidFill>
                        </a:rPr>
                        <a:t>18-80 years</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algn="l"/>
                      <a:r>
                        <a:rPr lang="en-GB" sz="1600">
                          <a:solidFill>
                            <a:schemeClr val="bg1"/>
                          </a:solidFill>
                        </a:rPr>
                        <a:t>Recruiting</a:t>
                      </a:r>
                      <a:endParaRPr lang="en-GB" sz="160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3920767"/>
                  </a:ext>
                </a:extLst>
              </a:tr>
              <a:tr h="370840">
                <a:tc>
                  <a:txBody>
                    <a:bodyPr/>
                    <a:lstStyle/>
                    <a:p>
                      <a:pPr algn="l"/>
                      <a:r>
                        <a:rPr lang="en-GB" sz="1600" err="1">
                          <a:solidFill>
                            <a:schemeClr val="bg1"/>
                          </a:solidFill>
                        </a:rPr>
                        <a:t>TrAVeRse</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a:solidFill>
                            <a:srgbClr val="0000FF"/>
                          </a:solidFill>
                          <a:hlinkClick r:id="rId6">
                            <a:extLst>
                              <a:ext uri="{A12FA001-AC4F-418D-AE19-62706E023703}">
                                <ahyp:hlinkClr xmlns:ahyp="http://schemas.microsoft.com/office/drawing/2018/hyperlinkcolor" val="tx"/>
                              </a:ext>
                            </a:extLst>
                          </a:hlinkClick>
                        </a:rPr>
                        <a:t>NCT05951959</a:t>
                      </a:r>
                      <a:endParaRPr lang="en-GB" sz="160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GB" sz="1600">
                          <a:solidFill>
                            <a:schemeClr val="bg1"/>
                          </a:solidFill>
                        </a:rPr>
                        <a:t>2</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u="none" strike="noStrike" kern="1200" cap="none" spc="0" normalizeH="0" baseline="0">
                          <a:ln>
                            <a:noFill/>
                          </a:ln>
                          <a:solidFill>
                            <a:srgbClr val="C00000"/>
                          </a:solidFill>
                          <a:effectLst/>
                          <a:uFillTx/>
                        </a:rPr>
                        <a:t>acalabrutinib</a:t>
                      </a:r>
                      <a:r>
                        <a:rPr lang="en-GB" sz="1600">
                          <a:solidFill>
                            <a:schemeClr val="bg1"/>
                          </a:solidFill>
                        </a:rPr>
                        <a:t> + R + Ven</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algn="l"/>
                      <a:r>
                        <a:rPr lang="en-GB" sz="1600">
                          <a:solidFill>
                            <a:schemeClr val="bg1"/>
                          </a:solidFill>
                        </a:rPr>
                        <a:t>≥18 years, </a:t>
                      </a:r>
                      <a:br>
                        <a:rPr lang="en-GB" sz="1600">
                          <a:solidFill>
                            <a:schemeClr val="bg1"/>
                          </a:solidFill>
                        </a:rPr>
                      </a:br>
                      <a:r>
                        <a:rPr lang="en-GB" sz="1600">
                          <a:solidFill>
                            <a:schemeClr val="bg1"/>
                          </a:solidFill>
                        </a:rPr>
                        <a:t>PS 0-2</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algn="l"/>
                      <a:r>
                        <a:rPr lang="en-GB" sz="1600">
                          <a:solidFill>
                            <a:schemeClr val="bg1"/>
                          </a:solidFill>
                        </a:rPr>
                        <a:t>Active</a:t>
                      </a:r>
                      <a:endParaRPr lang="en-GB" sz="160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198476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err="1">
                          <a:solidFill>
                            <a:schemeClr val="bg1"/>
                          </a:solidFill>
                        </a:rPr>
                        <a:t>BOVen</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a:solidFill>
                            <a:srgbClr val="0000FF"/>
                          </a:solidFill>
                          <a:hlinkClick r:id="rId7">
                            <a:extLst>
                              <a:ext uri="{A12FA001-AC4F-418D-AE19-62706E023703}">
                                <ahyp:hlinkClr xmlns:ahyp="http://schemas.microsoft.com/office/drawing/2018/hyperlinkcolor" val="tx"/>
                              </a:ext>
                            </a:extLst>
                          </a:hlinkClick>
                        </a:rPr>
                        <a:t>NCT03824483</a:t>
                      </a:r>
                      <a:endParaRPr lang="en-GB" sz="1600">
                        <a:solidFill>
                          <a:srgbClr val="0000FF"/>
                        </a:solidFill>
                        <a:latin typeface="Arial" panose="020B0604020202020204" pitchFamily="34" charset="0"/>
                        <a:cs typeface="Arial" panose="020B0604020202020204" pitchFamily="34" charset="0"/>
                      </a:endParaRPr>
                    </a:p>
                  </a:txBody>
                  <a:tcPr anchor="ctr"/>
                </a:tc>
                <a:tc>
                  <a:txBody>
                    <a:bodyPr/>
                    <a:lstStyle/>
                    <a:p>
                      <a:pPr algn="ctr"/>
                      <a:r>
                        <a:rPr lang="en-GB" sz="1600">
                          <a:solidFill>
                            <a:schemeClr val="bg1"/>
                          </a:solidFill>
                        </a:rPr>
                        <a:t>2</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algn="l"/>
                      <a:r>
                        <a:rPr kumimoji="0" lang="en-GB" sz="1600" b="0" u="none" strike="noStrike" kern="1200" cap="none" spc="0" normalizeH="0" baseline="0">
                          <a:ln>
                            <a:noFill/>
                          </a:ln>
                          <a:solidFill>
                            <a:srgbClr val="C00000"/>
                          </a:solidFill>
                          <a:effectLst/>
                          <a:uFillTx/>
                        </a:rPr>
                        <a:t>zanubrutinib</a:t>
                      </a:r>
                      <a:r>
                        <a:rPr lang="en-GB" sz="1600">
                          <a:solidFill>
                            <a:schemeClr val="bg1"/>
                          </a:solidFill>
                        </a:rPr>
                        <a:t> + Obi + Ven </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600">
                          <a:solidFill>
                            <a:schemeClr val="bg1"/>
                          </a:solidFill>
                        </a:rPr>
                        <a:t>≥18 years, </a:t>
                      </a:r>
                      <a:br>
                        <a:rPr lang="en-GB" sz="1600">
                          <a:solidFill>
                            <a:schemeClr val="bg1"/>
                          </a:solidFill>
                        </a:rPr>
                      </a:br>
                      <a:r>
                        <a:rPr lang="en-GB" sz="1600">
                          <a:solidFill>
                            <a:schemeClr val="bg1"/>
                          </a:solidFill>
                        </a:rPr>
                        <a:t>PS 0-2</a:t>
                      </a:r>
                      <a:endParaRPr lang="en-GB" sz="1600">
                        <a:solidFill>
                          <a:schemeClr val="bg1"/>
                        </a:solidFill>
                        <a:latin typeface="Arial" panose="020B0604020202020204" pitchFamily="34" charset="0"/>
                        <a:cs typeface="Arial" panose="020B0604020202020204" pitchFamily="34" charset="0"/>
                      </a:endParaRPr>
                    </a:p>
                  </a:txBody>
                  <a:tcPr anchor="ctr"/>
                </a:tc>
                <a:tc>
                  <a:txBody>
                    <a:bodyPr/>
                    <a:lstStyle/>
                    <a:p>
                      <a:pPr algn="l"/>
                      <a:r>
                        <a:rPr lang="en-GB" sz="1600">
                          <a:solidFill>
                            <a:schemeClr val="bg1"/>
                          </a:solidFill>
                        </a:rPr>
                        <a:t>Recruiting</a:t>
                      </a:r>
                      <a:endParaRPr lang="en-GB" sz="160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69970032"/>
                  </a:ext>
                </a:extLst>
              </a:tr>
            </a:tbl>
          </a:graphicData>
        </a:graphic>
      </p:graphicFrame>
      <p:sp>
        <p:nvSpPr>
          <p:cNvPr id="4" name="Slide Number Placeholder 2">
            <a:extLst>
              <a:ext uri="{FF2B5EF4-FFF2-40B4-BE49-F238E27FC236}">
                <a16:creationId xmlns:a16="http://schemas.microsoft.com/office/drawing/2014/main" id="{9A1E8224-2369-BC19-CE5A-39F67A8D541F}"/>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000" b="0" i="0" u="none" strike="noStrike" kern="0" cap="none" spc="0" normalizeH="0" baseline="0" noProof="0" smtClean="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131</a:t>
            </a:fld>
            <a:endParaRPr kumimoji="0" lang="en-GB" sz="1000" b="0" i="0" u="none" strike="noStrike" kern="0" cap="none" spc="0" normalizeH="0" baseline="0" noProof="0">
              <a:ln>
                <a:noFill/>
              </a:ln>
              <a:solidFill>
                <a:srgbClr val="83786F"/>
              </a:solidFill>
              <a:effectLst/>
              <a:uLnTx/>
              <a:uFillTx/>
              <a:latin typeface="Arial"/>
              <a:cs typeface="Arial"/>
              <a:sym typeface="Arial"/>
            </a:endParaRPr>
          </a:p>
        </p:txBody>
      </p:sp>
      <p:sp>
        <p:nvSpPr>
          <p:cNvPr id="6" name="Title 5">
            <a:extLst>
              <a:ext uri="{FF2B5EF4-FFF2-40B4-BE49-F238E27FC236}">
                <a16:creationId xmlns:a16="http://schemas.microsoft.com/office/drawing/2014/main" id="{1C001EBB-D26A-665C-E2F7-2D880F9C4F74}"/>
              </a:ext>
            </a:extLst>
          </p:cNvPr>
          <p:cNvSpPr>
            <a:spLocks noGrp="1"/>
          </p:cNvSpPr>
          <p:nvPr>
            <p:ph type="ctrTitle"/>
          </p:nvPr>
        </p:nvSpPr>
        <p:spPr/>
        <p:txBody>
          <a:bodyPr/>
          <a:lstStyle/>
          <a:p>
            <a:r>
              <a:rPr lang="en-US"/>
              <a:t>Ongoing BTKi clinical trials in TN MCL</a:t>
            </a:r>
            <a:endParaRPr lang="en-GB"/>
          </a:p>
        </p:txBody>
      </p:sp>
      <p:sp>
        <p:nvSpPr>
          <p:cNvPr id="8" name="TextBox 7">
            <a:extLst>
              <a:ext uri="{FF2B5EF4-FFF2-40B4-BE49-F238E27FC236}">
                <a16:creationId xmlns:a16="http://schemas.microsoft.com/office/drawing/2014/main" id="{4BBCB4D4-3347-0E40-1465-08D67B849587}"/>
              </a:ext>
            </a:extLst>
          </p:cNvPr>
          <p:cNvSpPr txBox="1"/>
          <p:nvPr/>
        </p:nvSpPr>
        <p:spPr>
          <a:xfrm>
            <a:off x="739448" y="6147293"/>
            <a:ext cx="10738777"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BR, bendamustine+rituximab; BTKi, Bruton’s tyrosine kinase inhibitor; CT, chemotherapy; MCL, mantle cell lymphoma; Obi, obinutuzumab; R, rituximab; SCT, stem cell transplantation; TN, treatment naïve; Ven, venetoclax.</a:t>
            </a:r>
          </a:p>
        </p:txBody>
      </p:sp>
    </p:spTree>
  </p:cSld>
  <p:clrMapOvr>
    <a:overrideClrMapping bg1="lt1" tx1="dk1" bg2="lt2" tx2="dk2" accent1="accent1" accent2="accent2" accent3="accent3" accent4="accent4" accent5="accent5" accent6="accent6" hlink="hlink" folHlink="folHlink"/>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9" name="Content Placeholder 1"/>
          <p:cNvSpPr txBox="1">
            <a:spLocks noGrp="1"/>
          </p:cNvSpPr>
          <p:nvPr>
            <p:ph type="body" idx="1"/>
          </p:nvPr>
        </p:nvSpPr>
        <p:spPr>
          <a:prstGeom prst="rect">
            <a:avLst/>
          </a:prstGeom>
        </p:spPr>
        <p:txBody>
          <a:bodyPr>
            <a:normAutofit lnSpcReduction="10000"/>
          </a:bodyPr>
          <a:lstStyle/>
          <a:p>
            <a:pPr marL="133045" indent="-133045" defTabSz="1182536">
              <a:spcBef>
                <a:spcPts val="800"/>
              </a:spcBef>
              <a:defRPr sz="1940"/>
            </a:pPr>
            <a:r>
              <a:t>BTKi are currently standard of care in R/R MCL</a:t>
            </a:r>
          </a:p>
          <a:p>
            <a:pPr lvl="1">
              <a:lnSpc>
                <a:spcPct val="90000"/>
              </a:lnSpc>
              <a:defRPr sz="1940"/>
            </a:pPr>
            <a:r>
              <a:rPr sz="1700"/>
              <a:t>Benefit most in 2</a:t>
            </a:r>
            <a:r>
              <a:rPr sz="1700" baseline="30000"/>
              <a:t>nd</a:t>
            </a:r>
            <a:r>
              <a:rPr sz="1700"/>
              <a:t> line</a:t>
            </a:r>
          </a:p>
          <a:p>
            <a:pPr marL="310438" lvl="1" indent="-133045" defTabSz="1182536">
              <a:spcBef>
                <a:spcPts val="800"/>
              </a:spcBef>
              <a:defRPr sz="1940"/>
            </a:pPr>
            <a:endParaRPr lang="en-GB"/>
          </a:p>
          <a:p>
            <a:pPr marL="133045" indent="-133045" defTabSz="1182536">
              <a:spcBef>
                <a:spcPts val="800"/>
              </a:spcBef>
              <a:defRPr sz="1940"/>
            </a:pPr>
            <a:r>
              <a:rPr lang="de-CH"/>
              <a:t>BTKi m</a:t>
            </a:r>
            <a:r>
              <a:rPr err="1"/>
              <a:t>oving</a:t>
            </a:r>
            <a:r>
              <a:t> into 1</a:t>
            </a:r>
            <a:r>
              <a:rPr baseline="30000"/>
              <a:t>st</a:t>
            </a:r>
            <a:r>
              <a:t> line</a:t>
            </a:r>
          </a:p>
          <a:p>
            <a:pPr lvl="1">
              <a:lnSpc>
                <a:spcPct val="90000"/>
              </a:lnSpc>
              <a:defRPr sz="1940"/>
            </a:pPr>
            <a:r>
              <a:rPr sz="1700"/>
              <a:t>TRIANGLE has defined standard of care in younger patients</a:t>
            </a:r>
          </a:p>
          <a:p>
            <a:pPr lvl="1">
              <a:lnSpc>
                <a:spcPct val="90000"/>
              </a:lnSpc>
              <a:defRPr sz="1940"/>
            </a:pPr>
            <a:r>
              <a:rPr sz="1700"/>
              <a:t>Bendamustine +</a:t>
            </a:r>
            <a:r>
              <a:rPr lang="en-US" sz="1700"/>
              <a:t> </a:t>
            </a:r>
            <a:r>
              <a:rPr sz="1700"/>
              <a:t>BTKi </a:t>
            </a:r>
            <a:r>
              <a:rPr lang="en-CH" sz="1700"/>
              <a:t>–</a:t>
            </a:r>
            <a:r>
              <a:rPr sz="1700"/>
              <a:t> possible SOC for older patients?</a:t>
            </a:r>
          </a:p>
          <a:p>
            <a:pPr marL="310438" lvl="1" indent="-133045" defTabSz="1182536">
              <a:spcBef>
                <a:spcPts val="800"/>
              </a:spcBef>
              <a:defRPr sz="1940"/>
            </a:pPr>
            <a:endParaRPr/>
          </a:p>
          <a:p>
            <a:pPr marL="133045" indent="-133045" defTabSz="1182536">
              <a:spcBef>
                <a:spcPts val="800"/>
              </a:spcBef>
              <a:defRPr sz="1940"/>
            </a:pPr>
            <a:r>
              <a:t>Await ENRICH </a:t>
            </a:r>
            <a:r>
              <a:rPr lang="de-CH"/>
              <a:t>and MANGROVE </a:t>
            </a:r>
            <a:r>
              <a:t>results </a:t>
            </a:r>
            <a:r>
              <a:rPr lang="en-CH"/>
              <a:t>–</a:t>
            </a:r>
            <a:r>
              <a:t> can we go chemo</a:t>
            </a:r>
            <a:r>
              <a:rPr lang="de-CH"/>
              <a:t>-</a:t>
            </a:r>
            <a:r>
              <a:t>free?</a:t>
            </a:r>
            <a:endParaRPr>
              <a:solidFill>
                <a:srgbClr val="FF0000"/>
              </a:solidFill>
            </a:endParaRPr>
          </a:p>
          <a:p>
            <a:pPr marL="133045" indent="-133045" defTabSz="1182536">
              <a:spcBef>
                <a:spcPts val="800"/>
              </a:spcBef>
              <a:defRPr sz="1940"/>
            </a:pPr>
            <a:endParaRPr/>
          </a:p>
          <a:p>
            <a:pPr marL="133045" indent="-133045" defTabSz="1182536">
              <a:spcBef>
                <a:spcPts val="800"/>
              </a:spcBef>
              <a:defRPr sz="1940"/>
            </a:pPr>
            <a:r>
              <a:t>BTKi combinations with BCL2</a:t>
            </a:r>
            <a:r>
              <a:rPr lang="en-GB" err="1"/>
              <a:t>i</a:t>
            </a:r>
            <a:r>
              <a:rPr lang="en-GB"/>
              <a:t> +/- anti-</a:t>
            </a:r>
            <a:r>
              <a:t>CD20 may set new SOC in 2</a:t>
            </a:r>
            <a:r>
              <a:rPr baseline="30000"/>
              <a:t>nd</a:t>
            </a:r>
            <a:r>
              <a:rPr lang="de-CH"/>
              <a:t> </a:t>
            </a:r>
            <a:r>
              <a:t>line</a:t>
            </a:r>
          </a:p>
          <a:p>
            <a:pPr lvl="1">
              <a:lnSpc>
                <a:spcPct val="90000"/>
              </a:lnSpc>
              <a:defRPr sz="1940"/>
            </a:pPr>
            <a:r>
              <a:rPr sz="1700"/>
              <a:t>OASIS II</a:t>
            </a:r>
          </a:p>
          <a:p>
            <a:pPr lvl="1">
              <a:lnSpc>
                <a:spcPct val="90000"/>
              </a:lnSpc>
              <a:defRPr sz="1940"/>
            </a:pPr>
            <a:r>
              <a:rPr sz="1700"/>
              <a:t>Tr</a:t>
            </a:r>
            <a:r>
              <a:rPr lang="de-CH" sz="1700"/>
              <a:t>AV</a:t>
            </a:r>
            <a:r>
              <a:rPr sz="1700"/>
              <a:t>e</a:t>
            </a:r>
            <a:r>
              <a:rPr lang="de-CH" sz="1700"/>
              <a:t>R</a:t>
            </a:r>
            <a:r>
              <a:rPr sz="1700"/>
              <a:t>se</a:t>
            </a:r>
          </a:p>
          <a:p>
            <a:pPr lvl="1">
              <a:lnSpc>
                <a:spcPct val="90000"/>
              </a:lnSpc>
              <a:defRPr sz="1940"/>
            </a:pPr>
            <a:r>
              <a:rPr sz="1700"/>
              <a:t>BOV</a:t>
            </a:r>
            <a:r>
              <a:rPr lang="de-CH" sz="1700"/>
              <a:t>en</a:t>
            </a:r>
            <a:endParaRPr sz="1700"/>
          </a:p>
        </p:txBody>
      </p:sp>
      <p:sp>
        <p:nvSpPr>
          <p:cNvPr id="4878" name="Slide Number Placeholder 2"/>
          <p:cNvSpPr txBox="1">
            <a:spLocks noGrp="1"/>
          </p:cNvSpPr>
          <p:nvPr>
            <p:ph type="sldNum" sz="quarter" idx="2"/>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000" b="0" i="0" u="none" strike="noStrike" kern="0" cap="none" spc="0" normalizeH="0" baseline="0" noProof="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132</a:t>
            </a:fld>
            <a:endParaRPr kumimoji="0" sz="1000" b="0" i="0" u="none" strike="noStrike" kern="0" cap="none" spc="0" normalizeH="0" baseline="0" noProof="0">
              <a:ln>
                <a:noFill/>
              </a:ln>
              <a:solidFill>
                <a:srgbClr val="83786F"/>
              </a:solidFill>
              <a:effectLst/>
              <a:uLnTx/>
              <a:uFillTx/>
              <a:latin typeface="Arial"/>
              <a:cs typeface="Arial"/>
              <a:sym typeface="Arial"/>
            </a:endParaRPr>
          </a:p>
        </p:txBody>
      </p:sp>
      <p:sp>
        <p:nvSpPr>
          <p:cNvPr id="4880" name="Title 3"/>
          <p:cNvSpPr txBox="1">
            <a:spLocks noGrp="1"/>
          </p:cNvSpPr>
          <p:nvPr>
            <p:ph type="title"/>
          </p:nvPr>
        </p:nvSpPr>
        <p:spPr>
          <a:prstGeom prst="rect">
            <a:avLst/>
          </a:prstGeom>
        </p:spPr>
        <p:txBody>
          <a:bodyPr/>
          <a:lstStyle/>
          <a:p>
            <a:r>
              <a:t>Conclusions</a:t>
            </a:r>
            <a:r>
              <a:rPr lang="en-US"/>
              <a:t> (Speaker’s own)</a:t>
            </a:r>
            <a:endParaRPr/>
          </a:p>
        </p:txBody>
      </p:sp>
      <p:sp>
        <p:nvSpPr>
          <p:cNvPr id="2" name="TextBox 1">
            <a:extLst>
              <a:ext uri="{FF2B5EF4-FFF2-40B4-BE49-F238E27FC236}">
                <a16:creationId xmlns:a16="http://schemas.microsoft.com/office/drawing/2014/main" id="{B5769CCB-32C1-27A3-70C0-2C86A7607C7C}"/>
              </a:ext>
            </a:extLst>
          </p:cNvPr>
          <p:cNvSpPr txBox="1"/>
          <p:nvPr/>
        </p:nvSpPr>
        <p:spPr>
          <a:xfrm>
            <a:off x="739449" y="6285793"/>
            <a:ext cx="9348584" cy="2308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BCL2i, B-cell lymphoma-2 inhibitor; BTKi, Bruton’s tyrosine kinase inhibitor; MCL, mantle cell lymphoma; R/R, relapsed/refractory; SOC, standard of care.</a:t>
            </a:r>
          </a:p>
        </p:txBody>
      </p:sp>
    </p:spTree>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01389-F25D-DC5A-63EB-A9D5C7AB1BA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F57E03-7863-170F-4DA8-3F5DCCD378F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133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Arial"/>
              <a:sym typeface="Arial"/>
            </a:endParaRPr>
          </a:p>
        </p:txBody>
      </p:sp>
      <p:sp>
        <p:nvSpPr>
          <p:cNvPr id="4" name="Title 3">
            <a:extLst>
              <a:ext uri="{FF2B5EF4-FFF2-40B4-BE49-F238E27FC236}">
                <a16:creationId xmlns:a16="http://schemas.microsoft.com/office/drawing/2014/main" id="{EB1C0CF1-B624-8C0E-CBC9-DC1764EF8946}"/>
              </a:ext>
            </a:extLst>
          </p:cNvPr>
          <p:cNvSpPr>
            <a:spLocks noGrp="1"/>
          </p:cNvSpPr>
          <p:nvPr>
            <p:ph type="ctrTitle"/>
          </p:nvPr>
        </p:nvSpPr>
        <p:spPr>
          <a:xfrm>
            <a:off x="608130" y="116957"/>
            <a:ext cx="11136829" cy="905449"/>
          </a:xfrm>
        </p:spPr>
        <p:txBody>
          <a:bodyPr/>
          <a:lstStyle/>
          <a:p>
            <a:r>
              <a:rPr lang="en-US" sz="3600"/>
              <a:t>SCAN QR CODE NOW!</a:t>
            </a:r>
            <a:endParaRPr lang="en-GB" sz="3600"/>
          </a:p>
        </p:txBody>
      </p:sp>
      <p:sp>
        <p:nvSpPr>
          <p:cNvPr id="11" name="Rectangle: Rounded Corners 10">
            <a:extLst>
              <a:ext uri="{FF2B5EF4-FFF2-40B4-BE49-F238E27FC236}">
                <a16:creationId xmlns:a16="http://schemas.microsoft.com/office/drawing/2014/main" id="{FA51B3BD-DAE7-E508-C4BC-2851C3A96632}"/>
              </a:ext>
            </a:extLst>
          </p:cNvPr>
          <p:cNvSpPr/>
          <p:nvPr/>
        </p:nvSpPr>
        <p:spPr>
          <a:xfrm>
            <a:off x="3326981" y="2040893"/>
            <a:ext cx="5538038" cy="2985714"/>
          </a:xfrm>
          <a:prstGeom prst="roundRect">
            <a:avLst>
              <a:gd name="adj" fmla="val 2558"/>
            </a:avLst>
          </a:prstGeom>
          <a:solidFill>
            <a:srgbClr val="E7E5E8"/>
          </a:solidFill>
          <a:ln w="19050">
            <a:solidFill>
              <a:srgbClr val="E3283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de-CH" sz="1800" b="1" i="0" u="none" strike="noStrike" kern="1200" cap="none" spc="0" normalizeH="0" baseline="0" noProof="0" err="1">
                <a:ln>
                  <a:noFill/>
                </a:ln>
                <a:solidFill>
                  <a:srgbClr val="283349"/>
                </a:solidFill>
                <a:effectLst/>
                <a:uLnTx/>
                <a:uFillTx/>
                <a:latin typeface="Raleway-Medium"/>
                <a:ea typeface="+mn-ea"/>
                <a:cs typeface="+mn-cs"/>
                <a:sym typeface="Arial"/>
              </a:rPr>
              <a:t>Allows</a:t>
            </a:r>
            <a:r>
              <a:rPr kumimoji="0" lang="de-CH" sz="1800" b="1" i="0" u="none" strike="noStrike" kern="1200" cap="none" spc="0" normalizeH="0" baseline="0" noProof="0">
                <a:ln>
                  <a:noFill/>
                </a:ln>
                <a:solidFill>
                  <a:srgbClr val="283349"/>
                </a:solidFill>
                <a:effectLst/>
                <a:uLnTx/>
                <a:uFillTx/>
                <a:latin typeface="Raleway-Medium"/>
                <a:ea typeface="+mn-ea"/>
                <a:cs typeface="+mn-cs"/>
                <a:sym typeface="Arial"/>
              </a:rPr>
              <a:t> you to:</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Ask your </a:t>
            </a:r>
            <a:r>
              <a:rPr kumimoji="0" lang="de-CH" sz="1400" b="1" i="0" u="none" strike="noStrike" kern="1200" cap="none" spc="0" normalizeH="0" baseline="0" noProof="0" err="1">
                <a:ln>
                  <a:noFill/>
                </a:ln>
                <a:solidFill>
                  <a:srgbClr val="C00000"/>
                </a:solidFill>
                <a:effectLst/>
                <a:uLnTx/>
                <a:uFillTx/>
                <a:latin typeface="Raleway-Medium"/>
                <a:ea typeface="+mn-ea"/>
                <a:cs typeface="+mn-cs"/>
                <a:sym typeface="Arial"/>
              </a:rPr>
              <a:t>questions</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to </a:t>
            </a: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the</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a:t>
            </a: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faculty</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Provide</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your </a:t>
            </a:r>
            <a:r>
              <a:rPr kumimoji="0" lang="de-CH" sz="1400" b="1" i="0" u="none" strike="noStrike" kern="1200" cap="none" spc="0" normalizeH="0" baseline="0" noProof="0" err="1">
                <a:ln>
                  <a:noFill/>
                </a:ln>
                <a:solidFill>
                  <a:srgbClr val="C00000"/>
                </a:solidFill>
                <a:effectLst/>
                <a:uLnTx/>
                <a:uFillTx/>
                <a:latin typeface="Raleway-Medium"/>
                <a:ea typeface="+mn-ea"/>
                <a:cs typeface="+mn-cs"/>
                <a:sym typeface="Arial"/>
              </a:rPr>
              <a:t>feedback</a:t>
            </a:r>
            <a:r>
              <a:rPr kumimoji="0" lang="de-CH" sz="1400" b="1" i="0" u="none" strike="noStrike" kern="1200" cap="none" spc="0" normalizeH="0" baseline="0" noProof="0">
                <a:ln>
                  <a:noFill/>
                </a:ln>
                <a:solidFill>
                  <a:srgbClr val="C00000"/>
                </a:solidFill>
                <a:effectLst/>
                <a:uLnTx/>
                <a:uFillTx/>
                <a:latin typeface="Raleway-Medium"/>
                <a:ea typeface="+mn-ea"/>
                <a:cs typeface="+mn-cs"/>
                <a:sym typeface="Arial"/>
              </a:rPr>
              <a:t> </a:t>
            </a:r>
            <a:r>
              <a:rPr kumimoji="0" lang="en-US" sz="1400" b="0" i="0" u="none" strike="noStrike" kern="1200" cap="none" spc="0" normalizeH="0" baseline="0" noProof="0">
                <a:ln>
                  <a:noFill/>
                </a:ln>
                <a:solidFill>
                  <a:srgbClr val="00001F"/>
                </a:solidFill>
                <a:effectLst/>
                <a:uLnTx/>
                <a:uFillTx/>
                <a:latin typeface="Raleway-Medium"/>
                <a:ea typeface="+mn-ea"/>
                <a:cs typeface="+mn-cs"/>
                <a:sym typeface="Arial"/>
              </a:rPr>
              <a:t>and help BeiGene to better meet your educational needs in the future.</a:t>
            </a:r>
          </a:p>
        </p:txBody>
      </p:sp>
      <p:pic>
        <p:nvPicPr>
          <p:cNvPr id="5" name="Picture 4" descr="A qr code with a red square and black squares&#10;&#10;Description automatically generated">
            <a:extLst>
              <a:ext uri="{FF2B5EF4-FFF2-40B4-BE49-F238E27FC236}">
                <a16:creationId xmlns:a16="http://schemas.microsoft.com/office/drawing/2014/main" id="{B73A83D3-5DDD-8496-CA6E-460B705D6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769" y="3213213"/>
            <a:ext cx="1716463" cy="1716463"/>
          </a:xfrm>
          <a:prstGeom prst="rect">
            <a:avLst/>
          </a:prstGeom>
        </p:spPr>
      </p:pic>
    </p:spTree>
    <p:extLst>
      <p:ext uri="{BB962C8B-B14F-4D97-AF65-F5344CB8AC3E}">
        <p14:creationId xmlns:p14="http://schemas.microsoft.com/office/powerpoint/2010/main" val="4182887757"/>
      </p:ext>
    </p:extLst>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FD410-2D33-4B8A-90BD-3EF40016282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7089A5-48A7-1FC8-D87A-91EDA63D795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9" name="Content Placeholder 9">
            <a:extLst>
              <a:ext uri="{FF2B5EF4-FFF2-40B4-BE49-F238E27FC236}">
                <a16:creationId xmlns:a16="http://schemas.microsoft.com/office/drawing/2014/main" id="{18DFB4DF-1203-4D02-FA58-867625D90551}"/>
              </a:ext>
            </a:extLst>
          </p:cNvPr>
          <p:cNvSpPr txBox="1">
            <a:spLocks/>
          </p:cNvSpPr>
          <p:nvPr/>
        </p:nvSpPr>
        <p:spPr>
          <a:xfrm>
            <a:off x="2331403" y="2228592"/>
            <a:ext cx="7185822" cy="3892289"/>
          </a:xfrm>
          <a:prstGeom prst="rect">
            <a:avLst/>
          </a:prstGeom>
        </p:spPr>
        <p:txBody>
          <a:bodyPr lIns="91440" tIns="45720" rIns="91440" bIns="45720" anchor="t"/>
          <a:lstStyle>
            <a:lvl1pPr marL="182876" indent="-182876" algn="l" defTabSz="914378" rtl="0" eaLnBrk="1" latinLnBrk="0" hangingPunct="1">
              <a:lnSpc>
                <a:spcPct val="90000"/>
              </a:lnSpc>
              <a:spcBef>
                <a:spcPts val="1000"/>
              </a:spcBef>
              <a:buClr>
                <a:schemeClr val="accent3"/>
              </a:buClr>
              <a:buFont typeface="Tahoma" panose="020B0604030504040204" pitchFamily="34" charset="0"/>
              <a:buChar char="‣"/>
              <a:defRPr sz="1200" kern="1200">
                <a:solidFill>
                  <a:schemeClr val="tx2"/>
                </a:solidFill>
                <a:latin typeface="Gill Sans MT" panose="020B0502020104020203" pitchFamily="34" charset="0"/>
                <a:ea typeface="+mn-ea"/>
                <a:cs typeface="+mn-cs"/>
              </a:defRPr>
            </a:lvl1pPr>
            <a:lvl2pPr marL="457189" indent="-182876" algn="l" defTabSz="914378" rtl="0" eaLnBrk="1" latinLnBrk="0" hangingPunct="1">
              <a:lnSpc>
                <a:spcPct val="90000"/>
              </a:lnSpc>
              <a:spcBef>
                <a:spcPts val="500"/>
              </a:spcBef>
              <a:buClr>
                <a:schemeClr val="accent3"/>
              </a:buClr>
              <a:buFont typeface="Tahoma" panose="020B0604030504040204" pitchFamily="34" charset="0"/>
              <a:buChar char="‣"/>
              <a:defRPr sz="1100" kern="1200">
                <a:solidFill>
                  <a:schemeClr val="tx2"/>
                </a:solidFill>
                <a:latin typeface="Gill Sans MT" panose="020B0502020104020203" pitchFamily="34" charset="0"/>
                <a:ea typeface="+mn-ea"/>
                <a:cs typeface="+mn-cs"/>
              </a:defRPr>
            </a:lvl2pPr>
            <a:lvl3pPr marL="731502" indent="-182876" algn="l" defTabSz="914378" rtl="0" eaLnBrk="1" latinLnBrk="0" hangingPunct="1">
              <a:lnSpc>
                <a:spcPct val="90000"/>
              </a:lnSpc>
              <a:spcBef>
                <a:spcPts val="500"/>
              </a:spcBef>
              <a:buClr>
                <a:schemeClr val="accent3"/>
              </a:buClr>
              <a:buFont typeface="Tahoma" panose="020B0604030504040204" pitchFamily="34" charset="0"/>
              <a:buChar char="‣"/>
              <a:defRPr sz="1050" kern="1200">
                <a:solidFill>
                  <a:schemeClr val="tx2"/>
                </a:solidFill>
                <a:latin typeface="Gill Sans MT" panose="020B0502020104020203" pitchFamily="34" charset="0"/>
                <a:ea typeface="+mn-ea"/>
                <a:cs typeface="+mn-cs"/>
              </a:defRPr>
            </a:lvl3pPr>
            <a:lvl4pPr marL="1005815"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4pPr>
            <a:lvl5pPr marL="1280128"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800" b="0" i="0" u="none" strike="noStrike" kern="1200" cap="none" spc="0" normalizeH="0" baseline="0" noProof="0">
                <a:ln>
                  <a:noFill/>
                </a:ln>
                <a:solidFill>
                  <a:srgbClr val="C00000"/>
                </a:solidFill>
                <a:effectLst/>
                <a:uLnTx/>
                <a:uFillTx/>
                <a:latin typeface="Arial" panose="020B0604020202020204"/>
                <a:ea typeface="+mn-ea"/>
                <a:cs typeface="+mn-cs"/>
              </a:rPr>
              <a:t>Future developments</a:t>
            </a:r>
            <a:br>
              <a:rPr kumimoji="0" lang="en-US" sz="2800" b="0" i="0" u="none" strike="noStrike" kern="1200" cap="none" spc="0" normalizeH="0" baseline="0" noProof="0">
                <a:ln>
                  <a:noFill/>
                </a:ln>
                <a:solidFill>
                  <a:srgbClr val="C00000"/>
                </a:solidFill>
                <a:effectLst/>
                <a:uLnTx/>
                <a:uFillTx/>
                <a:latin typeface="Arial" panose="020B0604020202020204"/>
                <a:ea typeface="+mn-ea"/>
                <a:cs typeface="+mn-cs"/>
              </a:rPr>
            </a:br>
            <a:r>
              <a:rPr kumimoji="0" lang="en-US" sz="2800" b="0" i="0" u="none" strike="noStrike" kern="1200" cap="none" spc="0" normalizeH="0" baseline="0" noProof="0">
                <a:ln>
                  <a:noFill/>
                </a:ln>
                <a:solidFill>
                  <a:srgbClr val="C00000"/>
                </a:solidFill>
                <a:effectLst/>
                <a:uLnTx/>
                <a:uFillTx/>
                <a:latin typeface="Arial" panose="020B0604020202020204"/>
                <a:ea typeface="+mn-ea"/>
                <a:cs typeface="+mn-cs"/>
              </a:rPr>
              <a:t>(CDAC, BCL2i)</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endParaRPr kumimoji="0" lang="en-US" sz="3200" b="0" i="0" u="none" strike="noStrike" kern="1200" cap="none" spc="0" normalizeH="0" baseline="0" noProof="0">
              <a:ln>
                <a:noFill/>
              </a:ln>
              <a:solidFill>
                <a:srgbClr val="C3BFB6"/>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800" b="0" i="0" u="none" strike="noStrike" kern="1200" cap="none" spc="0" normalizeH="0" baseline="0" noProof="0">
                <a:ln>
                  <a:noFill/>
                </a:ln>
                <a:solidFill>
                  <a:srgbClr val="283349"/>
                </a:solidFill>
                <a:effectLst/>
                <a:uLnTx/>
                <a:uFillTx/>
                <a:latin typeface="Arial" panose="020B0604020202020204"/>
                <a:ea typeface="+mn-ea"/>
                <a:cs typeface="+mn-cs"/>
              </a:rPr>
              <a:t>Anna Maria Frustaci, MD</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it-IT" sz="2400" b="0" i="0" u="none" strike="noStrike" kern="1200" cap="none" spc="0" normalizeH="0" baseline="0" noProof="0">
                <a:ln>
                  <a:noFill/>
                </a:ln>
                <a:solidFill>
                  <a:srgbClr val="283349"/>
                </a:solidFill>
                <a:effectLst/>
                <a:uLnTx/>
                <a:uFillTx/>
                <a:latin typeface="Arial" panose="020B0604020202020204"/>
                <a:ea typeface="+mn-ea"/>
                <a:cs typeface="+mn-cs"/>
              </a:rPr>
              <a:t>ASST Grande Ospedale </a:t>
            </a:r>
            <a:br>
              <a:rPr kumimoji="0" lang="it-IT" sz="2400" b="0" i="0" u="none" strike="noStrike" kern="1200" cap="none" spc="0" normalizeH="0" baseline="0" noProof="0">
                <a:ln>
                  <a:noFill/>
                </a:ln>
                <a:solidFill>
                  <a:srgbClr val="C3BFB6"/>
                </a:solidFill>
                <a:effectLst/>
                <a:uLnTx/>
                <a:uFillTx/>
                <a:latin typeface="Arial" panose="020B0604020202020204"/>
                <a:ea typeface="+mn-ea"/>
                <a:cs typeface="+mn-cs"/>
              </a:rPr>
            </a:br>
            <a:r>
              <a:rPr kumimoji="0" lang="it-IT" sz="2400" b="0" i="0" u="none" strike="noStrike" kern="1200" cap="none" spc="0" normalizeH="0" baseline="0" noProof="0">
                <a:ln>
                  <a:noFill/>
                </a:ln>
                <a:solidFill>
                  <a:srgbClr val="283349"/>
                </a:solidFill>
                <a:effectLst/>
                <a:uLnTx/>
                <a:uFillTx/>
                <a:latin typeface="Arial" panose="020B0604020202020204"/>
                <a:ea typeface="+mn-ea"/>
                <a:cs typeface="+mn-cs"/>
              </a:rPr>
              <a:t>Metropolitano Niguarda,</a:t>
            </a:r>
            <a:br>
              <a:rPr kumimoji="0" lang="it-IT" sz="2400" b="0" i="0" u="none" strike="noStrike" kern="1200" cap="none" spc="0" normalizeH="0" baseline="0" noProof="0">
                <a:ln>
                  <a:noFill/>
                </a:ln>
                <a:solidFill>
                  <a:srgbClr val="C3BFB6"/>
                </a:solidFill>
                <a:effectLst/>
                <a:uLnTx/>
                <a:uFillTx/>
                <a:latin typeface="Arial" panose="020B0604020202020204"/>
                <a:ea typeface="+mn-ea"/>
                <a:cs typeface="+mn-cs"/>
              </a:rPr>
            </a:br>
            <a:r>
              <a:rPr kumimoji="0" lang="it-IT" sz="2400" b="0" i="0" u="none" strike="noStrike" kern="1200" cap="none" spc="0" normalizeH="0" baseline="0" noProof="0">
                <a:ln>
                  <a:noFill/>
                </a:ln>
                <a:solidFill>
                  <a:srgbClr val="283349"/>
                </a:solidFill>
                <a:effectLst/>
                <a:uLnTx/>
                <a:uFillTx/>
                <a:latin typeface="Arial" panose="020B0604020202020204"/>
                <a:ea typeface="+mn-ea"/>
                <a:cs typeface="+mn-cs"/>
              </a:rPr>
              <a:t>Milan, </a:t>
            </a:r>
            <a:r>
              <a:rPr kumimoji="0" lang="it-IT" sz="2400" b="0" i="0" u="none" strike="noStrike" kern="1200" cap="none" spc="0" normalizeH="0" baseline="0" noProof="0" err="1">
                <a:ln>
                  <a:noFill/>
                </a:ln>
                <a:solidFill>
                  <a:srgbClr val="283349"/>
                </a:solidFill>
                <a:effectLst/>
                <a:uLnTx/>
                <a:uFillTx/>
                <a:latin typeface="Arial" panose="020B0604020202020204"/>
                <a:ea typeface="+mn-ea"/>
                <a:cs typeface="+mn-cs"/>
              </a:rPr>
              <a:t>Italy</a:t>
            </a:r>
            <a:endParaRPr kumimoji="0" lang="en-US" sz="24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pic>
        <p:nvPicPr>
          <p:cNvPr id="10" name="Picture 9" descr="A close-up of a person smiling&#10;&#10;Description automatically generated">
            <a:extLst>
              <a:ext uri="{FF2B5EF4-FFF2-40B4-BE49-F238E27FC236}">
                <a16:creationId xmlns:a16="http://schemas.microsoft.com/office/drawing/2014/main" id="{5F9628DE-8055-C00E-3C9C-B0912DC21A9B}"/>
              </a:ext>
            </a:extLst>
          </p:cNvPr>
          <p:cNvPicPr>
            <a:picLocks noChangeAspect="1"/>
          </p:cNvPicPr>
          <p:nvPr/>
        </p:nvPicPr>
        <p:blipFill rotWithShape="1">
          <a:blip r:embed="rId2"/>
          <a:srcRect l="27157" r="10673"/>
          <a:stretch/>
        </p:blipFill>
        <p:spPr>
          <a:xfrm>
            <a:off x="8765546" y="3790465"/>
            <a:ext cx="1765819" cy="1868565"/>
          </a:xfrm>
          <a:prstGeom prst="rect">
            <a:avLst/>
          </a:prstGeom>
        </p:spPr>
      </p:pic>
      <p:sp>
        <p:nvSpPr>
          <p:cNvPr id="4" name="TextBox 3">
            <a:extLst>
              <a:ext uri="{FF2B5EF4-FFF2-40B4-BE49-F238E27FC236}">
                <a16:creationId xmlns:a16="http://schemas.microsoft.com/office/drawing/2014/main" id="{75D1BAE5-0460-D152-2A2D-E16140588CED}"/>
              </a:ext>
            </a:extLst>
          </p:cNvPr>
          <p:cNvSpPr txBox="1"/>
          <p:nvPr/>
        </p:nvSpPr>
        <p:spPr>
          <a:xfrm>
            <a:off x="588578" y="6339059"/>
            <a:ext cx="2622213" cy="365125"/>
          </a:xfrm>
          <a:prstGeom prst="rect">
            <a:avLst/>
          </a:prstGeom>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mn-cs"/>
              </a:rPr>
              <a:t>0924-BGB-11417-MRC-004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mn-cs"/>
              </a:rPr>
              <a:t>Approved: 14 October 2024</a:t>
            </a:r>
            <a:endParaRPr kumimoji="0" lang="en-GB" sz="1000" b="0" i="0" u="none" strike="noStrike" kern="1200" cap="none" spc="0" normalizeH="0" baseline="0" noProof="0" err="1">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83800672"/>
      </p:ext>
    </p:extLst>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3">
            <a:extLst>
              <a:ext uri="{FF2B5EF4-FFF2-40B4-BE49-F238E27FC236}">
                <a16:creationId xmlns:a16="http://schemas.microsoft.com/office/drawing/2014/main" id="{7A5F974E-6908-941E-E4E4-000FD44A81E7}"/>
              </a:ext>
            </a:extLst>
          </p:cNvPr>
          <p:cNvGraphicFramePr>
            <a:graphicFrameLocks noGrp="1"/>
          </p:cNvGraphicFramePr>
          <p:nvPr>
            <p:ph sz="quarter" idx="13"/>
          </p:nvPr>
        </p:nvGraphicFramePr>
        <p:xfrm>
          <a:off x="739775" y="1400175"/>
          <a:ext cx="10637837" cy="1650636"/>
        </p:xfrm>
        <a:graphic>
          <a:graphicData uri="http://schemas.openxmlformats.org/drawingml/2006/table">
            <a:tbl>
              <a:tblPr firstRow="1" bandRow="1">
                <a:tableStyleId>{5C22544A-7EE6-4342-B048-85BDC9FD1C3A}</a:tableStyleId>
              </a:tblPr>
              <a:tblGrid>
                <a:gridCol w="3976460">
                  <a:extLst>
                    <a:ext uri="{9D8B030D-6E8A-4147-A177-3AD203B41FA5}">
                      <a16:colId xmlns:a16="http://schemas.microsoft.com/office/drawing/2014/main" val="2059648219"/>
                    </a:ext>
                  </a:extLst>
                </a:gridCol>
                <a:gridCol w="6661377">
                  <a:extLst>
                    <a:ext uri="{9D8B030D-6E8A-4147-A177-3AD203B41FA5}">
                      <a16:colId xmlns:a16="http://schemas.microsoft.com/office/drawing/2014/main" val="1674442273"/>
                    </a:ext>
                  </a:extLst>
                </a:gridCol>
              </a:tblGrid>
              <a:tr h="412659">
                <a:tc>
                  <a:txBody>
                    <a:bodyPr/>
                    <a:lstStyle/>
                    <a:p>
                      <a:pPr algn="l"/>
                      <a:r>
                        <a:rPr lang="it-IT" sz="2000">
                          <a:solidFill>
                            <a:srgbClr val="F8F8F8"/>
                          </a:solidFill>
                        </a:rPr>
                        <a:t>COI</a:t>
                      </a:r>
                      <a:endParaRPr lang="it-IT" sz="2000" b="0" i="1">
                        <a:solidFill>
                          <a:srgbClr val="F8F8F8"/>
                        </a:solidFill>
                        <a:latin typeface="Helvetica" panose="020B0500000000000000" pitchFamily="34" charset="0"/>
                      </a:endParaRPr>
                    </a:p>
                  </a:txBody>
                  <a:tcPr/>
                </a:tc>
                <a:tc>
                  <a:txBody>
                    <a:bodyPr/>
                    <a:lstStyle/>
                    <a:p>
                      <a:r>
                        <a:rPr lang="it-IT" sz="2000">
                          <a:solidFill>
                            <a:srgbClr val="F8F8F8"/>
                          </a:solidFill>
                        </a:rPr>
                        <a:t>Sponsor</a:t>
                      </a:r>
                      <a:endParaRPr lang="it-IT" sz="2000" b="0" i="1">
                        <a:solidFill>
                          <a:srgbClr val="F8F8F8"/>
                        </a:solidFill>
                        <a:latin typeface="Helvetica" panose="020B0500000000000000" pitchFamily="34" charset="0"/>
                      </a:endParaRPr>
                    </a:p>
                  </a:txBody>
                  <a:tcPr/>
                </a:tc>
                <a:extLst>
                  <a:ext uri="{0D108BD9-81ED-4DB2-BD59-A6C34878D82A}">
                    <a16:rowId xmlns:a16="http://schemas.microsoft.com/office/drawing/2014/main" val="859026500"/>
                  </a:ext>
                </a:extLst>
              </a:tr>
              <a:tr h="412659">
                <a:tc>
                  <a:txBody>
                    <a:bodyPr/>
                    <a:lstStyle/>
                    <a:p>
                      <a:r>
                        <a:rPr lang="it-IT" sz="2000">
                          <a:solidFill>
                            <a:schemeClr val="bg1"/>
                          </a:solidFill>
                          <a:latin typeface="Helvetica" panose="020B0500000000000000" pitchFamily="34" charset="0"/>
                        </a:rPr>
                        <a:t>Honoraria</a:t>
                      </a:r>
                    </a:p>
                  </a:txBody>
                  <a:tcPr/>
                </a:tc>
                <a:tc>
                  <a:txBody>
                    <a:bodyPr/>
                    <a:lstStyle/>
                    <a:p>
                      <a:r>
                        <a:rPr lang="it-IT" sz="2000">
                          <a:solidFill>
                            <a:schemeClr val="bg1"/>
                          </a:solidFill>
                          <a:latin typeface="Helvetica" panose="020B0500000000000000" pitchFamily="34" charset="0"/>
                        </a:rPr>
                        <a:t>BeiGene, AstraZeneca, Janssen, AbbVie</a:t>
                      </a:r>
                    </a:p>
                  </a:txBody>
                  <a:tcPr/>
                </a:tc>
                <a:extLst>
                  <a:ext uri="{0D108BD9-81ED-4DB2-BD59-A6C34878D82A}">
                    <a16:rowId xmlns:a16="http://schemas.microsoft.com/office/drawing/2014/main" val="3150460932"/>
                  </a:ext>
                </a:extLst>
              </a:tr>
              <a:tr h="412659">
                <a:tc>
                  <a:txBody>
                    <a:bodyPr/>
                    <a:lstStyle/>
                    <a:p>
                      <a:r>
                        <a:rPr lang="it-IT" sz="2000">
                          <a:solidFill>
                            <a:schemeClr val="bg1"/>
                          </a:solidFill>
                          <a:latin typeface="Helvetica" panose="020B0500000000000000" pitchFamily="34" charset="0"/>
                        </a:rPr>
                        <a:t>Advisory boards</a:t>
                      </a:r>
                    </a:p>
                  </a:txBody>
                  <a:tcPr/>
                </a:tc>
                <a:tc>
                  <a:txBody>
                    <a:bodyPr/>
                    <a:lstStyle/>
                    <a:p>
                      <a:r>
                        <a:rPr lang="it-IT" sz="2000">
                          <a:solidFill>
                            <a:schemeClr val="bg1"/>
                          </a:solidFill>
                          <a:latin typeface="Helvetica" panose="020B0500000000000000" pitchFamily="34" charset="0"/>
                        </a:rPr>
                        <a:t>BeiGene, Janssen, AbbVie</a:t>
                      </a:r>
                    </a:p>
                  </a:txBody>
                  <a:tcPr/>
                </a:tc>
                <a:extLst>
                  <a:ext uri="{0D108BD9-81ED-4DB2-BD59-A6C34878D82A}">
                    <a16:rowId xmlns:a16="http://schemas.microsoft.com/office/drawing/2014/main" val="1575134108"/>
                  </a:ext>
                </a:extLst>
              </a:tr>
              <a:tr h="412659">
                <a:tc>
                  <a:txBody>
                    <a:bodyPr/>
                    <a:lstStyle/>
                    <a:p>
                      <a:r>
                        <a:rPr lang="it-IT" sz="2000">
                          <a:solidFill>
                            <a:schemeClr val="bg1"/>
                          </a:solidFill>
                          <a:latin typeface="Helvetica" panose="020B0500000000000000" pitchFamily="34" charset="0"/>
                        </a:rPr>
                        <a:t>Congress sponsoring</a:t>
                      </a:r>
                    </a:p>
                  </a:txBody>
                  <a:tcPr/>
                </a:tc>
                <a:tc>
                  <a:txBody>
                    <a:bodyPr/>
                    <a:lstStyle/>
                    <a:p>
                      <a:r>
                        <a:rPr lang="it-IT" sz="2000">
                          <a:solidFill>
                            <a:schemeClr val="bg1"/>
                          </a:solidFill>
                          <a:latin typeface="Helvetica" panose="020B0500000000000000" pitchFamily="34" charset="0"/>
                        </a:rPr>
                        <a:t>BeiGene, AstraZeneca, Janssen, AbbVie</a:t>
                      </a:r>
                    </a:p>
                  </a:txBody>
                  <a:tcPr/>
                </a:tc>
                <a:extLst>
                  <a:ext uri="{0D108BD9-81ED-4DB2-BD59-A6C34878D82A}">
                    <a16:rowId xmlns:a16="http://schemas.microsoft.com/office/drawing/2014/main" val="292310322"/>
                  </a:ext>
                </a:extLst>
              </a:tr>
            </a:tbl>
          </a:graphicData>
        </a:graphic>
      </p:graphicFrame>
      <p:sp>
        <p:nvSpPr>
          <p:cNvPr id="4" name="Title 3">
            <a:extLst>
              <a:ext uri="{FF2B5EF4-FFF2-40B4-BE49-F238E27FC236}">
                <a16:creationId xmlns:a16="http://schemas.microsoft.com/office/drawing/2014/main" id="{2D3D5FF3-7DA0-956D-8148-72D77D328A0C}"/>
              </a:ext>
            </a:extLst>
          </p:cNvPr>
          <p:cNvSpPr>
            <a:spLocks noGrp="1"/>
          </p:cNvSpPr>
          <p:nvPr>
            <p:ph type="ctrTitle"/>
          </p:nvPr>
        </p:nvSpPr>
        <p:spPr/>
        <p:txBody>
          <a:bodyPr/>
          <a:lstStyle/>
          <a:p>
            <a:r>
              <a:rPr lang="en-GB"/>
              <a:t>D</a:t>
            </a:r>
            <a:r>
              <a:rPr lang="en-GB">
                <a:solidFill>
                  <a:srgbClr val="283349"/>
                </a:solidFill>
              </a:rPr>
              <a:t>isclosur</a:t>
            </a:r>
            <a:r>
              <a:rPr lang="en-GB"/>
              <a:t>es</a:t>
            </a:r>
          </a:p>
        </p:txBody>
      </p:sp>
      <p:sp>
        <p:nvSpPr>
          <p:cNvPr id="7" name="TextBox 6">
            <a:extLst>
              <a:ext uri="{FF2B5EF4-FFF2-40B4-BE49-F238E27FC236}">
                <a16:creationId xmlns:a16="http://schemas.microsoft.com/office/drawing/2014/main" id="{81751C9C-712B-25B0-34DE-53E619FBE175}"/>
              </a:ext>
            </a:extLst>
          </p:cNvPr>
          <p:cNvSpPr txBox="1"/>
          <p:nvPr/>
        </p:nvSpPr>
        <p:spPr>
          <a:xfrm>
            <a:off x="883579" y="624280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COI, conflict of interest.</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sp>
        <p:nvSpPr>
          <p:cNvPr id="2" name="Slide Number Placeholder 2">
            <a:extLst>
              <a:ext uri="{FF2B5EF4-FFF2-40B4-BE49-F238E27FC236}">
                <a16:creationId xmlns:a16="http://schemas.microsoft.com/office/drawing/2014/main" id="{094952DD-592B-A5B1-1F79-8A08019FFD01}"/>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91293659"/>
      </p:ext>
    </p:extLst>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22ABC4-EBFA-3883-87D9-5E5BB736E90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330B78B9-1CE6-CA52-F891-6A491EE472B9}"/>
              </a:ext>
            </a:extLst>
          </p:cNvPr>
          <p:cNvSpPr>
            <a:spLocks noGrp="1"/>
          </p:cNvSpPr>
          <p:nvPr>
            <p:ph type="ctrTitle"/>
          </p:nvPr>
        </p:nvSpPr>
        <p:spPr/>
        <p:txBody>
          <a:bodyPr/>
          <a:lstStyle/>
          <a:p>
            <a:r>
              <a:rPr lang="en-GB"/>
              <a:t>EMA-approved therapies i</a:t>
            </a:r>
            <a:r>
              <a:rPr lang="it-IT"/>
              <a:t>ndolent </a:t>
            </a:r>
            <a:r>
              <a:rPr lang="en-GB"/>
              <a:t>NHL</a:t>
            </a:r>
          </a:p>
        </p:txBody>
      </p:sp>
      <p:sp>
        <p:nvSpPr>
          <p:cNvPr id="5" name="TextBox 4">
            <a:extLst>
              <a:ext uri="{FF2B5EF4-FFF2-40B4-BE49-F238E27FC236}">
                <a16:creationId xmlns:a16="http://schemas.microsoft.com/office/drawing/2014/main" id="{1F579B0F-CC1E-1340-72AE-C520138BEB8D}"/>
              </a:ext>
            </a:extLst>
          </p:cNvPr>
          <p:cNvSpPr txBox="1"/>
          <p:nvPr/>
        </p:nvSpPr>
        <p:spPr>
          <a:xfrm>
            <a:off x="823286" y="5540885"/>
            <a:ext cx="10770001" cy="92333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Axi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axi-cel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Brexu</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brexu-cel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cBTKi, covalent Bruton’s tyrosine kinase inhibitor; CAR-T, chimeric antigen receptor T cell; CIT, chemoimmunotherapy; EMA, European Medicines Agency;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Epcor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epcoritamab; FL, follicular lymphoma; Ibru, ibrutinib;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Liso</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liso-cel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MCL, mantle cell lymphoma; MZL, marginal zone lymphoma;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ncBTKi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non-covalent BTKi; Pirto, pirtobrutinib; Tisa,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tisa-cel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WM, Waldenström’s macroglobulinemia; Zanu, zanubrutinib.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1) Dreyling M et al. </a:t>
            </a:r>
            <a:r>
              <a:rPr kumimoji="0" lang="it-IT" sz="900" b="0" i="0" u="none" strike="noStrike" kern="1200" cap="none" spc="0" normalizeH="0" baseline="0" noProof="0">
                <a:ln>
                  <a:noFill/>
                </a:ln>
                <a:solidFill>
                  <a:srgbClr val="283349"/>
                </a:solidFill>
                <a:effectLst/>
                <a:uLnTx/>
                <a:uFillTx/>
                <a:latin typeface="Arial" panose="020B0604020202020204"/>
                <a:ea typeface="+mn-ea"/>
                <a:cs typeface="+mn-cs"/>
              </a:rPr>
              <a:t>Ann Oncol. 2021;32(3):298-308;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2)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Brukinsa SmPC. Available at: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2"/>
              </a:rPr>
              <a:t>https://www.ema.europa.eu/en/medicines/human/EPAR/brukinsa</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3)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Imbruvica SmPC. Available at: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3"/>
              </a:rPr>
              <a:t>https://www.ema.europa.eu/en/medicines/human/EPAR/imbruvica</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4) Jaypirca SmPC. Available at: </a:t>
            </a:r>
            <a:r>
              <a:rPr kumimoji="0" lang="en-US" sz="900" b="0" i="0" u="none" strike="noStrike" kern="1200" cap="none" spc="0" normalizeH="0" baseline="0" noProof="0">
                <a:ln>
                  <a:noFill/>
                </a:ln>
                <a:solidFill>
                  <a:srgbClr val="D9D8D6"/>
                </a:solidFill>
                <a:effectLst/>
                <a:uLnTx/>
                <a:uFillTx/>
                <a:latin typeface="Arial" panose="020B0604020202020204"/>
                <a:ea typeface="+mn-ea"/>
                <a:cs typeface="+mn-cs"/>
                <a:hlinkClick r:id="rId4"/>
              </a:rPr>
              <a:t>https://www.ema.europa.eu/en/medicines/human/EPAR/jaypirca</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5) Tepkinly SmPC. Available at: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hlinkClick r:id="rId5"/>
              </a:rPr>
              <a:t>https://www.ema.europa.eu/en/medicines/human/EPAR/tepkinly</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6)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hlinkClick r:id="rId6"/>
              </a:rPr>
              <a:t>https://www.ema.europa.eu/en/news/meeting-highlights-pharmacovigilance-risk-assessment-committee-prac-10-13-june-2024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graphicFrame>
        <p:nvGraphicFramePr>
          <p:cNvPr id="10" name="Tabella 9">
            <a:extLst>
              <a:ext uri="{FF2B5EF4-FFF2-40B4-BE49-F238E27FC236}">
                <a16:creationId xmlns:a16="http://schemas.microsoft.com/office/drawing/2014/main" id="{3742298C-A3EE-9068-4756-BE6FA2628A3B}"/>
              </a:ext>
            </a:extLst>
          </p:cNvPr>
          <p:cNvGraphicFramePr>
            <a:graphicFrameLocks noGrp="1"/>
          </p:cNvGraphicFramePr>
          <p:nvPr/>
        </p:nvGraphicFramePr>
        <p:xfrm>
          <a:off x="1805858" y="1571007"/>
          <a:ext cx="8128000" cy="22148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950898410"/>
                    </a:ext>
                  </a:extLst>
                </a:gridCol>
                <a:gridCol w="1673942">
                  <a:extLst>
                    <a:ext uri="{9D8B030D-6E8A-4147-A177-3AD203B41FA5}">
                      <a16:colId xmlns:a16="http://schemas.microsoft.com/office/drawing/2014/main" val="2485059309"/>
                    </a:ext>
                  </a:extLst>
                </a:gridCol>
                <a:gridCol w="1577258">
                  <a:extLst>
                    <a:ext uri="{9D8B030D-6E8A-4147-A177-3AD203B41FA5}">
                      <a16:colId xmlns:a16="http://schemas.microsoft.com/office/drawing/2014/main" val="3512720760"/>
                    </a:ext>
                  </a:extLst>
                </a:gridCol>
                <a:gridCol w="1625600">
                  <a:extLst>
                    <a:ext uri="{9D8B030D-6E8A-4147-A177-3AD203B41FA5}">
                      <a16:colId xmlns:a16="http://schemas.microsoft.com/office/drawing/2014/main" val="1762963877"/>
                    </a:ext>
                  </a:extLst>
                </a:gridCol>
                <a:gridCol w="1625600">
                  <a:extLst>
                    <a:ext uri="{9D8B030D-6E8A-4147-A177-3AD203B41FA5}">
                      <a16:colId xmlns:a16="http://schemas.microsoft.com/office/drawing/2014/main" val="3492152721"/>
                    </a:ext>
                  </a:extLst>
                </a:gridCol>
              </a:tblGrid>
              <a:tr h="370840">
                <a:tc>
                  <a:txBody>
                    <a:bodyPr/>
                    <a:lstStyle/>
                    <a:p>
                      <a:endParaRPr lang="it-IT"/>
                    </a:p>
                  </a:txBody>
                  <a:tcPr/>
                </a:tc>
                <a:tc>
                  <a:txBody>
                    <a:bodyPr/>
                    <a:lstStyle/>
                    <a:p>
                      <a:pPr algn="ctr"/>
                      <a:r>
                        <a:rPr lang="it-IT">
                          <a:solidFill>
                            <a:srgbClr val="FFFFFF"/>
                          </a:solidFill>
                        </a:rPr>
                        <a:t>FL</a:t>
                      </a:r>
                    </a:p>
                  </a:txBody>
                  <a:tcPr/>
                </a:tc>
                <a:tc>
                  <a:txBody>
                    <a:bodyPr/>
                    <a:lstStyle/>
                    <a:p>
                      <a:pPr algn="ctr"/>
                      <a:r>
                        <a:rPr lang="it-IT">
                          <a:solidFill>
                            <a:srgbClr val="FFFFFF"/>
                          </a:solidFill>
                        </a:rPr>
                        <a:t>MCL</a:t>
                      </a:r>
                    </a:p>
                  </a:txBody>
                  <a:tcPr/>
                </a:tc>
                <a:tc>
                  <a:txBody>
                    <a:bodyPr/>
                    <a:lstStyle/>
                    <a:p>
                      <a:pPr algn="ctr"/>
                      <a:r>
                        <a:rPr lang="it-IT">
                          <a:solidFill>
                            <a:srgbClr val="FFFFFF"/>
                          </a:solidFill>
                        </a:rPr>
                        <a:t>MZL</a:t>
                      </a:r>
                    </a:p>
                  </a:txBody>
                  <a:tcPr/>
                </a:tc>
                <a:tc>
                  <a:txBody>
                    <a:bodyPr/>
                    <a:lstStyle/>
                    <a:p>
                      <a:pPr algn="ctr"/>
                      <a:r>
                        <a:rPr lang="it-IT">
                          <a:solidFill>
                            <a:srgbClr val="FFFFFF"/>
                          </a:solidFill>
                        </a:rPr>
                        <a:t>WM</a:t>
                      </a:r>
                    </a:p>
                  </a:txBody>
                  <a:tcPr/>
                </a:tc>
                <a:extLst>
                  <a:ext uri="{0D108BD9-81ED-4DB2-BD59-A6C34878D82A}">
                    <a16:rowId xmlns:a16="http://schemas.microsoft.com/office/drawing/2014/main" val="2414006343"/>
                  </a:ext>
                </a:extLst>
              </a:tr>
              <a:tr h="370840">
                <a:tc>
                  <a:txBody>
                    <a:bodyPr/>
                    <a:lstStyle/>
                    <a:p>
                      <a:r>
                        <a:rPr lang="it-IT">
                          <a:solidFill>
                            <a:schemeClr val="bg1">
                              <a:lumMod val="50000"/>
                            </a:schemeClr>
                          </a:solidFill>
                        </a:rPr>
                        <a:t>CIT</a:t>
                      </a:r>
                      <a:r>
                        <a:rPr lang="it-IT" baseline="30000">
                          <a:solidFill>
                            <a:schemeClr val="bg1">
                              <a:lumMod val="50000"/>
                            </a:schemeClr>
                          </a:solidFill>
                        </a:rPr>
                        <a:t>1</a:t>
                      </a:r>
                    </a:p>
                  </a:txBody>
                  <a:tcPr/>
                </a:tc>
                <a:tc>
                  <a:txBody>
                    <a:bodyPr/>
                    <a:lstStyle/>
                    <a:p>
                      <a:pPr algn="ctr"/>
                      <a:r>
                        <a:rPr lang="it-IT">
                          <a:solidFill>
                            <a:schemeClr val="bg1">
                              <a:lumMod val="50000"/>
                            </a:schemeClr>
                          </a:solidFill>
                          <a:sym typeface="Wingdings" panose="05000000000000000000" pitchFamily="2" charset="2"/>
                        </a:rPr>
                        <a:t></a:t>
                      </a:r>
                      <a:endParaRPr lang="it-IT">
                        <a:solidFill>
                          <a:schemeClr val="bg1">
                            <a:lumMod val="50000"/>
                          </a:schemeClr>
                        </a:solidFill>
                      </a:endParaRPr>
                    </a:p>
                  </a:txBody>
                  <a:tcPr/>
                </a:tc>
                <a:tc>
                  <a:txBody>
                    <a:bodyPr/>
                    <a:lstStyle/>
                    <a:p>
                      <a:pPr algn="ctr"/>
                      <a:r>
                        <a:rPr lang="it-IT">
                          <a:solidFill>
                            <a:schemeClr val="bg1">
                              <a:lumMod val="50000"/>
                            </a:schemeClr>
                          </a:solidFill>
                          <a:sym typeface="Wingdings" panose="05000000000000000000" pitchFamily="2" charset="2"/>
                        </a:rPr>
                        <a:t></a:t>
                      </a:r>
                      <a:endParaRPr lang="it-IT">
                        <a:solidFill>
                          <a:schemeClr val="bg1">
                            <a:lumMod val="50000"/>
                          </a:schemeClr>
                        </a:solidFill>
                      </a:endParaRPr>
                    </a:p>
                  </a:txBody>
                  <a:tcPr/>
                </a:tc>
                <a:tc>
                  <a:txBody>
                    <a:bodyPr/>
                    <a:lstStyle/>
                    <a:p>
                      <a:pPr algn="ctr"/>
                      <a:r>
                        <a:rPr lang="it-IT">
                          <a:solidFill>
                            <a:schemeClr val="bg1">
                              <a:lumMod val="50000"/>
                            </a:schemeClr>
                          </a:solidFill>
                          <a:sym typeface="Wingdings" panose="05000000000000000000" pitchFamily="2" charset="2"/>
                        </a:rPr>
                        <a:t></a:t>
                      </a:r>
                      <a:endParaRPr lang="it-IT">
                        <a:solidFill>
                          <a:schemeClr val="bg1">
                            <a:lumMod val="50000"/>
                          </a:schemeClr>
                        </a:solidFill>
                      </a:endParaRPr>
                    </a:p>
                  </a:txBody>
                  <a:tcPr/>
                </a:tc>
                <a:tc>
                  <a:txBody>
                    <a:bodyPr/>
                    <a:lstStyle/>
                    <a:p>
                      <a:pPr algn="ctr"/>
                      <a:r>
                        <a:rPr lang="it-IT">
                          <a:solidFill>
                            <a:schemeClr val="bg1">
                              <a:lumMod val="50000"/>
                            </a:schemeClr>
                          </a:solidFill>
                          <a:sym typeface="Wingdings" panose="05000000000000000000" pitchFamily="2" charset="2"/>
                        </a:rPr>
                        <a:t></a:t>
                      </a:r>
                      <a:endParaRPr lang="it-IT">
                        <a:solidFill>
                          <a:schemeClr val="bg1">
                            <a:lumMod val="50000"/>
                          </a:schemeClr>
                        </a:solidFill>
                      </a:endParaRPr>
                    </a:p>
                  </a:txBody>
                  <a:tcPr/>
                </a:tc>
                <a:extLst>
                  <a:ext uri="{0D108BD9-81ED-4DB2-BD59-A6C34878D82A}">
                    <a16:rowId xmlns:a16="http://schemas.microsoft.com/office/drawing/2014/main" val="2658986828"/>
                  </a:ext>
                </a:extLst>
              </a:tr>
              <a:tr h="370840">
                <a:tc>
                  <a:txBody>
                    <a:bodyPr/>
                    <a:lstStyle/>
                    <a:p>
                      <a:r>
                        <a:rPr lang="it-IT">
                          <a:solidFill>
                            <a:schemeClr val="bg1">
                              <a:lumMod val="50000"/>
                            </a:schemeClr>
                          </a:solidFill>
                        </a:rPr>
                        <a:t>cBTKi</a:t>
                      </a:r>
                      <a:r>
                        <a:rPr lang="it-IT" baseline="30000">
                          <a:solidFill>
                            <a:schemeClr val="bg1">
                              <a:lumMod val="50000"/>
                            </a:schemeClr>
                          </a:solidFill>
                        </a:rPr>
                        <a:t>2,3</a:t>
                      </a:r>
                    </a:p>
                  </a:txBody>
                  <a:tcPr/>
                </a:tc>
                <a:tc>
                  <a:txBody>
                    <a:bodyPr/>
                    <a:lstStyle/>
                    <a:p>
                      <a:pPr algn="ctr"/>
                      <a:r>
                        <a:rPr lang="it-IT">
                          <a:solidFill>
                            <a:schemeClr val="bg1">
                              <a:lumMod val="50000"/>
                            </a:schemeClr>
                          </a:solidFill>
                        </a:rPr>
                        <a:t>Zanu</a:t>
                      </a:r>
                    </a:p>
                  </a:txBody>
                  <a:tcPr/>
                </a:tc>
                <a:tc>
                  <a:txBody>
                    <a:bodyPr/>
                    <a:lstStyle/>
                    <a:p>
                      <a:pPr lvl="0" algn="ctr">
                        <a:buNone/>
                      </a:pPr>
                      <a:r>
                        <a:rPr lang="it-IT">
                          <a:solidFill>
                            <a:schemeClr val="bg1">
                              <a:lumMod val="50000"/>
                            </a:schemeClr>
                          </a:solidFill>
                        </a:rPr>
                        <a:t>Ibru</a:t>
                      </a:r>
                      <a:endParaRPr lang="it-IT" err="1">
                        <a:solidFill>
                          <a:schemeClr val="bg1">
                            <a:lumMod val="50000"/>
                          </a:schemeClr>
                        </a:solidFill>
                      </a:endParaRPr>
                    </a:p>
                  </a:txBody>
                  <a:tcPr/>
                </a:tc>
                <a:tc>
                  <a:txBody>
                    <a:bodyPr/>
                    <a:lstStyle/>
                    <a:p>
                      <a:pPr lvl="0" algn="ctr">
                        <a:buNone/>
                      </a:pPr>
                      <a:r>
                        <a:rPr lang="it-IT">
                          <a:solidFill>
                            <a:schemeClr val="bg1">
                              <a:lumMod val="50000"/>
                            </a:schemeClr>
                          </a:solidFill>
                        </a:rPr>
                        <a:t>Zanu</a:t>
                      </a:r>
                    </a:p>
                  </a:txBody>
                  <a:tcPr/>
                </a:tc>
                <a:tc>
                  <a:txBody>
                    <a:bodyPr/>
                    <a:lstStyle/>
                    <a:p>
                      <a:pPr lvl="0" algn="ctr">
                        <a:buNone/>
                      </a:pPr>
                      <a:r>
                        <a:rPr lang="it-IT">
                          <a:solidFill>
                            <a:schemeClr val="bg1">
                              <a:lumMod val="50000"/>
                            </a:schemeClr>
                          </a:solidFill>
                        </a:rPr>
                        <a:t>Zanu, Ibru</a:t>
                      </a:r>
                      <a:endParaRPr lang="it-IT" err="1">
                        <a:solidFill>
                          <a:schemeClr val="bg1">
                            <a:lumMod val="50000"/>
                          </a:schemeClr>
                        </a:solidFill>
                      </a:endParaRPr>
                    </a:p>
                  </a:txBody>
                  <a:tcPr/>
                </a:tc>
                <a:extLst>
                  <a:ext uri="{0D108BD9-81ED-4DB2-BD59-A6C34878D82A}">
                    <a16:rowId xmlns:a16="http://schemas.microsoft.com/office/drawing/2014/main" val="2067121728"/>
                  </a:ext>
                </a:extLst>
              </a:tr>
              <a:tr h="370840">
                <a:tc>
                  <a:txBody>
                    <a:bodyPr/>
                    <a:lstStyle/>
                    <a:p>
                      <a:r>
                        <a:rPr lang="it-IT">
                          <a:solidFill>
                            <a:schemeClr val="bg1">
                              <a:lumMod val="50000"/>
                            </a:schemeClr>
                          </a:solidFill>
                        </a:rPr>
                        <a:t>ncBTKi</a:t>
                      </a:r>
                      <a:r>
                        <a:rPr lang="it-IT" baseline="30000">
                          <a:solidFill>
                            <a:schemeClr val="bg1">
                              <a:lumMod val="50000"/>
                            </a:schemeClr>
                          </a:solidFill>
                        </a:rPr>
                        <a:t>4</a:t>
                      </a:r>
                    </a:p>
                  </a:txBody>
                  <a:tcPr/>
                </a:tc>
                <a:tc>
                  <a:txBody>
                    <a:bodyPr/>
                    <a:lstStyle/>
                    <a:p>
                      <a:pPr algn="ctr"/>
                      <a:endParaRPr lang="it-IT">
                        <a:solidFill>
                          <a:schemeClr val="bg1">
                            <a:lumMod val="50000"/>
                          </a:schemeClr>
                        </a:solidFill>
                      </a:endParaRPr>
                    </a:p>
                  </a:txBody>
                  <a:tcPr>
                    <a:solidFill>
                      <a:srgbClr val="FF0000"/>
                    </a:solidFill>
                  </a:tcPr>
                </a:tc>
                <a:tc>
                  <a:txBody>
                    <a:bodyPr/>
                    <a:lstStyle/>
                    <a:p>
                      <a:pPr algn="ctr"/>
                      <a:r>
                        <a:rPr lang="it-IT">
                          <a:solidFill>
                            <a:schemeClr val="bg1">
                              <a:lumMod val="50000"/>
                            </a:schemeClr>
                          </a:solidFill>
                        </a:rPr>
                        <a:t>Pirto</a:t>
                      </a:r>
                      <a:endParaRPr lang="it-IT" err="1">
                        <a:solidFill>
                          <a:schemeClr val="bg1">
                            <a:lumMod val="50000"/>
                          </a:schemeClr>
                        </a:solidFill>
                      </a:endParaRPr>
                    </a:p>
                  </a:txBody>
                  <a:tcPr/>
                </a:tc>
                <a:tc>
                  <a:txBody>
                    <a:bodyPr/>
                    <a:lstStyle/>
                    <a:p>
                      <a:pPr algn="ctr"/>
                      <a:endParaRPr lang="it-IT">
                        <a:solidFill>
                          <a:schemeClr val="bg1">
                            <a:lumMod val="50000"/>
                          </a:schemeClr>
                        </a:solidFill>
                      </a:endParaRPr>
                    </a:p>
                  </a:txBody>
                  <a:tcPr>
                    <a:solidFill>
                      <a:srgbClr val="FF0000"/>
                    </a:solidFill>
                  </a:tcPr>
                </a:tc>
                <a:tc>
                  <a:txBody>
                    <a:bodyPr/>
                    <a:lstStyle/>
                    <a:p>
                      <a:pPr algn="ctr"/>
                      <a:endParaRPr lang="it-IT">
                        <a:solidFill>
                          <a:schemeClr val="bg1">
                            <a:lumMod val="50000"/>
                          </a:schemeClr>
                        </a:solidFill>
                      </a:endParaRPr>
                    </a:p>
                  </a:txBody>
                  <a:tcPr>
                    <a:solidFill>
                      <a:srgbClr val="FF0000"/>
                    </a:solidFill>
                  </a:tcPr>
                </a:tc>
                <a:extLst>
                  <a:ext uri="{0D108BD9-81ED-4DB2-BD59-A6C34878D82A}">
                    <a16:rowId xmlns:a16="http://schemas.microsoft.com/office/drawing/2014/main" val="2833951813"/>
                  </a:ext>
                </a:extLst>
              </a:tr>
              <a:tr h="215709">
                <a:tc>
                  <a:txBody>
                    <a:bodyPr/>
                    <a:lstStyle/>
                    <a:p>
                      <a:r>
                        <a:rPr lang="it-IT">
                          <a:solidFill>
                            <a:schemeClr val="bg1">
                              <a:lumMod val="50000"/>
                            </a:schemeClr>
                          </a:solidFill>
                        </a:rPr>
                        <a:t>Bispecifics</a:t>
                      </a:r>
                      <a:r>
                        <a:rPr lang="it-IT" baseline="30000">
                          <a:solidFill>
                            <a:schemeClr val="bg1">
                              <a:lumMod val="50000"/>
                            </a:schemeClr>
                          </a:solidFill>
                        </a:rPr>
                        <a:t>5</a:t>
                      </a:r>
                    </a:p>
                  </a:txBody>
                  <a:tcPr/>
                </a:tc>
                <a:tc>
                  <a:txBody>
                    <a:bodyPr/>
                    <a:lstStyle/>
                    <a:p>
                      <a:pPr algn="ctr"/>
                      <a:r>
                        <a:rPr lang="it-IT">
                          <a:solidFill>
                            <a:schemeClr val="bg1">
                              <a:lumMod val="50000"/>
                            </a:schemeClr>
                          </a:solidFill>
                        </a:rPr>
                        <a:t>Epcor</a:t>
                      </a:r>
                      <a:endParaRPr lang="it-IT" err="1">
                        <a:solidFill>
                          <a:schemeClr val="bg1">
                            <a:lumMod val="50000"/>
                          </a:schemeClr>
                        </a:solidFill>
                      </a:endParaRPr>
                    </a:p>
                  </a:txBody>
                  <a:tcPr/>
                </a:tc>
                <a:tc>
                  <a:txBody>
                    <a:bodyPr/>
                    <a:lstStyle/>
                    <a:p>
                      <a:pPr algn="ctr"/>
                      <a:endParaRPr lang="it-IT">
                        <a:solidFill>
                          <a:schemeClr val="bg1">
                            <a:lumMod val="50000"/>
                          </a:schemeClr>
                        </a:solidFill>
                      </a:endParaRPr>
                    </a:p>
                  </a:txBody>
                  <a:tcPr>
                    <a:solidFill>
                      <a:srgbClr val="FF0000"/>
                    </a:solidFill>
                  </a:tcPr>
                </a:tc>
                <a:tc>
                  <a:txBody>
                    <a:bodyPr/>
                    <a:lstStyle/>
                    <a:p>
                      <a:pPr algn="ctr"/>
                      <a:endParaRPr lang="it-IT">
                        <a:solidFill>
                          <a:schemeClr val="bg1">
                            <a:lumMod val="50000"/>
                          </a:schemeClr>
                        </a:solidFill>
                      </a:endParaRPr>
                    </a:p>
                  </a:txBody>
                  <a:tcPr>
                    <a:solidFill>
                      <a:srgbClr val="FF0000"/>
                    </a:solidFill>
                  </a:tcPr>
                </a:tc>
                <a:tc>
                  <a:txBody>
                    <a:bodyPr/>
                    <a:lstStyle/>
                    <a:p>
                      <a:pPr algn="ctr"/>
                      <a:endParaRPr lang="it-IT">
                        <a:solidFill>
                          <a:schemeClr val="bg1">
                            <a:lumMod val="50000"/>
                          </a:schemeClr>
                        </a:solidFill>
                      </a:endParaRPr>
                    </a:p>
                  </a:txBody>
                  <a:tcPr>
                    <a:solidFill>
                      <a:srgbClr val="FF0000"/>
                    </a:solidFill>
                  </a:tcPr>
                </a:tc>
                <a:extLst>
                  <a:ext uri="{0D108BD9-81ED-4DB2-BD59-A6C34878D82A}">
                    <a16:rowId xmlns:a16="http://schemas.microsoft.com/office/drawing/2014/main" val="2565155495"/>
                  </a:ext>
                </a:extLst>
              </a:tr>
              <a:tr h="215709">
                <a:tc>
                  <a:txBody>
                    <a:bodyPr/>
                    <a:lstStyle/>
                    <a:p>
                      <a:r>
                        <a:rPr lang="it-IT">
                          <a:solidFill>
                            <a:schemeClr val="bg1">
                              <a:lumMod val="50000"/>
                            </a:schemeClr>
                          </a:solidFill>
                        </a:rPr>
                        <a:t>CAR-T</a:t>
                      </a:r>
                      <a:r>
                        <a:rPr lang="it-IT" baseline="30000">
                          <a:solidFill>
                            <a:schemeClr val="bg1">
                              <a:lumMod val="50000"/>
                            </a:schemeClr>
                          </a:solidFill>
                        </a:rPr>
                        <a:t>6</a:t>
                      </a:r>
                    </a:p>
                  </a:txBody>
                  <a:tcPr/>
                </a:tc>
                <a:tc>
                  <a:txBody>
                    <a:bodyPr/>
                    <a:lstStyle/>
                    <a:p>
                      <a:pPr algn="ctr"/>
                      <a:r>
                        <a:rPr lang="it-IT">
                          <a:solidFill>
                            <a:schemeClr val="bg1">
                              <a:lumMod val="50000"/>
                            </a:schemeClr>
                          </a:solidFill>
                        </a:rPr>
                        <a:t>Tisa, Axi, Liso</a:t>
                      </a:r>
                    </a:p>
                  </a:txBody>
                  <a:tcPr/>
                </a:tc>
                <a:tc>
                  <a:txBody>
                    <a:bodyPr/>
                    <a:lstStyle/>
                    <a:p>
                      <a:pPr algn="ctr"/>
                      <a:r>
                        <a:rPr lang="it-IT">
                          <a:solidFill>
                            <a:schemeClr val="bg1">
                              <a:lumMod val="50000"/>
                            </a:schemeClr>
                          </a:solidFill>
                        </a:rPr>
                        <a:t>Brexu </a:t>
                      </a:r>
                    </a:p>
                  </a:txBody>
                  <a:tcPr/>
                </a:tc>
                <a:tc>
                  <a:txBody>
                    <a:bodyPr/>
                    <a:lstStyle/>
                    <a:p>
                      <a:pPr algn="ctr"/>
                      <a:endParaRPr lang="it-IT">
                        <a:solidFill>
                          <a:schemeClr val="bg1">
                            <a:lumMod val="50000"/>
                          </a:schemeClr>
                        </a:solidFill>
                      </a:endParaRPr>
                    </a:p>
                  </a:txBody>
                  <a:tcPr>
                    <a:solidFill>
                      <a:srgbClr val="FF0000"/>
                    </a:solidFill>
                  </a:tcPr>
                </a:tc>
                <a:tc>
                  <a:txBody>
                    <a:bodyPr/>
                    <a:lstStyle/>
                    <a:p>
                      <a:pPr algn="ctr"/>
                      <a:endParaRPr lang="it-IT">
                        <a:solidFill>
                          <a:schemeClr val="bg1">
                            <a:lumMod val="50000"/>
                          </a:schemeClr>
                        </a:solidFill>
                      </a:endParaRPr>
                    </a:p>
                  </a:txBody>
                  <a:tcPr>
                    <a:solidFill>
                      <a:srgbClr val="FF0000"/>
                    </a:solidFill>
                  </a:tcPr>
                </a:tc>
                <a:extLst>
                  <a:ext uri="{0D108BD9-81ED-4DB2-BD59-A6C34878D82A}">
                    <a16:rowId xmlns:a16="http://schemas.microsoft.com/office/drawing/2014/main" val="2671810956"/>
                  </a:ext>
                </a:extLst>
              </a:tr>
            </a:tbl>
          </a:graphicData>
        </a:graphic>
      </p:graphicFrame>
      <p:sp>
        <p:nvSpPr>
          <p:cNvPr id="2" name="CasellaDiTesto 1">
            <a:extLst>
              <a:ext uri="{FF2B5EF4-FFF2-40B4-BE49-F238E27FC236}">
                <a16:creationId xmlns:a16="http://schemas.microsoft.com/office/drawing/2014/main" id="{3ABBDB6E-1A9E-CC4D-AF11-6AC3A1519A6C}"/>
              </a:ext>
            </a:extLst>
          </p:cNvPr>
          <p:cNvSpPr txBox="1"/>
          <p:nvPr/>
        </p:nvSpPr>
        <p:spPr>
          <a:xfrm>
            <a:off x="1736863" y="4225541"/>
            <a:ext cx="8642555"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Ø"/>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Some options for MCL and FL with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cellular</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immunotherapy</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after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cBTKi</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failure</a:t>
            </a:r>
            <a:endParaRPr kumimoji="0" lang="it-IT" sz="1800" b="0"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Ø"/>
              <a:tabLst/>
              <a:defRPr/>
            </a:pPr>
            <a:endParaRPr kumimoji="0" lang="it-IT" sz="1800" b="0"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Ø"/>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No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approved</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salvage</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options for MZL and WM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failing</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CIT and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cBTKi</a:t>
            </a:r>
            <a:endParaRPr kumimoji="0" lang="it-IT"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55523661"/>
      </p:ext>
    </p:extLst>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22ABC4-EBFA-3883-87D9-5E5BB736E90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330B78B9-1CE6-CA52-F891-6A491EE472B9}"/>
              </a:ext>
            </a:extLst>
          </p:cNvPr>
          <p:cNvSpPr>
            <a:spLocks noGrp="1"/>
          </p:cNvSpPr>
          <p:nvPr>
            <p:ph type="ctrTitle"/>
          </p:nvPr>
        </p:nvSpPr>
        <p:spPr>
          <a:xfrm>
            <a:off x="739449" y="185190"/>
            <a:ext cx="10637384" cy="905449"/>
          </a:xfrm>
        </p:spPr>
        <p:txBody>
          <a:bodyPr/>
          <a:lstStyle/>
          <a:p>
            <a:r>
              <a:rPr lang="en-GB"/>
              <a:t>Cellular therapies are effective salvage therapeutic options, </a:t>
            </a:r>
            <a:br>
              <a:rPr lang="en-GB"/>
            </a:br>
            <a:r>
              <a:rPr lang="en-GB"/>
              <a:t>but not for everyone</a:t>
            </a:r>
          </a:p>
        </p:txBody>
      </p:sp>
      <p:sp>
        <p:nvSpPr>
          <p:cNvPr id="5" name="TextBox 4">
            <a:extLst>
              <a:ext uri="{FF2B5EF4-FFF2-40B4-BE49-F238E27FC236}">
                <a16:creationId xmlns:a16="http://schemas.microsoft.com/office/drawing/2014/main" id="{1F579B0F-CC1E-1340-72AE-C520138BEB8D}"/>
              </a:ext>
            </a:extLst>
          </p:cNvPr>
          <p:cNvSpPr txBox="1"/>
          <p:nvPr/>
        </p:nvSpPr>
        <p:spPr>
          <a:xfrm>
            <a:off x="823286" y="5956384"/>
            <a:ext cx="10770001" cy="5078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CAR-T, chimeric antigen receptor T cell; CRS, cytokine release syndrome; ICANS, immune effector cell-associated neurotoxicity syndrome, MZL, marginal zone lymphoma, WM, Waldenström’s macroglobulinemia.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1) Radhakrishnan VS and Davies AJ. </a:t>
            </a:r>
            <a:r>
              <a:rPr kumimoji="0" lang="fr-FR" sz="900" b="0" i="0" u="none" strike="noStrike" kern="1200" cap="none" spc="0" normalizeH="0" baseline="0" noProof="0">
                <a:ln>
                  <a:noFill/>
                </a:ln>
                <a:solidFill>
                  <a:srgbClr val="283349"/>
                </a:solidFill>
                <a:effectLst/>
                <a:uLnTx/>
                <a:uFillTx/>
                <a:latin typeface="Arial" panose="020B0604020202020204"/>
                <a:ea typeface="+mn-ea"/>
                <a:cs typeface="+mn-cs"/>
              </a:rPr>
              <a:t>Front Immunol. 2023;14:1295599; 2) Jacobson CA. Clinical Lymphoma, Myeloma and Leukemia. 2021;Volume 21:S178-S179.</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graphicFrame>
        <p:nvGraphicFramePr>
          <p:cNvPr id="6" name="Table 8">
            <a:extLst>
              <a:ext uri="{FF2B5EF4-FFF2-40B4-BE49-F238E27FC236}">
                <a16:creationId xmlns:a16="http://schemas.microsoft.com/office/drawing/2014/main" id="{8926D6B3-5399-C0D1-74F4-67738FE0F3E0}"/>
              </a:ext>
            </a:extLst>
          </p:cNvPr>
          <p:cNvGraphicFramePr>
            <a:graphicFrameLocks noGrp="1"/>
          </p:cNvGraphicFramePr>
          <p:nvPr/>
        </p:nvGraphicFramePr>
        <p:xfrm>
          <a:off x="667273" y="1364898"/>
          <a:ext cx="10781736" cy="4440936"/>
        </p:xfrm>
        <a:graphic>
          <a:graphicData uri="http://schemas.openxmlformats.org/drawingml/2006/table">
            <a:tbl>
              <a:tblPr firstRow="1" bandRow="1">
                <a:tableStyleId>{5C22544A-7EE6-4342-B048-85BDC9FD1C3A}</a:tableStyleId>
              </a:tblPr>
              <a:tblGrid>
                <a:gridCol w="5086379">
                  <a:extLst>
                    <a:ext uri="{9D8B030D-6E8A-4147-A177-3AD203B41FA5}">
                      <a16:colId xmlns:a16="http://schemas.microsoft.com/office/drawing/2014/main" val="2389949083"/>
                    </a:ext>
                  </a:extLst>
                </a:gridCol>
                <a:gridCol w="5695357">
                  <a:extLst>
                    <a:ext uri="{9D8B030D-6E8A-4147-A177-3AD203B41FA5}">
                      <a16:colId xmlns:a16="http://schemas.microsoft.com/office/drawing/2014/main" val="1776579270"/>
                    </a:ext>
                  </a:extLst>
                </a:gridCol>
              </a:tblGrid>
              <a:tr h="347242">
                <a:tc>
                  <a:txBody>
                    <a:bodyPr/>
                    <a:lstStyle/>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2000" b="1" u="none" strike="noStrike" kern="0" cap="none" spc="0" normalizeH="0" baseline="0" noProof="0">
                          <a:ln>
                            <a:noFill/>
                          </a:ln>
                          <a:solidFill>
                            <a:srgbClr val="FFFFFF"/>
                          </a:solidFill>
                          <a:effectLst/>
                          <a:uLnTx/>
                          <a:uFillTx/>
                        </a:rPr>
                        <a:t>Bispecific Antibodies</a:t>
                      </a:r>
                      <a:r>
                        <a:rPr kumimoji="0" lang="en-US" sz="2000" b="1" u="none" strike="noStrike" kern="0" cap="none" spc="0" normalizeH="0" baseline="30000" noProof="0">
                          <a:ln>
                            <a:noFill/>
                          </a:ln>
                          <a:solidFill>
                            <a:srgbClr val="FFFFFF"/>
                          </a:solidFill>
                          <a:effectLst/>
                          <a:uLnTx/>
                          <a:uFillTx/>
                        </a:rPr>
                        <a:t>1</a:t>
                      </a:r>
                      <a:endParaRPr kumimoji="0" lang="en-US" sz="2000" b="1" i="0" u="none" strike="noStrike" kern="0" cap="none" spc="0" normalizeH="0" baseline="30000" noProof="0">
                        <a:ln>
                          <a:noFill/>
                        </a:ln>
                        <a:solidFill>
                          <a:srgbClr val="FFFFFF"/>
                        </a:solidFill>
                        <a:effectLst/>
                        <a:uLnTx/>
                        <a:uFillTx/>
                        <a:latin typeface="Calibri" panose="020F0502020204030204" pitchFamily="34" charset="0"/>
                        <a:ea typeface="+mn-ea"/>
                        <a:cs typeface="+mn-cs"/>
                      </a:endParaRPr>
                    </a:p>
                  </a:txBody>
                  <a:tcPr marL="118872" marR="118872" anchor="ctr"/>
                </a:tc>
                <a:tc>
                  <a:txBody>
                    <a:bodyPr/>
                    <a:lstStyle/>
                    <a:p>
                      <a:pPr marL="0" marR="0" lvl="0" indent="0" algn="ct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2000" b="1" u="none" strike="noStrike" kern="0" cap="none" spc="0" normalizeH="0" baseline="0" noProof="0">
                          <a:ln>
                            <a:noFill/>
                          </a:ln>
                          <a:solidFill>
                            <a:srgbClr val="FFFFFF"/>
                          </a:solidFill>
                          <a:effectLst/>
                          <a:uLnTx/>
                          <a:uFillTx/>
                        </a:rPr>
                        <a:t>CAR-T Cell Therapy</a:t>
                      </a:r>
                      <a:r>
                        <a:rPr kumimoji="0" lang="en-US" sz="2000" b="1" u="none" strike="noStrike" kern="0" cap="none" spc="0" normalizeH="0" baseline="30000" noProof="0">
                          <a:ln>
                            <a:noFill/>
                          </a:ln>
                          <a:solidFill>
                            <a:srgbClr val="FFFFFF"/>
                          </a:solidFill>
                          <a:effectLst/>
                          <a:uLnTx/>
                          <a:uFillTx/>
                        </a:rPr>
                        <a:t>2</a:t>
                      </a:r>
                      <a:endParaRPr kumimoji="0" lang="en-US" sz="2000" b="1" i="0" u="none" strike="noStrike" kern="0" cap="none" spc="0" normalizeH="0" baseline="30000" noProof="0">
                        <a:ln>
                          <a:noFill/>
                        </a:ln>
                        <a:solidFill>
                          <a:srgbClr val="FFFFFF"/>
                        </a:solidFill>
                        <a:effectLst/>
                        <a:uLnTx/>
                        <a:uFillTx/>
                        <a:latin typeface="Calibri" panose="020F0502020204030204" pitchFamily="34" charset="0"/>
                        <a:ea typeface="+mn-ea"/>
                        <a:cs typeface="+mn-cs"/>
                      </a:endParaRPr>
                    </a:p>
                  </a:txBody>
                  <a:tcPr marL="118872" marR="118872" anchor="ctr"/>
                </a:tc>
                <a:extLst>
                  <a:ext uri="{0D108BD9-81ED-4DB2-BD59-A6C34878D82A}">
                    <a16:rowId xmlns:a16="http://schemas.microsoft.com/office/drawing/2014/main" val="1778255721"/>
                  </a:ext>
                </a:extLst>
              </a:tr>
              <a:tr h="2071876">
                <a:tc>
                  <a:txBody>
                    <a:bodyPr/>
                    <a:lstStyle/>
                    <a:p>
                      <a:pPr marL="548640" marR="0" lvl="1" indent="-457200" algn="l"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Char char="§"/>
                        <a:tabLst/>
                        <a:defRPr/>
                      </a:pPr>
                      <a:r>
                        <a:rPr kumimoji="0" lang="en-US" sz="1800" b="0" u="none" strike="noStrike" kern="0" cap="none" spc="0" normalizeH="0" baseline="0" noProof="0">
                          <a:ln>
                            <a:noFill/>
                          </a:ln>
                          <a:solidFill>
                            <a:srgbClr val="000000"/>
                          </a:solidFill>
                          <a:effectLst/>
                          <a:uLnTx/>
                          <a:uFillTx/>
                        </a:rPr>
                        <a:t>CRS/ICANS may occur</a:t>
                      </a:r>
                    </a:p>
                    <a:p>
                      <a:pPr marL="548640" marR="0" lvl="1" indent="-457200" algn="l"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Char char="§"/>
                        <a:tabLst/>
                        <a:defRPr/>
                      </a:pPr>
                      <a:r>
                        <a:rPr kumimoji="0" lang="en-US" sz="1800" b="0" u="none" strike="noStrike" kern="0" cap="none" spc="0" normalizeH="0" baseline="0" noProof="0">
                          <a:ln>
                            <a:noFill/>
                          </a:ln>
                          <a:solidFill>
                            <a:srgbClr val="000000"/>
                          </a:solidFill>
                          <a:effectLst/>
                          <a:uLnTx/>
                          <a:uFillTx/>
                        </a:rPr>
                        <a:t>High incidence of infections, late B cells recovery</a:t>
                      </a:r>
                    </a:p>
                    <a:p>
                      <a:pPr marL="548640" marR="0" lvl="1" indent="-457200" algn="l"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Char char="§"/>
                        <a:tabLst/>
                        <a:defRPr/>
                      </a:pPr>
                      <a:r>
                        <a:rPr kumimoji="0" lang="en-US" sz="1800" b="0" u="none" strike="noStrike" kern="0" cap="none" spc="0" normalizeH="0" baseline="0" noProof="0">
                          <a:ln>
                            <a:noFill/>
                          </a:ln>
                          <a:solidFill>
                            <a:srgbClr val="000000"/>
                          </a:solidFill>
                          <a:effectLst/>
                          <a:uLnTx/>
                          <a:uFillTx/>
                        </a:rPr>
                        <a:t>Requires multiple doses and frequent hospital admissions</a:t>
                      </a:r>
                      <a:endParaRPr kumimoji="0" lang="en-US" sz="1800" b="0" i="0" u="none" strike="noStrike" kern="0" cap="none" spc="0" normalizeH="0" baseline="0" noProof="0">
                        <a:ln>
                          <a:noFill/>
                        </a:ln>
                        <a:solidFill>
                          <a:srgbClr val="000000"/>
                        </a:solidFill>
                        <a:effectLst/>
                        <a:uLnTx/>
                        <a:uFillTx/>
                        <a:latin typeface="Calibri" panose="020F0502020204030204" pitchFamily="34" charset="0"/>
                      </a:endParaRPr>
                    </a:p>
                  </a:txBody>
                  <a:tcPr marL="118872" marR="118872">
                    <a:solidFill>
                      <a:schemeClr val="tx2">
                        <a:lumMod val="20000"/>
                        <a:lumOff val="80000"/>
                      </a:schemeClr>
                    </a:solidFill>
                  </a:tcPr>
                </a:tc>
                <a:tc>
                  <a:txBody>
                    <a:bodyPr/>
                    <a:lstStyle/>
                    <a:p>
                      <a:pPr marL="457200" marR="0" lvl="1" indent="-457200" algn="l"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Char char="§"/>
                        <a:tabLst/>
                        <a:defRPr/>
                      </a:pPr>
                      <a:r>
                        <a:rPr kumimoji="0" lang="en-US" sz="1800" b="0" u="none" strike="noStrike" kern="0" cap="none" spc="0" normalizeH="0" baseline="0" noProof="0">
                          <a:ln>
                            <a:noFill/>
                          </a:ln>
                          <a:solidFill>
                            <a:srgbClr val="000000"/>
                          </a:solidFill>
                          <a:effectLst/>
                          <a:uLnTx/>
                          <a:uFillTx/>
                        </a:rPr>
                        <a:t>Age-limited</a:t>
                      </a:r>
                    </a:p>
                    <a:p>
                      <a:pPr marL="457200" marR="0" lvl="1" indent="-457200" algn="l"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Char char="§"/>
                        <a:tabLst/>
                        <a:defRPr/>
                      </a:pPr>
                      <a:r>
                        <a:rPr kumimoji="0" lang="en-US" sz="1800" b="0" u="none" strike="noStrike" kern="0" cap="none" spc="0" normalizeH="0" baseline="0" noProof="0">
                          <a:ln>
                            <a:noFill/>
                          </a:ln>
                          <a:solidFill>
                            <a:srgbClr val="000000"/>
                          </a:solidFill>
                          <a:effectLst/>
                          <a:uLnTx/>
                          <a:uFillTx/>
                        </a:rPr>
                        <a:t>Need time for the apheresis, bridge therapy for disease control</a:t>
                      </a:r>
                    </a:p>
                    <a:p>
                      <a:pPr marL="457200" marR="0" lvl="1" indent="-457200" algn="l"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Char char="§"/>
                        <a:tabLst/>
                        <a:defRPr/>
                      </a:pPr>
                      <a:r>
                        <a:rPr kumimoji="0" lang="en-US" sz="1800" b="0" u="none" strike="noStrike" kern="0" cap="none" spc="0" normalizeH="0" baseline="0" noProof="0">
                          <a:ln>
                            <a:noFill/>
                          </a:ln>
                          <a:solidFill>
                            <a:srgbClr val="000000"/>
                          </a:solidFill>
                          <a:effectLst/>
                          <a:uLnTx/>
                          <a:uFillTx/>
                        </a:rPr>
                        <a:t>Potential for manufacturing failures</a:t>
                      </a:r>
                    </a:p>
                    <a:p>
                      <a:pPr marL="457200" marR="0" lvl="1" indent="-457200" algn="l"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Char char="§"/>
                        <a:tabLst/>
                        <a:defRPr/>
                      </a:pPr>
                      <a:r>
                        <a:rPr kumimoji="0" lang="en-US" sz="1800" b="0" u="none" strike="noStrike" kern="0" cap="none" spc="0" normalizeH="0" baseline="0" noProof="0">
                          <a:ln>
                            <a:noFill/>
                          </a:ln>
                          <a:solidFill>
                            <a:srgbClr val="000000"/>
                          </a:solidFill>
                          <a:effectLst/>
                          <a:uLnTx/>
                          <a:uFillTx/>
                        </a:rPr>
                        <a:t>Requires lymphodepletion</a:t>
                      </a:r>
                    </a:p>
                    <a:p>
                      <a:pPr marL="457200" marR="0" lvl="1" indent="-457200" algn="l"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Char char="§"/>
                        <a:tabLst/>
                        <a:defRPr/>
                      </a:pPr>
                      <a:r>
                        <a:rPr kumimoji="0" lang="en-US" sz="1800" b="0" u="none" strike="noStrike" kern="0" cap="none" spc="0" normalizeH="0" baseline="0" noProof="0">
                          <a:ln>
                            <a:noFill/>
                          </a:ln>
                          <a:solidFill>
                            <a:srgbClr val="000000"/>
                          </a:solidFill>
                          <a:effectLst/>
                          <a:uLnTx/>
                          <a:uFillTx/>
                        </a:rPr>
                        <a:t>Increased incidence of high-grade CRS/ICANS</a:t>
                      </a:r>
                      <a:endParaRPr kumimoji="0" lang="en-US" sz="1800" b="0" i="0" u="none" strike="noStrike" kern="0" cap="none" spc="0" normalizeH="0" baseline="0" noProof="0">
                        <a:ln>
                          <a:noFill/>
                        </a:ln>
                        <a:solidFill>
                          <a:srgbClr val="000000"/>
                        </a:solidFill>
                        <a:effectLst/>
                        <a:uLnTx/>
                        <a:uFillTx/>
                        <a:latin typeface="Calibri" panose="020F0502020204030204" pitchFamily="34" charset="0"/>
                      </a:endParaRPr>
                    </a:p>
                  </a:txBody>
                  <a:tcPr marL="118872" marR="118872">
                    <a:solidFill>
                      <a:schemeClr val="tx2">
                        <a:lumMod val="20000"/>
                        <a:lumOff val="80000"/>
                      </a:schemeClr>
                    </a:solidFill>
                  </a:tcPr>
                </a:tc>
                <a:extLst>
                  <a:ext uri="{0D108BD9-81ED-4DB2-BD59-A6C34878D82A}">
                    <a16:rowId xmlns:a16="http://schemas.microsoft.com/office/drawing/2014/main" val="2997718271"/>
                  </a:ext>
                </a:extLst>
              </a:tr>
              <a:tr h="1796977">
                <a:tc gridSpan="2">
                  <a:txBody>
                    <a:bodyPr/>
                    <a:lstStyle/>
                    <a:p>
                      <a:pPr marL="91440" marR="0" lvl="1" indent="0" algn="ctr"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None/>
                        <a:tabLst/>
                        <a:defRPr/>
                      </a:pPr>
                      <a:endParaRPr kumimoji="0" lang="en-US" sz="2000" b="0" u="none" strike="noStrike" kern="0" cap="none" spc="0" normalizeH="0" baseline="0" noProof="0">
                        <a:ln>
                          <a:noFill/>
                        </a:ln>
                        <a:solidFill>
                          <a:srgbClr val="000000"/>
                        </a:solidFill>
                        <a:effectLst/>
                        <a:uLnTx/>
                        <a:uFillTx/>
                      </a:endParaRPr>
                    </a:p>
                    <a:p>
                      <a:pPr marL="91440" marR="0" lvl="1" indent="0" algn="ctr"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None/>
                        <a:tabLst/>
                        <a:defRPr/>
                      </a:pPr>
                      <a:r>
                        <a:rPr kumimoji="0" lang="en-US" sz="2000" b="1" u="none" strike="noStrike" kern="0" cap="none" spc="0" normalizeH="0" baseline="0" noProof="0">
                          <a:ln>
                            <a:noFill/>
                          </a:ln>
                          <a:solidFill>
                            <a:srgbClr val="000000"/>
                          </a:solidFill>
                          <a:effectLst/>
                          <a:uLnTx/>
                          <a:uFillTx/>
                        </a:rPr>
                        <a:t>Only few patients with MZL or WM across studies</a:t>
                      </a:r>
                    </a:p>
                    <a:p>
                      <a:pPr marL="91440" marR="0" lvl="1" indent="0" algn="ctr"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None/>
                        <a:tabLst/>
                        <a:defRPr/>
                      </a:pPr>
                      <a:r>
                        <a:rPr kumimoji="0" lang="en-US" sz="2000" b="1" u="none" strike="noStrike" kern="0" cap="none" spc="0" normalizeH="0" baseline="0" noProof="0">
                          <a:ln>
                            <a:noFill/>
                          </a:ln>
                          <a:solidFill>
                            <a:srgbClr val="000000"/>
                          </a:solidFill>
                          <a:effectLst/>
                          <a:uLnTx/>
                          <a:uFillTx/>
                        </a:rPr>
                        <a:t>Not for everyone: late cytopenia in elderly, heavily pretreated patients with potential difficulties in delivering subsequent therapies</a:t>
                      </a:r>
                    </a:p>
                    <a:p>
                      <a:pPr marL="91440" marR="0" lvl="1" indent="0" algn="ctr" defTabSz="914400" rtl="0" eaLnBrk="1" fontAlgn="base" latinLnBrk="0" hangingPunct="1">
                        <a:lnSpc>
                          <a:spcPct val="90000"/>
                        </a:lnSpc>
                        <a:spcBef>
                          <a:spcPts val="600"/>
                        </a:spcBef>
                        <a:spcAft>
                          <a:spcPts val="600"/>
                        </a:spcAft>
                        <a:buClr>
                          <a:srgbClr val="000000"/>
                        </a:buClr>
                        <a:buSzTx/>
                        <a:buFont typeface="Wingdings" panose="05000000000000000000" pitchFamily="2" charset="2"/>
                        <a:buNone/>
                        <a:tabLst/>
                        <a:defRPr/>
                      </a:pPr>
                      <a:endParaRPr kumimoji="0" lang="en-US" sz="1800" b="1" i="0" u="none" strike="noStrike" kern="0" cap="none" spc="0" normalizeH="0" baseline="0" noProof="0">
                        <a:ln>
                          <a:noFill/>
                        </a:ln>
                        <a:solidFill>
                          <a:srgbClr val="000000"/>
                        </a:solidFill>
                        <a:effectLst/>
                        <a:uLnTx/>
                        <a:uFillTx/>
                        <a:latin typeface="Calibri" panose="020F0502020204030204" pitchFamily="34" charset="0"/>
                      </a:endParaRPr>
                    </a:p>
                  </a:txBody>
                  <a:tcPr marL="118872" marR="118872"/>
                </a:tc>
                <a:tc hMerge="1">
                  <a:txBody>
                    <a:bodyPr/>
                    <a:lstStyle/>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endParaRPr kumimoji="0" lang="en-US" sz="2000" b="0" i="0" u="none" strike="noStrike" kern="1200" cap="none" normalizeH="0" baseline="0">
                        <a:ln>
                          <a:noFill/>
                        </a:ln>
                        <a:solidFill>
                          <a:schemeClr val="bg2">
                            <a:lumMod val="10000"/>
                          </a:schemeClr>
                        </a:solidFill>
                        <a:effectLst/>
                        <a:latin typeface="Calibri" panose="020F0502020204030204" pitchFamily="34" charset="0"/>
                        <a:ea typeface="+mn-ea"/>
                        <a:cs typeface="+mn-cs"/>
                      </a:endParaRPr>
                    </a:p>
                  </a:txBody>
                  <a:tcPr marL="118872" marR="118872">
                    <a:lnL w="762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211327910"/>
                  </a:ext>
                </a:extLst>
              </a:tr>
            </a:tbl>
          </a:graphicData>
        </a:graphic>
      </p:graphicFrame>
    </p:spTree>
    <p:extLst>
      <p:ext uri="{BB962C8B-B14F-4D97-AF65-F5344CB8AC3E}">
        <p14:creationId xmlns:p14="http://schemas.microsoft.com/office/powerpoint/2010/main" val="2005421363"/>
      </p:ext>
    </p:extLst>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55E487D5-90BE-7A1C-0147-41FFC172F0E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olo 3">
            <a:extLst>
              <a:ext uri="{FF2B5EF4-FFF2-40B4-BE49-F238E27FC236}">
                <a16:creationId xmlns:a16="http://schemas.microsoft.com/office/drawing/2014/main" id="{A9C7CEEA-D25A-F681-E955-FAC0C96F92DA}"/>
              </a:ext>
            </a:extLst>
          </p:cNvPr>
          <p:cNvSpPr>
            <a:spLocks noGrp="1"/>
          </p:cNvSpPr>
          <p:nvPr>
            <p:ph type="ctrTitle"/>
          </p:nvPr>
        </p:nvSpPr>
        <p:spPr/>
        <p:txBody>
          <a:bodyPr/>
          <a:lstStyle/>
          <a:p>
            <a:r>
              <a:rPr lang="it-IT"/>
              <a:t>Next-generation BCL2i sonrotoclax (BGB-11417) </a:t>
            </a:r>
            <a:r>
              <a:rPr lang="it-IT" err="1"/>
              <a:t>is</a:t>
            </a:r>
            <a:r>
              <a:rPr lang="it-IT"/>
              <a:t> potent and selective</a:t>
            </a:r>
            <a:endParaRPr lang="it-IT" strike="sngStrike">
              <a:highlight>
                <a:srgbClr val="FFFF00"/>
              </a:highlight>
            </a:endParaRPr>
          </a:p>
        </p:txBody>
      </p:sp>
      <p:grpSp>
        <p:nvGrpSpPr>
          <p:cNvPr id="33" name="Group 32">
            <a:extLst>
              <a:ext uri="{FF2B5EF4-FFF2-40B4-BE49-F238E27FC236}">
                <a16:creationId xmlns:a16="http://schemas.microsoft.com/office/drawing/2014/main" id="{8B861194-AC08-65D8-8E76-157B7EEA5628}"/>
              </a:ext>
            </a:extLst>
          </p:cNvPr>
          <p:cNvGrpSpPr/>
          <p:nvPr/>
        </p:nvGrpSpPr>
        <p:grpSpPr>
          <a:xfrm>
            <a:off x="7027424" y="3715440"/>
            <a:ext cx="4554976" cy="2825654"/>
            <a:chOff x="7027424" y="3900497"/>
            <a:chExt cx="4554976" cy="2825654"/>
          </a:xfrm>
        </p:grpSpPr>
        <p:sp>
          <p:nvSpPr>
            <p:cNvPr id="12" name="CasellaDiTesto 11">
              <a:extLst>
                <a:ext uri="{FF2B5EF4-FFF2-40B4-BE49-F238E27FC236}">
                  <a16:creationId xmlns:a16="http://schemas.microsoft.com/office/drawing/2014/main" id="{D1AC3144-F604-FAAA-3C4E-C513DCC717F8}"/>
                </a:ext>
              </a:extLst>
            </p:cNvPr>
            <p:cNvSpPr txBox="1"/>
            <p:nvPr/>
          </p:nvSpPr>
          <p:spPr>
            <a:xfrm>
              <a:off x="7027424" y="3900497"/>
              <a:ext cx="455497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 Increased activity of </a:t>
              </a:r>
              <a:r>
                <a:rPr kumimoji="0" lang="en-US" sz="1400" b="1" i="0" u="none" strike="noStrike" kern="1200" cap="none" spc="0" normalizeH="0" baseline="0" noProof="0" err="1">
                  <a:ln>
                    <a:noFill/>
                  </a:ln>
                  <a:solidFill>
                    <a:srgbClr val="283349"/>
                  </a:solidFill>
                  <a:effectLst/>
                  <a:uLnTx/>
                  <a:uFillTx/>
                  <a:latin typeface="Arial" panose="020B0604020202020204"/>
                  <a:ea typeface="+mn-ea"/>
                  <a:cs typeface="+mn-cs"/>
                </a:rPr>
                <a:t>sonrotoclax</a:t>
              </a: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 + zanubrutinib than either single agent</a:t>
              </a:r>
            </a:p>
          </p:txBody>
        </p:sp>
        <p:grpSp>
          <p:nvGrpSpPr>
            <p:cNvPr id="30" name="Group 29">
              <a:extLst>
                <a:ext uri="{FF2B5EF4-FFF2-40B4-BE49-F238E27FC236}">
                  <a16:creationId xmlns:a16="http://schemas.microsoft.com/office/drawing/2014/main" id="{92A8CA75-02FE-3C51-4CA4-A6C76CCC7621}"/>
                </a:ext>
              </a:extLst>
            </p:cNvPr>
            <p:cNvGrpSpPr/>
            <p:nvPr/>
          </p:nvGrpSpPr>
          <p:grpSpPr>
            <a:xfrm>
              <a:off x="7751184" y="4378677"/>
              <a:ext cx="3232503" cy="2347474"/>
              <a:chOff x="7751184" y="4378677"/>
              <a:chExt cx="3232503" cy="2347474"/>
            </a:xfrm>
          </p:grpSpPr>
          <p:pic>
            <p:nvPicPr>
              <p:cNvPr id="18" name="Picture 17">
                <a:extLst>
                  <a:ext uri="{FF2B5EF4-FFF2-40B4-BE49-F238E27FC236}">
                    <a16:creationId xmlns:a16="http://schemas.microsoft.com/office/drawing/2014/main" id="{2880A38E-21B9-89E4-6519-47DBE6C329E5}"/>
                  </a:ext>
                </a:extLst>
              </p:cNvPr>
              <p:cNvPicPr>
                <a:picLocks noChangeAspect="1"/>
              </p:cNvPicPr>
              <p:nvPr/>
            </p:nvPicPr>
            <p:blipFill>
              <a:blip r:embed="rId3"/>
              <a:stretch>
                <a:fillRect/>
              </a:stretch>
            </p:blipFill>
            <p:spPr>
              <a:xfrm>
                <a:off x="7751184" y="4381568"/>
                <a:ext cx="3232503" cy="2322614"/>
              </a:xfrm>
              <a:prstGeom prst="rect">
                <a:avLst/>
              </a:prstGeom>
            </p:spPr>
          </p:pic>
          <p:sp>
            <p:nvSpPr>
              <p:cNvPr id="19" name="TextBox 18">
                <a:extLst>
                  <a:ext uri="{FF2B5EF4-FFF2-40B4-BE49-F238E27FC236}">
                    <a16:creationId xmlns:a16="http://schemas.microsoft.com/office/drawing/2014/main" id="{77B60978-CD72-BC63-3B34-595A4856E4D3}"/>
                  </a:ext>
                </a:extLst>
              </p:cNvPr>
              <p:cNvSpPr txBox="1"/>
              <p:nvPr/>
            </p:nvSpPr>
            <p:spPr>
              <a:xfrm>
                <a:off x="8569038" y="4540873"/>
                <a:ext cx="450271" cy="18466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83349"/>
                    </a:solidFill>
                    <a:effectLst/>
                    <a:uLnTx/>
                    <a:uFillTx/>
                    <a:latin typeface="Arial" panose="020B0604020202020204"/>
                    <a:ea typeface="+mn-ea"/>
                    <a:cs typeface="+mn-cs"/>
                  </a:rPr>
                  <a:t>Vehicle</a:t>
                </a:r>
                <a:endParaRPr kumimoji="0" lang="en-GB" sz="6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E25DB33D-8EEB-F9D2-282A-6BBCDA8226C1}"/>
                  </a:ext>
                </a:extLst>
              </p:cNvPr>
              <p:cNvSpPr txBox="1"/>
              <p:nvPr/>
            </p:nvSpPr>
            <p:spPr>
              <a:xfrm>
                <a:off x="8569038" y="4702969"/>
                <a:ext cx="1288035" cy="18466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83349"/>
                    </a:solidFill>
                    <a:effectLst/>
                    <a:uLnTx/>
                    <a:uFillTx/>
                    <a:latin typeface="Arial" panose="020B0604020202020204"/>
                    <a:ea typeface="+mn-ea"/>
                    <a:cs typeface="+mn-cs"/>
                  </a:rPr>
                  <a:t>Zanubrutinib 20 mpk p.o. BID</a:t>
                </a:r>
                <a:endParaRPr kumimoji="0" lang="en-GB" sz="6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0F8E77E9-F57F-1138-5B4C-AED34AEABB18}"/>
                  </a:ext>
                </a:extLst>
              </p:cNvPr>
              <p:cNvSpPr txBox="1"/>
              <p:nvPr/>
            </p:nvSpPr>
            <p:spPr>
              <a:xfrm>
                <a:off x="8562111" y="4876004"/>
                <a:ext cx="1288035" cy="18466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83349"/>
                    </a:solidFill>
                    <a:effectLst/>
                    <a:uLnTx/>
                    <a:uFillTx/>
                    <a:latin typeface="Arial" panose="020B0604020202020204"/>
                    <a:ea typeface="+mn-ea"/>
                    <a:cs typeface="+mn-cs"/>
                  </a:rPr>
                  <a:t>Sonrotoclax 15 mpk p.o. QD</a:t>
                </a:r>
                <a:endParaRPr kumimoji="0" lang="en-GB" sz="6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68F88E3F-F894-F508-671F-AEF51EB6517F}"/>
                  </a:ext>
                </a:extLst>
              </p:cNvPr>
              <p:cNvSpPr txBox="1"/>
              <p:nvPr/>
            </p:nvSpPr>
            <p:spPr>
              <a:xfrm>
                <a:off x="8569038" y="5035347"/>
                <a:ext cx="1288035" cy="18466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83349"/>
                    </a:solidFill>
                    <a:effectLst/>
                    <a:uLnTx/>
                    <a:uFillTx/>
                    <a:latin typeface="Arial" panose="020B0604020202020204"/>
                    <a:ea typeface="+mn-ea"/>
                    <a:cs typeface="+mn-cs"/>
                  </a:rPr>
                  <a:t>Zanubrutinib + Sonrotoclax</a:t>
                </a:r>
                <a:endParaRPr kumimoji="0" lang="en-GB" sz="6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B756FF41-AE4B-2C04-3002-D6075D7E8AA3}"/>
                  </a:ext>
                </a:extLst>
              </p:cNvPr>
              <p:cNvSpPr txBox="1"/>
              <p:nvPr/>
            </p:nvSpPr>
            <p:spPr>
              <a:xfrm>
                <a:off x="9354294" y="4378677"/>
                <a:ext cx="450271" cy="18466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83349"/>
                    </a:solidFill>
                    <a:effectLst/>
                    <a:uLnTx/>
                    <a:uFillTx/>
                    <a:latin typeface="Arial" panose="020B0604020202020204"/>
                    <a:ea typeface="+mn-ea"/>
                    <a:cs typeface="+mn-cs"/>
                  </a:rPr>
                  <a:t>JeKo-1</a:t>
                </a:r>
                <a:endParaRPr kumimoji="0" lang="en-GB" sz="6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BBE5ADD2-6097-56A7-ED56-ECE9DF004329}"/>
                  </a:ext>
                </a:extLst>
              </p:cNvPr>
              <p:cNvSpPr txBox="1"/>
              <p:nvPr/>
            </p:nvSpPr>
            <p:spPr>
              <a:xfrm>
                <a:off x="9714529" y="4509920"/>
                <a:ext cx="883802" cy="18466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83349"/>
                    </a:solidFill>
                    <a:effectLst/>
                    <a:uLnTx/>
                    <a:uFillTx/>
                    <a:latin typeface="Arial" panose="020B0604020202020204"/>
                    <a:ea typeface="+mn-ea"/>
                    <a:cs typeface="+mn-cs"/>
                  </a:rPr>
                  <a:t>TGI (%) on Day 21</a:t>
                </a:r>
                <a:endParaRPr kumimoji="0" lang="en-GB" sz="6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6D7F6E56-CF22-4086-A438-5F4130E132B2}"/>
                  </a:ext>
                </a:extLst>
              </p:cNvPr>
              <p:cNvSpPr txBox="1"/>
              <p:nvPr/>
            </p:nvSpPr>
            <p:spPr>
              <a:xfrm>
                <a:off x="9825901" y="4698762"/>
                <a:ext cx="330528" cy="184666"/>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DD4C4D"/>
                    </a:solidFill>
                    <a:effectLst/>
                    <a:uLnTx/>
                    <a:uFillTx/>
                    <a:latin typeface="Arial" panose="020B0604020202020204"/>
                    <a:ea typeface="+mn-ea"/>
                    <a:cs typeface="+mn-cs"/>
                  </a:rPr>
                  <a:t>56</a:t>
                </a:r>
                <a:endParaRPr kumimoji="0" lang="en-GB" sz="600" b="1" i="0" u="none" strike="noStrike" kern="1200" cap="none" spc="0" normalizeH="0" baseline="0" noProof="0" err="1">
                  <a:ln>
                    <a:noFill/>
                  </a:ln>
                  <a:solidFill>
                    <a:srgbClr val="DD4C4D"/>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E42D7CF2-AB43-DDDD-F09E-63D0AB090BCD}"/>
                  </a:ext>
                </a:extLst>
              </p:cNvPr>
              <p:cNvSpPr txBox="1"/>
              <p:nvPr/>
            </p:nvSpPr>
            <p:spPr>
              <a:xfrm>
                <a:off x="9823155" y="4866946"/>
                <a:ext cx="330528" cy="184666"/>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00B050"/>
                    </a:solidFill>
                    <a:effectLst/>
                    <a:uLnTx/>
                    <a:uFillTx/>
                    <a:latin typeface="Arial" panose="020B0604020202020204"/>
                    <a:ea typeface="+mn-ea"/>
                    <a:cs typeface="+mn-cs"/>
                  </a:rPr>
                  <a:t>49</a:t>
                </a:r>
                <a:endParaRPr kumimoji="0" lang="en-GB" sz="600" b="1" i="0" u="none" strike="noStrike" kern="1200" cap="none" spc="0" normalizeH="0" baseline="0" noProof="0" err="1">
                  <a:ln>
                    <a:noFill/>
                  </a:ln>
                  <a:solidFill>
                    <a:srgbClr val="00B050"/>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DBCEAA93-D0CF-5FAD-EB6D-6CA51351903F}"/>
                  </a:ext>
                </a:extLst>
              </p:cNvPr>
              <p:cNvSpPr txBox="1"/>
              <p:nvPr/>
            </p:nvSpPr>
            <p:spPr>
              <a:xfrm>
                <a:off x="9823155" y="5035347"/>
                <a:ext cx="330528" cy="184666"/>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0000FF"/>
                    </a:solidFill>
                    <a:effectLst/>
                    <a:uLnTx/>
                    <a:uFillTx/>
                    <a:latin typeface="Arial" panose="020B0604020202020204"/>
                    <a:ea typeface="+mn-ea"/>
                    <a:cs typeface="+mn-cs"/>
                  </a:rPr>
                  <a:t>74</a:t>
                </a:r>
                <a:endParaRPr kumimoji="0" lang="en-GB" sz="600" b="1" i="0" u="none" strike="noStrike" kern="1200" cap="none" spc="0" normalizeH="0" baseline="0" noProof="0" err="1">
                  <a:ln>
                    <a:noFill/>
                  </a:ln>
                  <a:solidFill>
                    <a:srgbClr val="0000FF"/>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C0CF74F5-D071-A3FB-F188-941132AC3DC2}"/>
                  </a:ext>
                </a:extLst>
              </p:cNvPr>
              <p:cNvSpPr txBox="1"/>
              <p:nvPr/>
            </p:nvSpPr>
            <p:spPr>
              <a:xfrm rot="16200000">
                <a:off x="7272573" y="5352235"/>
                <a:ext cx="1210839" cy="184666"/>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83349"/>
                    </a:solidFill>
                    <a:effectLst/>
                    <a:uLnTx/>
                    <a:uFillTx/>
                    <a:latin typeface="Arial" panose="020B0604020202020204"/>
                    <a:ea typeface="+mn-ea"/>
                    <a:cs typeface="+mn-cs"/>
                  </a:rPr>
                  <a:t>Tumor Volume (mm</a:t>
                </a:r>
                <a:r>
                  <a:rPr kumimoji="0" lang="en-US" sz="600" b="1" i="0" u="none" strike="noStrike" kern="1200" cap="none" spc="0" normalizeH="0" baseline="30000" noProof="0">
                    <a:ln>
                      <a:noFill/>
                    </a:ln>
                    <a:solidFill>
                      <a:srgbClr val="283349"/>
                    </a:solidFill>
                    <a:effectLst/>
                    <a:uLnTx/>
                    <a:uFillTx/>
                    <a:latin typeface="Arial" panose="020B0604020202020204"/>
                    <a:ea typeface="+mn-ea"/>
                    <a:cs typeface="+mn-cs"/>
                  </a:rPr>
                  <a:t>3</a:t>
                </a:r>
                <a:r>
                  <a:rPr kumimoji="0" lang="en-US" sz="600" b="1"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6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74264E9B-2E18-606A-F8A3-C7DBEE39E1D8}"/>
                  </a:ext>
                </a:extLst>
              </p:cNvPr>
              <p:cNvSpPr txBox="1"/>
              <p:nvPr/>
            </p:nvSpPr>
            <p:spPr>
              <a:xfrm>
                <a:off x="8939178" y="6541485"/>
                <a:ext cx="1210839" cy="184666"/>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83349"/>
                    </a:solidFill>
                    <a:effectLst/>
                    <a:uLnTx/>
                    <a:uFillTx/>
                    <a:latin typeface="Arial" panose="020B0604020202020204"/>
                    <a:ea typeface="+mn-ea"/>
                    <a:cs typeface="+mn-cs"/>
                  </a:rPr>
                  <a:t>Days after treatment</a:t>
                </a:r>
                <a:endParaRPr kumimoji="0" lang="en-GB" sz="6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grpSp>
      <p:sp>
        <p:nvSpPr>
          <p:cNvPr id="11" name="TextBox 10">
            <a:extLst>
              <a:ext uri="{FF2B5EF4-FFF2-40B4-BE49-F238E27FC236}">
                <a16:creationId xmlns:a16="http://schemas.microsoft.com/office/drawing/2014/main" id="{3610DC7F-CA67-8F70-C138-F9C1163E0ADD}"/>
              </a:ext>
            </a:extLst>
          </p:cNvPr>
          <p:cNvSpPr txBox="1"/>
          <p:nvPr/>
        </p:nvSpPr>
        <p:spPr>
          <a:xfrm>
            <a:off x="823287" y="6394436"/>
            <a:ext cx="7041902" cy="461665"/>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BCL2A1, B-cell lymphoma-2-related protein A1; BCL2i, B-cell lymphoma-2 inhibitor; BCL-w, B-cell lymphoma-w; BCL-</a:t>
            </a:r>
            <a:r>
              <a:rPr kumimoji="0" lang="en-US" sz="800" b="0" i="0" u="none" strike="noStrike" kern="1200" cap="none" spc="0" normalizeH="0" baseline="0" noProof="0" err="1">
                <a:ln>
                  <a:noFill/>
                </a:ln>
                <a:solidFill>
                  <a:srgbClr val="283349"/>
                </a:solidFill>
                <a:effectLst/>
                <a:uLnTx/>
                <a:uFillTx/>
                <a:latin typeface="Arial" panose="020B0604020202020204"/>
                <a:ea typeface="+mn-ea"/>
                <a:cs typeface="+mn-cs"/>
              </a:rPr>
              <a:t>xL</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 </a:t>
            </a:r>
            <a:b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B-cell lymphoma-L-extra large; BID, twice daily; MCL-1, myeloid cell leukemia-1; QD, once daily; TGI, total growth inhibition; WT, wild type.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Adapted from Liu J et al. Blood. 2024;143(18):1825-1836.</a:t>
            </a:r>
            <a:endParaRPr kumimoji="0" lang="en-GB" sz="8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nvGrpSpPr>
          <p:cNvPr id="50" name="Group 49">
            <a:extLst>
              <a:ext uri="{FF2B5EF4-FFF2-40B4-BE49-F238E27FC236}">
                <a16:creationId xmlns:a16="http://schemas.microsoft.com/office/drawing/2014/main" id="{C8329908-CAF6-17D4-ED97-69EAC7E64680}"/>
              </a:ext>
            </a:extLst>
          </p:cNvPr>
          <p:cNvGrpSpPr/>
          <p:nvPr/>
        </p:nvGrpSpPr>
        <p:grpSpPr>
          <a:xfrm>
            <a:off x="535514" y="1155501"/>
            <a:ext cx="5312836" cy="2482450"/>
            <a:chOff x="535514" y="1340558"/>
            <a:chExt cx="5312836" cy="2482450"/>
          </a:xfrm>
        </p:grpSpPr>
        <p:grpSp>
          <p:nvGrpSpPr>
            <p:cNvPr id="39" name="Group 38">
              <a:extLst>
                <a:ext uri="{FF2B5EF4-FFF2-40B4-BE49-F238E27FC236}">
                  <a16:creationId xmlns:a16="http://schemas.microsoft.com/office/drawing/2014/main" id="{5F1F4A66-5F2A-991F-0A72-038F211F72FD}"/>
                </a:ext>
              </a:extLst>
            </p:cNvPr>
            <p:cNvGrpSpPr/>
            <p:nvPr/>
          </p:nvGrpSpPr>
          <p:grpSpPr>
            <a:xfrm>
              <a:off x="535514" y="1340558"/>
              <a:ext cx="5312836" cy="2482450"/>
              <a:chOff x="535514" y="1340558"/>
              <a:chExt cx="5312836" cy="2482450"/>
            </a:xfrm>
          </p:grpSpPr>
          <p:sp>
            <p:nvSpPr>
              <p:cNvPr id="8" name="CasellaDiTesto 7">
                <a:extLst>
                  <a:ext uri="{FF2B5EF4-FFF2-40B4-BE49-F238E27FC236}">
                    <a16:creationId xmlns:a16="http://schemas.microsoft.com/office/drawing/2014/main" id="{6E445DFB-B9F3-C82D-8894-030320B6E57F}"/>
                  </a:ext>
                </a:extLst>
              </p:cNvPr>
              <p:cNvSpPr txBox="1"/>
              <p:nvPr/>
            </p:nvSpPr>
            <p:spPr>
              <a:xfrm>
                <a:off x="739449" y="1340558"/>
                <a:ext cx="465651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Increased potency</a:t>
                </a:r>
                <a:endParaRPr kumimoji="0" lang="it-IT" sz="1400" b="1"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36" name="Picture 35">
                <a:extLst>
                  <a:ext uri="{FF2B5EF4-FFF2-40B4-BE49-F238E27FC236}">
                    <a16:creationId xmlns:a16="http://schemas.microsoft.com/office/drawing/2014/main" id="{94C42FAB-14F6-52F1-98BE-C95C83884B51}"/>
                  </a:ext>
                </a:extLst>
              </p:cNvPr>
              <p:cNvPicPr>
                <a:picLocks noChangeAspect="1"/>
              </p:cNvPicPr>
              <p:nvPr/>
            </p:nvPicPr>
            <p:blipFill rotWithShape="1">
              <a:blip r:embed="rId4"/>
              <a:srcRect l="7268"/>
              <a:stretch/>
            </p:blipFill>
            <p:spPr>
              <a:xfrm>
                <a:off x="535514" y="1599476"/>
                <a:ext cx="2726491" cy="2190863"/>
              </a:xfrm>
              <a:prstGeom prst="rect">
                <a:avLst/>
              </a:prstGeom>
            </p:spPr>
          </p:pic>
          <p:pic>
            <p:nvPicPr>
              <p:cNvPr id="38" name="Picture 37">
                <a:extLst>
                  <a:ext uri="{FF2B5EF4-FFF2-40B4-BE49-F238E27FC236}">
                    <a16:creationId xmlns:a16="http://schemas.microsoft.com/office/drawing/2014/main" id="{EF513012-21CE-0C4D-15B9-3BB1467A0612}"/>
                  </a:ext>
                </a:extLst>
              </p:cNvPr>
              <p:cNvPicPr>
                <a:picLocks noChangeAspect="1"/>
              </p:cNvPicPr>
              <p:nvPr/>
            </p:nvPicPr>
            <p:blipFill rotWithShape="1">
              <a:blip r:embed="rId5"/>
              <a:srcRect l="13097" t="7299"/>
              <a:stretch/>
            </p:blipFill>
            <p:spPr>
              <a:xfrm>
                <a:off x="3419613" y="1662822"/>
                <a:ext cx="2428737" cy="2160186"/>
              </a:xfrm>
              <a:prstGeom prst="rect">
                <a:avLst/>
              </a:prstGeom>
            </p:spPr>
          </p:pic>
        </p:grpSp>
        <p:sp>
          <p:nvSpPr>
            <p:cNvPr id="40" name="TextBox 39">
              <a:extLst>
                <a:ext uri="{FF2B5EF4-FFF2-40B4-BE49-F238E27FC236}">
                  <a16:creationId xmlns:a16="http://schemas.microsoft.com/office/drawing/2014/main" id="{3E96260C-8691-C0FD-4048-81EC6A7F0469}"/>
                </a:ext>
              </a:extLst>
            </p:cNvPr>
            <p:cNvSpPr txBox="1"/>
            <p:nvPr/>
          </p:nvSpPr>
          <p:spPr>
            <a:xfrm>
              <a:off x="1584954" y="1660803"/>
              <a:ext cx="1043946" cy="215444"/>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283349"/>
                  </a:solidFill>
                  <a:effectLst/>
                  <a:uLnTx/>
                  <a:uFillTx/>
                  <a:latin typeface="Arial" panose="020B0604020202020204"/>
                  <a:ea typeface="+mn-ea"/>
                  <a:cs typeface="+mn-cs"/>
                </a:rPr>
                <a:t>Wild-type BCL2</a:t>
              </a:r>
              <a:endParaRPr kumimoji="0" lang="en-GB" sz="8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8EFA0878-A6B2-321A-E91C-97F8FDBD46EA}"/>
                </a:ext>
              </a:extLst>
            </p:cNvPr>
            <p:cNvSpPr txBox="1"/>
            <p:nvPr/>
          </p:nvSpPr>
          <p:spPr>
            <a:xfrm>
              <a:off x="4311445" y="1671856"/>
              <a:ext cx="1043946" cy="215444"/>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283349"/>
                  </a:solidFill>
                  <a:effectLst/>
                  <a:uLnTx/>
                  <a:uFillTx/>
                  <a:latin typeface="Arial" panose="020B0604020202020204"/>
                  <a:ea typeface="+mn-ea"/>
                  <a:cs typeface="+mn-cs"/>
                </a:rPr>
                <a:t>RS4;11</a:t>
              </a:r>
              <a:endParaRPr kumimoji="0" lang="en-GB" sz="8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grpSp>
        <p:nvGrpSpPr>
          <p:cNvPr id="46" name="Group 45">
            <a:extLst>
              <a:ext uri="{FF2B5EF4-FFF2-40B4-BE49-F238E27FC236}">
                <a16:creationId xmlns:a16="http://schemas.microsoft.com/office/drawing/2014/main" id="{434D33C2-524B-9AB0-1809-7BF393A79729}"/>
              </a:ext>
            </a:extLst>
          </p:cNvPr>
          <p:cNvGrpSpPr/>
          <p:nvPr/>
        </p:nvGrpSpPr>
        <p:grpSpPr>
          <a:xfrm>
            <a:off x="739449" y="3740860"/>
            <a:ext cx="5640346" cy="2573175"/>
            <a:chOff x="739449" y="3925917"/>
            <a:chExt cx="5640346" cy="2573175"/>
          </a:xfrm>
        </p:grpSpPr>
        <p:sp>
          <p:nvSpPr>
            <p:cNvPr id="7" name="CasellaDiTesto 6">
              <a:extLst>
                <a:ext uri="{FF2B5EF4-FFF2-40B4-BE49-F238E27FC236}">
                  <a16:creationId xmlns:a16="http://schemas.microsoft.com/office/drawing/2014/main" id="{C82432B3-9F91-ED0B-A616-0B2F60B4D1F6}"/>
                </a:ext>
              </a:extLst>
            </p:cNvPr>
            <p:cNvSpPr txBox="1"/>
            <p:nvPr/>
          </p:nvSpPr>
          <p:spPr>
            <a:xfrm>
              <a:off x="873353" y="3925917"/>
              <a:ext cx="438870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err="1">
                  <a:ln>
                    <a:noFill/>
                  </a:ln>
                  <a:solidFill>
                    <a:srgbClr val="283349"/>
                  </a:solidFill>
                  <a:effectLst/>
                  <a:uLnTx/>
                  <a:uFillTx/>
                  <a:latin typeface="Arial" panose="020B0604020202020204"/>
                  <a:ea typeface="+mn-ea"/>
                  <a:cs typeface="+mn-cs"/>
                </a:rPr>
                <a:t>Sonrotoclax</a:t>
              </a:r>
              <a:r>
                <a:rPr kumimoji="0" lang="it-IT" sz="1400" b="1"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400" b="1" i="0" u="none" strike="noStrike" kern="1200" cap="none" spc="0" normalizeH="0" baseline="0" noProof="0" err="1">
                  <a:ln>
                    <a:noFill/>
                  </a:ln>
                  <a:solidFill>
                    <a:srgbClr val="283349"/>
                  </a:solidFill>
                  <a:effectLst/>
                  <a:uLnTx/>
                  <a:uFillTx/>
                  <a:latin typeface="Arial" panose="020B0604020202020204"/>
                  <a:ea typeface="+mn-ea"/>
                  <a:cs typeface="+mn-cs"/>
                </a:rPr>
                <a:t>maintains</a:t>
              </a:r>
              <a:r>
                <a:rPr kumimoji="0" lang="it-IT" sz="1400" b="1" i="0" u="none" strike="noStrike" kern="1200" cap="none" spc="0" normalizeH="0" baseline="0" noProof="0">
                  <a:ln>
                    <a:noFill/>
                  </a:ln>
                  <a:solidFill>
                    <a:srgbClr val="283349"/>
                  </a:solidFill>
                  <a:effectLst/>
                  <a:uLnTx/>
                  <a:uFillTx/>
                  <a:latin typeface="Arial" panose="020B0604020202020204"/>
                  <a:ea typeface="+mn-ea"/>
                  <a:cs typeface="+mn-cs"/>
                </a:rPr>
                <a:t> high </a:t>
              </a:r>
              <a:r>
                <a:rPr kumimoji="0" lang="it-IT" sz="1400" b="1" i="0" u="none" strike="noStrike" kern="1200" cap="none" spc="0" normalizeH="0" baseline="0" noProof="0" err="1">
                  <a:ln>
                    <a:noFill/>
                  </a:ln>
                  <a:solidFill>
                    <a:srgbClr val="283349"/>
                  </a:solidFill>
                  <a:effectLst/>
                  <a:uLnTx/>
                  <a:uFillTx/>
                  <a:latin typeface="Arial" panose="020B0604020202020204"/>
                  <a:ea typeface="+mn-ea"/>
                  <a:cs typeface="+mn-cs"/>
                </a:rPr>
                <a:t>potency</a:t>
              </a:r>
              <a:r>
                <a:rPr kumimoji="0" lang="it-IT" sz="1400" b="1"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400" b="1" i="0" u="none" strike="noStrike" kern="1200" cap="none" spc="0" normalizeH="0" baseline="0" noProof="0" err="1">
                  <a:ln>
                    <a:noFill/>
                  </a:ln>
                  <a:solidFill>
                    <a:srgbClr val="283349"/>
                  </a:solidFill>
                  <a:effectLst/>
                  <a:uLnTx/>
                  <a:uFillTx/>
                  <a:latin typeface="Arial" panose="020B0604020202020204"/>
                  <a:ea typeface="+mn-ea"/>
                  <a:cs typeface="+mn-cs"/>
                </a:rPr>
                <a:t>against</a:t>
              </a:r>
              <a:r>
                <a:rPr kumimoji="0" lang="it-IT" sz="1400" b="1" i="0" u="none" strike="noStrike" kern="1200" cap="none" spc="0" normalizeH="0" baseline="0" noProof="0">
                  <a:ln>
                    <a:noFill/>
                  </a:ln>
                  <a:solidFill>
                    <a:srgbClr val="283349"/>
                  </a:solidFill>
                  <a:effectLst/>
                  <a:uLnTx/>
                  <a:uFillTx/>
                  <a:latin typeface="Arial" panose="020B0604020202020204"/>
                  <a:ea typeface="+mn-ea"/>
                  <a:cs typeface="+mn-cs"/>
                </a:rPr>
                <a:t> the BCL2 G101V mutant</a:t>
              </a:r>
            </a:p>
          </p:txBody>
        </p:sp>
        <p:pic>
          <p:nvPicPr>
            <p:cNvPr id="43" name="Picture 42">
              <a:extLst>
                <a:ext uri="{FF2B5EF4-FFF2-40B4-BE49-F238E27FC236}">
                  <a16:creationId xmlns:a16="http://schemas.microsoft.com/office/drawing/2014/main" id="{1FA88C4E-EB68-1ECE-2B08-5A44EC950D4E}"/>
                </a:ext>
              </a:extLst>
            </p:cNvPr>
            <p:cNvPicPr>
              <a:picLocks noChangeAspect="1"/>
            </p:cNvPicPr>
            <p:nvPr/>
          </p:nvPicPr>
          <p:blipFill rotWithShape="1">
            <a:blip r:embed="rId6"/>
            <a:srcRect l="3193" t="9757"/>
            <a:stretch/>
          </p:blipFill>
          <p:spPr>
            <a:xfrm>
              <a:off x="739449" y="4411395"/>
              <a:ext cx="5640346" cy="2087697"/>
            </a:xfrm>
            <a:prstGeom prst="rect">
              <a:avLst/>
            </a:prstGeom>
          </p:spPr>
        </p:pic>
        <p:sp>
          <p:nvSpPr>
            <p:cNvPr id="44" name="Rectangle 43">
              <a:extLst>
                <a:ext uri="{FF2B5EF4-FFF2-40B4-BE49-F238E27FC236}">
                  <a16:creationId xmlns:a16="http://schemas.microsoft.com/office/drawing/2014/main" id="{B515C684-F1AF-FB15-5EA7-DC964DFF8D2A}"/>
                </a:ext>
              </a:extLst>
            </p:cNvPr>
            <p:cNvSpPr/>
            <p:nvPr/>
          </p:nvSpPr>
          <p:spPr>
            <a:xfrm>
              <a:off x="739449" y="4378677"/>
              <a:ext cx="83837" cy="704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165DDDA4-47E0-65A2-0899-CA0EB6F466F4}"/>
                </a:ext>
              </a:extLst>
            </p:cNvPr>
            <p:cNvSpPr/>
            <p:nvPr/>
          </p:nvSpPr>
          <p:spPr>
            <a:xfrm>
              <a:off x="3624163" y="4400550"/>
              <a:ext cx="83837" cy="704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grpSp>
        <p:nvGrpSpPr>
          <p:cNvPr id="49" name="Group 48">
            <a:extLst>
              <a:ext uri="{FF2B5EF4-FFF2-40B4-BE49-F238E27FC236}">
                <a16:creationId xmlns:a16="http://schemas.microsoft.com/office/drawing/2014/main" id="{BCAA716F-1FB4-B837-66A2-01255A161F61}"/>
              </a:ext>
            </a:extLst>
          </p:cNvPr>
          <p:cNvGrpSpPr/>
          <p:nvPr/>
        </p:nvGrpSpPr>
        <p:grpSpPr>
          <a:xfrm>
            <a:off x="6095999" y="1180523"/>
            <a:ext cx="6022999" cy="2530538"/>
            <a:chOff x="6095999" y="1365580"/>
            <a:chExt cx="6022999" cy="2530538"/>
          </a:xfrm>
        </p:grpSpPr>
        <p:grpSp>
          <p:nvGrpSpPr>
            <p:cNvPr id="34" name="Group 33">
              <a:extLst>
                <a:ext uri="{FF2B5EF4-FFF2-40B4-BE49-F238E27FC236}">
                  <a16:creationId xmlns:a16="http://schemas.microsoft.com/office/drawing/2014/main" id="{2630C383-64CE-2EA2-50A0-41B113156C35}"/>
                </a:ext>
              </a:extLst>
            </p:cNvPr>
            <p:cNvGrpSpPr/>
            <p:nvPr/>
          </p:nvGrpSpPr>
          <p:grpSpPr>
            <a:xfrm>
              <a:off x="6095999" y="1365580"/>
              <a:ext cx="6022999" cy="2530538"/>
              <a:chOff x="6095999" y="1365580"/>
              <a:chExt cx="6022999" cy="2530538"/>
            </a:xfrm>
          </p:grpSpPr>
          <p:sp>
            <p:nvSpPr>
              <p:cNvPr id="14" name="CasellaDiTesto 13">
                <a:extLst>
                  <a:ext uri="{FF2B5EF4-FFF2-40B4-BE49-F238E27FC236}">
                    <a16:creationId xmlns:a16="http://schemas.microsoft.com/office/drawing/2014/main" id="{C0EBABD0-9427-96BD-31A6-E1C8B9B4D94F}"/>
                  </a:ext>
                </a:extLst>
              </p:cNvPr>
              <p:cNvSpPr txBox="1"/>
              <p:nvPr/>
            </p:nvSpPr>
            <p:spPr>
              <a:xfrm>
                <a:off x="7865188" y="1365580"/>
                <a:ext cx="335882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Increased selectivity toward BCL-</a:t>
                </a:r>
                <a:r>
                  <a:rPr kumimoji="0" lang="en-US" sz="1400" b="1" i="0" u="none" strike="noStrike" kern="1200" cap="none" spc="0" normalizeH="0" baseline="0" noProof="0" err="1">
                    <a:ln>
                      <a:noFill/>
                    </a:ln>
                    <a:solidFill>
                      <a:srgbClr val="283349"/>
                    </a:solidFill>
                    <a:effectLst/>
                    <a:uLnTx/>
                    <a:uFillTx/>
                    <a:latin typeface="Arial" panose="020B0604020202020204"/>
                    <a:ea typeface="+mn-ea"/>
                    <a:cs typeface="+mn-cs"/>
                  </a:rPr>
                  <a:t>xL</a:t>
                </a:r>
                <a:endParaRPr kumimoji="0" lang="it-IT" sz="1400" b="1"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32" name="Picture 31">
                <a:extLst>
                  <a:ext uri="{FF2B5EF4-FFF2-40B4-BE49-F238E27FC236}">
                    <a16:creationId xmlns:a16="http://schemas.microsoft.com/office/drawing/2014/main" id="{69F57A21-0327-ABB0-CBA2-831E5BBA5B6E}"/>
                  </a:ext>
                </a:extLst>
              </p:cNvPr>
              <p:cNvPicPr>
                <a:picLocks noChangeAspect="1"/>
              </p:cNvPicPr>
              <p:nvPr/>
            </p:nvPicPr>
            <p:blipFill rotWithShape="1">
              <a:blip r:embed="rId7"/>
              <a:srcRect l="2722"/>
              <a:stretch/>
            </p:blipFill>
            <p:spPr>
              <a:xfrm>
                <a:off x="6095999" y="1660803"/>
                <a:ext cx="6022999" cy="2235315"/>
              </a:xfrm>
              <a:prstGeom prst="rect">
                <a:avLst/>
              </a:prstGeom>
            </p:spPr>
          </p:pic>
        </p:grpSp>
        <p:sp>
          <p:nvSpPr>
            <p:cNvPr id="47" name="TextBox 46">
              <a:extLst>
                <a:ext uri="{FF2B5EF4-FFF2-40B4-BE49-F238E27FC236}">
                  <a16:creationId xmlns:a16="http://schemas.microsoft.com/office/drawing/2014/main" id="{6FC3911B-F5FE-6093-6EB9-5C95856CE211}"/>
                </a:ext>
              </a:extLst>
            </p:cNvPr>
            <p:cNvSpPr txBox="1"/>
            <p:nvPr/>
          </p:nvSpPr>
          <p:spPr>
            <a:xfrm>
              <a:off x="7138854" y="1750887"/>
              <a:ext cx="1043946" cy="215444"/>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283349"/>
                  </a:solidFill>
                  <a:effectLst/>
                  <a:uLnTx/>
                  <a:uFillTx/>
                  <a:latin typeface="Arial" panose="020B0604020202020204"/>
                  <a:ea typeface="+mn-ea"/>
                  <a:cs typeface="+mn-cs"/>
                </a:rPr>
                <a:t>Sonrotoclax</a:t>
              </a:r>
              <a:endParaRPr kumimoji="0" lang="en-GB" sz="8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48" name="TextBox 47">
              <a:extLst>
                <a:ext uri="{FF2B5EF4-FFF2-40B4-BE49-F238E27FC236}">
                  <a16:creationId xmlns:a16="http://schemas.microsoft.com/office/drawing/2014/main" id="{9D2F8198-2E18-1773-6845-35D5EFE61F2A}"/>
                </a:ext>
              </a:extLst>
            </p:cNvPr>
            <p:cNvSpPr txBox="1"/>
            <p:nvPr/>
          </p:nvSpPr>
          <p:spPr>
            <a:xfrm>
              <a:off x="10423354" y="1750887"/>
              <a:ext cx="1043946" cy="215444"/>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283349"/>
                  </a:solidFill>
                  <a:effectLst/>
                  <a:uLnTx/>
                  <a:uFillTx/>
                  <a:latin typeface="Arial" panose="020B0604020202020204"/>
                  <a:ea typeface="+mn-ea"/>
                  <a:cs typeface="+mn-cs"/>
                </a:rPr>
                <a:t>Venetoclax</a:t>
              </a:r>
              <a:endParaRPr kumimoji="0" lang="en-GB" sz="8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080953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83553D2F-AF07-3BDF-EDA6-9949CEDA349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olo 3">
            <a:extLst>
              <a:ext uri="{FF2B5EF4-FFF2-40B4-BE49-F238E27FC236}">
                <a16:creationId xmlns:a16="http://schemas.microsoft.com/office/drawing/2014/main" id="{BF096CC1-6E99-5B53-4117-C0E4A53C3365}"/>
              </a:ext>
            </a:extLst>
          </p:cNvPr>
          <p:cNvSpPr>
            <a:spLocks noGrp="1"/>
          </p:cNvSpPr>
          <p:nvPr>
            <p:ph type="ctrTitle"/>
          </p:nvPr>
        </p:nvSpPr>
        <p:spPr/>
        <p:txBody>
          <a:bodyPr/>
          <a:lstStyle/>
          <a:p>
            <a:r>
              <a:rPr lang="it-IT"/>
              <a:t>BGB-11417-101 study design</a:t>
            </a:r>
          </a:p>
        </p:txBody>
      </p:sp>
      <p:sp>
        <p:nvSpPr>
          <p:cNvPr id="9" name="Text Placeholder 3">
            <a:extLst>
              <a:ext uri="{FF2B5EF4-FFF2-40B4-BE49-F238E27FC236}">
                <a16:creationId xmlns:a16="http://schemas.microsoft.com/office/drawing/2014/main" id="{C8DF3C72-F24D-848E-7D22-52B3540C9A49}"/>
              </a:ext>
            </a:extLst>
          </p:cNvPr>
          <p:cNvSpPr txBox="1">
            <a:spLocks/>
          </p:cNvSpPr>
          <p:nvPr/>
        </p:nvSpPr>
        <p:spPr>
          <a:xfrm>
            <a:off x="823286" y="5269967"/>
            <a:ext cx="4234740" cy="278100"/>
          </a:xfrm>
          <a:prstGeom prst="rect">
            <a:avLst/>
          </a:prstGeom>
        </p:spPr>
        <p:txBody>
          <a:bodyPr anchor="b"/>
          <a:lstStyle>
            <a:lvl1pPr marL="0" indent="0" algn="l" defTabSz="609585" rtl="0" eaLnBrk="0" fontAlgn="base" hangingPunct="0">
              <a:spcBef>
                <a:spcPct val="20000"/>
              </a:spcBef>
              <a:spcAft>
                <a:spcPct val="0"/>
              </a:spcAft>
              <a:buFont typeface="Arial" charset="0"/>
              <a:buNone/>
              <a:defRPr sz="1067" kern="1200">
                <a:solidFill>
                  <a:schemeClr val="tx1"/>
                </a:solidFill>
                <a:latin typeface="+mn-lt"/>
                <a:ea typeface="Geneva" pitchFamily="37" charset="-128"/>
                <a:cs typeface="Geneva" pitchFamily="37" charset="-128"/>
              </a:defRPr>
            </a:lvl1pPr>
            <a:lvl2pPr marL="990575" indent="-380990" algn="l" defTabSz="609585" rtl="0" eaLnBrk="0" fontAlgn="base" hangingPunct="0">
              <a:spcBef>
                <a:spcPct val="20000"/>
              </a:spcBef>
              <a:spcAft>
                <a:spcPct val="0"/>
              </a:spcAft>
              <a:buFont typeface="Arial" charset="0"/>
              <a:buChar char="–"/>
              <a:defRPr sz="2667" kern="1200">
                <a:solidFill>
                  <a:schemeClr val="tx1"/>
                </a:solidFill>
                <a:latin typeface="+mn-lt"/>
                <a:ea typeface="Geneva" pitchFamily="37" charset="-128"/>
                <a:cs typeface="+mn-cs"/>
              </a:defRPr>
            </a:lvl2pPr>
            <a:lvl3pPr marL="1523962" indent="-304792" algn="l" defTabSz="609585"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2133547"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4pPr>
            <a:lvl5pPr marL="2743131"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0" fontAlgn="base" latinLnBrk="0" hangingPunct="0">
              <a:lnSpc>
                <a:spcPct val="100000"/>
              </a:lnSpc>
              <a:spcBef>
                <a:spcPts val="0"/>
              </a:spcBef>
              <a:spcAft>
                <a:spcPct val="0"/>
              </a:spcAft>
              <a:buClrTx/>
              <a:buSzTx/>
              <a:buFont typeface="Arial" charset="0"/>
              <a:buNone/>
              <a:tabLst/>
              <a:defRPr/>
            </a:pPr>
            <a:r>
              <a:rPr kumimoji="0" lang="en-US" sz="1067" b="0" i="0" u="none" strike="noStrike" kern="1200" cap="none" spc="0" normalizeH="0" baseline="30000" noProof="0">
                <a:ln>
                  <a:noFill/>
                </a:ln>
                <a:solidFill>
                  <a:sysClr val="windowText" lastClr="000000"/>
                </a:solidFill>
                <a:effectLst/>
                <a:uLnTx/>
                <a:uFillTx/>
                <a:latin typeface="Arial" panose="020B0604020202020204"/>
                <a:ea typeface="Geneva" pitchFamily="37" charset="-128"/>
              </a:rPr>
              <a:t>a</a:t>
            </a:r>
            <a:r>
              <a:rPr kumimoji="0" lang="en-US" sz="1067" b="0" i="0" u="none" strike="noStrike" kern="1200" cap="none" spc="0" normalizeH="0" baseline="0" noProof="0">
                <a:ln>
                  <a:noFill/>
                </a:ln>
                <a:solidFill>
                  <a:sysClr val="windowText" lastClr="000000"/>
                </a:solidFill>
                <a:effectLst/>
                <a:uLnTx/>
                <a:uFillTx/>
                <a:latin typeface="Arial" panose="020B0604020202020204"/>
                <a:ea typeface="Geneva" pitchFamily="37" charset="-128"/>
              </a:rPr>
              <a:t> The SMC reviewed dose-level cohort data before dose escalation.</a:t>
            </a:r>
          </a:p>
        </p:txBody>
      </p:sp>
      <p:pic>
        <p:nvPicPr>
          <p:cNvPr id="10" name="Picture 64">
            <a:extLst>
              <a:ext uri="{FF2B5EF4-FFF2-40B4-BE49-F238E27FC236}">
                <a16:creationId xmlns:a16="http://schemas.microsoft.com/office/drawing/2014/main" id="{0B186571-0F83-C916-EC33-819DC5A6EFCD}"/>
              </a:ext>
            </a:extLst>
          </p:cNvPr>
          <p:cNvPicPr>
            <a:picLocks noChangeAspect="1"/>
          </p:cNvPicPr>
          <p:nvPr/>
        </p:nvPicPr>
        <p:blipFill>
          <a:blip r:embed="rId2"/>
          <a:srcRect t="7328"/>
          <a:stretch/>
        </p:blipFill>
        <p:spPr>
          <a:xfrm>
            <a:off x="739449" y="1639721"/>
            <a:ext cx="5712542" cy="3606054"/>
          </a:xfrm>
          <a:prstGeom prst="rect">
            <a:avLst/>
          </a:prstGeom>
        </p:spPr>
      </p:pic>
      <p:pic>
        <p:nvPicPr>
          <p:cNvPr id="15" name="Immagine 14">
            <a:extLst>
              <a:ext uri="{FF2B5EF4-FFF2-40B4-BE49-F238E27FC236}">
                <a16:creationId xmlns:a16="http://schemas.microsoft.com/office/drawing/2014/main" id="{78BB82E4-24E5-3AAB-3E9B-D841EFC12567}"/>
              </a:ext>
            </a:extLst>
          </p:cNvPr>
          <p:cNvPicPr>
            <a:picLocks noChangeAspect="1"/>
          </p:cNvPicPr>
          <p:nvPr/>
        </p:nvPicPr>
        <p:blipFill>
          <a:blip r:embed="rId3"/>
          <a:stretch>
            <a:fillRect/>
          </a:stretch>
        </p:blipFill>
        <p:spPr>
          <a:xfrm>
            <a:off x="6960646" y="1639619"/>
            <a:ext cx="5127180" cy="4578493"/>
          </a:xfrm>
          <a:prstGeom prst="rect">
            <a:avLst/>
          </a:prstGeom>
        </p:spPr>
      </p:pic>
      <p:sp>
        <p:nvSpPr>
          <p:cNvPr id="16" name="CasellaDiTesto 15">
            <a:extLst>
              <a:ext uri="{FF2B5EF4-FFF2-40B4-BE49-F238E27FC236}">
                <a16:creationId xmlns:a16="http://schemas.microsoft.com/office/drawing/2014/main" id="{5700B466-B376-81CA-5CD7-B9DAD830A951}"/>
              </a:ext>
            </a:extLst>
          </p:cNvPr>
          <p:cNvSpPr txBox="1"/>
          <p:nvPr/>
        </p:nvSpPr>
        <p:spPr>
          <a:xfrm>
            <a:off x="739449" y="1114956"/>
            <a:ext cx="57125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err="1">
                <a:ln>
                  <a:noFill/>
                </a:ln>
                <a:solidFill>
                  <a:srgbClr val="C00000"/>
                </a:solidFill>
                <a:effectLst/>
                <a:uLnTx/>
                <a:uFillTx/>
                <a:latin typeface="Arial" panose="020B0604020202020204"/>
                <a:ea typeface="+mn-ea"/>
                <a:cs typeface="+mn-cs"/>
              </a:rPr>
              <a:t>Sonrotoclax</a:t>
            </a:r>
            <a:r>
              <a:rPr kumimoji="0" lang="it-IT" sz="2000" b="1" i="0" u="none" strike="noStrike" kern="1200" cap="none" spc="0" normalizeH="0" baseline="0" noProof="0">
                <a:ln>
                  <a:noFill/>
                </a:ln>
                <a:solidFill>
                  <a:srgbClr val="C00000"/>
                </a:solidFill>
                <a:effectLst/>
                <a:uLnTx/>
                <a:uFillTx/>
                <a:latin typeface="Arial" panose="020B0604020202020204"/>
                <a:ea typeface="+mn-ea"/>
                <a:cs typeface="+mn-cs"/>
              </a:rPr>
              <a:t> monotherapy</a:t>
            </a:r>
            <a:r>
              <a:rPr kumimoji="0" lang="it-IT" sz="2000" b="1" i="0" u="none" strike="noStrike" kern="1200" cap="none" spc="0" normalizeH="0" baseline="30000" noProof="0">
                <a:ln>
                  <a:noFill/>
                </a:ln>
                <a:solidFill>
                  <a:srgbClr val="C00000"/>
                </a:solidFill>
                <a:effectLst/>
                <a:uLnTx/>
                <a:uFillTx/>
                <a:latin typeface="Arial" panose="020B0604020202020204"/>
                <a:ea typeface="+mn-ea"/>
                <a:cs typeface="+mn-cs"/>
              </a:rPr>
              <a:t>1</a:t>
            </a:r>
          </a:p>
        </p:txBody>
      </p:sp>
      <p:sp>
        <p:nvSpPr>
          <p:cNvPr id="17" name="CasellaDiTesto 16">
            <a:extLst>
              <a:ext uri="{FF2B5EF4-FFF2-40B4-BE49-F238E27FC236}">
                <a16:creationId xmlns:a16="http://schemas.microsoft.com/office/drawing/2014/main" id="{F734A6F6-32B2-A5DA-64E8-D3AA2196B960}"/>
              </a:ext>
            </a:extLst>
          </p:cNvPr>
          <p:cNvSpPr txBox="1"/>
          <p:nvPr/>
        </p:nvSpPr>
        <p:spPr>
          <a:xfrm>
            <a:off x="6960646" y="1114956"/>
            <a:ext cx="51271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err="1">
                <a:ln>
                  <a:noFill/>
                </a:ln>
                <a:solidFill>
                  <a:srgbClr val="C00000"/>
                </a:solidFill>
                <a:effectLst/>
                <a:uLnTx/>
                <a:uFillTx/>
                <a:latin typeface="Arial" panose="020B0604020202020204"/>
                <a:ea typeface="+mn-ea"/>
                <a:cs typeface="+mn-cs"/>
              </a:rPr>
              <a:t>Sonrotoclax</a:t>
            </a:r>
            <a:r>
              <a:rPr kumimoji="0" lang="it-IT" sz="2000" b="1" i="0" u="none" strike="noStrike" kern="1200" cap="none" spc="0" normalizeH="0" baseline="0" noProof="0">
                <a:ln>
                  <a:noFill/>
                </a:ln>
                <a:solidFill>
                  <a:srgbClr val="C00000"/>
                </a:solidFill>
                <a:effectLst/>
                <a:uLnTx/>
                <a:uFillTx/>
                <a:latin typeface="Arial" panose="020B0604020202020204"/>
                <a:ea typeface="+mn-ea"/>
                <a:cs typeface="+mn-cs"/>
              </a:rPr>
              <a:t> in combination</a:t>
            </a:r>
            <a:r>
              <a:rPr kumimoji="0" lang="it-IT" sz="2000" b="1" i="0" u="none" strike="noStrike" kern="1200" cap="none" spc="0" normalizeH="0" baseline="30000" noProof="0">
                <a:ln>
                  <a:noFill/>
                </a:ln>
                <a:solidFill>
                  <a:srgbClr val="C00000"/>
                </a:solidFill>
                <a:effectLst/>
                <a:uLnTx/>
                <a:uFillTx/>
                <a:latin typeface="Arial" panose="020B0604020202020204"/>
                <a:ea typeface="+mn-ea"/>
                <a:cs typeface="+mn-cs"/>
              </a:rPr>
              <a:t>2</a:t>
            </a:r>
          </a:p>
        </p:txBody>
      </p:sp>
      <p:sp>
        <p:nvSpPr>
          <p:cNvPr id="5" name="TextBox 4">
            <a:extLst>
              <a:ext uri="{FF2B5EF4-FFF2-40B4-BE49-F238E27FC236}">
                <a16:creationId xmlns:a16="http://schemas.microsoft.com/office/drawing/2014/main" id="{63AC2C9C-420E-FA05-BF92-4E95108D0C2C}"/>
              </a:ext>
            </a:extLst>
          </p:cNvPr>
          <p:cNvSpPr txBox="1"/>
          <p:nvPr/>
        </p:nvSpPr>
        <p:spPr>
          <a:xfrm>
            <a:off x="823286" y="6271326"/>
            <a:ext cx="10770001" cy="584775"/>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CLL, chronic lymphocytic leukemia; </a:t>
            </a:r>
            <a:r>
              <a:rPr kumimoji="0" lang="fr-FR" sz="800" b="0" i="0" u="none" strike="noStrike" kern="1200" cap="none" spc="0" normalizeH="0" baseline="0" noProof="0">
                <a:ln>
                  <a:noFill/>
                </a:ln>
                <a:solidFill>
                  <a:srgbClr val="283349"/>
                </a:solidFill>
                <a:effectLst/>
                <a:uLnTx/>
                <a:uFillTx/>
                <a:latin typeface="Arial" panose="020B0604020202020204"/>
                <a:ea typeface="+mn-ea"/>
                <a:cs typeface="+mn-cs"/>
              </a:rPr>
              <a:t>DLBCL, diffuse large B cell lymphoma;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FL, follicular lymphoma, MCL, mantle cell lymphoma; MZL, marginal zone lymphoma, NHL, non-Hodgkin lymphoma; RP2D, recommended Phase 2 dose; R/R, relapsed/refractory; SLL, small lymphocytic leukemia; SMC, safety monitoring committee; t-NHL, transformed NHL; WM, Waldenström’s macroglobulinemia.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1) Tedeschi A et al. Presented at the 65th ASH Annual Meeting and Exposition; December 9-12, 2023; San Diego, CA. Poster 3032. Available at: </a:t>
            </a:r>
            <a:r>
              <a:rPr kumimoji="0" lang="it-IT" sz="800" b="0" i="0" u="none" strike="noStrike" kern="1200" cap="none" spc="0" normalizeH="0" baseline="0" noProof="0">
                <a:ln>
                  <a:noFill/>
                </a:ln>
                <a:solidFill>
                  <a:srgbClr val="283349"/>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Tedeschi_BGB-11417-101_ASH_Poster_2023.pdf</a:t>
            </a:r>
            <a:r>
              <a:rPr kumimoji="0" lang="it-IT" sz="800" b="0" i="0" u="none" strike="noStrike" kern="1200" cap="none" spc="0" normalizeH="0" baseline="0" noProof="0">
                <a:ln>
                  <a:noFill/>
                </a:ln>
                <a:solidFill>
                  <a:srgbClr val="283349"/>
                </a:solidFill>
                <a:effectLst/>
                <a:uLnTx/>
                <a:uFillTx/>
                <a:latin typeface="Arial" panose="020B0604020202020204"/>
                <a:ea typeface="+mn-ea"/>
                <a:cs typeface="+mn-cs"/>
              </a:rPr>
              <a:t>; </a:t>
            </a:r>
            <a:br>
              <a:rPr kumimoji="0" lang="it-IT" sz="8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it-IT" sz="800" b="0" i="0" u="none" strike="noStrike" kern="1200" cap="none" spc="0" normalizeH="0" baseline="0" noProof="0">
                <a:ln>
                  <a:noFill/>
                </a:ln>
                <a:solidFill>
                  <a:srgbClr val="283349"/>
                </a:solidFill>
                <a:effectLst/>
                <a:uLnTx/>
                <a:uFillTx/>
                <a:latin typeface="Arial" panose="020B0604020202020204"/>
                <a:ea typeface="+mn-ea"/>
                <a:cs typeface="+mn-cs"/>
              </a:rPr>
              <a:t>2)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Tam CS et al. Presented at the EHA2024 Hybrid Congress; June 13-16, 2024; Madrid, Spain. Available at: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hlinkClick r:id="rId5"/>
              </a:rPr>
              <a:t>Tam_BGB-11417-101_EHA_Poster_2024.pdf</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434398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AEB6030C-6709-44DC-80C0-A2D2C648CD7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CFAC4932-5DDC-A5A8-8527-68A8FB3777A3}"/>
              </a:ext>
            </a:extLst>
          </p:cNvPr>
          <p:cNvSpPr txBox="1"/>
          <p:nvPr/>
        </p:nvSpPr>
        <p:spPr>
          <a:xfrm>
            <a:off x="739448" y="6147293"/>
            <a:ext cx="10930037"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FL, follicular lymphoma;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mOS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median overall survival; mPFS, median progression-free survival; R/R, relapsed/refractory.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Adapted from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Batlevi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CL et al. Blood Cancer J. 2020;10(7):74.</a:t>
            </a:r>
          </a:p>
        </p:txBody>
      </p:sp>
      <p:grpSp>
        <p:nvGrpSpPr>
          <p:cNvPr id="21" name="Group 20">
            <a:extLst>
              <a:ext uri="{FF2B5EF4-FFF2-40B4-BE49-F238E27FC236}">
                <a16:creationId xmlns:a16="http://schemas.microsoft.com/office/drawing/2014/main" id="{547E9D44-C016-9B7A-C4E5-0BE40BD11214}"/>
              </a:ext>
            </a:extLst>
          </p:cNvPr>
          <p:cNvGrpSpPr/>
          <p:nvPr/>
        </p:nvGrpSpPr>
        <p:grpSpPr>
          <a:xfrm>
            <a:off x="8593416" y="1181410"/>
            <a:ext cx="3048157" cy="2648086"/>
            <a:chOff x="8139654" y="1187953"/>
            <a:chExt cx="3048157" cy="2648086"/>
          </a:xfrm>
        </p:grpSpPr>
        <p:pic>
          <p:nvPicPr>
            <p:cNvPr id="17" name="Picture 16">
              <a:extLst>
                <a:ext uri="{FF2B5EF4-FFF2-40B4-BE49-F238E27FC236}">
                  <a16:creationId xmlns:a16="http://schemas.microsoft.com/office/drawing/2014/main" id="{3FF41604-00FB-B76A-E1D7-A1CCA8920905}"/>
                </a:ext>
              </a:extLst>
            </p:cNvPr>
            <p:cNvPicPr>
              <a:picLocks noChangeAspect="1"/>
            </p:cNvPicPr>
            <p:nvPr/>
          </p:nvPicPr>
          <p:blipFill>
            <a:blip r:embed="rId3"/>
            <a:stretch>
              <a:fillRect/>
            </a:stretch>
          </p:blipFill>
          <p:spPr>
            <a:xfrm>
              <a:off x="8139654" y="1187953"/>
              <a:ext cx="3048157" cy="2648086"/>
            </a:xfrm>
            <a:prstGeom prst="rect">
              <a:avLst/>
            </a:prstGeom>
          </p:spPr>
        </p:pic>
        <p:sp>
          <p:nvSpPr>
            <p:cNvPr id="18" name="Oval 17">
              <a:extLst>
                <a:ext uri="{FF2B5EF4-FFF2-40B4-BE49-F238E27FC236}">
                  <a16:creationId xmlns:a16="http://schemas.microsoft.com/office/drawing/2014/main" id="{D460A539-3729-58AE-F81A-F13DE36BB3F3}"/>
                </a:ext>
              </a:extLst>
            </p:cNvPr>
            <p:cNvSpPr/>
            <p:nvPr/>
          </p:nvSpPr>
          <p:spPr>
            <a:xfrm>
              <a:off x="8139654" y="1187953"/>
              <a:ext cx="300153" cy="25567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grpSp>
        <p:nvGrpSpPr>
          <p:cNvPr id="20" name="Group 19">
            <a:extLst>
              <a:ext uri="{FF2B5EF4-FFF2-40B4-BE49-F238E27FC236}">
                <a16:creationId xmlns:a16="http://schemas.microsoft.com/office/drawing/2014/main" id="{4AE3E168-98BB-A31B-28EE-D9B654F2E907}"/>
              </a:ext>
            </a:extLst>
          </p:cNvPr>
          <p:cNvGrpSpPr/>
          <p:nvPr/>
        </p:nvGrpSpPr>
        <p:grpSpPr>
          <a:xfrm>
            <a:off x="8593415" y="4049552"/>
            <a:ext cx="3048158" cy="2648087"/>
            <a:chOff x="8139653" y="4056095"/>
            <a:chExt cx="3048158" cy="2648087"/>
          </a:xfrm>
        </p:grpSpPr>
        <p:pic>
          <p:nvPicPr>
            <p:cNvPr id="15" name="Picture 14">
              <a:extLst>
                <a:ext uri="{FF2B5EF4-FFF2-40B4-BE49-F238E27FC236}">
                  <a16:creationId xmlns:a16="http://schemas.microsoft.com/office/drawing/2014/main" id="{01CC2C65-8341-FAE8-63C7-2554DAA4EBC4}"/>
                </a:ext>
              </a:extLst>
            </p:cNvPr>
            <p:cNvPicPr>
              <a:picLocks noChangeAspect="1"/>
            </p:cNvPicPr>
            <p:nvPr/>
          </p:nvPicPr>
          <p:blipFill rotWithShape="1">
            <a:blip r:embed="rId4"/>
            <a:srcRect l="2947" t="2708"/>
            <a:stretch/>
          </p:blipFill>
          <p:spPr>
            <a:xfrm>
              <a:off x="8199767" y="4056095"/>
              <a:ext cx="2988044" cy="2648087"/>
            </a:xfrm>
            <a:prstGeom prst="rect">
              <a:avLst/>
            </a:prstGeom>
          </p:spPr>
        </p:pic>
        <p:sp>
          <p:nvSpPr>
            <p:cNvPr id="19" name="Oval 18">
              <a:extLst>
                <a:ext uri="{FF2B5EF4-FFF2-40B4-BE49-F238E27FC236}">
                  <a16:creationId xmlns:a16="http://schemas.microsoft.com/office/drawing/2014/main" id="{76ACBCFB-9291-0540-2C37-D251A3F04B75}"/>
                </a:ext>
              </a:extLst>
            </p:cNvPr>
            <p:cNvSpPr/>
            <p:nvPr/>
          </p:nvSpPr>
          <p:spPr>
            <a:xfrm>
              <a:off x="8139653" y="4067819"/>
              <a:ext cx="300153" cy="25567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pic>
        <p:nvPicPr>
          <p:cNvPr id="23" name="Picture 22">
            <a:extLst>
              <a:ext uri="{FF2B5EF4-FFF2-40B4-BE49-F238E27FC236}">
                <a16:creationId xmlns:a16="http://schemas.microsoft.com/office/drawing/2014/main" id="{A6160EF4-9845-4853-DA40-3FC7FA4860B2}"/>
              </a:ext>
            </a:extLst>
          </p:cNvPr>
          <p:cNvPicPr>
            <a:picLocks noChangeAspect="1"/>
          </p:cNvPicPr>
          <p:nvPr/>
        </p:nvPicPr>
        <p:blipFill>
          <a:blip r:embed="rId5"/>
          <a:stretch>
            <a:fillRect/>
          </a:stretch>
        </p:blipFill>
        <p:spPr>
          <a:xfrm>
            <a:off x="516870" y="3359968"/>
            <a:ext cx="7883475" cy="1402616"/>
          </a:xfrm>
          <a:prstGeom prst="rect">
            <a:avLst/>
          </a:prstGeom>
        </p:spPr>
      </p:pic>
      <p:sp>
        <p:nvSpPr>
          <p:cNvPr id="24" name="Content Placeholder 3">
            <a:extLst>
              <a:ext uri="{FF2B5EF4-FFF2-40B4-BE49-F238E27FC236}">
                <a16:creationId xmlns:a16="http://schemas.microsoft.com/office/drawing/2014/main" id="{FF53E921-9EA6-B998-D054-6609EFFF24D0}"/>
              </a:ext>
            </a:extLst>
          </p:cNvPr>
          <p:cNvSpPr>
            <a:spLocks noGrp="1"/>
          </p:cNvSpPr>
          <p:nvPr>
            <p:ph sz="quarter" idx="13"/>
          </p:nvPr>
        </p:nvSpPr>
        <p:spPr>
          <a:xfrm>
            <a:off x="739449" y="1400505"/>
            <a:ext cx="7467827" cy="1828733"/>
          </a:xfrm>
        </p:spPr>
        <p:txBody>
          <a:bodyPr/>
          <a:lstStyle/>
          <a:p>
            <a:pPr marL="0" indent="0">
              <a:buNone/>
            </a:pPr>
            <a:r>
              <a:rPr lang="en-US" sz="2000" b="1"/>
              <a:t>REAL WORLD DATA</a:t>
            </a:r>
          </a:p>
          <a:p>
            <a:r>
              <a:rPr lang="en-US" sz="1800" err="1"/>
              <a:t>mOS</a:t>
            </a:r>
            <a:r>
              <a:rPr lang="en-US" sz="1800"/>
              <a:t> decreased with each line of therapy and decreased to </a:t>
            </a:r>
            <a:br>
              <a:rPr lang="en-US" sz="1800"/>
            </a:br>
            <a:r>
              <a:rPr lang="en-US" sz="1800"/>
              <a:t>3.13 years after 5th-line therapy </a:t>
            </a:r>
          </a:p>
          <a:p>
            <a:r>
              <a:rPr lang="en-US" sz="1800"/>
              <a:t>At four or more lines of therapy, mPFS was less than 1 year and </a:t>
            </a:r>
            <a:r>
              <a:rPr lang="en-US" sz="1800" err="1"/>
              <a:t>mOS</a:t>
            </a:r>
            <a:r>
              <a:rPr lang="en-US" sz="1800"/>
              <a:t> was 5 years</a:t>
            </a:r>
          </a:p>
        </p:txBody>
      </p:sp>
      <p:sp>
        <p:nvSpPr>
          <p:cNvPr id="26" name="Title 4">
            <a:extLst>
              <a:ext uri="{FF2B5EF4-FFF2-40B4-BE49-F238E27FC236}">
                <a16:creationId xmlns:a16="http://schemas.microsoft.com/office/drawing/2014/main" id="{F52F4A1C-8155-23AC-276E-13C001858767}"/>
              </a:ext>
            </a:extLst>
          </p:cNvPr>
          <p:cNvSpPr txBox="1">
            <a:spLocks/>
          </p:cNvSpPr>
          <p:nvPr/>
        </p:nvSpPr>
        <p:spPr>
          <a:xfrm>
            <a:off x="739449" y="116957"/>
            <a:ext cx="10637384" cy="905449"/>
          </a:xfrm>
          <a:prstGeom prst="rect">
            <a:avLst/>
          </a:prstGeom>
        </p:spPr>
        <p:txBody>
          <a:bodyPr vert="horz" lIns="91440" tIns="45720" rIns="0" bIns="45720" rtlCol="0" anchor="ctr">
            <a:noAutofit/>
          </a:bodyPr>
          <a:lstStyle>
            <a:lvl1pPr algn="l" defTabSz="914400" rtl="0" eaLnBrk="1" latinLnBrk="0" hangingPunct="1">
              <a:lnSpc>
                <a:spcPct val="90000"/>
              </a:lnSpc>
              <a:spcBef>
                <a:spcPct val="0"/>
              </a:spcBef>
              <a:buNone/>
              <a:defRPr sz="2800" b="1" i="0" kern="1200" cap="none"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R/R FL</a:t>
            </a:r>
          </a:p>
        </p:txBody>
      </p:sp>
    </p:spTree>
    <p:extLst>
      <p:ext uri="{BB962C8B-B14F-4D97-AF65-F5344CB8AC3E}">
        <p14:creationId xmlns:p14="http://schemas.microsoft.com/office/powerpoint/2010/main" val="1484791518"/>
      </p:ext>
    </p:extLst>
  </p:cSld>
  <p:clrMapOvr>
    <a:overrideClrMapping bg1="lt1" tx1="dk1" bg2="lt2" tx2="dk2" accent1="accent1" accent2="accent2" accent3="accent3" accent4="accent4" accent5="accent5" accent6="accent6" hlink="hlink" folHlink="folHlink"/>
  </p:clrMapOvr>
  <p:transition>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DFA30CD1-5B42-9F6C-EF7D-E31DF5E52F4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8" name="TextBox 2">
            <a:extLst>
              <a:ext uri="{FF2B5EF4-FFF2-40B4-BE49-F238E27FC236}">
                <a16:creationId xmlns:a16="http://schemas.microsoft.com/office/drawing/2014/main" id="{797701AE-2D9D-952A-9FDF-9EE65D63447C}"/>
              </a:ext>
            </a:extLst>
          </p:cNvPr>
          <p:cNvSpPr txBox="1"/>
          <p:nvPr/>
        </p:nvSpPr>
        <p:spPr>
          <a:xfrm>
            <a:off x="425151" y="4206520"/>
            <a:ext cx="2507908" cy="1077218"/>
          </a:xfrm>
          <a:prstGeom prst="rect">
            <a:avLst/>
          </a:prstGeom>
          <a:noFill/>
        </p:spPr>
        <p:txBody>
          <a:bodyPr wrap="square"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283349"/>
                </a:solidFill>
                <a:effectLst/>
                <a:uLnTx/>
                <a:uFillTx/>
                <a:latin typeface="Arial" charset="0"/>
                <a:ea typeface="Geneva" charset="0"/>
                <a:cs typeface="+mn-cs"/>
              </a:rPr>
              <a:t>SPD Change From Baseline </a:t>
            </a:r>
            <a:br>
              <a:rPr kumimoji="0" lang="en-US" sz="1600" b="1" i="0" u="none" strike="noStrike" kern="1200" cap="none" spc="0" normalizeH="0" baseline="0" noProof="0">
                <a:ln>
                  <a:noFill/>
                </a:ln>
                <a:solidFill>
                  <a:srgbClr val="283349"/>
                </a:solidFill>
                <a:effectLst/>
                <a:uLnTx/>
                <a:uFillTx/>
                <a:latin typeface="Arial" charset="0"/>
                <a:ea typeface="Geneva" charset="0"/>
                <a:cs typeface="+mn-cs"/>
              </a:rPr>
            </a:br>
            <a:r>
              <a:rPr kumimoji="0" lang="en-US" sz="1600" b="1" i="0" u="none" strike="noStrike" kern="1200" cap="none" spc="0" normalizeH="0" baseline="0" noProof="0">
                <a:ln>
                  <a:noFill/>
                </a:ln>
                <a:solidFill>
                  <a:srgbClr val="283349"/>
                </a:solidFill>
                <a:effectLst/>
                <a:uLnTx/>
                <a:uFillTx/>
                <a:latin typeface="Arial" charset="0"/>
                <a:ea typeface="Geneva" charset="0"/>
                <a:cs typeface="+mn-cs"/>
              </a:rPr>
              <a:t>in Patients With Measurable Disease</a:t>
            </a:r>
            <a:r>
              <a:rPr kumimoji="0" lang="it-IT" sz="1600" b="1" i="0" u="none" strike="noStrike" kern="1200" cap="none" spc="0" normalizeH="0" baseline="30000" noProof="0">
                <a:ln>
                  <a:noFill/>
                </a:ln>
                <a:solidFill>
                  <a:srgbClr val="283349"/>
                </a:solidFill>
                <a:effectLst/>
                <a:uLnTx/>
                <a:uFillTx/>
                <a:latin typeface="Arial" panose="020B0604020202020204"/>
                <a:ea typeface="+mn-ea"/>
                <a:cs typeface="+mn-cs"/>
              </a:rPr>
              <a:t>1</a:t>
            </a:r>
            <a:endParaRPr kumimoji="0" lang="en-US" sz="1600" b="1" i="0" u="none" strike="noStrike" kern="1200" cap="none" spc="0" normalizeH="0" baseline="0" noProof="0">
              <a:ln>
                <a:noFill/>
              </a:ln>
              <a:solidFill>
                <a:srgbClr val="283349"/>
              </a:solidFill>
              <a:effectLst/>
              <a:uLnTx/>
              <a:uFillTx/>
              <a:latin typeface="Arial" charset="0"/>
              <a:ea typeface="Geneva" charset="0"/>
              <a:cs typeface="+mn-cs"/>
            </a:endParaRPr>
          </a:p>
        </p:txBody>
      </p:sp>
      <p:pic>
        <p:nvPicPr>
          <p:cNvPr id="9" name="Picture 4">
            <a:extLst>
              <a:ext uri="{FF2B5EF4-FFF2-40B4-BE49-F238E27FC236}">
                <a16:creationId xmlns:a16="http://schemas.microsoft.com/office/drawing/2014/main" id="{0C98BDC7-DA16-CCC6-ECD6-1E418161C28F}"/>
              </a:ext>
            </a:extLst>
          </p:cNvPr>
          <p:cNvPicPr>
            <a:picLocks noChangeAspect="1"/>
          </p:cNvPicPr>
          <p:nvPr/>
        </p:nvPicPr>
        <p:blipFill>
          <a:blip r:embed="rId2"/>
          <a:stretch>
            <a:fillRect/>
          </a:stretch>
        </p:blipFill>
        <p:spPr>
          <a:xfrm>
            <a:off x="2931197" y="3973923"/>
            <a:ext cx="3931533" cy="1894895"/>
          </a:xfrm>
          <a:prstGeom prst="rect">
            <a:avLst/>
          </a:prstGeom>
        </p:spPr>
      </p:pic>
      <p:graphicFrame>
        <p:nvGraphicFramePr>
          <p:cNvPr id="16" name="Tabella 15">
            <a:extLst>
              <a:ext uri="{FF2B5EF4-FFF2-40B4-BE49-F238E27FC236}">
                <a16:creationId xmlns:a16="http://schemas.microsoft.com/office/drawing/2014/main" id="{C13C0344-9E55-A2ED-7397-A71AD4D1F3AF}"/>
              </a:ext>
            </a:extLst>
          </p:cNvPr>
          <p:cNvGraphicFramePr>
            <a:graphicFrameLocks noGrp="1"/>
          </p:cNvGraphicFramePr>
          <p:nvPr/>
        </p:nvGraphicFramePr>
        <p:xfrm>
          <a:off x="6251310" y="2167580"/>
          <a:ext cx="4343843" cy="1645920"/>
        </p:xfrm>
        <a:graphic>
          <a:graphicData uri="http://schemas.openxmlformats.org/drawingml/2006/table">
            <a:tbl>
              <a:tblPr firstRow="1" bandRow="1">
                <a:tableStyleId>{5C22544A-7EE6-4342-B048-85BDC9FD1C3A}</a:tableStyleId>
              </a:tblPr>
              <a:tblGrid>
                <a:gridCol w="1952335">
                  <a:extLst>
                    <a:ext uri="{9D8B030D-6E8A-4147-A177-3AD203B41FA5}">
                      <a16:colId xmlns:a16="http://schemas.microsoft.com/office/drawing/2014/main" val="213812864"/>
                    </a:ext>
                  </a:extLst>
                </a:gridCol>
                <a:gridCol w="1245996">
                  <a:extLst>
                    <a:ext uri="{9D8B030D-6E8A-4147-A177-3AD203B41FA5}">
                      <a16:colId xmlns:a16="http://schemas.microsoft.com/office/drawing/2014/main" val="2245941355"/>
                    </a:ext>
                  </a:extLst>
                </a:gridCol>
                <a:gridCol w="1145512">
                  <a:extLst>
                    <a:ext uri="{9D8B030D-6E8A-4147-A177-3AD203B41FA5}">
                      <a16:colId xmlns:a16="http://schemas.microsoft.com/office/drawing/2014/main" val="1250504599"/>
                    </a:ext>
                  </a:extLst>
                </a:gridCol>
              </a:tblGrid>
              <a:tr h="0">
                <a:tc>
                  <a:txBody>
                    <a:bodyPr/>
                    <a:lstStyle/>
                    <a:p>
                      <a:endParaRPr lang="it-IT"/>
                    </a:p>
                  </a:txBody>
                  <a:tcPr/>
                </a:tc>
                <a:tc>
                  <a:txBody>
                    <a:bodyPr/>
                    <a:lstStyle/>
                    <a:p>
                      <a:pPr marL="0" algn="ctr" defTabSz="914400" rtl="0" eaLnBrk="1" latinLnBrk="0" hangingPunct="1"/>
                      <a:r>
                        <a:rPr lang="it-IT" sz="1400" b="1" kern="1200">
                          <a:solidFill>
                            <a:srgbClr val="FFFFFF"/>
                          </a:solidFill>
                          <a:latin typeface="+mn-lt"/>
                          <a:ea typeface="+mn-ea"/>
                          <a:cs typeface="+mn-cs"/>
                        </a:rPr>
                        <a:t>640 mg </a:t>
                      </a:r>
                    </a:p>
                    <a:p>
                      <a:pPr marL="0" algn="ctr" defTabSz="914400" rtl="0" eaLnBrk="1" latinLnBrk="0" hangingPunct="1"/>
                      <a:r>
                        <a:rPr lang="it-IT" sz="1400" b="1" kern="1200">
                          <a:solidFill>
                            <a:srgbClr val="FFFFFF"/>
                          </a:solidFill>
                          <a:latin typeface="+mn-lt"/>
                          <a:ea typeface="+mn-ea"/>
                          <a:cs typeface="+mn-cs"/>
                        </a:rPr>
                        <a:t>(N=10)</a:t>
                      </a:r>
                    </a:p>
                  </a:txBody>
                  <a:tcPr/>
                </a:tc>
                <a:tc>
                  <a:txBody>
                    <a:bodyPr/>
                    <a:lstStyle/>
                    <a:p>
                      <a:pPr marL="0" algn="ctr" defTabSz="914400" rtl="0" eaLnBrk="1" latinLnBrk="0" hangingPunct="1"/>
                      <a:r>
                        <a:rPr lang="it-IT" sz="1400" b="1" kern="1200" err="1">
                          <a:solidFill>
                            <a:srgbClr val="FFFFFF"/>
                          </a:solidFill>
                          <a:latin typeface="+mn-lt"/>
                          <a:ea typeface="+mn-ea"/>
                          <a:cs typeface="+mn-cs"/>
                        </a:rPr>
                        <a:t>All</a:t>
                      </a:r>
                      <a:r>
                        <a:rPr lang="it-IT" sz="1400" b="1" kern="1200">
                          <a:solidFill>
                            <a:srgbClr val="FFFFFF"/>
                          </a:solidFill>
                          <a:latin typeface="+mn-lt"/>
                          <a:ea typeface="+mn-ea"/>
                          <a:cs typeface="+mn-cs"/>
                        </a:rPr>
                        <a:t> MZL</a:t>
                      </a:r>
                    </a:p>
                    <a:p>
                      <a:pPr marL="0" algn="ctr" defTabSz="914400" rtl="0" eaLnBrk="1" latinLnBrk="0" hangingPunct="1"/>
                      <a:r>
                        <a:rPr lang="it-IT" sz="1400" b="1" kern="1200">
                          <a:solidFill>
                            <a:srgbClr val="FFFFFF"/>
                          </a:solidFill>
                          <a:latin typeface="+mn-lt"/>
                          <a:ea typeface="+mn-ea"/>
                          <a:cs typeface="+mn-cs"/>
                        </a:rPr>
                        <a:t> (N=22)</a:t>
                      </a:r>
                    </a:p>
                  </a:txBody>
                  <a:tcPr/>
                </a:tc>
                <a:extLst>
                  <a:ext uri="{0D108BD9-81ED-4DB2-BD59-A6C34878D82A}">
                    <a16:rowId xmlns:a16="http://schemas.microsoft.com/office/drawing/2014/main" val="2455905806"/>
                  </a:ext>
                </a:extLst>
              </a:tr>
              <a:tr h="204433">
                <a:tc>
                  <a:txBody>
                    <a:bodyPr/>
                    <a:lstStyle/>
                    <a:p>
                      <a:pPr marL="0" algn="l" defTabSz="914400" rtl="0" eaLnBrk="1" latinLnBrk="0" hangingPunct="1"/>
                      <a:r>
                        <a:rPr lang="it-IT" sz="1400" b="1" kern="1200" err="1">
                          <a:solidFill>
                            <a:schemeClr val="bg1"/>
                          </a:solidFill>
                          <a:latin typeface="+mn-lt"/>
                          <a:ea typeface="+mn-ea"/>
                          <a:cs typeface="+mn-cs"/>
                        </a:rPr>
                        <a:t>Median</a:t>
                      </a:r>
                      <a:r>
                        <a:rPr lang="it-IT" sz="1400" b="1" kern="1200">
                          <a:solidFill>
                            <a:schemeClr val="bg1"/>
                          </a:solidFill>
                          <a:latin typeface="+mn-lt"/>
                          <a:ea typeface="+mn-ea"/>
                          <a:cs typeface="+mn-cs"/>
                        </a:rPr>
                        <a:t> follow up (months)</a:t>
                      </a:r>
                    </a:p>
                  </a:txBody>
                  <a:tcPr/>
                </a:tc>
                <a:tc>
                  <a:txBody>
                    <a:bodyPr/>
                    <a:lstStyle/>
                    <a:p>
                      <a:pPr marL="0" algn="ctr" defTabSz="914400" rtl="0" eaLnBrk="1" latinLnBrk="0" hangingPunct="1"/>
                      <a:r>
                        <a:rPr lang="it-IT" sz="1400" kern="1200">
                          <a:solidFill>
                            <a:schemeClr val="bg1"/>
                          </a:solidFill>
                          <a:latin typeface="+mn-lt"/>
                          <a:ea typeface="+mn-ea"/>
                          <a:cs typeface="+mn-cs"/>
                        </a:rPr>
                        <a:t>8.7</a:t>
                      </a:r>
                    </a:p>
                  </a:txBody>
                  <a:tcPr/>
                </a:tc>
                <a:tc>
                  <a:txBody>
                    <a:bodyPr/>
                    <a:lstStyle/>
                    <a:p>
                      <a:pPr marL="0" algn="ctr" defTabSz="914400" rtl="0" eaLnBrk="1" latinLnBrk="0" hangingPunct="1"/>
                      <a:r>
                        <a:rPr lang="it-IT" sz="1400" kern="1200">
                          <a:solidFill>
                            <a:schemeClr val="bg1"/>
                          </a:solidFill>
                          <a:latin typeface="+mn-lt"/>
                          <a:ea typeface="+mn-ea"/>
                          <a:cs typeface="+mn-cs"/>
                        </a:rPr>
                        <a:t>6.5</a:t>
                      </a:r>
                    </a:p>
                  </a:txBody>
                  <a:tcPr/>
                </a:tc>
                <a:extLst>
                  <a:ext uri="{0D108BD9-81ED-4DB2-BD59-A6C34878D82A}">
                    <a16:rowId xmlns:a16="http://schemas.microsoft.com/office/drawing/2014/main" val="1783728190"/>
                  </a:ext>
                </a:extLst>
              </a:tr>
              <a:tr h="204433">
                <a:tc>
                  <a:txBody>
                    <a:bodyPr/>
                    <a:lstStyle/>
                    <a:p>
                      <a:pPr marL="0" algn="l" defTabSz="914400" rtl="0" eaLnBrk="1" latinLnBrk="0" hangingPunct="1"/>
                      <a:r>
                        <a:rPr lang="it-IT" sz="1400" b="1" kern="1200">
                          <a:solidFill>
                            <a:schemeClr val="bg1"/>
                          </a:solidFill>
                          <a:latin typeface="+mn-lt"/>
                          <a:ea typeface="+mn-ea"/>
                          <a:cs typeface="+mn-cs"/>
                        </a:rPr>
                        <a:t>ORR</a:t>
                      </a:r>
                    </a:p>
                  </a:txBody>
                  <a:tcPr/>
                </a:tc>
                <a:tc>
                  <a:txBody>
                    <a:bodyPr/>
                    <a:lstStyle/>
                    <a:p>
                      <a:pPr marL="0" algn="ctr" defTabSz="914400" rtl="0" eaLnBrk="1" latinLnBrk="0" hangingPunct="1"/>
                      <a:r>
                        <a:rPr lang="it-IT" sz="1400" kern="1200">
                          <a:solidFill>
                            <a:schemeClr val="bg1"/>
                          </a:solidFill>
                          <a:latin typeface="+mn-lt"/>
                          <a:ea typeface="+mn-ea"/>
                          <a:cs typeface="+mn-cs"/>
                        </a:rPr>
                        <a:t>70%</a:t>
                      </a:r>
                    </a:p>
                  </a:txBody>
                  <a:tcPr/>
                </a:tc>
                <a:tc>
                  <a:txBody>
                    <a:bodyPr/>
                    <a:lstStyle/>
                    <a:p>
                      <a:pPr marL="0" algn="ctr" defTabSz="914400" rtl="0" eaLnBrk="1" latinLnBrk="0" hangingPunct="1"/>
                      <a:r>
                        <a:rPr lang="it-IT" sz="1400" kern="1200">
                          <a:solidFill>
                            <a:schemeClr val="bg1"/>
                          </a:solidFill>
                          <a:latin typeface="+mn-lt"/>
                          <a:ea typeface="+mn-ea"/>
                          <a:cs typeface="+mn-cs"/>
                        </a:rPr>
                        <a:t>62%</a:t>
                      </a:r>
                    </a:p>
                  </a:txBody>
                  <a:tcPr/>
                </a:tc>
                <a:extLst>
                  <a:ext uri="{0D108BD9-81ED-4DB2-BD59-A6C34878D82A}">
                    <a16:rowId xmlns:a16="http://schemas.microsoft.com/office/drawing/2014/main" val="4145988230"/>
                  </a:ext>
                </a:extLst>
              </a:tr>
              <a:tr h="204433">
                <a:tc>
                  <a:txBody>
                    <a:bodyPr/>
                    <a:lstStyle/>
                    <a:p>
                      <a:pPr marL="0" algn="l" defTabSz="914400" rtl="0" eaLnBrk="1" latinLnBrk="0" hangingPunct="1"/>
                      <a:r>
                        <a:rPr lang="it-IT" sz="1400" b="1" kern="1200">
                          <a:solidFill>
                            <a:schemeClr val="bg1"/>
                          </a:solidFill>
                          <a:latin typeface="+mn-lt"/>
                          <a:ea typeface="+mn-ea"/>
                          <a:cs typeface="+mn-cs"/>
                        </a:rPr>
                        <a:t>CR</a:t>
                      </a:r>
                    </a:p>
                  </a:txBody>
                  <a:tcPr/>
                </a:tc>
                <a:tc>
                  <a:txBody>
                    <a:bodyPr/>
                    <a:lstStyle/>
                    <a:p>
                      <a:pPr marL="0" algn="ctr" defTabSz="914400" rtl="0" eaLnBrk="1" latinLnBrk="0" hangingPunct="1"/>
                      <a:r>
                        <a:rPr lang="it-IT" sz="1400" kern="1200">
                          <a:solidFill>
                            <a:schemeClr val="bg1"/>
                          </a:solidFill>
                          <a:latin typeface="+mn-lt"/>
                          <a:ea typeface="+mn-ea"/>
                          <a:cs typeface="+mn-cs"/>
                        </a:rPr>
                        <a:t>40%</a:t>
                      </a:r>
                    </a:p>
                  </a:txBody>
                  <a:tcPr/>
                </a:tc>
                <a:tc>
                  <a:txBody>
                    <a:bodyPr/>
                    <a:lstStyle/>
                    <a:p>
                      <a:pPr marL="0" algn="ctr" defTabSz="914400" rtl="0" eaLnBrk="1" latinLnBrk="0" hangingPunct="1"/>
                      <a:r>
                        <a:rPr lang="it-IT" sz="1400" kern="1200">
                          <a:solidFill>
                            <a:schemeClr val="bg1"/>
                          </a:solidFill>
                          <a:latin typeface="+mn-lt"/>
                          <a:ea typeface="+mn-ea"/>
                          <a:cs typeface="+mn-cs"/>
                        </a:rPr>
                        <a:t>31%</a:t>
                      </a:r>
                    </a:p>
                  </a:txBody>
                  <a:tcPr/>
                </a:tc>
                <a:extLst>
                  <a:ext uri="{0D108BD9-81ED-4DB2-BD59-A6C34878D82A}">
                    <a16:rowId xmlns:a16="http://schemas.microsoft.com/office/drawing/2014/main" val="1204890728"/>
                  </a:ext>
                </a:extLst>
              </a:tr>
            </a:tbl>
          </a:graphicData>
        </a:graphic>
      </p:graphicFrame>
      <p:sp>
        <p:nvSpPr>
          <p:cNvPr id="19" name="CasellaDiTesto 18">
            <a:extLst>
              <a:ext uri="{FF2B5EF4-FFF2-40B4-BE49-F238E27FC236}">
                <a16:creationId xmlns:a16="http://schemas.microsoft.com/office/drawing/2014/main" id="{B59817CE-F908-612B-D236-186E3449C2EF}"/>
              </a:ext>
            </a:extLst>
          </p:cNvPr>
          <p:cNvSpPr txBox="1"/>
          <p:nvPr/>
        </p:nvSpPr>
        <p:spPr>
          <a:xfrm>
            <a:off x="1051863" y="2173994"/>
            <a:ext cx="3635751" cy="1447446"/>
          </a:xfrm>
          <a:prstGeom prst="rect">
            <a:avLst/>
          </a:prstGeom>
          <a:ln>
            <a:solidFill>
              <a:schemeClr val="bg1"/>
            </a:solidFill>
          </a:ln>
        </p:spPr>
        <p:txBody>
          <a:bodyPr vert="horz" lIns="91440" tIns="45720" rIns="91440" bIns="45720" rtlCol="0">
            <a:noAutofit/>
          </a:bodyPr>
          <a:lstStyle>
            <a:defPPr>
              <a:defRPr lang="it-IT"/>
            </a:defPPr>
            <a:lvl1pPr marL="137160" marR="0" lvl="0" indent="-137160" fontAlgn="auto">
              <a:lnSpc>
                <a:spcPct val="100000"/>
              </a:lnSpc>
              <a:spcBef>
                <a:spcPts val="1000"/>
              </a:spcBef>
              <a:spcAft>
                <a:spcPts val="0"/>
              </a:spcAft>
              <a:buClr>
                <a:schemeClr val="accent2"/>
              </a:buClr>
              <a:buSzTx/>
              <a:buFont typeface="Arial" panose="020B0604020202020204" pitchFamily="34" charset="0"/>
              <a:buChar char="•"/>
              <a:tabLst/>
              <a:defRPr>
                <a:solidFill>
                  <a:schemeClr val="bg1"/>
                </a:solidFill>
              </a:defRPr>
            </a:lvl1pPr>
            <a:lvl2pPr marL="594360" indent="-228600">
              <a:lnSpc>
                <a:spcPct val="100000"/>
              </a:lnSpc>
              <a:spcBef>
                <a:spcPts val="500"/>
              </a:spcBef>
              <a:buClr>
                <a:schemeClr val="accent2"/>
              </a:buClr>
              <a:buFont typeface="System Font Regular"/>
              <a:buChar char="–"/>
              <a:defRPr sz="1400">
                <a:solidFill>
                  <a:schemeClr val="bg1"/>
                </a:solidFill>
              </a:defRPr>
            </a:lvl2pPr>
            <a:lvl3pPr marL="960120" indent="-137160">
              <a:lnSpc>
                <a:spcPct val="100000"/>
              </a:lnSpc>
              <a:spcBef>
                <a:spcPts val="500"/>
              </a:spcBef>
              <a:buClr>
                <a:schemeClr val="accent2"/>
              </a:buClr>
              <a:buFont typeface="Arial" panose="020B0604020202020204" pitchFamily="34" charset="0"/>
              <a:buChar char="•"/>
              <a:defRPr sz="1400">
                <a:solidFill>
                  <a:schemeClr val="bg1"/>
                </a:solidFill>
              </a:defRPr>
            </a:lvl3pPr>
            <a:lvl4pPr marL="1600200" indent="-228600">
              <a:lnSpc>
                <a:spcPct val="100000"/>
              </a:lnSpc>
              <a:spcBef>
                <a:spcPts val="500"/>
              </a:spcBef>
              <a:buClr>
                <a:schemeClr val="accent2"/>
              </a:buClr>
              <a:buFont typeface="System Font Regular"/>
              <a:buChar char="–"/>
              <a:defRPr sz="1400">
                <a:solidFill>
                  <a:schemeClr val="bg1"/>
                </a:solidFill>
              </a:defRPr>
            </a:lvl4pPr>
            <a:lvl5pPr marL="2057400" indent="-228600">
              <a:lnSpc>
                <a:spcPct val="100000"/>
              </a:lnSpc>
              <a:spcBef>
                <a:spcPts val="500"/>
              </a:spcBef>
              <a:buClr>
                <a:schemeClr val="accent2"/>
              </a:buClr>
              <a:buFont typeface="System Font Regular"/>
              <a:buChar char="–"/>
              <a:defRPr sz="14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
                <a:srgbClr val="ED1C24"/>
              </a:buClr>
              <a:buSzTx/>
              <a:buFont typeface="Arial" panose="020B0604020202020204" pitchFamily="34" charset="0"/>
              <a:buNone/>
              <a:tabLst/>
              <a:defRPr/>
            </a:pPr>
            <a:r>
              <a:rPr kumimoji="0" lang="it-IT" sz="1800" b="1" i="0" u="none" strike="noStrike" kern="1200" cap="none" spc="0" normalizeH="0" baseline="0" noProof="0">
                <a:ln>
                  <a:noFill/>
                </a:ln>
                <a:solidFill>
                  <a:srgbClr val="283349"/>
                </a:solidFill>
                <a:effectLst/>
                <a:uLnTx/>
                <a:uFillTx/>
                <a:latin typeface="Arial" panose="020B0604020202020204"/>
                <a:ea typeface="+mn-ea"/>
                <a:cs typeface="+mn-cs"/>
              </a:rPr>
              <a:t>All MZL pts (mFU 6.5 months)</a:t>
            </a:r>
            <a:r>
              <a:rPr kumimoji="0" lang="it-IT" sz="1800" b="1" i="0" u="none" strike="noStrike" kern="1200" cap="none" spc="0" normalizeH="0" baseline="30000" noProof="0">
                <a:ln>
                  <a:noFill/>
                </a:ln>
                <a:solidFill>
                  <a:srgbClr val="283349"/>
                </a:solidFill>
                <a:effectLst/>
                <a:uLnTx/>
                <a:uFillTx/>
                <a:latin typeface="Arial" panose="020B0604020202020204"/>
                <a:ea typeface="+mn-ea"/>
                <a:cs typeface="+mn-cs"/>
              </a:rPr>
              <a:t>1</a:t>
            </a:r>
          </a:p>
          <a:p>
            <a:pPr marL="137160" marR="0" lvl="0" indent="-137160" algn="l" defTabSz="914400" rtl="0" eaLnBrk="1" fontAlgn="auto" latinLnBrk="0" hangingPunct="1">
              <a:lnSpc>
                <a:spcPct val="100000"/>
              </a:lnSpc>
              <a:spcBef>
                <a:spcPts val="0"/>
              </a:spcBef>
              <a:spcAft>
                <a:spcPts val="0"/>
              </a:spcAft>
              <a:buClr>
                <a:srgbClr val="ED1C24"/>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Median age: 74.5 years</a:t>
            </a:r>
          </a:p>
          <a:p>
            <a:pPr marL="137160" marR="0" lvl="0" indent="-137160" algn="l" defTabSz="914400" rtl="0" eaLnBrk="1" fontAlgn="auto" latinLnBrk="0" hangingPunct="1">
              <a:lnSpc>
                <a:spcPct val="100000"/>
              </a:lnSpc>
              <a:spcBef>
                <a:spcPts val="0"/>
              </a:spcBef>
              <a:spcAft>
                <a:spcPts val="0"/>
              </a:spcAft>
              <a:buClr>
                <a:srgbClr val="ED1C24"/>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No. prior lines: 2</a:t>
            </a:r>
          </a:p>
          <a:p>
            <a:pPr marL="137160" marR="0" lvl="0" indent="-137160" algn="l" defTabSz="914400" rtl="0" eaLnBrk="1" fontAlgn="auto" latinLnBrk="0" hangingPunct="1">
              <a:lnSpc>
                <a:spcPct val="100000"/>
              </a:lnSpc>
              <a:spcBef>
                <a:spcPts val="0"/>
              </a:spcBef>
              <a:spcAft>
                <a:spcPts val="0"/>
              </a:spcAft>
              <a:buClr>
                <a:srgbClr val="ED1C24"/>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Prior BTKi: 45.5%</a:t>
            </a:r>
          </a:p>
          <a:p>
            <a:pPr marL="137160" marR="0" lvl="0" indent="-137160" algn="l" defTabSz="914400" rtl="0" eaLnBrk="1" fontAlgn="auto" latinLnBrk="0" hangingPunct="1">
              <a:lnSpc>
                <a:spcPct val="100000"/>
              </a:lnSpc>
              <a:spcBef>
                <a:spcPts val="0"/>
              </a:spcBef>
              <a:spcAft>
                <a:spcPts val="0"/>
              </a:spcAft>
              <a:buClr>
                <a:srgbClr val="ED1C24"/>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Prior rituximab: 100%</a:t>
            </a:r>
            <a:endParaRPr kumimoji="0" lang="it-IT"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20" name="CasellaDiTesto 19">
            <a:extLst>
              <a:ext uri="{FF2B5EF4-FFF2-40B4-BE49-F238E27FC236}">
                <a16:creationId xmlns:a16="http://schemas.microsoft.com/office/drawing/2014/main" id="{380750E2-1FEF-72C2-CC87-C08DC44640FB}"/>
              </a:ext>
            </a:extLst>
          </p:cNvPr>
          <p:cNvSpPr txBox="1"/>
          <p:nvPr/>
        </p:nvSpPr>
        <p:spPr>
          <a:xfrm>
            <a:off x="7655554" y="4360408"/>
            <a:ext cx="2337794" cy="923330"/>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6/10 (60%)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on treatment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mFU of 8.7 months</a:t>
            </a:r>
            <a:r>
              <a:rPr kumimoji="0" lang="it-IT" sz="1800" b="1" i="0" u="none" strike="noStrike" kern="1200" cap="none" spc="0" normalizeH="0" baseline="30000" noProof="0">
                <a:ln>
                  <a:noFill/>
                </a:ln>
                <a:solidFill>
                  <a:srgbClr val="283349"/>
                </a:solidFill>
                <a:effectLst/>
                <a:uLnTx/>
                <a:uFillTx/>
                <a:latin typeface="Arial" panose="020B0604020202020204"/>
                <a:ea typeface="+mn-ea"/>
                <a:cs typeface="+mn-cs"/>
              </a:rPr>
              <a:t>1</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p>
        </p:txBody>
      </p:sp>
      <p:sp>
        <p:nvSpPr>
          <p:cNvPr id="2" name="CasellaDiTesto 1">
            <a:extLst>
              <a:ext uri="{FF2B5EF4-FFF2-40B4-BE49-F238E27FC236}">
                <a16:creationId xmlns:a16="http://schemas.microsoft.com/office/drawing/2014/main" id="{F058F06D-5DDC-891E-120F-F120BF3032DC}"/>
              </a:ext>
            </a:extLst>
          </p:cNvPr>
          <p:cNvSpPr txBox="1"/>
          <p:nvPr/>
        </p:nvSpPr>
        <p:spPr>
          <a:xfrm>
            <a:off x="10683645" y="2548630"/>
            <a:ext cx="1427893" cy="1169551"/>
          </a:xfrm>
          <a:prstGeom prst="rect">
            <a:avLst/>
          </a:prstGeom>
          <a:no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C00000"/>
                </a:solidFill>
                <a:effectLst/>
                <a:uLnTx/>
                <a:uFillTx/>
                <a:latin typeface="Arial" panose="020B0604020202020204"/>
                <a:ea typeface="+mn-ea"/>
                <a:cs typeface="+mn-cs"/>
              </a:rPr>
              <a:t>MAGNOLIA*</a:t>
            </a:r>
            <a:r>
              <a:rPr kumimoji="0" lang="it-IT" sz="1400" b="1" i="0" u="none" strike="noStrike" kern="1200" cap="none" spc="0" normalizeH="0" baseline="30000" noProof="0">
                <a:ln>
                  <a:noFill/>
                </a:ln>
                <a:solidFill>
                  <a:srgbClr val="C00000"/>
                </a:solidFill>
                <a:effectLst/>
                <a:uLnTx/>
                <a:uFillTx/>
                <a:latin typeface="Arial" panose="020B0604020202020204"/>
                <a:ea typeface="+mn-ea"/>
                <a:cs typeface="+mn-cs"/>
              </a:rPr>
              <a:t>2</a:t>
            </a:r>
            <a:r>
              <a:rPr kumimoji="0" lang="it-IT" sz="1400" b="1" i="0" u="none" strike="noStrike" kern="1200" cap="none" spc="0" normalizeH="0" baseline="0" noProof="0">
                <a:ln>
                  <a:noFill/>
                </a:ln>
                <a:solidFill>
                  <a:srgbClr val="C0000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C00000"/>
                </a:solidFill>
                <a:effectLst/>
                <a:uLnTx/>
                <a:uFillTx/>
                <a:latin typeface="Arial" panose="020B0604020202020204"/>
                <a:ea typeface="+mn-ea"/>
                <a:cs typeface="+mn-cs"/>
              </a:rPr>
              <a:t>(Zanu in MZL)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a:ln>
                <a:noFill/>
              </a:ln>
              <a:solidFill>
                <a:srgbClr val="C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C00000"/>
                </a:solidFill>
                <a:effectLst/>
                <a:uLnTx/>
                <a:uFillTx/>
                <a:latin typeface="Arial" panose="020B0604020202020204"/>
                <a:ea typeface="+mn-ea"/>
                <a:cs typeface="+mn-cs"/>
              </a:rPr>
              <a:t>ORR 68%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C00000"/>
                </a:solidFill>
                <a:effectLst/>
                <a:uLnTx/>
                <a:uFillTx/>
                <a:latin typeface="Arial" panose="020B0604020202020204"/>
                <a:ea typeface="+mn-ea"/>
                <a:cs typeface="+mn-cs"/>
              </a:rPr>
              <a:t>CR 26%</a:t>
            </a:r>
          </a:p>
        </p:txBody>
      </p:sp>
      <p:sp>
        <p:nvSpPr>
          <p:cNvPr id="5" name="Callout: freccia a destra 4">
            <a:extLst>
              <a:ext uri="{FF2B5EF4-FFF2-40B4-BE49-F238E27FC236}">
                <a16:creationId xmlns:a16="http://schemas.microsoft.com/office/drawing/2014/main" id="{ABE5204A-468B-43AD-82A9-C230E2BF46D0}"/>
              </a:ext>
            </a:extLst>
          </p:cNvPr>
          <p:cNvSpPr/>
          <p:nvPr/>
        </p:nvSpPr>
        <p:spPr>
          <a:xfrm rot="5400000">
            <a:off x="7761065" y="2632696"/>
            <a:ext cx="2126772" cy="1209368"/>
          </a:xfrm>
          <a:prstGeom prst="rightArrowCallout">
            <a:avLst>
              <a:gd name="adj1" fmla="val 23437"/>
              <a:gd name="adj2" fmla="val 28906"/>
              <a:gd name="adj3" fmla="val 28906"/>
              <a:gd name="adj4" fmla="val 77608"/>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E0C01F3A-47FE-20A9-538D-29D8DFCD9354}"/>
              </a:ext>
            </a:extLst>
          </p:cNvPr>
          <p:cNvSpPr txBox="1"/>
          <p:nvPr/>
        </p:nvSpPr>
        <p:spPr>
          <a:xfrm>
            <a:off x="823286" y="5932771"/>
            <a:ext cx="10770001" cy="923330"/>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MAGNOLIA data are only shown for illustrative purposes and not for a direct comparison of the trial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BTKi, Bruton’s tyrosine kinase inhibitor; CR, complete response; mFU, median follow-up; MZL, marginal zone lymphoma; No., number; ORR, overall response rate; PD, progressive disease; PR, partial response; </a:t>
            </a:r>
            <a:b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SD, stable disease; SPD, sum of perpendicular diameter; Zanu, zanubrutinib.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1) Tedeschi A et al. Presented at the 65th ASH Annual Meeting and Exposition; December 9-12, 2023; San Diego, CA. Poster 3032. Available at: </a:t>
            </a:r>
            <a:r>
              <a:rPr kumimoji="0" lang="it-IT" sz="900" b="0" i="0" u="none" strike="noStrike" kern="1200" cap="none" spc="0" normalizeH="0" baseline="0" noProof="0">
                <a:ln>
                  <a:noFill/>
                </a:ln>
                <a:solidFill>
                  <a:srgbClr val="283349"/>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Tedeschi_BGB-11417-101_ASH_Poster_2023.pdf</a:t>
            </a:r>
            <a:r>
              <a:rPr kumimoji="0" lang="it-IT" sz="900" b="0" i="0" u="none" strike="noStrike" kern="1200" cap="none" spc="0" normalizeH="0" baseline="0" noProof="0">
                <a:ln>
                  <a:noFill/>
                </a:ln>
                <a:solidFill>
                  <a:srgbClr val="283349"/>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2) Opat S et al.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Blood Adv. 2023;7(22):6801-6811.</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1" name="Titolo 3">
            <a:extLst>
              <a:ext uri="{FF2B5EF4-FFF2-40B4-BE49-F238E27FC236}">
                <a16:creationId xmlns:a16="http://schemas.microsoft.com/office/drawing/2014/main" id="{20F0202B-84F0-FAB2-7BC9-79AC882B7950}"/>
              </a:ext>
            </a:extLst>
          </p:cNvPr>
          <p:cNvSpPr txBox="1">
            <a:spLocks/>
          </p:cNvSpPr>
          <p:nvPr/>
        </p:nvSpPr>
        <p:spPr>
          <a:xfrm>
            <a:off x="739449" y="116957"/>
            <a:ext cx="10637384" cy="905449"/>
          </a:xfrm>
          <a:prstGeom prst="rect">
            <a:avLst/>
          </a:prstGeom>
        </p:spPr>
        <p:txBody>
          <a:bodyPr vert="horz" lIns="91440" tIns="45720" rIns="0" bIns="45720" rtlCol="0" anchor="ctr">
            <a:noAutofit/>
          </a:bodyPr>
          <a:lstStyle>
            <a:lvl1pPr algn="l" defTabSz="914400" rtl="0" eaLnBrk="1" latinLnBrk="0" hangingPunct="1">
              <a:lnSpc>
                <a:spcPct val="90000"/>
              </a:lnSpc>
              <a:spcBef>
                <a:spcPct val="0"/>
              </a:spcBef>
              <a:buNone/>
              <a:defRPr sz="2800" b="1" i="0" kern="1200" cap="none"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Sonrotoclax in MZL cohort: efficacy</a:t>
            </a:r>
            <a:endParaRPr kumimoji="0" lang="it-IT"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endParaRPr>
          </a:p>
        </p:txBody>
      </p:sp>
      <p:sp>
        <p:nvSpPr>
          <p:cNvPr id="14" name="CasellaDiTesto 1">
            <a:extLst>
              <a:ext uri="{FF2B5EF4-FFF2-40B4-BE49-F238E27FC236}">
                <a16:creationId xmlns:a16="http://schemas.microsoft.com/office/drawing/2014/main" id="{D450D2FF-0BF9-BAF7-1096-3AE4ED578314}"/>
              </a:ext>
            </a:extLst>
          </p:cNvPr>
          <p:cNvSpPr txBox="1"/>
          <p:nvPr/>
        </p:nvSpPr>
        <p:spPr>
          <a:xfrm>
            <a:off x="2343806" y="1071814"/>
            <a:ext cx="750438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rPr>
              <a:t>Dose levels: 40 mg </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 640 mg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22 MZL  15 (68%) on treatment at last data cut-off</a:t>
            </a:r>
          </a:p>
        </p:txBody>
      </p:sp>
    </p:spTree>
    <p:extLst>
      <p:ext uri="{BB962C8B-B14F-4D97-AF65-F5344CB8AC3E}">
        <p14:creationId xmlns:p14="http://schemas.microsoft.com/office/powerpoint/2010/main" val="667994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DFA30CD1-5B42-9F6C-EF7D-E31DF5E52F4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9" name="CasellaDiTesto 18">
            <a:extLst>
              <a:ext uri="{FF2B5EF4-FFF2-40B4-BE49-F238E27FC236}">
                <a16:creationId xmlns:a16="http://schemas.microsoft.com/office/drawing/2014/main" id="{B59817CE-F908-612B-D236-186E3449C2EF}"/>
              </a:ext>
            </a:extLst>
          </p:cNvPr>
          <p:cNvSpPr txBox="1"/>
          <p:nvPr/>
        </p:nvSpPr>
        <p:spPr>
          <a:xfrm>
            <a:off x="1796836" y="1804579"/>
            <a:ext cx="4025895" cy="1477328"/>
          </a:xfrm>
          <a:prstGeom prst="rect">
            <a:avLst/>
          </a:prstGeom>
          <a:ln>
            <a:solidFill>
              <a:schemeClr val="bg1"/>
            </a:solidFill>
          </a:ln>
        </p:spPr>
        <p:txBody>
          <a:bodyPr vert="horz" lIns="91440" tIns="45720" rIns="91440" bIns="45720" rtlCol="0">
            <a:noAutofit/>
          </a:bodyPr>
          <a:lstStyle>
            <a:defPPr>
              <a:defRPr lang="it-IT"/>
            </a:defPPr>
            <a:lvl1pPr marR="0" lvl="0" indent="0" fontAlgn="auto">
              <a:lnSpc>
                <a:spcPct val="100000"/>
              </a:lnSpc>
              <a:spcBef>
                <a:spcPts val="0"/>
              </a:spcBef>
              <a:spcAft>
                <a:spcPts val="0"/>
              </a:spcAft>
              <a:buClr>
                <a:schemeClr val="accent2"/>
              </a:buClr>
              <a:buSzTx/>
              <a:buFont typeface="Arial" panose="020B0604020202020204" pitchFamily="34" charset="0"/>
              <a:buNone/>
              <a:tabLst/>
              <a:defRPr b="1">
                <a:solidFill>
                  <a:schemeClr val="bg1"/>
                </a:solidFill>
              </a:defRPr>
            </a:lvl1pPr>
            <a:lvl2pPr marL="594360" indent="-228600">
              <a:lnSpc>
                <a:spcPct val="100000"/>
              </a:lnSpc>
              <a:spcBef>
                <a:spcPts val="500"/>
              </a:spcBef>
              <a:buClr>
                <a:schemeClr val="accent2"/>
              </a:buClr>
              <a:buFont typeface="System Font Regular"/>
              <a:buChar char="–"/>
              <a:defRPr sz="1400">
                <a:solidFill>
                  <a:schemeClr val="bg1"/>
                </a:solidFill>
              </a:defRPr>
            </a:lvl2pPr>
            <a:lvl3pPr marL="960120" indent="-137160">
              <a:lnSpc>
                <a:spcPct val="100000"/>
              </a:lnSpc>
              <a:spcBef>
                <a:spcPts val="500"/>
              </a:spcBef>
              <a:buClr>
                <a:schemeClr val="accent2"/>
              </a:buClr>
              <a:buFont typeface="Arial" panose="020B0604020202020204" pitchFamily="34" charset="0"/>
              <a:buChar char="•"/>
              <a:defRPr sz="1400">
                <a:solidFill>
                  <a:schemeClr val="bg1"/>
                </a:solidFill>
              </a:defRPr>
            </a:lvl3pPr>
            <a:lvl4pPr marL="1600200" indent="-228600">
              <a:lnSpc>
                <a:spcPct val="100000"/>
              </a:lnSpc>
              <a:spcBef>
                <a:spcPts val="500"/>
              </a:spcBef>
              <a:buClr>
                <a:schemeClr val="accent2"/>
              </a:buClr>
              <a:buFont typeface="System Font Regular"/>
              <a:buChar char="–"/>
              <a:defRPr sz="1400">
                <a:solidFill>
                  <a:schemeClr val="bg1"/>
                </a:solidFill>
              </a:defRPr>
            </a:lvl4pPr>
            <a:lvl5pPr marL="2057400" indent="-228600">
              <a:lnSpc>
                <a:spcPct val="100000"/>
              </a:lnSpc>
              <a:spcBef>
                <a:spcPts val="500"/>
              </a:spcBef>
              <a:buClr>
                <a:schemeClr val="accent2"/>
              </a:buClr>
              <a:buFont typeface="System Font Regular"/>
              <a:buChar char="–"/>
              <a:defRPr sz="14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
                <a:srgbClr val="ED1C24"/>
              </a:buClr>
              <a:buSzTx/>
              <a:buFont typeface="Arial" panose="020B0604020202020204" pitchFamily="34" charset="0"/>
              <a:buNone/>
              <a:tabLst/>
              <a:defRPr/>
            </a:pPr>
            <a:r>
              <a:rPr kumimoji="0" lang="it-IT" sz="1800" b="1" i="0" u="none" strike="noStrike" kern="1200" cap="none" spc="0" normalizeH="0" baseline="0" noProof="0">
                <a:ln>
                  <a:noFill/>
                </a:ln>
                <a:solidFill>
                  <a:srgbClr val="283349"/>
                </a:solidFill>
                <a:effectLst/>
                <a:uLnTx/>
                <a:uFillTx/>
                <a:latin typeface="Arial" panose="020B0604020202020204"/>
                <a:ea typeface="+mn-ea"/>
                <a:cs typeface="+mn-cs"/>
              </a:rPr>
              <a:t>20 WM (mFU 12.3 months)</a:t>
            </a:r>
          </a:p>
          <a:p>
            <a:pPr marL="285750" marR="0" lvl="0" indent="-285750" algn="l" defTabSz="914400" rtl="0" eaLnBrk="1" fontAlgn="auto" latinLnBrk="0" hangingPunct="1">
              <a:lnSpc>
                <a:spcPct val="100000"/>
              </a:lnSpc>
              <a:spcBef>
                <a:spcPts val="0"/>
              </a:spcBef>
              <a:spcAft>
                <a:spcPts val="0"/>
              </a:spcAft>
              <a:buClr>
                <a:srgbClr val="ED1C24"/>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Median age: 68.5 yrs</a:t>
            </a:r>
          </a:p>
          <a:p>
            <a:pPr marL="285750" marR="0" lvl="0" indent="-285750" algn="l" defTabSz="914400" rtl="0" eaLnBrk="1" fontAlgn="auto" latinLnBrk="0" hangingPunct="1">
              <a:lnSpc>
                <a:spcPct val="100000"/>
              </a:lnSpc>
              <a:spcBef>
                <a:spcPts val="0"/>
              </a:spcBef>
              <a:spcAft>
                <a:spcPts val="0"/>
              </a:spcAft>
              <a:buClr>
                <a:srgbClr val="ED1C24"/>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No. prior lines: 2.5</a:t>
            </a:r>
          </a:p>
          <a:p>
            <a:pPr marL="285750" marR="0" lvl="0" indent="-285750" algn="l" defTabSz="914400" rtl="0" eaLnBrk="1" fontAlgn="auto" latinLnBrk="0" hangingPunct="1">
              <a:lnSpc>
                <a:spcPct val="100000"/>
              </a:lnSpc>
              <a:spcBef>
                <a:spcPts val="0"/>
              </a:spcBef>
              <a:spcAft>
                <a:spcPts val="0"/>
              </a:spcAft>
              <a:buClr>
                <a:srgbClr val="ED1C24"/>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Prior BTKi: 60%</a:t>
            </a:r>
          </a:p>
          <a:p>
            <a:pPr marL="285750" marR="0" lvl="0" indent="-285750" algn="l" defTabSz="914400" rtl="0" eaLnBrk="1" fontAlgn="auto" latinLnBrk="0" hangingPunct="1">
              <a:lnSpc>
                <a:spcPct val="100000"/>
              </a:lnSpc>
              <a:spcBef>
                <a:spcPts val="0"/>
              </a:spcBef>
              <a:spcAft>
                <a:spcPts val="0"/>
              </a:spcAft>
              <a:buClr>
                <a:srgbClr val="ED1C24"/>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Prior BTKi as last therapy: 45%</a:t>
            </a:r>
            <a:endParaRPr kumimoji="0" lang="it-IT"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5" name="Picture 1">
            <a:extLst>
              <a:ext uri="{FF2B5EF4-FFF2-40B4-BE49-F238E27FC236}">
                <a16:creationId xmlns:a16="http://schemas.microsoft.com/office/drawing/2014/main" id="{73511F19-5AE3-1708-7E4E-C4B54FFF9D93}"/>
              </a:ext>
            </a:extLst>
          </p:cNvPr>
          <p:cNvPicPr>
            <a:picLocks noChangeAspect="1"/>
          </p:cNvPicPr>
          <p:nvPr/>
        </p:nvPicPr>
        <p:blipFill>
          <a:blip r:embed="rId2"/>
          <a:stretch>
            <a:fillRect/>
          </a:stretch>
        </p:blipFill>
        <p:spPr>
          <a:xfrm>
            <a:off x="1379488" y="3420528"/>
            <a:ext cx="4262449" cy="2939181"/>
          </a:xfrm>
          <a:prstGeom prst="rect">
            <a:avLst/>
          </a:prstGeom>
        </p:spPr>
      </p:pic>
      <p:pic>
        <p:nvPicPr>
          <p:cNvPr id="6" name="Picture 3">
            <a:extLst>
              <a:ext uri="{FF2B5EF4-FFF2-40B4-BE49-F238E27FC236}">
                <a16:creationId xmlns:a16="http://schemas.microsoft.com/office/drawing/2014/main" id="{91A58E3A-5393-2A65-7743-9F1FC1C4C367}"/>
              </a:ext>
            </a:extLst>
          </p:cNvPr>
          <p:cNvPicPr>
            <a:picLocks noChangeAspect="1"/>
          </p:cNvPicPr>
          <p:nvPr/>
        </p:nvPicPr>
        <p:blipFill>
          <a:blip r:embed="rId3"/>
          <a:stretch>
            <a:fillRect/>
          </a:stretch>
        </p:blipFill>
        <p:spPr>
          <a:xfrm>
            <a:off x="6888003" y="1762294"/>
            <a:ext cx="3629954" cy="4517007"/>
          </a:xfrm>
          <a:prstGeom prst="rect">
            <a:avLst/>
          </a:prstGeom>
        </p:spPr>
      </p:pic>
      <p:sp>
        <p:nvSpPr>
          <p:cNvPr id="2" name="CasellaDiTesto 1">
            <a:extLst>
              <a:ext uri="{FF2B5EF4-FFF2-40B4-BE49-F238E27FC236}">
                <a16:creationId xmlns:a16="http://schemas.microsoft.com/office/drawing/2014/main" id="{B46FB738-94FF-2893-463F-565A5E86694A}"/>
              </a:ext>
            </a:extLst>
          </p:cNvPr>
          <p:cNvSpPr txBox="1"/>
          <p:nvPr/>
        </p:nvSpPr>
        <p:spPr>
          <a:xfrm>
            <a:off x="2343806" y="1071814"/>
            <a:ext cx="750438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rPr>
              <a:t>Dose </a:t>
            </a:r>
            <a:r>
              <a:rPr kumimoji="0" lang="it-IT" sz="2000" b="1" i="1" u="none" strike="noStrike" kern="1200" cap="none" spc="0" normalizeH="0" baseline="0" noProof="0" err="1">
                <a:ln>
                  <a:noFill/>
                </a:ln>
                <a:solidFill>
                  <a:srgbClr val="C00000"/>
                </a:solidFill>
                <a:effectLst/>
                <a:uLnTx/>
                <a:uFillTx/>
                <a:latin typeface="Arial" panose="020B0604020202020204"/>
                <a:ea typeface="+mn-ea"/>
                <a:cs typeface="+mn-cs"/>
              </a:rPr>
              <a:t>levels</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rPr>
              <a:t>: 80 mg </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 640 mg</a:t>
            </a:r>
            <a:endParaRPr kumimoji="0" lang="it-IT" sz="7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20 WM  14 (70%) on treatment </a:t>
            </a:r>
            <a:r>
              <a:rPr kumimoji="0" lang="it-IT" sz="2000" b="1" i="1" u="none" strike="noStrike" kern="1200" cap="none" spc="0" normalizeH="0" baseline="0" noProof="0" err="1">
                <a:ln>
                  <a:noFill/>
                </a:ln>
                <a:solidFill>
                  <a:srgbClr val="C00000"/>
                </a:solidFill>
                <a:effectLst/>
                <a:uLnTx/>
                <a:uFillTx/>
                <a:latin typeface="Arial" panose="020B0604020202020204"/>
                <a:ea typeface="+mn-ea"/>
                <a:cs typeface="+mn-cs"/>
                <a:sym typeface="Wingdings" panose="05000000000000000000" pitchFamily="2" charset="2"/>
              </a:rPr>
              <a:t>at</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 last data </a:t>
            </a:r>
            <a:r>
              <a:rPr kumimoji="0" lang="it-IT" sz="2000" b="1" i="1" u="none" strike="noStrike" kern="1200" cap="none" spc="0" normalizeH="0" baseline="0" noProof="0" err="1">
                <a:ln>
                  <a:noFill/>
                </a:ln>
                <a:solidFill>
                  <a:srgbClr val="C00000"/>
                </a:solidFill>
                <a:effectLst/>
                <a:uLnTx/>
                <a:uFillTx/>
                <a:latin typeface="Arial" panose="020B0604020202020204"/>
                <a:ea typeface="+mn-ea"/>
                <a:cs typeface="+mn-cs"/>
                <a:sym typeface="Wingdings" panose="05000000000000000000" pitchFamily="2" charset="2"/>
              </a:rPr>
              <a:t>cut</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-off</a:t>
            </a:r>
          </a:p>
        </p:txBody>
      </p:sp>
      <p:sp>
        <p:nvSpPr>
          <p:cNvPr id="8" name="TextBox 7">
            <a:extLst>
              <a:ext uri="{FF2B5EF4-FFF2-40B4-BE49-F238E27FC236}">
                <a16:creationId xmlns:a16="http://schemas.microsoft.com/office/drawing/2014/main" id="{EE6E8746-0A44-AB01-C0CD-A1DC928C7341}"/>
              </a:ext>
            </a:extLst>
          </p:cNvPr>
          <p:cNvSpPr txBox="1"/>
          <p:nvPr/>
        </p:nvSpPr>
        <p:spPr>
          <a:xfrm>
            <a:off x="823286" y="6394438"/>
            <a:ext cx="10770001" cy="461665"/>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BTKi, Bruton’s tyrosine kinase inhibitor; mFU, median follow-up; MR, minor response; No., number; NE, not estimable; ORR, overall response rate; PD, progressive disease; PR, partial response; SD, stable disease; </a:t>
            </a:r>
            <a:b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VGPR, very good partial response; WM, Waldenström’s macroglobulinemia.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Cheah CY et al. Presented at the EHA 2024 Hybrid Congress; June, 13-16; 2024; Madrid, Spain. Poster P1110. Available at: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Cheah_BGB-11417-101_EHA_Poster_2024.pdf</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9" name="Titolo 3">
            <a:extLst>
              <a:ext uri="{FF2B5EF4-FFF2-40B4-BE49-F238E27FC236}">
                <a16:creationId xmlns:a16="http://schemas.microsoft.com/office/drawing/2014/main" id="{DDC0AD15-3118-BC34-87E2-17938F7A6264}"/>
              </a:ext>
            </a:extLst>
          </p:cNvPr>
          <p:cNvSpPr txBox="1">
            <a:spLocks/>
          </p:cNvSpPr>
          <p:nvPr/>
        </p:nvSpPr>
        <p:spPr>
          <a:xfrm>
            <a:off x="739449" y="116957"/>
            <a:ext cx="10637384" cy="905449"/>
          </a:xfrm>
          <a:prstGeom prst="rect">
            <a:avLst/>
          </a:prstGeom>
        </p:spPr>
        <p:txBody>
          <a:bodyPr vert="horz" lIns="91440" tIns="45720" rIns="0" bIns="45720" rtlCol="0" anchor="ctr">
            <a:noAutofit/>
          </a:bodyPr>
          <a:lstStyle>
            <a:lvl1pPr algn="l" defTabSz="914400" rtl="0" eaLnBrk="1" latinLnBrk="0" hangingPunct="1">
              <a:lnSpc>
                <a:spcPct val="90000"/>
              </a:lnSpc>
              <a:spcBef>
                <a:spcPct val="0"/>
              </a:spcBef>
              <a:buNone/>
              <a:defRPr sz="2800" b="1" i="0" kern="1200" cap="none"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Sonrotoclax in WM cohort: efficacy</a:t>
            </a:r>
            <a:endParaRPr kumimoji="0" lang="it-IT"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539146870"/>
      </p:ext>
    </p:extLst>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egnaposto contenuto 4">
            <a:extLst>
              <a:ext uri="{FF2B5EF4-FFF2-40B4-BE49-F238E27FC236}">
                <a16:creationId xmlns:a16="http://schemas.microsoft.com/office/drawing/2014/main" id="{00206803-F398-8B0E-E689-053F8D688AB4}"/>
              </a:ext>
            </a:extLst>
          </p:cNvPr>
          <p:cNvGraphicFramePr>
            <a:graphicFrameLocks noGrp="1"/>
          </p:cNvGraphicFramePr>
          <p:nvPr>
            <p:ph sz="quarter" idx="13"/>
          </p:nvPr>
        </p:nvGraphicFramePr>
        <p:xfrm>
          <a:off x="1199402" y="1569203"/>
          <a:ext cx="4633839" cy="2690547"/>
        </p:xfrm>
        <a:graphic>
          <a:graphicData uri="http://schemas.openxmlformats.org/drawingml/2006/table">
            <a:tbl>
              <a:tblPr firstRow="1" bandRow="1">
                <a:tableStyleId>{5C22544A-7EE6-4342-B048-85BDC9FD1C3A}</a:tableStyleId>
              </a:tblPr>
              <a:tblGrid>
                <a:gridCol w="2401717">
                  <a:extLst>
                    <a:ext uri="{9D8B030D-6E8A-4147-A177-3AD203B41FA5}">
                      <a16:colId xmlns:a16="http://schemas.microsoft.com/office/drawing/2014/main" val="2942297096"/>
                    </a:ext>
                  </a:extLst>
                </a:gridCol>
                <a:gridCol w="1116061">
                  <a:extLst>
                    <a:ext uri="{9D8B030D-6E8A-4147-A177-3AD203B41FA5}">
                      <a16:colId xmlns:a16="http://schemas.microsoft.com/office/drawing/2014/main" val="4230810156"/>
                    </a:ext>
                  </a:extLst>
                </a:gridCol>
                <a:gridCol w="1116061">
                  <a:extLst>
                    <a:ext uri="{9D8B030D-6E8A-4147-A177-3AD203B41FA5}">
                      <a16:colId xmlns:a16="http://schemas.microsoft.com/office/drawing/2014/main" val="3085618357"/>
                    </a:ext>
                  </a:extLst>
                </a:gridCol>
              </a:tblGrid>
              <a:tr h="484241">
                <a:tc>
                  <a:txBody>
                    <a:bodyPr/>
                    <a:lstStyle/>
                    <a:p>
                      <a:endParaRPr lang="it-IT" sz="1400"/>
                    </a:p>
                  </a:txBody>
                  <a:tcPr/>
                </a:tc>
                <a:tc>
                  <a:txBody>
                    <a:bodyPr/>
                    <a:lstStyle/>
                    <a:p>
                      <a:pPr algn="ctr"/>
                      <a:r>
                        <a:rPr lang="it-IT" sz="1400">
                          <a:solidFill>
                            <a:srgbClr val="FFFFFF"/>
                          </a:solidFill>
                        </a:rPr>
                        <a:t>MZL</a:t>
                      </a:r>
                      <a:r>
                        <a:rPr lang="it-IT" sz="1400" baseline="30000">
                          <a:solidFill>
                            <a:srgbClr val="FFFFFF"/>
                          </a:solidFill>
                        </a:rPr>
                        <a:t>1</a:t>
                      </a:r>
                      <a:r>
                        <a:rPr lang="it-IT" sz="1400">
                          <a:solidFill>
                            <a:srgbClr val="FFFFFF"/>
                          </a:solidFill>
                        </a:rPr>
                        <a:t> (N=22)</a:t>
                      </a:r>
                    </a:p>
                  </a:txBody>
                  <a:tcPr/>
                </a:tc>
                <a:tc>
                  <a:txBody>
                    <a:bodyPr/>
                    <a:lstStyle/>
                    <a:p>
                      <a:pPr algn="ctr"/>
                      <a:r>
                        <a:rPr lang="it-IT" sz="1400">
                          <a:solidFill>
                            <a:srgbClr val="FFFFFF"/>
                          </a:solidFill>
                        </a:rPr>
                        <a:t>WM</a:t>
                      </a:r>
                      <a:r>
                        <a:rPr lang="it-IT" sz="1400" baseline="30000">
                          <a:solidFill>
                            <a:srgbClr val="FFFFFF"/>
                          </a:solidFill>
                        </a:rPr>
                        <a:t>2</a:t>
                      </a:r>
                      <a:r>
                        <a:rPr lang="it-IT" sz="1400">
                          <a:solidFill>
                            <a:srgbClr val="FFFFFF"/>
                          </a:solidFill>
                        </a:rPr>
                        <a:t> </a:t>
                      </a:r>
                    </a:p>
                    <a:p>
                      <a:pPr algn="ctr"/>
                      <a:r>
                        <a:rPr lang="it-IT" sz="1400">
                          <a:solidFill>
                            <a:srgbClr val="FFFFFF"/>
                          </a:solidFill>
                        </a:rPr>
                        <a:t>(N=20)</a:t>
                      </a:r>
                    </a:p>
                  </a:txBody>
                  <a:tcPr/>
                </a:tc>
                <a:extLst>
                  <a:ext uri="{0D108BD9-81ED-4DB2-BD59-A6C34878D82A}">
                    <a16:rowId xmlns:a16="http://schemas.microsoft.com/office/drawing/2014/main" val="666414586"/>
                  </a:ext>
                </a:extLst>
              </a:tr>
              <a:tr h="310341">
                <a:tc>
                  <a:txBody>
                    <a:bodyPr/>
                    <a:lstStyle/>
                    <a:p>
                      <a:r>
                        <a:rPr lang="it-IT" sz="1400" err="1">
                          <a:solidFill>
                            <a:schemeClr val="bg1"/>
                          </a:solidFill>
                        </a:rPr>
                        <a:t>Any</a:t>
                      </a:r>
                      <a:r>
                        <a:rPr lang="it-IT" sz="1400">
                          <a:solidFill>
                            <a:schemeClr val="bg1"/>
                          </a:solidFill>
                        </a:rPr>
                        <a:t> grade TEAE</a:t>
                      </a:r>
                    </a:p>
                  </a:txBody>
                  <a:tcPr/>
                </a:tc>
                <a:tc>
                  <a:txBody>
                    <a:bodyPr/>
                    <a:lstStyle/>
                    <a:p>
                      <a:pPr algn="ctr"/>
                      <a:r>
                        <a:rPr lang="it-IT" sz="1400">
                          <a:solidFill>
                            <a:schemeClr val="bg1"/>
                          </a:solidFill>
                        </a:rPr>
                        <a:t>95.5%</a:t>
                      </a:r>
                    </a:p>
                  </a:txBody>
                  <a:tcPr/>
                </a:tc>
                <a:tc>
                  <a:txBody>
                    <a:bodyPr/>
                    <a:lstStyle/>
                    <a:p>
                      <a:pPr algn="ctr"/>
                      <a:r>
                        <a:rPr lang="it-IT" sz="1400">
                          <a:solidFill>
                            <a:schemeClr val="bg1"/>
                          </a:solidFill>
                        </a:rPr>
                        <a:t>95%</a:t>
                      </a:r>
                    </a:p>
                  </a:txBody>
                  <a:tcPr/>
                </a:tc>
                <a:extLst>
                  <a:ext uri="{0D108BD9-81ED-4DB2-BD59-A6C34878D82A}">
                    <a16:rowId xmlns:a16="http://schemas.microsoft.com/office/drawing/2014/main" val="384650830"/>
                  </a:ext>
                </a:extLst>
              </a:tr>
              <a:tr h="310341">
                <a:tc>
                  <a:txBody>
                    <a:bodyPr/>
                    <a:lstStyle/>
                    <a:p>
                      <a:r>
                        <a:rPr lang="it-IT" sz="1400">
                          <a:solidFill>
                            <a:schemeClr val="bg1"/>
                          </a:solidFill>
                        </a:rPr>
                        <a:t>Grade ≥3</a:t>
                      </a:r>
                    </a:p>
                  </a:txBody>
                  <a:tcPr/>
                </a:tc>
                <a:tc>
                  <a:txBody>
                    <a:bodyPr/>
                    <a:lstStyle/>
                    <a:p>
                      <a:pPr algn="ctr"/>
                      <a:r>
                        <a:rPr lang="it-IT" sz="1400">
                          <a:solidFill>
                            <a:schemeClr val="bg1"/>
                          </a:solidFill>
                        </a:rPr>
                        <a:t>45.5%</a:t>
                      </a:r>
                    </a:p>
                  </a:txBody>
                  <a:tcPr/>
                </a:tc>
                <a:tc>
                  <a:txBody>
                    <a:bodyPr/>
                    <a:lstStyle/>
                    <a:p>
                      <a:pPr marL="0" algn="ctr" defTabSz="914400" rtl="0" eaLnBrk="1" fontAlgn="ctr" latinLnBrk="0" hangingPunct="1"/>
                      <a:r>
                        <a:rPr lang="en-US" sz="1400" kern="1200">
                          <a:solidFill>
                            <a:schemeClr val="bg1"/>
                          </a:solidFill>
                          <a:latin typeface="+mn-lt"/>
                          <a:ea typeface="+mn-ea"/>
                          <a:cs typeface="+mn-cs"/>
                        </a:rPr>
                        <a:t>35%</a:t>
                      </a:r>
                    </a:p>
                  </a:txBody>
                  <a:tcPr marL="36000" marR="36000" marT="18000" marB="18000" anchor="ctr"/>
                </a:tc>
                <a:extLst>
                  <a:ext uri="{0D108BD9-81ED-4DB2-BD59-A6C34878D82A}">
                    <a16:rowId xmlns:a16="http://schemas.microsoft.com/office/drawing/2014/main" val="2379975982"/>
                  </a:ext>
                </a:extLst>
              </a:tr>
              <a:tr h="310341">
                <a:tc>
                  <a:txBody>
                    <a:bodyPr/>
                    <a:lstStyle/>
                    <a:p>
                      <a:r>
                        <a:rPr lang="it-IT" sz="1400" err="1">
                          <a:solidFill>
                            <a:schemeClr val="bg1"/>
                          </a:solidFill>
                        </a:rPr>
                        <a:t>Serious</a:t>
                      </a:r>
                      <a:r>
                        <a:rPr lang="it-IT" sz="1400">
                          <a:solidFill>
                            <a:schemeClr val="bg1"/>
                          </a:solidFill>
                        </a:rPr>
                        <a:t> </a:t>
                      </a:r>
                      <a:r>
                        <a:rPr lang="it-IT" sz="1400" err="1">
                          <a:solidFill>
                            <a:schemeClr val="bg1"/>
                          </a:solidFill>
                        </a:rPr>
                        <a:t>AEs</a:t>
                      </a:r>
                      <a:endParaRPr lang="it-IT" sz="140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a:solidFill>
                            <a:schemeClr val="bg1"/>
                          </a:solidFill>
                        </a:rPr>
                        <a:t>36.4%</a:t>
                      </a:r>
                    </a:p>
                  </a:txBody>
                  <a:tcPr/>
                </a:tc>
                <a:tc>
                  <a:txBody>
                    <a:bodyPr/>
                    <a:lstStyle/>
                    <a:p>
                      <a:pPr marL="0" algn="ctr" defTabSz="914400" rtl="0" eaLnBrk="1" fontAlgn="ctr" latinLnBrk="0" hangingPunct="1"/>
                      <a:r>
                        <a:rPr lang="en-US" sz="1400" kern="1200">
                          <a:solidFill>
                            <a:schemeClr val="bg1"/>
                          </a:solidFill>
                          <a:latin typeface="+mn-lt"/>
                          <a:ea typeface="+mn-ea"/>
                          <a:cs typeface="+mn-cs"/>
                        </a:rPr>
                        <a:t>30%</a:t>
                      </a:r>
                    </a:p>
                  </a:txBody>
                  <a:tcPr marL="36000" marR="36000" marT="18000" marB="18000" anchor="ctr"/>
                </a:tc>
                <a:extLst>
                  <a:ext uri="{0D108BD9-81ED-4DB2-BD59-A6C34878D82A}">
                    <a16:rowId xmlns:a16="http://schemas.microsoft.com/office/drawing/2014/main" val="3328222348"/>
                  </a:ext>
                </a:extLst>
              </a:tr>
              <a:tr h="310341">
                <a:tc>
                  <a:txBody>
                    <a:bodyPr/>
                    <a:lstStyle/>
                    <a:p>
                      <a:r>
                        <a:rPr lang="it-IT" sz="1400" err="1">
                          <a:solidFill>
                            <a:schemeClr val="bg1"/>
                          </a:solidFill>
                        </a:rPr>
                        <a:t>Leading</a:t>
                      </a:r>
                      <a:r>
                        <a:rPr lang="it-IT" sz="1400">
                          <a:solidFill>
                            <a:schemeClr val="bg1"/>
                          </a:solidFill>
                        </a:rPr>
                        <a:t> to </a:t>
                      </a:r>
                      <a:r>
                        <a:rPr lang="it-IT" sz="1400" err="1">
                          <a:solidFill>
                            <a:schemeClr val="bg1"/>
                          </a:solidFill>
                        </a:rPr>
                        <a:t>death</a:t>
                      </a:r>
                      <a:endParaRPr lang="it-IT" sz="1400">
                        <a:solidFill>
                          <a:schemeClr val="bg1"/>
                        </a:solidFill>
                      </a:endParaRPr>
                    </a:p>
                  </a:txBody>
                  <a:tcPr/>
                </a:tc>
                <a:tc>
                  <a:txBody>
                    <a:bodyPr/>
                    <a:lstStyle/>
                    <a:p>
                      <a:pPr algn="ctr"/>
                      <a:r>
                        <a:rPr lang="it-IT" sz="1400">
                          <a:solidFill>
                            <a:schemeClr val="bg1"/>
                          </a:solidFill>
                        </a:rPr>
                        <a:t>4.5%</a:t>
                      </a:r>
                    </a:p>
                  </a:txBody>
                  <a:tcPr/>
                </a:tc>
                <a:tc>
                  <a:txBody>
                    <a:bodyPr/>
                    <a:lstStyle/>
                    <a:p>
                      <a:pPr marL="0" algn="ctr" defTabSz="914400" rtl="0" eaLnBrk="1" fontAlgn="ctr" latinLnBrk="0" hangingPunct="1"/>
                      <a:r>
                        <a:rPr lang="en-US" sz="1400" kern="1200">
                          <a:solidFill>
                            <a:schemeClr val="bg1"/>
                          </a:solidFill>
                          <a:latin typeface="+mn-lt"/>
                          <a:ea typeface="+mn-ea"/>
                          <a:cs typeface="+mn-cs"/>
                        </a:rPr>
                        <a:t>10%</a:t>
                      </a:r>
                    </a:p>
                  </a:txBody>
                  <a:tcPr marL="36000" marR="36000" marT="18000" marB="18000" anchor="ctr"/>
                </a:tc>
                <a:extLst>
                  <a:ext uri="{0D108BD9-81ED-4DB2-BD59-A6C34878D82A}">
                    <a16:rowId xmlns:a16="http://schemas.microsoft.com/office/drawing/2014/main" val="1805734526"/>
                  </a:ext>
                </a:extLst>
              </a:tr>
              <a:tr h="310341">
                <a:tc>
                  <a:txBody>
                    <a:bodyPr/>
                    <a:lstStyle/>
                    <a:p>
                      <a:r>
                        <a:rPr lang="it-IT" sz="1400" err="1">
                          <a:solidFill>
                            <a:schemeClr val="bg1"/>
                          </a:solidFill>
                        </a:rPr>
                        <a:t>Leading</a:t>
                      </a:r>
                      <a:r>
                        <a:rPr lang="it-IT" sz="1400">
                          <a:solidFill>
                            <a:schemeClr val="bg1"/>
                          </a:solidFill>
                        </a:rPr>
                        <a:t> to </a:t>
                      </a:r>
                      <a:r>
                        <a:rPr lang="it-IT" sz="1400" err="1">
                          <a:solidFill>
                            <a:schemeClr val="bg1"/>
                          </a:solidFill>
                        </a:rPr>
                        <a:t>discontinuation</a:t>
                      </a:r>
                      <a:endParaRPr lang="it-IT" sz="1400">
                        <a:solidFill>
                          <a:schemeClr val="bg1"/>
                        </a:solidFill>
                      </a:endParaRPr>
                    </a:p>
                  </a:txBody>
                  <a:tcPr/>
                </a:tc>
                <a:tc>
                  <a:txBody>
                    <a:bodyPr/>
                    <a:lstStyle/>
                    <a:p>
                      <a:pPr algn="ctr"/>
                      <a:r>
                        <a:rPr lang="it-IT" sz="1400">
                          <a:solidFill>
                            <a:schemeClr val="bg1"/>
                          </a:solidFill>
                        </a:rPr>
                        <a:t>4.5%</a:t>
                      </a:r>
                    </a:p>
                  </a:txBody>
                  <a:tcPr/>
                </a:tc>
                <a:tc>
                  <a:txBody>
                    <a:bodyPr/>
                    <a:lstStyle/>
                    <a:p>
                      <a:pPr marL="0" algn="ctr" defTabSz="914400" rtl="0" eaLnBrk="1" fontAlgn="ctr" latinLnBrk="0" hangingPunct="1"/>
                      <a:r>
                        <a:rPr lang="en-US" sz="1400" kern="1200">
                          <a:solidFill>
                            <a:schemeClr val="bg1"/>
                          </a:solidFill>
                          <a:latin typeface="+mn-lt"/>
                          <a:ea typeface="+mn-ea"/>
                          <a:cs typeface="+mn-cs"/>
                        </a:rPr>
                        <a:t>10%</a:t>
                      </a:r>
                    </a:p>
                  </a:txBody>
                  <a:tcPr marL="36000" marR="36000" marT="18000" marB="18000" anchor="ctr"/>
                </a:tc>
                <a:extLst>
                  <a:ext uri="{0D108BD9-81ED-4DB2-BD59-A6C34878D82A}">
                    <a16:rowId xmlns:a16="http://schemas.microsoft.com/office/drawing/2014/main" val="1018068099"/>
                  </a:ext>
                </a:extLst>
              </a:tr>
              <a:tr h="310341">
                <a:tc>
                  <a:txBody>
                    <a:bodyPr/>
                    <a:lstStyle/>
                    <a:p>
                      <a:r>
                        <a:rPr lang="it-IT" sz="1400" err="1">
                          <a:solidFill>
                            <a:schemeClr val="bg1"/>
                          </a:solidFill>
                        </a:rPr>
                        <a:t>Leading</a:t>
                      </a:r>
                      <a:r>
                        <a:rPr lang="it-IT" sz="1400">
                          <a:solidFill>
                            <a:schemeClr val="bg1"/>
                          </a:solidFill>
                        </a:rPr>
                        <a:t> to dose </a:t>
                      </a:r>
                      <a:r>
                        <a:rPr lang="it-IT" sz="1400" err="1">
                          <a:solidFill>
                            <a:schemeClr val="bg1"/>
                          </a:solidFill>
                        </a:rPr>
                        <a:t>interruption</a:t>
                      </a:r>
                      <a:endParaRPr lang="it-IT" sz="1400">
                        <a:solidFill>
                          <a:schemeClr val="bg1"/>
                        </a:solidFill>
                      </a:endParaRPr>
                    </a:p>
                  </a:txBody>
                  <a:tcPr/>
                </a:tc>
                <a:tc>
                  <a:txBody>
                    <a:bodyPr/>
                    <a:lstStyle/>
                    <a:p>
                      <a:pPr algn="ctr"/>
                      <a:r>
                        <a:rPr lang="it-IT" sz="1400">
                          <a:solidFill>
                            <a:schemeClr val="bg1"/>
                          </a:solidFill>
                        </a:rPr>
                        <a:t>13.6%</a:t>
                      </a:r>
                    </a:p>
                  </a:txBody>
                  <a:tcPr/>
                </a:tc>
                <a:tc>
                  <a:txBody>
                    <a:bodyPr/>
                    <a:lstStyle/>
                    <a:p>
                      <a:pPr marL="0" algn="ctr" defTabSz="914400" rtl="0" eaLnBrk="1" fontAlgn="ctr" latinLnBrk="0" hangingPunct="1"/>
                      <a:r>
                        <a:rPr lang="en-US" sz="1400" kern="1200">
                          <a:solidFill>
                            <a:schemeClr val="bg1"/>
                          </a:solidFill>
                          <a:latin typeface="+mn-lt"/>
                          <a:ea typeface="+mn-ea"/>
                          <a:cs typeface="+mn-cs"/>
                        </a:rPr>
                        <a:t>25%</a:t>
                      </a:r>
                    </a:p>
                  </a:txBody>
                  <a:tcPr marL="36000" marR="36000" marT="18000" marB="18000" anchor="ctr"/>
                </a:tc>
                <a:extLst>
                  <a:ext uri="{0D108BD9-81ED-4DB2-BD59-A6C34878D82A}">
                    <a16:rowId xmlns:a16="http://schemas.microsoft.com/office/drawing/2014/main" val="3566052408"/>
                  </a:ext>
                </a:extLst>
              </a:tr>
              <a:tr h="310341">
                <a:tc>
                  <a:txBody>
                    <a:bodyPr/>
                    <a:lstStyle/>
                    <a:p>
                      <a:r>
                        <a:rPr lang="it-IT" sz="1400" err="1">
                          <a:solidFill>
                            <a:schemeClr val="bg1"/>
                          </a:solidFill>
                        </a:rPr>
                        <a:t>Leading</a:t>
                      </a:r>
                      <a:r>
                        <a:rPr lang="it-IT" sz="1400">
                          <a:solidFill>
                            <a:schemeClr val="bg1"/>
                          </a:solidFill>
                        </a:rPr>
                        <a:t> to dose </a:t>
                      </a:r>
                      <a:r>
                        <a:rPr lang="it-IT" sz="1400" err="1">
                          <a:solidFill>
                            <a:schemeClr val="bg1"/>
                          </a:solidFill>
                        </a:rPr>
                        <a:t>reduction</a:t>
                      </a:r>
                      <a:endParaRPr lang="it-IT" sz="1400">
                        <a:solidFill>
                          <a:schemeClr val="bg1"/>
                        </a:solidFill>
                      </a:endParaRPr>
                    </a:p>
                  </a:txBody>
                  <a:tcPr/>
                </a:tc>
                <a:tc>
                  <a:txBody>
                    <a:bodyPr/>
                    <a:lstStyle/>
                    <a:p>
                      <a:pPr algn="ctr"/>
                      <a:r>
                        <a:rPr lang="it-IT" sz="1400">
                          <a:solidFill>
                            <a:schemeClr val="bg1"/>
                          </a:solidFill>
                        </a:rPr>
                        <a:t>0</a:t>
                      </a:r>
                    </a:p>
                  </a:txBody>
                  <a:tcPr/>
                </a:tc>
                <a:tc>
                  <a:txBody>
                    <a:bodyPr/>
                    <a:lstStyle/>
                    <a:p>
                      <a:pPr marL="0" algn="ctr" defTabSz="914400" rtl="0" eaLnBrk="1" fontAlgn="ctr" latinLnBrk="0" hangingPunct="1"/>
                      <a:r>
                        <a:rPr lang="en-US" sz="1400" kern="1200">
                          <a:solidFill>
                            <a:schemeClr val="bg1"/>
                          </a:solidFill>
                          <a:latin typeface="+mn-lt"/>
                          <a:ea typeface="+mn-ea"/>
                          <a:cs typeface="+mn-cs"/>
                        </a:rPr>
                        <a:t>0</a:t>
                      </a:r>
                    </a:p>
                  </a:txBody>
                  <a:tcPr marL="36000" marR="36000" marT="18000" marB="18000" anchor="ctr"/>
                </a:tc>
                <a:extLst>
                  <a:ext uri="{0D108BD9-81ED-4DB2-BD59-A6C34878D82A}">
                    <a16:rowId xmlns:a16="http://schemas.microsoft.com/office/drawing/2014/main" val="3423082059"/>
                  </a:ext>
                </a:extLst>
              </a:tr>
            </a:tbl>
          </a:graphicData>
        </a:graphic>
      </p:graphicFrame>
      <p:sp>
        <p:nvSpPr>
          <p:cNvPr id="3" name="Segnaposto numero diapositiva 2">
            <a:extLst>
              <a:ext uri="{FF2B5EF4-FFF2-40B4-BE49-F238E27FC236}">
                <a16:creationId xmlns:a16="http://schemas.microsoft.com/office/drawing/2014/main" id="{3F3EEB66-5516-89DF-93F3-E79553648C6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olo 3">
            <a:extLst>
              <a:ext uri="{FF2B5EF4-FFF2-40B4-BE49-F238E27FC236}">
                <a16:creationId xmlns:a16="http://schemas.microsoft.com/office/drawing/2014/main" id="{28A82C1D-1180-20A5-049D-5FE435F177A4}"/>
              </a:ext>
            </a:extLst>
          </p:cNvPr>
          <p:cNvSpPr>
            <a:spLocks noGrp="1"/>
          </p:cNvSpPr>
          <p:nvPr>
            <p:ph type="ctrTitle"/>
          </p:nvPr>
        </p:nvSpPr>
        <p:spPr/>
        <p:txBody>
          <a:bodyPr/>
          <a:lstStyle/>
          <a:p>
            <a:r>
              <a:rPr lang="it-IT" err="1"/>
              <a:t>TEAEs</a:t>
            </a:r>
            <a:r>
              <a:rPr lang="it-IT"/>
              <a:t> in MZL and WM </a:t>
            </a:r>
            <a:r>
              <a:rPr lang="it-IT" err="1"/>
              <a:t>cohorts</a:t>
            </a:r>
            <a:r>
              <a:rPr lang="it-IT"/>
              <a:t> </a:t>
            </a:r>
          </a:p>
        </p:txBody>
      </p:sp>
      <p:sp>
        <p:nvSpPr>
          <p:cNvPr id="2" name="CasellaDiTesto 1">
            <a:extLst>
              <a:ext uri="{FF2B5EF4-FFF2-40B4-BE49-F238E27FC236}">
                <a16:creationId xmlns:a16="http://schemas.microsoft.com/office/drawing/2014/main" id="{3828C3A5-FA87-FF88-4BFF-B48283F2A011}"/>
              </a:ext>
            </a:extLst>
          </p:cNvPr>
          <p:cNvSpPr txBox="1"/>
          <p:nvPr/>
        </p:nvSpPr>
        <p:spPr>
          <a:xfrm>
            <a:off x="6474725" y="1638100"/>
            <a:ext cx="1130710" cy="1169551"/>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283349"/>
                </a:solidFill>
                <a:effectLst/>
                <a:uLnTx/>
                <a:uFillTx/>
                <a:latin typeface="Arial" panose="020B0604020202020204"/>
                <a:ea typeface="+mn-ea"/>
                <a:cs typeface="+mn-cs"/>
              </a:rPr>
              <a:t>≤320 mg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1" u="none" strike="noStrike" kern="1200" cap="none" spc="0" normalizeH="0" baseline="0" noProof="0">
                <a:ln>
                  <a:noFill/>
                </a:ln>
                <a:solidFill>
                  <a:srgbClr val="283349"/>
                </a:solidFill>
                <a:effectLst/>
                <a:uLnTx/>
                <a:uFillTx/>
                <a:latin typeface="Arial" panose="020B0604020202020204"/>
                <a:ea typeface="+mn-ea"/>
                <a:cs typeface="+mn-cs"/>
              </a:rPr>
              <a:t>vs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283349"/>
                </a:solidFill>
                <a:effectLst/>
                <a:uLnTx/>
                <a:uFillTx/>
                <a:latin typeface="Arial" panose="020B0604020202020204"/>
                <a:ea typeface="+mn-ea"/>
                <a:cs typeface="+mn-cs"/>
              </a:rPr>
              <a:t> 640 mg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a:ln>
                <a:noFill/>
              </a:ln>
              <a:solidFill>
                <a:srgbClr val="283349"/>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283349"/>
                </a:solidFill>
                <a:effectLst/>
                <a:uLnTx/>
                <a:uFillTx/>
                <a:latin typeface="Arial" panose="020B0604020202020204"/>
                <a:ea typeface="+mn-ea"/>
                <a:cs typeface="+mn-cs"/>
              </a:rPr>
              <a:t>(MZL)</a:t>
            </a:r>
            <a:r>
              <a:rPr kumimoji="0" lang="it-IT" sz="1400" b="1" i="0" u="none" strike="noStrike" kern="1200" cap="none" spc="0" normalizeH="0" baseline="30000" noProof="0">
                <a:ln>
                  <a:noFill/>
                </a:ln>
                <a:solidFill>
                  <a:srgbClr val="283349"/>
                </a:solidFill>
                <a:effectLst/>
                <a:uLnTx/>
                <a:uFillTx/>
                <a:latin typeface="Arial" panose="020B0604020202020204"/>
                <a:ea typeface="+mn-ea"/>
                <a:cs typeface="+mn-cs"/>
              </a:rPr>
              <a:t>1</a:t>
            </a:r>
          </a:p>
        </p:txBody>
      </p:sp>
      <p:sp>
        <p:nvSpPr>
          <p:cNvPr id="11" name="TextBox 10">
            <a:extLst>
              <a:ext uri="{FF2B5EF4-FFF2-40B4-BE49-F238E27FC236}">
                <a16:creationId xmlns:a16="http://schemas.microsoft.com/office/drawing/2014/main" id="{B634B461-14A3-FEBF-29C5-9403F7B43977}"/>
              </a:ext>
            </a:extLst>
          </p:cNvPr>
          <p:cNvSpPr txBox="1"/>
          <p:nvPr/>
        </p:nvSpPr>
        <p:spPr>
          <a:xfrm>
            <a:off x="823286" y="6394436"/>
            <a:ext cx="10770001" cy="461665"/>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AE, adverse event; MTD, maximum tolerated dose; MZL, marginal zone lymphoma, TEAE, treatment-emergent AE; TLS, tumor lysis syndrome; WM, Waldenström’s macroglobulinemia.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1) Tedeschi A et al. Presented at the 65th ASH Annual Meeting and Exposition; December 9-12, 2023; San Diego, CA. Poster 3032. Available at: </a:t>
            </a:r>
            <a:r>
              <a:rPr kumimoji="0" lang="it-IT" sz="800" b="0" i="0" u="none" strike="noStrike" kern="1200" cap="none" spc="0" normalizeH="0" baseline="0" noProof="0">
                <a:ln>
                  <a:noFill/>
                </a:ln>
                <a:solidFill>
                  <a:srgbClr val="283349"/>
                </a:solidFill>
                <a:effectLst/>
                <a:uLnTx/>
                <a:uFillTx/>
                <a:latin typeface="Arial" panose="020B0604020202020204"/>
                <a:ea typeface="+mn-ea"/>
                <a:cs typeface="+mn-cs"/>
                <a:hlinkClick r:id="rId2">
                  <a:extLst>
                    <a:ext uri="{A12FA001-AC4F-418D-AE19-62706E023703}">
                      <ahyp:hlinkClr xmlns:ahyp="http://schemas.microsoft.com/office/drawing/2018/hyperlinkcolor" val="tx"/>
                    </a:ext>
                  </a:extLst>
                </a:hlinkClick>
              </a:rPr>
              <a:t>Tedeschi_BGB-11417-101_ASH_Poster_2023.pdf</a:t>
            </a:r>
            <a:r>
              <a:rPr kumimoji="0" lang="it-IT" sz="800" b="0" i="0" u="none" strike="noStrike" kern="1200" cap="none" spc="0" normalizeH="0" baseline="0" noProof="0">
                <a:ln>
                  <a:noFill/>
                </a:ln>
                <a:solidFill>
                  <a:srgbClr val="283349"/>
                </a:solidFill>
                <a:effectLst/>
                <a:uLnTx/>
                <a:uFillTx/>
                <a:latin typeface="Arial" panose="020B0604020202020204"/>
                <a:ea typeface="+mn-ea"/>
                <a:cs typeface="+mn-cs"/>
              </a:rPr>
              <a:t>; </a:t>
            </a:r>
            <a:br>
              <a:rPr kumimoji="0" lang="it-IT" sz="8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it-IT" sz="800" b="0" i="0" u="none" strike="noStrike" kern="1200" cap="none" spc="0" normalizeH="0" baseline="0" noProof="0">
                <a:ln>
                  <a:noFill/>
                </a:ln>
                <a:solidFill>
                  <a:srgbClr val="283349"/>
                </a:solidFill>
                <a:effectLst/>
                <a:uLnTx/>
                <a:uFillTx/>
                <a:latin typeface="Arial" panose="020B0604020202020204"/>
                <a:ea typeface="+mn-ea"/>
                <a:cs typeface="+mn-cs"/>
              </a:rPr>
              <a:t>2)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Cheah CY et al. Presented at the EHA 2024 Hybrid Congress; June, 13-16; 2024; Madrid, Spain. Poster P1110. Available at: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Cheah_BGB-11417-101_EHA_Poster_2024.pdf</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2" name="Content Placeholder 1">
            <a:extLst>
              <a:ext uri="{FF2B5EF4-FFF2-40B4-BE49-F238E27FC236}">
                <a16:creationId xmlns:a16="http://schemas.microsoft.com/office/drawing/2014/main" id="{94D39F24-529C-5200-9B38-F3EA7C00F170}"/>
              </a:ext>
            </a:extLst>
          </p:cNvPr>
          <p:cNvSpPr txBox="1">
            <a:spLocks/>
          </p:cNvSpPr>
          <p:nvPr/>
        </p:nvSpPr>
        <p:spPr>
          <a:xfrm>
            <a:off x="1199402" y="4594137"/>
            <a:ext cx="4448446" cy="1154127"/>
          </a:xfrm>
          <a:prstGeom prst="rect">
            <a:avLst/>
          </a:prstGeom>
        </p:spPr>
        <p:txBody>
          <a:bodyPr vert="horz" lIns="91440" tIns="45720" rIns="91440" bIns="45720" rtlCol="0">
            <a:noAutofit/>
          </a:bodyPr>
          <a:lstStyle>
            <a:lvl1pPr marL="137160" indent="-13716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bg1"/>
                </a:solidFill>
                <a:latin typeface="+mn-lt"/>
                <a:ea typeface="+mn-ea"/>
                <a:cs typeface="+mn-cs"/>
              </a:defRPr>
            </a:lvl1pPr>
            <a:lvl2pPr marL="594360" indent="-228600" algn="l" defTabSz="914400" rtl="0" eaLnBrk="1" latinLnBrk="0" hangingPunct="1">
              <a:lnSpc>
                <a:spcPct val="100000"/>
              </a:lnSpc>
              <a:spcBef>
                <a:spcPts val="500"/>
              </a:spcBef>
              <a:buClr>
                <a:schemeClr val="accent2"/>
              </a:buClr>
              <a:buFont typeface="System Font Regular"/>
              <a:buChar char="–"/>
              <a:defRPr sz="1400" kern="1200">
                <a:solidFill>
                  <a:schemeClr val="bg1"/>
                </a:solidFill>
                <a:latin typeface="+mn-lt"/>
                <a:ea typeface="+mn-ea"/>
                <a:cs typeface="+mn-cs"/>
              </a:defRPr>
            </a:lvl2pPr>
            <a:lvl3pPr marL="960120" indent="-137160" algn="l" defTabSz="914400" rtl="0" eaLnBrk="1" latinLnBrk="0" hangingPunct="1">
              <a:lnSpc>
                <a:spcPct val="100000"/>
              </a:lnSpc>
              <a:spcBef>
                <a:spcPts val="500"/>
              </a:spcBef>
              <a:buClr>
                <a:schemeClr val="accent2"/>
              </a:buClr>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buClr>
                <a:schemeClr val="accent2"/>
              </a:buClr>
              <a:buFont typeface="System Font Regular"/>
              <a:buChar char="–"/>
              <a:defRPr sz="14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buClr>
                <a:schemeClr val="accent2"/>
              </a:buClr>
              <a:buFont typeface="System Font Regular"/>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marR="0" lvl="0" indent="-137160" algn="l" defTabSz="914400" rtl="0" eaLnBrk="1" fontAlgn="auto" latinLnBrk="0" hangingPunct="1">
              <a:lnSpc>
                <a:spcPct val="100000"/>
              </a:lnSpc>
              <a:spcBef>
                <a:spcPts val="1000"/>
              </a:spcBef>
              <a:spcAft>
                <a:spcPts val="0"/>
              </a:spcAft>
              <a:buClr>
                <a:srgbClr val="ED1C24"/>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No MTD reached</a:t>
            </a:r>
          </a:p>
          <a:p>
            <a:pPr marL="137160" marR="0" lvl="0" indent="-137160" algn="l" defTabSz="914400" rtl="0" eaLnBrk="1" fontAlgn="auto" latinLnBrk="0" hangingPunct="1">
              <a:lnSpc>
                <a:spcPct val="100000"/>
              </a:lnSpc>
              <a:spcBef>
                <a:spcPts val="1000"/>
              </a:spcBef>
              <a:spcAft>
                <a:spcPts val="0"/>
              </a:spcAft>
              <a:buClr>
                <a:srgbClr val="ED1C24"/>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No clinical TLS reported </a:t>
            </a:r>
            <a:r>
              <a:rPr kumimoji="0" lang="it-IT" sz="1800" b="0" i="1" u="none" strike="noStrike" kern="1200" cap="none" spc="0" normalizeH="0" baseline="0" noProof="0">
                <a:ln>
                  <a:noFill/>
                </a:ln>
                <a:solidFill>
                  <a:srgbClr val="283349"/>
                </a:solidFill>
                <a:effectLst/>
                <a:uLnTx/>
                <a:uFillTx/>
                <a:latin typeface="Arial" panose="020B0604020202020204"/>
                <a:ea typeface="+mn-ea"/>
                <a:cs typeface="+mn-cs"/>
              </a:rPr>
              <a:t>(only transitory lab TLS in 2 MZL)</a:t>
            </a:r>
          </a:p>
        </p:txBody>
      </p:sp>
      <p:grpSp>
        <p:nvGrpSpPr>
          <p:cNvPr id="37" name="Group 36">
            <a:extLst>
              <a:ext uri="{FF2B5EF4-FFF2-40B4-BE49-F238E27FC236}">
                <a16:creationId xmlns:a16="http://schemas.microsoft.com/office/drawing/2014/main" id="{EF4FA501-B4D6-04AF-0376-12FA67C5EE64}"/>
              </a:ext>
            </a:extLst>
          </p:cNvPr>
          <p:cNvGrpSpPr/>
          <p:nvPr/>
        </p:nvGrpSpPr>
        <p:grpSpPr>
          <a:xfrm>
            <a:off x="7437563" y="3813439"/>
            <a:ext cx="3696141" cy="2416438"/>
            <a:chOff x="7437563" y="3813439"/>
            <a:chExt cx="3696141" cy="2416438"/>
          </a:xfrm>
        </p:grpSpPr>
        <p:pic>
          <p:nvPicPr>
            <p:cNvPr id="7" name="Picture 11">
              <a:extLst>
                <a:ext uri="{FF2B5EF4-FFF2-40B4-BE49-F238E27FC236}">
                  <a16:creationId xmlns:a16="http://schemas.microsoft.com/office/drawing/2014/main" id="{59DBBE5F-4A87-2FB7-71F6-ECAA845CECC7}"/>
                </a:ext>
              </a:extLst>
            </p:cNvPr>
            <p:cNvPicPr>
              <a:picLocks noChangeAspect="1"/>
            </p:cNvPicPr>
            <p:nvPr/>
          </p:nvPicPr>
          <p:blipFill>
            <a:blip r:embed="rId4"/>
            <a:stretch>
              <a:fillRect/>
            </a:stretch>
          </p:blipFill>
          <p:spPr>
            <a:xfrm>
              <a:off x="7437563" y="3813439"/>
              <a:ext cx="3688968" cy="2416438"/>
            </a:xfrm>
            <a:prstGeom prst="rect">
              <a:avLst/>
            </a:prstGeom>
          </p:spPr>
        </p:pic>
        <p:pic>
          <p:nvPicPr>
            <p:cNvPr id="36" name="Picture 35">
              <a:extLst>
                <a:ext uri="{FF2B5EF4-FFF2-40B4-BE49-F238E27FC236}">
                  <a16:creationId xmlns:a16="http://schemas.microsoft.com/office/drawing/2014/main" id="{A32569F6-7652-24BC-5110-011079D81C4F}"/>
                </a:ext>
              </a:extLst>
            </p:cNvPr>
            <p:cNvPicPr>
              <a:picLocks noChangeAspect="1"/>
            </p:cNvPicPr>
            <p:nvPr/>
          </p:nvPicPr>
          <p:blipFill>
            <a:blip r:embed="rId5"/>
            <a:stretch>
              <a:fillRect/>
            </a:stretch>
          </p:blipFill>
          <p:spPr>
            <a:xfrm>
              <a:off x="10447869" y="5513015"/>
              <a:ext cx="685835" cy="425472"/>
            </a:xfrm>
            <a:prstGeom prst="rect">
              <a:avLst/>
            </a:prstGeom>
          </p:spPr>
        </p:pic>
      </p:grpSp>
      <p:sp>
        <p:nvSpPr>
          <p:cNvPr id="6" name="CasellaDiTesto 5">
            <a:extLst>
              <a:ext uri="{FF2B5EF4-FFF2-40B4-BE49-F238E27FC236}">
                <a16:creationId xmlns:a16="http://schemas.microsoft.com/office/drawing/2014/main" id="{DCDDF627-52F1-7FA9-7CBA-B8529DEA8349}"/>
              </a:ext>
            </a:extLst>
          </p:cNvPr>
          <p:cNvSpPr txBox="1"/>
          <p:nvPr/>
        </p:nvSpPr>
        <p:spPr>
          <a:xfrm>
            <a:off x="6474725" y="4135201"/>
            <a:ext cx="1130710" cy="1384995"/>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283349"/>
                </a:solidFill>
                <a:effectLst/>
                <a:uLnTx/>
                <a:uFillTx/>
                <a:latin typeface="Arial" panose="020B0604020202020204"/>
                <a:ea typeface="+mn-ea"/>
                <a:cs typeface="+mn-cs"/>
              </a:rPr>
              <a:t>Grade 1-2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1" u="none" strike="noStrike" kern="1200" cap="none" spc="0" normalizeH="0" baseline="0" noProof="0">
                <a:ln>
                  <a:noFill/>
                </a:ln>
                <a:solidFill>
                  <a:srgbClr val="283349"/>
                </a:solidFill>
                <a:effectLst/>
                <a:uLnTx/>
                <a:uFillTx/>
                <a:latin typeface="Arial" panose="020B0604020202020204"/>
                <a:ea typeface="+mn-ea"/>
                <a:cs typeface="+mn-cs"/>
              </a:rPr>
              <a:t>vs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283349"/>
                </a:solidFill>
                <a:effectLst/>
                <a:uLnTx/>
                <a:uFillTx/>
                <a:latin typeface="Arial" panose="020B0604020202020204"/>
                <a:ea typeface="+mn-ea"/>
                <a:cs typeface="+mn-cs"/>
              </a:rPr>
              <a:t> Grade 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err="1">
                <a:ln>
                  <a:noFill/>
                </a:ln>
                <a:solidFill>
                  <a:srgbClr val="283349"/>
                </a:solidFill>
                <a:effectLst/>
                <a:uLnTx/>
                <a:uFillTx/>
                <a:latin typeface="Arial" panose="020B0604020202020204"/>
                <a:ea typeface="+mn-ea"/>
                <a:cs typeface="+mn-cs"/>
              </a:rPr>
              <a:t>AEs</a:t>
            </a:r>
            <a:endParaRPr kumimoji="0" lang="it-IT" sz="1400" b="1" i="0" u="none" strike="noStrike" kern="1200" cap="none" spc="0" normalizeH="0" baseline="0" noProof="0">
              <a:ln>
                <a:noFill/>
              </a:ln>
              <a:solidFill>
                <a:srgbClr val="283349"/>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a:ln>
                <a:noFill/>
              </a:ln>
              <a:solidFill>
                <a:srgbClr val="283349"/>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283349"/>
                </a:solidFill>
                <a:effectLst/>
                <a:uLnTx/>
                <a:uFillTx/>
                <a:latin typeface="Arial" panose="020B0604020202020204"/>
                <a:ea typeface="+mn-ea"/>
                <a:cs typeface="+mn-cs"/>
              </a:rPr>
              <a:t>(WM)</a:t>
            </a:r>
            <a:r>
              <a:rPr kumimoji="0" lang="it-IT" sz="1400" b="1" i="0" u="none" strike="noStrike" kern="1200" cap="none" spc="0" normalizeH="0" baseline="30000" noProof="0">
                <a:ln>
                  <a:noFill/>
                </a:ln>
                <a:solidFill>
                  <a:srgbClr val="283349"/>
                </a:solidFill>
                <a:effectLst/>
                <a:uLnTx/>
                <a:uFillTx/>
                <a:latin typeface="Arial" panose="020B0604020202020204"/>
                <a:ea typeface="+mn-ea"/>
                <a:cs typeface="+mn-cs"/>
              </a:rPr>
              <a:t>2</a:t>
            </a:r>
          </a:p>
        </p:txBody>
      </p:sp>
      <p:grpSp>
        <p:nvGrpSpPr>
          <p:cNvPr id="43" name="Group 42">
            <a:extLst>
              <a:ext uri="{FF2B5EF4-FFF2-40B4-BE49-F238E27FC236}">
                <a16:creationId xmlns:a16="http://schemas.microsoft.com/office/drawing/2014/main" id="{E4884E2C-936C-E263-4C54-502979AC79B1}"/>
              </a:ext>
            </a:extLst>
          </p:cNvPr>
          <p:cNvGrpSpPr/>
          <p:nvPr/>
        </p:nvGrpSpPr>
        <p:grpSpPr>
          <a:xfrm>
            <a:off x="7773307" y="1132249"/>
            <a:ext cx="3017480" cy="2704745"/>
            <a:chOff x="7773307" y="1132249"/>
            <a:chExt cx="3017480" cy="2704745"/>
          </a:xfrm>
        </p:grpSpPr>
        <p:grpSp>
          <p:nvGrpSpPr>
            <p:cNvPr id="40" name="Group 39">
              <a:extLst>
                <a:ext uri="{FF2B5EF4-FFF2-40B4-BE49-F238E27FC236}">
                  <a16:creationId xmlns:a16="http://schemas.microsoft.com/office/drawing/2014/main" id="{2A634549-AE0F-208B-6863-1F2F6FC6E419}"/>
                </a:ext>
              </a:extLst>
            </p:cNvPr>
            <p:cNvGrpSpPr/>
            <p:nvPr/>
          </p:nvGrpSpPr>
          <p:grpSpPr>
            <a:xfrm>
              <a:off x="7773307" y="1132249"/>
              <a:ext cx="3017480" cy="2704745"/>
              <a:chOff x="7773307" y="1132249"/>
              <a:chExt cx="3017480" cy="2704745"/>
            </a:xfrm>
          </p:grpSpPr>
          <p:pic>
            <p:nvPicPr>
              <p:cNvPr id="8" name="Picture 11">
                <a:extLst>
                  <a:ext uri="{FF2B5EF4-FFF2-40B4-BE49-F238E27FC236}">
                    <a16:creationId xmlns:a16="http://schemas.microsoft.com/office/drawing/2014/main" id="{11A1F759-1AE8-C562-8E05-1CF4F51A2360}"/>
                  </a:ext>
                </a:extLst>
              </p:cNvPr>
              <p:cNvPicPr>
                <a:picLocks noChangeAspect="1"/>
              </p:cNvPicPr>
              <p:nvPr/>
            </p:nvPicPr>
            <p:blipFill>
              <a:blip r:embed="rId6"/>
              <a:stretch>
                <a:fillRect/>
              </a:stretch>
            </p:blipFill>
            <p:spPr>
              <a:xfrm>
                <a:off x="7773307" y="1132249"/>
                <a:ext cx="3017480" cy="2704745"/>
              </a:xfrm>
              <a:prstGeom prst="rect">
                <a:avLst/>
              </a:prstGeom>
            </p:spPr>
          </p:pic>
          <p:pic>
            <p:nvPicPr>
              <p:cNvPr id="39" name="Picture 38">
                <a:extLst>
                  <a:ext uri="{FF2B5EF4-FFF2-40B4-BE49-F238E27FC236}">
                    <a16:creationId xmlns:a16="http://schemas.microsoft.com/office/drawing/2014/main" id="{D03E6E7B-6C28-88F0-4185-F9F6439C231A}"/>
                  </a:ext>
                </a:extLst>
              </p:cNvPr>
              <p:cNvPicPr>
                <a:picLocks noChangeAspect="1"/>
              </p:cNvPicPr>
              <p:nvPr/>
            </p:nvPicPr>
            <p:blipFill>
              <a:blip r:embed="rId7"/>
              <a:stretch>
                <a:fillRect/>
              </a:stretch>
            </p:blipFill>
            <p:spPr>
              <a:xfrm>
                <a:off x="9156030" y="3449328"/>
                <a:ext cx="1092229" cy="379168"/>
              </a:xfrm>
              <a:prstGeom prst="rect">
                <a:avLst/>
              </a:prstGeom>
            </p:spPr>
          </p:pic>
        </p:grpSp>
        <p:pic>
          <p:nvPicPr>
            <p:cNvPr id="42" name="Picture 41">
              <a:extLst>
                <a:ext uri="{FF2B5EF4-FFF2-40B4-BE49-F238E27FC236}">
                  <a16:creationId xmlns:a16="http://schemas.microsoft.com/office/drawing/2014/main" id="{EB80E7C7-BBDC-1CA4-BC9C-6767CF538D51}"/>
                </a:ext>
              </a:extLst>
            </p:cNvPr>
            <p:cNvPicPr>
              <a:picLocks noChangeAspect="1"/>
            </p:cNvPicPr>
            <p:nvPr/>
          </p:nvPicPr>
          <p:blipFill>
            <a:blip r:embed="rId8"/>
            <a:stretch>
              <a:fillRect/>
            </a:stretch>
          </p:blipFill>
          <p:spPr>
            <a:xfrm>
              <a:off x="7773307" y="1132249"/>
              <a:ext cx="574610" cy="2317079"/>
            </a:xfrm>
            <a:prstGeom prst="rect">
              <a:avLst/>
            </a:prstGeom>
          </p:spPr>
        </p:pic>
      </p:grpSp>
    </p:spTree>
    <p:extLst>
      <p:ext uri="{BB962C8B-B14F-4D97-AF65-F5344CB8AC3E}">
        <p14:creationId xmlns:p14="http://schemas.microsoft.com/office/powerpoint/2010/main" val="3111290023"/>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F860FD8C-E933-D94E-A8D5-076FA6B6651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7" name="CasellaDiTesto 6">
            <a:extLst>
              <a:ext uri="{FF2B5EF4-FFF2-40B4-BE49-F238E27FC236}">
                <a16:creationId xmlns:a16="http://schemas.microsoft.com/office/drawing/2014/main" id="{B981DBC7-F849-00B9-E514-FCD01A4EC995}"/>
              </a:ext>
            </a:extLst>
          </p:cNvPr>
          <p:cNvSpPr txBox="1"/>
          <p:nvPr/>
        </p:nvSpPr>
        <p:spPr>
          <a:xfrm>
            <a:off x="870482" y="2091457"/>
            <a:ext cx="6258511" cy="1477328"/>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C00000"/>
              </a:buClr>
              <a:buSzTx/>
              <a:buFontTx/>
              <a:buNone/>
              <a:tabLst/>
              <a:defRPr/>
            </a:pPr>
            <a:r>
              <a:rPr kumimoji="0" lang="it-IT" sz="1800" b="1" i="0" u="none" strike="noStrike" kern="1200" cap="none" spc="0" normalizeH="0" baseline="0" noProof="0">
                <a:ln>
                  <a:noFill/>
                </a:ln>
                <a:solidFill>
                  <a:srgbClr val="283349"/>
                </a:solidFill>
                <a:effectLst/>
                <a:uLnTx/>
                <a:uFillTx/>
                <a:latin typeface="Arial" panose="020B0604020202020204"/>
                <a:ea typeface="+mn-ea"/>
                <a:cs typeface="+mn-cs"/>
              </a:rPr>
              <a:t>40 MCL (mFU 12.5 months)</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Median</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age: 68.5 years</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No.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sym typeface="Wingdings" panose="05000000000000000000" pitchFamily="2" charset="2"/>
              </a:rPr>
              <a:t>prior</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 lines: 1</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Prior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sym typeface="Wingdings" panose="05000000000000000000" pitchFamily="2" charset="2"/>
              </a:rPr>
              <a:t>BTKi</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 8%  median duration prior BTKi 4.8 months</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Prior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sym typeface="Wingdings" panose="05000000000000000000" pitchFamily="2" charset="2"/>
              </a:rPr>
              <a:t>cellular</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 therapy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sym typeface="Wingdings" panose="05000000000000000000" pitchFamily="2" charset="2"/>
              </a:rPr>
              <a:t>alloSCT</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sym typeface="Wingdings" panose="05000000000000000000" pitchFamily="2" charset="2"/>
              </a:rPr>
              <a:t>, CAR-T): 28%</a:t>
            </a:r>
            <a:endParaRPr kumimoji="0" lang="it-IT"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9" name="Picture 7">
            <a:extLst>
              <a:ext uri="{FF2B5EF4-FFF2-40B4-BE49-F238E27FC236}">
                <a16:creationId xmlns:a16="http://schemas.microsoft.com/office/drawing/2014/main" id="{D87198F4-1DFE-2932-5E93-95276EF47718}"/>
              </a:ext>
            </a:extLst>
          </p:cNvPr>
          <p:cNvPicPr>
            <a:picLocks noChangeAspect="1"/>
          </p:cNvPicPr>
          <p:nvPr/>
        </p:nvPicPr>
        <p:blipFill>
          <a:blip r:embed="rId2"/>
          <a:stretch>
            <a:fillRect/>
          </a:stretch>
        </p:blipFill>
        <p:spPr>
          <a:xfrm>
            <a:off x="7285702" y="1991696"/>
            <a:ext cx="4035815" cy="4400706"/>
          </a:xfrm>
          <a:prstGeom prst="rect">
            <a:avLst/>
          </a:prstGeom>
        </p:spPr>
      </p:pic>
      <p:sp>
        <p:nvSpPr>
          <p:cNvPr id="10" name="CasellaDiTesto 9">
            <a:extLst>
              <a:ext uri="{FF2B5EF4-FFF2-40B4-BE49-F238E27FC236}">
                <a16:creationId xmlns:a16="http://schemas.microsoft.com/office/drawing/2014/main" id="{AB23BEC1-E950-FF06-414F-1FAF7442122C}"/>
              </a:ext>
            </a:extLst>
          </p:cNvPr>
          <p:cNvSpPr txBox="1"/>
          <p:nvPr/>
        </p:nvSpPr>
        <p:spPr>
          <a:xfrm>
            <a:off x="1973991" y="4332298"/>
            <a:ext cx="3657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2/3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BTKi</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pre-treated</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patients</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achieved</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response</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with sonrotoclax + zanubrutinib</a:t>
            </a:r>
          </a:p>
        </p:txBody>
      </p:sp>
      <p:sp>
        <p:nvSpPr>
          <p:cNvPr id="5" name="TextBox 4">
            <a:extLst>
              <a:ext uri="{FF2B5EF4-FFF2-40B4-BE49-F238E27FC236}">
                <a16:creationId xmlns:a16="http://schemas.microsoft.com/office/drawing/2014/main" id="{0FA628FB-E484-90E9-075E-957507B2A29A}"/>
              </a:ext>
            </a:extLst>
          </p:cNvPr>
          <p:cNvSpPr txBox="1"/>
          <p:nvPr/>
        </p:nvSpPr>
        <p:spPr>
          <a:xfrm>
            <a:off x="823286" y="6394436"/>
            <a:ext cx="10770001" cy="461665"/>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AlloSCT, allogeneic stem cell transplant; BTKi, Bruton’s tyrosine kinase inhibitor; CAR-T, chimeric antigen receptor T cell; CR, complete response; MCL, mantle cell lymphoma; mFU, median follow-up; No., number; ORR, overall response rate; PD, progressive disease; PR, partial response; SD, stable disease; sonro, sonrotoclax; zanu, zanubrutinib.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Tam CS et al. Presented at the EHA2024 Hybrid Congress; June 13-16, 2024; Madrid, Spain. Available at: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hlinkClick r:id="rId3"/>
              </a:rPr>
              <a:t>Tam_BGB-11417-101_EHA_Poster_2024.pdf</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6" name="Titolo 3">
            <a:extLst>
              <a:ext uri="{FF2B5EF4-FFF2-40B4-BE49-F238E27FC236}">
                <a16:creationId xmlns:a16="http://schemas.microsoft.com/office/drawing/2014/main" id="{37CB0DC1-E82B-8A66-6D22-19ADA1426A7B}"/>
              </a:ext>
            </a:extLst>
          </p:cNvPr>
          <p:cNvSpPr txBox="1">
            <a:spLocks/>
          </p:cNvSpPr>
          <p:nvPr/>
        </p:nvSpPr>
        <p:spPr>
          <a:xfrm>
            <a:off x="739449" y="116957"/>
            <a:ext cx="10637384" cy="905449"/>
          </a:xfrm>
          <a:prstGeom prst="rect">
            <a:avLst/>
          </a:prstGeom>
        </p:spPr>
        <p:txBody>
          <a:bodyPr vert="horz" lIns="91440" tIns="45720" rIns="0" bIns="45720" rtlCol="0" anchor="ctr">
            <a:noAutofit/>
          </a:bodyPr>
          <a:lstStyle>
            <a:lvl1pPr algn="l" defTabSz="914400" rtl="0" eaLnBrk="1" latinLnBrk="0" hangingPunct="1">
              <a:lnSpc>
                <a:spcPct val="90000"/>
              </a:lnSpc>
              <a:spcBef>
                <a:spcPct val="0"/>
              </a:spcBef>
              <a:buNone/>
              <a:defRPr sz="2800" b="1" i="0" kern="1200" cap="none"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Sonrotoclax + zanubrutinib in MCL cohort: efficacy</a:t>
            </a:r>
            <a:endParaRPr kumimoji="0" lang="it-IT"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endParaRPr>
          </a:p>
        </p:txBody>
      </p:sp>
      <p:sp>
        <p:nvSpPr>
          <p:cNvPr id="15" name="CasellaDiTesto 1">
            <a:extLst>
              <a:ext uri="{FF2B5EF4-FFF2-40B4-BE49-F238E27FC236}">
                <a16:creationId xmlns:a16="http://schemas.microsoft.com/office/drawing/2014/main" id="{DE2F54B5-FBA5-2FBA-376C-1B80917F1860}"/>
              </a:ext>
            </a:extLst>
          </p:cNvPr>
          <p:cNvSpPr txBox="1"/>
          <p:nvPr/>
        </p:nvSpPr>
        <p:spPr>
          <a:xfrm>
            <a:off x="2343806" y="1071814"/>
            <a:ext cx="750438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rPr>
              <a:t>Dose levels: 80 mg </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 640 mg</a:t>
            </a:r>
            <a:endParaRPr kumimoji="0" lang="it-IT" sz="7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40 MCL  27 (68%) on treatment at last data cut-off</a:t>
            </a:r>
          </a:p>
        </p:txBody>
      </p:sp>
    </p:spTree>
    <p:extLst>
      <p:ext uri="{BB962C8B-B14F-4D97-AF65-F5344CB8AC3E}">
        <p14:creationId xmlns:p14="http://schemas.microsoft.com/office/powerpoint/2010/main" val="3759521040"/>
      </p:ext>
    </p:extLst>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A62BE1DE-5844-8E9D-D554-6845E1F26FE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0" name="Content Placeholder 1">
            <a:extLst>
              <a:ext uri="{FF2B5EF4-FFF2-40B4-BE49-F238E27FC236}">
                <a16:creationId xmlns:a16="http://schemas.microsoft.com/office/drawing/2014/main" id="{7E6C8125-916A-A5C6-1A25-61FF35D65510}"/>
              </a:ext>
            </a:extLst>
          </p:cNvPr>
          <p:cNvSpPr txBox="1">
            <a:spLocks/>
          </p:cNvSpPr>
          <p:nvPr/>
        </p:nvSpPr>
        <p:spPr>
          <a:xfrm>
            <a:off x="648156" y="1194811"/>
            <a:ext cx="6883839" cy="379254"/>
          </a:xfrm>
          <a:prstGeom prst="rect">
            <a:avLst/>
          </a:prstGeom>
        </p:spPr>
        <p:txBody>
          <a:bodyPr vert="horz" lIns="91440" tIns="45720" rIns="91440" bIns="45720" rtlCol="0">
            <a:noAutofit/>
          </a:bodyPr>
          <a:lstStyle>
            <a:lvl1pPr marL="182880" indent="-182880" algn="l" defTabSz="1219110" rtl="0" eaLnBrk="1" latinLnBrk="0" hangingPunct="1">
              <a:lnSpc>
                <a:spcPct val="100000"/>
              </a:lnSpc>
              <a:spcBef>
                <a:spcPts val="900"/>
              </a:spcBef>
              <a:buClr>
                <a:schemeClr val="tx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365760" indent="-182880" algn="l" defTabSz="1219110" rtl="0" eaLnBrk="1" latinLnBrk="0" hangingPunct="1">
              <a:lnSpc>
                <a:spcPct val="100000"/>
              </a:lnSpc>
              <a:spcBef>
                <a:spcPts val="600"/>
              </a:spcBef>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548640" indent="-182880" algn="l" defTabSz="1219110" rtl="0" eaLnBrk="1" latinLnBrk="0" hangingPunct="1">
              <a:lnSpc>
                <a:spcPct val="100000"/>
              </a:lnSpc>
              <a:spcBef>
                <a:spcPts val="600"/>
              </a:spcBef>
              <a:buClr>
                <a:schemeClr val="tx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731520" indent="-182880" algn="l" defTabSz="1219110" rtl="0" eaLnBrk="1" latinLnBrk="0" hangingPunct="1">
              <a:lnSpc>
                <a:spcPct val="100000"/>
              </a:lnSpc>
              <a:spcBef>
                <a:spcPts val="400"/>
              </a:spcBef>
              <a:buClr>
                <a:schemeClr val="tx2"/>
              </a:buClr>
              <a:buFont typeface="Arial" panose="020B0604020202020204" pitchFamily="34" charset="0"/>
              <a:buChar char="•"/>
              <a:defRPr sz="1400" kern="1200">
                <a:solidFill>
                  <a:schemeClr val="tx1">
                    <a:lumMod val="85000"/>
                    <a:lumOff val="15000"/>
                  </a:schemeClr>
                </a:solidFill>
                <a:latin typeface="+mn-lt"/>
                <a:ea typeface="+mn-ea"/>
                <a:cs typeface="+mn-cs"/>
              </a:defRPr>
            </a:lvl4pPr>
            <a:lvl5pPr marL="914400" indent="-182880" algn="l" defTabSz="1219110" rtl="0" eaLnBrk="1" latinLnBrk="0" hangingPunct="1">
              <a:lnSpc>
                <a:spcPct val="100000"/>
              </a:lnSpc>
              <a:spcBef>
                <a:spcPts val="400"/>
              </a:spcBef>
              <a:buClr>
                <a:schemeClr val="tx2"/>
              </a:buClr>
              <a:buFont typeface="Arial" panose="020B0604020202020204" pitchFamily="34" charset="0"/>
              <a:buChar char="•"/>
              <a:defRPr sz="1400" kern="1200">
                <a:solidFill>
                  <a:schemeClr val="tx1">
                    <a:lumMod val="85000"/>
                    <a:lumOff val="15000"/>
                  </a:schemeClr>
                </a:solidFill>
                <a:latin typeface="+mn-lt"/>
                <a:ea typeface="+mn-ea"/>
                <a:cs typeface="+mn-cs"/>
              </a:defRPr>
            </a:lvl5pPr>
            <a:lvl6pPr marL="3352548" indent="-304776" algn="l" defTabSz="12191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104" indent="-304776" algn="l" defTabSz="12191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658" indent="-304776" algn="l" defTabSz="12191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212" indent="-304776" algn="l" defTabSz="121911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10" rtl="0" eaLnBrk="1" fontAlgn="auto" latinLnBrk="0" hangingPunct="1">
              <a:lnSpc>
                <a:spcPct val="100000"/>
              </a:lnSpc>
              <a:spcBef>
                <a:spcPts val="900"/>
              </a:spcBef>
              <a:spcAft>
                <a:spcPts val="0"/>
              </a:spcAft>
              <a:buClr>
                <a:srgbClr val="212745"/>
              </a:buClr>
              <a:buSzTx/>
              <a:buFont typeface="Arial" panose="020B0604020202020204" pitchFamily="34" charset="0"/>
              <a:buNone/>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S</a:t>
            </a:r>
            <a:r>
              <a:rPr kumimoji="0" lang="en-US" sz="1800" b="0" i="0" u="none" strike="noStrike" kern="1200" cap="none" spc="0" normalizeH="0" baseline="0" noProof="0" err="1">
                <a:ln>
                  <a:noFill/>
                </a:ln>
                <a:solidFill>
                  <a:srgbClr val="283349"/>
                </a:solidFill>
                <a:effectLst/>
                <a:uLnTx/>
                <a:uFillTx/>
                <a:latin typeface="Arial" panose="020B0604020202020204"/>
                <a:ea typeface="+mn-ea"/>
                <a:cs typeface="+mn-cs"/>
              </a:rPr>
              <a:t>onro</a:t>
            </a: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 160 mg and 320 mg dose chosen for expansion cohorts</a:t>
            </a:r>
          </a:p>
        </p:txBody>
      </p:sp>
      <p:graphicFrame>
        <p:nvGraphicFramePr>
          <p:cNvPr id="14" name="Table 7">
            <a:extLst>
              <a:ext uri="{FF2B5EF4-FFF2-40B4-BE49-F238E27FC236}">
                <a16:creationId xmlns:a16="http://schemas.microsoft.com/office/drawing/2014/main" id="{48A9A624-76C7-3A36-E4F0-57C7B6420D49}"/>
              </a:ext>
            </a:extLst>
          </p:cNvPr>
          <p:cNvGraphicFramePr>
            <a:graphicFrameLocks noGrp="1"/>
          </p:cNvGraphicFramePr>
          <p:nvPr/>
        </p:nvGraphicFramePr>
        <p:xfrm>
          <a:off x="571743" y="1687271"/>
          <a:ext cx="6883839" cy="3704123"/>
        </p:xfrm>
        <a:graphic>
          <a:graphicData uri="http://schemas.openxmlformats.org/drawingml/2006/table">
            <a:tbl>
              <a:tblPr/>
              <a:tblGrid>
                <a:gridCol w="1754704">
                  <a:extLst>
                    <a:ext uri="{9D8B030D-6E8A-4147-A177-3AD203B41FA5}">
                      <a16:colId xmlns:a16="http://schemas.microsoft.com/office/drawing/2014/main" val="728751784"/>
                    </a:ext>
                  </a:extLst>
                </a:gridCol>
                <a:gridCol w="1025827">
                  <a:extLst>
                    <a:ext uri="{9D8B030D-6E8A-4147-A177-3AD203B41FA5}">
                      <a16:colId xmlns:a16="http://schemas.microsoft.com/office/drawing/2014/main" val="215230948"/>
                    </a:ext>
                  </a:extLst>
                </a:gridCol>
                <a:gridCol w="1080933">
                  <a:extLst>
                    <a:ext uri="{9D8B030D-6E8A-4147-A177-3AD203B41FA5}">
                      <a16:colId xmlns:a16="http://schemas.microsoft.com/office/drawing/2014/main" val="1894592256"/>
                    </a:ext>
                  </a:extLst>
                </a:gridCol>
                <a:gridCol w="1085850">
                  <a:extLst>
                    <a:ext uri="{9D8B030D-6E8A-4147-A177-3AD203B41FA5}">
                      <a16:colId xmlns:a16="http://schemas.microsoft.com/office/drawing/2014/main" val="1934061131"/>
                    </a:ext>
                  </a:extLst>
                </a:gridCol>
                <a:gridCol w="1095375">
                  <a:extLst>
                    <a:ext uri="{9D8B030D-6E8A-4147-A177-3AD203B41FA5}">
                      <a16:colId xmlns:a16="http://schemas.microsoft.com/office/drawing/2014/main" val="60540745"/>
                    </a:ext>
                  </a:extLst>
                </a:gridCol>
                <a:gridCol w="841150">
                  <a:extLst>
                    <a:ext uri="{9D8B030D-6E8A-4147-A177-3AD203B41FA5}">
                      <a16:colId xmlns:a16="http://schemas.microsoft.com/office/drawing/2014/main" val="3247222723"/>
                    </a:ext>
                  </a:extLst>
                </a:gridCol>
              </a:tblGrid>
              <a:tr h="470327">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l" fontAlgn="ctr"/>
                      <a:r>
                        <a:rPr lang="en-US" sz="1200" b="1" u="none" strike="noStrike">
                          <a:solidFill>
                            <a:srgbClr val="FFFFFF"/>
                          </a:solidFill>
                          <a:effectLst/>
                          <a:latin typeface="+mj-lt"/>
                        </a:rPr>
                        <a:t>Patients, n (%)</a:t>
                      </a:r>
                      <a:endParaRPr lang="en-US" sz="1200" b="1" i="0" u="none" strike="noStrike">
                        <a:solidFill>
                          <a:srgbClr val="FFFFFF"/>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12745"/>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pt-BR" sz="1200" b="1" u="none" strike="noStrike">
                          <a:solidFill>
                            <a:srgbClr val="FFFFFF"/>
                          </a:solidFill>
                          <a:effectLst/>
                          <a:latin typeface="+mj-lt"/>
                        </a:rPr>
                        <a:t>Sonro 80 mg</a:t>
                      </a:r>
                      <a:br>
                        <a:rPr lang="pt-BR" sz="1200" b="1" u="none" strike="noStrike">
                          <a:solidFill>
                            <a:srgbClr val="FFFFFF"/>
                          </a:solidFill>
                          <a:effectLst/>
                          <a:latin typeface="+mj-lt"/>
                        </a:rPr>
                      </a:br>
                      <a:r>
                        <a:rPr lang="pt-BR" sz="1200" b="1" u="none" strike="noStrike">
                          <a:solidFill>
                            <a:srgbClr val="FFFFFF"/>
                          </a:solidFill>
                          <a:effectLst/>
                          <a:latin typeface="+mj-lt"/>
                        </a:rPr>
                        <a:t>+ zanu</a:t>
                      </a:r>
                    </a:p>
                    <a:p>
                      <a:pPr algn="ctr" fontAlgn="ctr"/>
                      <a:r>
                        <a:rPr lang="pt-BR" sz="1200" b="1" u="none" strike="noStrike">
                          <a:solidFill>
                            <a:srgbClr val="FFFFFF"/>
                          </a:solidFill>
                          <a:effectLst/>
                          <a:latin typeface="+mj-lt"/>
                        </a:rPr>
                        <a:t>(n=6)</a:t>
                      </a:r>
                      <a:endParaRPr lang="pt-BR" sz="1200" b="1" i="0" u="none" strike="noStrike">
                        <a:solidFill>
                          <a:srgbClr val="FFFFFF"/>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12745"/>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pt-BR" sz="1200" b="1" u="none" strike="noStrike">
                          <a:solidFill>
                            <a:srgbClr val="FFFFFF"/>
                          </a:solidFill>
                          <a:effectLst/>
                          <a:latin typeface="+mj-lt"/>
                        </a:rPr>
                        <a:t>Sonro 160 mg</a:t>
                      </a:r>
                      <a:br>
                        <a:rPr lang="pt-BR" sz="1200" b="1" u="none" strike="noStrike">
                          <a:solidFill>
                            <a:srgbClr val="FFFFFF"/>
                          </a:solidFill>
                          <a:effectLst/>
                          <a:latin typeface="+mj-lt"/>
                        </a:rPr>
                      </a:br>
                      <a:r>
                        <a:rPr lang="pt-BR" sz="1200" b="1" u="none" strike="noStrike">
                          <a:solidFill>
                            <a:srgbClr val="FFFFFF"/>
                          </a:solidFill>
                          <a:effectLst/>
                          <a:latin typeface="+mj-lt"/>
                        </a:rPr>
                        <a:t>+ zanu</a:t>
                      </a:r>
                    </a:p>
                    <a:p>
                      <a:pPr algn="ctr" fontAlgn="ctr"/>
                      <a:r>
                        <a:rPr lang="pt-BR" sz="1200" b="1" u="none" strike="noStrike">
                          <a:solidFill>
                            <a:srgbClr val="FFFFFF"/>
                          </a:solidFill>
                          <a:effectLst/>
                          <a:latin typeface="+mj-lt"/>
                        </a:rPr>
                        <a:t>(n=13)</a:t>
                      </a:r>
                      <a:endParaRPr lang="pt-BR" sz="1200" b="1" i="0" u="none" strike="noStrike">
                        <a:solidFill>
                          <a:srgbClr val="FFFFFF"/>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12745"/>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pt-BR" sz="1200" b="1" u="none" strike="noStrike">
                          <a:solidFill>
                            <a:srgbClr val="FFFFFF"/>
                          </a:solidFill>
                          <a:effectLst/>
                          <a:latin typeface="+mj-lt"/>
                        </a:rPr>
                        <a:t>Sonro 320 mg</a:t>
                      </a:r>
                      <a:br>
                        <a:rPr lang="pt-BR" sz="1200" b="1" u="none" strike="noStrike">
                          <a:solidFill>
                            <a:srgbClr val="FFFFFF"/>
                          </a:solidFill>
                          <a:effectLst/>
                          <a:latin typeface="+mj-lt"/>
                        </a:rPr>
                      </a:br>
                      <a:r>
                        <a:rPr lang="pt-BR" sz="1200" b="1" u="none" strike="noStrike">
                          <a:solidFill>
                            <a:srgbClr val="FFFFFF"/>
                          </a:solidFill>
                          <a:effectLst/>
                          <a:latin typeface="+mj-lt"/>
                        </a:rPr>
                        <a:t>+ zanu</a:t>
                      </a:r>
                    </a:p>
                    <a:p>
                      <a:pPr algn="ctr" fontAlgn="ctr"/>
                      <a:r>
                        <a:rPr lang="pt-BR" sz="1200" b="1" u="none" strike="noStrike">
                          <a:solidFill>
                            <a:srgbClr val="FFFFFF"/>
                          </a:solidFill>
                          <a:effectLst/>
                          <a:latin typeface="+mj-lt"/>
                        </a:rPr>
                        <a:t>(n=16)</a:t>
                      </a:r>
                      <a:endParaRPr lang="pt-BR" sz="1200" b="1" i="0" u="none" strike="noStrike">
                        <a:solidFill>
                          <a:srgbClr val="FFFFFF"/>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12745"/>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pt-BR" sz="1200" b="1" u="none" strike="noStrike">
                          <a:solidFill>
                            <a:srgbClr val="FFFFFF"/>
                          </a:solidFill>
                          <a:effectLst/>
                          <a:latin typeface="+mj-lt"/>
                        </a:rPr>
                        <a:t>Sonro 640 mg</a:t>
                      </a:r>
                      <a:br>
                        <a:rPr lang="pt-BR" sz="1200" b="1" u="none" strike="noStrike">
                          <a:solidFill>
                            <a:srgbClr val="FFFFFF"/>
                          </a:solidFill>
                          <a:effectLst/>
                          <a:latin typeface="+mj-lt"/>
                        </a:rPr>
                      </a:br>
                      <a:r>
                        <a:rPr lang="pt-BR" sz="1200" b="1" u="none" strike="noStrike">
                          <a:solidFill>
                            <a:srgbClr val="FFFFFF"/>
                          </a:solidFill>
                          <a:effectLst/>
                          <a:latin typeface="+mj-lt"/>
                        </a:rPr>
                        <a:t>+ zanu</a:t>
                      </a:r>
                    </a:p>
                    <a:p>
                      <a:pPr algn="ctr" fontAlgn="ctr"/>
                      <a:r>
                        <a:rPr lang="pt-BR" sz="1200" b="1" u="none" strike="noStrike">
                          <a:solidFill>
                            <a:srgbClr val="FFFFFF"/>
                          </a:solidFill>
                          <a:effectLst/>
                          <a:latin typeface="+mj-lt"/>
                        </a:rPr>
                        <a:t>(n=5)</a:t>
                      </a:r>
                      <a:endParaRPr lang="pt-BR" sz="1200" b="1" i="0" u="none" strike="noStrike">
                        <a:solidFill>
                          <a:srgbClr val="FFFFFF"/>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12745"/>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b="1" u="none" strike="noStrike">
                          <a:solidFill>
                            <a:srgbClr val="FFFFFF"/>
                          </a:solidFill>
                          <a:effectLst/>
                          <a:latin typeface="+mj-lt"/>
                        </a:rPr>
                        <a:t>All </a:t>
                      </a:r>
                    </a:p>
                    <a:p>
                      <a:pPr algn="ctr" fontAlgn="ctr"/>
                      <a:r>
                        <a:rPr lang="en-US" sz="1200" b="1" u="none" strike="noStrike">
                          <a:solidFill>
                            <a:srgbClr val="FFFFFF"/>
                          </a:solidFill>
                          <a:effectLst/>
                          <a:latin typeface="+mj-lt"/>
                        </a:rPr>
                        <a:t>(N=40)</a:t>
                      </a:r>
                      <a:endParaRPr lang="en-US" sz="1200" b="1" i="0" u="none" strike="noStrike">
                        <a:solidFill>
                          <a:srgbClr val="FFFFFF"/>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12745"/>
                    </a:solidFill>
                  </a:tcPr>
                </a:tc>
                <a:extLst>
                  <a:ext uri="{0D108BD9-81ED-4DB2-BD59-A6C34878D82A}">
                    <a16:rowId xmlns:a16="http://schemas.microsoft.com/office/drawing/2014/main" val="2839532403"/>
                  </a:ext>
                </a:extLst>
              </a:tr>
              <a:tr h="235163">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l" fontAlgn="ctr"/>
                      <a:r>
                        <a:rPr lang="en-US" sz="1200" b="1" u="none" strike="noStrike">
                          <a:solidFill>
                            <a:schemeClr val="bg1"/>
                          </a:solidFill>
                          <a:effectLst/>
                          <a:latin typeface="+mj-lt"/>
                        </a:rPr>
                        <a:t>Any TEAE</a:t>
                      </a:r>
                      <a:endParaRPr lang="en-US" sz="1200" b="1"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4 (67)</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13 (100)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15 (94)</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5 (100)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37 (93)</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164147937"/>
                  </a:ext>
                </a:extLst>
              </a:tr>
              <a:tr h="197200">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44000" algn="l" fontAlgn="ctr"/>
                      <a:r>
                        <a:rPr lang="en-US" sz="1200" u="none" strike="noStrike">
                          <a:solidFill>
                            <a:schemeClr val="bg1"/>
                          </a:solidFill>
                          <a:effectLst/>
                          <a:latin typeface="+mj-lt"/>
                        </a:rPr>
                        <a:t>Grade ≥3</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4 (67)</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6 (46)</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7 (44)</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 (20)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18 (45)</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964565909"/>
                  </a:ext>
                </a:extLst>
              </a:tr>
              <a:tr h="197200">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44000" algn="l" fontAlgn="ctr"/>
                      <a:r>
                        <a:rPr lang="en-US" sz="1200" u="none" strike="noStrike">
                          <a:solidFill>
                            <a:schemeClr val="bg1"/>
                          </a:solidFill>
                          <a:effectLst/>
                          <a:latin typeface="+mj-lt"/>
                        </a:rPr>
                        <a:t>Serious TEAEs</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3 (50)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4 (31)</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2 (13)</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9 (23)</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37312549"/>
                  </a:ext>
                </a:extLst>
              </a:tr>
              <a:tr h="197200">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44000" algn="l" fontAlgn="ctr"/>
                      <a:r>
                        <a:rPr lang="en-US" sz="1200" u="none" strike="noStrike">
                          <a:solidFill>
                            <a:schemeClr val="bg1"/>
                          </a:solidFill>
                          <a:effectLst/>
                          <a:latin typeface="+mj-lt"/>
                        </a:rPr>
                        <a:t>Leading to death</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 (17)</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 (8)</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 (6)</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3 (8)</a:t>
                      </a:r>
                      <a:r>
                        <a:rPr lang="en-US" sz="1200" u="none" strike="noStrike" baseline="30000">
                          <a:solidFill>
                            <a:schemeClr val="bg1"/>
                          </a:solidFill>
                          <a:effectLst/>
                          <a:latin typeface="+mj-lt"/>
                        </a:rPr>
                        <a:t>a</a:t>
                      </a:r>
                      <a:endParaRPr lang="en-US" sz="1200" b="0" i="0" u="none" strike="noStrike" baseline="30000">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980349691"/>
                  </a:ext>
                </a:extLst>
              </a:tr>
              <a:tr h="365930">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44000" algn="l" fontAlgn="ctr"/>
                      <a:r>
                        <a:rPr lang="en-US" sz="1200" u="none" strike="noStrike">
                          <a:solidFill>
                            <a:schemeClr val="bg1"/>
                          </a:solidFill>
                          <a:effectLst/>
                          <a:latin typeface="+mj-lt"/>
                        </a:rPr>
                        <a:t>Leading to </a:t>
                      </a:r>
                      <a:r>
                        <a:rPr lang="en-US" sz="1200" u="none" strike="noStrike" err="1">
                          <a:solidFill>
                            <a:schemeClr val="bg1"/>
                          </a:solidFill>
                          <a:effectLst/>
                          <a:latin typeface="+mj-lt"/>
                        </a:rPr>
                        <a:t>zanu</a:t>
                      </a:r>
                      <a:r>
                        <a:rPr lang="en-US" sz="1200" u="none" strike="noStrike">
                          <a:solidFill>
                            <a:schemeClr val="bg1"/>
                          </a:solidFill>
                          <a:effectLst/>
                          <a:latin typeface="+mj-lt"/>
                        </a:rPr>
                        <a:t> discontinuation</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 (17)</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3 (23)</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2 (13)</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6 (15)</a:t>
                      </a:r>
                      <a:r>
                        <a:rPr lang="en-US" sz="1200" u="none" strike="noStrike" baseline="30000">
                          <a:solidFill>
                            <a:schemeClr val="bg1"/>
                          </a:solidFill>
                          <a:effectLst/>
                          <a:latin typeface="+mj-lt"/>
                        </a:rPr>
                        <a:t>b</a:t>
                      </a:r>
                      <a:endParaRPr lang="en-US" sz="1200" b="0" i="0" u="none" strike="noStrike" baseline="30000">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034910628"/>
                  </a:ext>
                </a:extLst>
              </a:tr>
              <a:tr h="365930">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44000" algn="l" fontAlgn="ctr"/>
                      <a:r>
                        <a:rPr lang="en-US" sz="1200" u="none" strike="noStrike">
                          <a:solidFill>
                            <a:schemeClr val="bg1"/>
                          </a:solidFill>
                          <a:effectLst/>
                          <a:latin typeface="+mj-lt"/>
                        </a:rPr>
                        <a:t>Leading to zanu dose reduction</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 (17)</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 (8)</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2 (5)</a:t>
                      </a:r>
                      <a:r>
                        <a:rPr lang="en-US" sz="1200" u="none" strike="noStrike" baseline="30000">
                          <a:solidFill>
                            <a:schemeClr val="bg1"/>
                          </a:solidFill>
                          <a:effectLst/>
                          <a:latin typeface="+mj-lt"/>
                        </a:rPr>
                        <a:t>c</a:t>
                      </a:r>
                      <a:endParaRPr lang="en-US" sz="1200" b="0" i="0" u="none" strike="noStrike" baseline="30000">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222962774"/>
                  </a:ext>
                </a:extLst>
              </a:tr>
              <a:tr h="235163">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l" fontAlgn="ctr"/>
                      <a:r>
                        <a:rPr lang="en-US" sz="1200" b="1" u="none" strike="noStrike">
                          <a:solidFill>
                            <a:schemeClr val="bg1"/>
                          </a:solidFill>
                          <a:effectLst/>
                          <a:latin typeface="+mj-lt"/>
                        </a:rPr>
                        <a:t>Treated with sonro, </a:t>
                      </a:r>
                    </a:p>
                    <a:p>
                      <a:pPr algn="l" fontAlgn="ctr"/>
                      <a:r>
                        <a:rPr lang="en-US" sz="1200" b="1" u="none" strike="noStrike">
                          <a:solidFill>
                            <a:schemeClr val="bg1"/>
                          </a:solidFill>
                          <a:effectLst/>
                          <a:latin typeface="+mj-lt"/>
                        </a:rPr>
                        <a:t> n (%)</a:t>
                      </a:r>
                      <a:endParaRPr lang="en-US" sz="1200" b="1"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6 (100)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11 (85)</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13 (81)</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5 (100)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35 (88)</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17004554"/>
                  </a:ext>
                </a:extLst>
              </a:tr>
              <a:tr h="365930">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44000" algn="l" fontAlgn="ctr"/>
                      <a:r>
                        <a:rPr lang="en-US" sz="1200" u="none" strike="noStrike">
                          <a:solidFill>
                            <a:schemeClr val="bg1"/>
                          </a:solidFill>
                          <a:effectLst/>
                          <a:latin typeface="+mj-lt"/>
                        </a:rPr>
                        <a:t>Leading to sonro discontinuation</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3 (23)</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2 (13)</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5 (13)</a:t>
                      </a:r>
                      <a:r>
                        <a:rPr lang="en-US" sz="1200" u="none" strike="noStrike" baseline="30000">
                          <a:solidFill>
                            <a:schemeClr val="bg1"/>
                          </a:solidFill>
                          <a:effectLst/>
                          <a:latin typeface="+mj-lt"/>
                        </a:rPr>
                        <a:t>d</a:t>
                      </a:r>
                      <a:endParaRPr lang="en-US" sz="1200" b="0" i="0" u="none" strike="noStrike" baseline="30000">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52314953"/>
                  </a:ext>
                </a:extLst>
              </a:tr>
              <a:tr h="365930">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44000" algn="l" fontAlgn="ctr"/>
                      <a:r>
                        <a:rPr lang="en-US" sz="1200" u="none" strike="noStrike">
                          <a:solidFill>
                            <a:schemeClr val="bg1"/>
                          </a:solidFill>
                          <a:effectLst/>
                          <a:latin typeface="+mj-lt"/>
                        </a:rPr>
                        <a:t>Leading to </a:t>
                      </a:r>
                      <a:r>
                        <a:rPr lang="en-US" sz="1200" u="none" strike="noStrike" err="1">
                          <a:solidFill>
                            <a:schemeClr val="bg1"/>
                          </a:solidFill>
                          <a:effectLst/>
                          <a:latin typeface="+mj-lt"/>
                        </a:rPr>
                        <a:t>sonro</a:t>
                      </a:r>
                      <a:r>
                        <a:rPr lang="en-US" sz="1200" u="none" strike="noStrike">
                          <a:solidFill>
                            <a:schemeClr val="bg1"/>
                          </a:solidFill>
                          <a:effectLst/>
                          <a:latin typeface="+mj-lt"/>
                        </a:rPr>
                        <a:t> dose reduction</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73099420"/>
                  </a:ext>
                </a:extLst>
              </a:tr>
              <a:tr h="197200">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44000" algn="l" fontAlgn="ctr"/>
                      <a:r>
                        <a:rPr lang="en-US" sz="1200" u="none" strike="noStrike">
                          <a:solidFill>
                            <a:schemeClr val="bg1"/>
                          </a:solidFill>
                          <a:effectLst/>
                          <a:latin typeface="+mj-lt"/>
                        </a:rPr>
                        <a:t>Leading to death</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 (8)</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0</a:t>
                      </a:r>
                      <a:endParaRPr lang="en-US" sz="1200" b="0" i="0" u="none" strike="noStrike">
                        <a:solidFill>
                          <a:schemeClr val="bg1"/>
                        </a:solidFill>
                        <a:effectLst/>
                        <a:latin typeface="+mj-lt"/>
                      </a:endParaRPr>
                    </a:p>
                  </a:txBody>
                  <a:tcPr marL="36000" marR="36000" marT="18000" marB="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fontAlgn="ctr"/>
                      <a:r>
                        <a:rPr lang="en-US" sz="1200" u="none" strike="noStrike">
                          <a:solidFill>
                            <a:schemeClr val="bg1"/>
                          </a:solidFill>
                          <a:effectLst/>
                          <a:latin typeface="+mj-lt"/>
                        </a:rPr>
                        <a:t>1 (3)</a:t>
                      </a:r>
                      <a:r>
                        <a:rPr lang="en-US" sz="1200" u="none" strike="noStrike" baseline="30000">
                          <a:solidFill>
                            <a:schemeClr val="bg1"/>
                          </a:solidFill>
                          <a:effectLst/>
                          <a:latin typeface="+mj-lt"/>
                        </a:rPr>
                        <a:t>e</a:t>
                      </a:r>
                      <a:endParaRPr lang="en-US" sz="1200" b="0" i="0" u="none" strike="noStrike" baseline="30000">
                        <a:solidFill>
                          <a:schemeClr val="bg1"/>
                        </a:solidFill>
                        <a:effectLst/>
                        <a:latin typeface="+mj-lt"/>
                      </a:endParaRPr>
                    </a:p>
                  </a:txBody>
                  <a:tcPr marL="36000" marR="36000" marT="18000" marB="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64581699"/>
                  </a:ext>
                </a:extLst>
              </a:tr>
            </a:tbl>
          </a:graphicData>
        </a:graphic>
      </p:graphicFrame>
      <p:sp>
        <p:nvSpPr>
          <p:cNvPr id="22" name="CasellaDiTesto 21">
            <a:extLst>
              <a:ext uri="{FF2B5EF4-FFF2-40B4-BE49-F238E27FC236}">
                <a16:creationId xmlns:a16="http://schemas.microsoft.com/office/drawing/2014/main" id="{7E16486D-B3F0-8D29-3B14-B238A281EFBB}"/>
              </a:ext>
            </a:extLst>
          </p:cNvPr>
          <p:cNvSpPr txBox="1"/>
          <p:nvPr/>
        </p:nvSpPr>
        <p:spPr>
          <a:xfrm>
            <a:off x="3144859" y="5923423"/>
            <a:ext cx="68838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a:ln>
                  <a:noFill/>
                </a:ln>
                <a:solidFill>
                  <a:srgbClr val="283349"/>
                </a:solidFill>
                <a:effectLst/>
                <a:uLnTx/>
                <a:uFillTx/>
                <a:latin typeface="Arial" panose="020B0604020202020204"/>
                <a:ea typeface="+mn-ea"/>
                <a:cs typeface="+mn-cs"/>
              </a:rPr>
              <a:t>No MTD; No clinical or lab TLS with the combo </a:t>
            </a:r>
          </a:p>
        </p:txBody>
      </p:sp>
      <p:sp>
        <p:nvSpPr>
          <p:cNvPr id="4" name="Titolo 3">
            <a:extLst>
              <a:ext uri="{FF2B5EF4-FFF2-40B4-BE49-F238E27FC236}">
                <a16:creationId xmlns:a16="http://schemas.microsoft.com/office/drawing/2014/main" id="{AEC8CC40-8837-C048-032D-C19599745070}"/>
              </a:ext>
            </a:extLst>
          </p:cNvPr>
          <p:cNvSpPr txBox="1">
            <a:spLocks/>
          </p:cNvSpPr>
          <p:nvPr/>
        </p:nvSpPr>
        <p:spPr>
          <a:xfrm>
            <a:off x="739449" y="116957"/>
            <a:ext cx="10637384" cy="905449"/>
          </a:xfrm>
          <a:prstGeom prst="rect">
            <a:avLst/>
          </a:prstGeom>
        </p:spPr>
        <p:txBody>
          <a:bodyPr vert="horz" lIns="91440" tIns="45720" rIns="0" bIns="45720" rtlCol="0" anchor="ctr">
            <a:noAutofit/>
          </a:bodyPr>
          <a:lstStyle>
            <a:lvl1pPr algn="l" defTabSz="914400" rtl="0" eaLnBrk="1" latinLnBrk="0" hangingPunct="1">
              <a:lnSpc>
                <a:spcPct val="90000"/>
              </a:lnSpc>
              <a:spcBef>
                <a:spcPct val="0"/>
              </a:spcBef>
              <a:buNone/>
              <a:defRPr sz="2800" b="1" i="0" kern="1200" cap="none"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Sonrotoclax + zanubrutinib in MCL cohort: safety</a:t>
            </a:r>
            <a:endParaRPr kumimoji="0" lang="it-IT"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DEEC6E6E-B640-7422-022B-F8AD84A7C6CA}"/>
              </a:ext>
            </a:extLst>
          </p:cNvPr>
          <p:cNvSpPr txBox="1"/>
          <p:nvPr/>
        </p:nvSpPr>
        <p:spPr>
          <a:xfrm>
            <a:off x="823286" y="6486769"/>
            <a:ext cx="10770001" cy="369332"/>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MCL, mantle cell lymphoma; MTD, maximum tolerated dose; sonro, sonrotoclax; TEAE, treatment-emergent adverse event; TLS, tumor lysis syndrome; zanu, zanubrutinib.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Tam CS et al. Presented at the EHA2024 Hybrid Congress; June 13-16, 2024; Madrid, Spain. Available at: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hlinkClick r:id="rId3"/>
              </a:rPr>
              <a:t>Tam_BGB-11417-101_EHA_Poster_2024.pdf</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95DCB5E0-4675-F653-463C-F25C5DD46BD3}"/>
              </a:ext>
            </a:extLst>
          </p:cNvPr>
          <p:cNvSpPr txBox="1"/>
          <p:nvPr/>
        </p:nvSpPr>
        <p:spPr>
          <a:xfrm>
            <a:off x="648157" y="5476706"/>
            <a:ext cx="68838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30000" noProof="0">
                <a:ln>
                  <a:noFill/>
                </a:ln>
                <a:solidFill>
                  <a:srgbClr val="283349"/>
                </a:solidFill>
                <a:effectLst/>
                <a:uLnTx/>
                <a:uFillTx/>
                <a:latin typeface="Arial" panose="020B0604020202020204"/>
                <a:ea typeface="+mn-ea"/>
                <a:cs typeface="+mn-cs"/>
              </a:rPr>
              <a:t>a</a:t>
            </a:r>
            <a:r>
              <a:rPr kumimoji="0" lang="en-GB" sz="700" b="0" i="0" u="none" strike="noStrike" kern="1200" cap="none" spc="0" normalizeH="0" baseline="0" noProof="0">
                <a:ln>
                  <a:noFill/>
                </a:ln>
                <a:solidFill>
                  <a:srgbClr val="283349"/>
                </a:solidFill>
                <a:effectLst/>
                <a:uLnTx/>
                <a:uFillTx/>
                <a:latin typeface="Arial" panose="020B0604020202020204"/>
                <a:ea typeface="+mn-ea"/>
                <a:cs typeface="+mn-cs"/>
              </a:rPr>
              <a:t> Pleural effusion (due to PD), abdominal sepsis, and pneumonia. </a:t>
            </a:r>
            <a:r>
              <a:rPr kumimoji="0" lang="en-GB" sz="700" b="0" i="0" u="none" strike="noStrike" kern="1200" cap="none" spc="0" normalizeH="0" baseline="30000" noProof="0">
                <a:ln>
                  <a:noFill/>
                </a:ln>
                <a:solidFill>
                  <a:srgbClr val="283349"/>
                </a:solidFill>
                <a:effectLst/>
                <a:uLnTx/>
                <a:uFillTx/>
                <a:latin typeface="Arial" panose="020B0604020202020204"/>
                <a:ea typeface="+mn-ea"/>
                <a:cs typeface="+mn-cs"/>
              </a:rPr>
              <a:t>b</a:t>
            </a:r>
            <a:r>
              <a:rPr kumimoji="0" lang="en-GB" sz="700" b="0" i="0" u="none" strike="noStrike" kern="1200" cap="none" spc="0" normalizeH="0" baseline="0" noProof="0">
                <a:ln>
                  <a:noFill/>
                </a:ln>
                <a:solidFill>
                  <a:srgbClr val="283349"/>
                </a:solidFill>
                <a:effectLst/>
                <a:uLnTx/>
                <a:uFillTx/>
                <a:latin typeface="Arial" panose="020B0604020202020204"/>
                <a:ea typeface="+mn-ea"/>
                <a:cs typeface="+mn-cs"/>
              </a:rPr>
              <a:t> Lymph node pain (due to PD), diarrhea, MDS, abdominal sepsis, pneumonia, and bruising. </a:t>
            </a:r>
            <a:r>
              <a:rPr kumimoji="0" lang="en-GB" sz="700" b="0" i="0" u="none" strike="noStrike" kern="1200" cap="none" spc="0" normalizeH="0" baseline="30000" noProof="0">
                <a:ln>
                  <a:noFill/>
                </a:ln>
                <a:solidFill>
                  <a:srgbClr val="283349"/>
                </a:solidFill>
                <a:effectLst/>
                <a:uLnTx/>
                <a:uFillTx/>
                <a:latin typeface="Arial" panose="020B0604020202020204"/>
                <a:ea typeface="+mn-ea"/>
                <a:cs typeface="+mn-cs"/>
              </a:rPr>
              <a:t>c</a:t>
            </a:r>
            <a:r>
              <a:rPr kumimoji="0" lang="en-GB" sz="700" b="0" i="0" u="none" strike="noStrike" kern="1200" cap="none" spc="0" normalizeH="0" baseline="0" noProof="0">
                <a:ln>
                  <a:noFill/>
                </a:ln>
                <a:solidFill>
                  <a:srgbClr val="283349"/>
                </a:solidFill>
                <a:effectLst/>
                <a:uLnTx/>
                <a:uFillTx/>
                <a:latin typeface="Arial" panose="020B0604020202020204"/>
                <a:ea typeface="+mn-ea"/>
                <a:cs typeface="+mn-cs"/>
              </a:rPr>
              <a:t> COVID-19 (temporary). </a:t>
            </a:r>
            <a:r>
              <a:rPr kumimoji="0" lang="en-GB" sz="700" b="0" i="0" u="none" strike="noStrike" kern="1200" cap="none" spc="0" normalizeH="0" baseline="30000" noProof="0">
                <a:ln>
                  <a:noFill/>
                </a:ln>
                <a:solidFill>
                  <a:srgbClr val="283349"/>
                </a:solidFill>
                <a:effectLst/>
                <a:uLnTx/>
                <a:uFillTx/>
                <a:latin typeface="Arial" panose="020B0604020202020204"/>
                <a:ea typeface="+mn-ea"/>
                <a:cs typeface="+mn-cs"/>
              </a:rPr>
              <a:t>d</a:t>
            </a:r>
            <a:r>
              <a:rPr kumimoji="0" lang="en-GB" sz="700" b="0" i="0" u="none" strike="noStrike" kern="1200" cap="none" spc="0" normalizeH="0" baseline="0" noProof="0">
                <a:ln>
                  <a:noFill/>
                </a:ln>
                <a:solidFill>
                  <a:srgbClr val="283349"/>
                </a:solidFill>
                <a:effectLst/>
                <a:uLnTx/>
                <a:uFillTx/>
                <a:latin typeface="Arial" panose="020B0604020202020204"/>
                <a:ea typeface="+mn-ea"/>
                <a:cs typeface="+mn-cs"/>
              </a:rPr>
              <a:t> Diarrhea, abdominal sepsis, myelodysplastic syndrome, pneumonia and lymph node pain secondary to PD. </a:t>
            </a:r>
            <a:r>
              <a:rPr kumimoji="0" lang="en-GB" sz="700" b="0" i="0" u="none" strike="noStrike" kern="1200" cap="none" spc="0" normalizeH="0" baseline="30000" noProof="0">
                <a:ln>
                  <a:noFill/>
                </a:ln>
                <a:solidFill>
                  <a:srgbClr val="283349"/>
                </a:solidFill>
                <a:effectLst/>
                <a:uLnTx/>
                <a:uFillTx/>
                <a:latin typeface="Arial" panose="020B0604020202020204"/>
                <a:ea typeface="+mn-ea"/>
                <a:cs typeface="+mn-cs"/>
              </a:rPr>
              <a:t>e</a:t>
            </a:r>
            <a:r>
              <a:rPr kumimoji="0" lang="en-GB" sz="700" b="0" i="0" u="none" strike="noStrike" kern="1200" cap="none" spc="0" normalizeH="0" baseline="0" noProof="0">
                <a:ln>
                  <a:noFill/>
                </a:ln>
                <a:solidFill>
                  <a:srgbClr val="283349"/>
                </a:solidFill>
                <a:effectLst/>
                <a:uLnTx/>
                <a:uFillTx/>
                <a:latin typeface="Arial" panose="020B0604020202020204"/>
                <a:ea typeface="+mn-ea"/>
                <a:cs typeface="+mn-cs"/>
              </a:rPr>
              <a:t> Pneumonia.</a:t>
            </a:r>
            <a:endParaRPr kumimoji="0" lang="en-GB" sz="7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nvGrpSpPr>
          <p:cNvPr id="11" name="Group 10">
            <a:extLst>
              <a:ext uri="{FF2B5EF4-FFF2-40B4-BE49-F238E27FC236}">
                <a16:creationId xmlns:a16="http://schemas.microsoft.com/office/drawing/2014/main" id="{66BE2B8B-C63D-F884-DB33-086F390A6C9B}"/>
              </a:ext>
            </a:extLst>
          </p:cNvPr>
          <p:cNvGrpSpPr/>
          <p:nvPr/>
        </p:nvGrpSpPr>
        <p:grpSpPr>
          <a:xfrm>
            <a:off x="7531995" y="1769549"/>
            <a:ext cx="4480772" cy="3887003"/>
            <a:chOff x="7423138" y="1660692"/>
            <a:chExt cx="4480772" cy="3887003"/>
          </a:xfrm>
        </p:grpSpPr>
        <p:pic>
          <p:nvPicPr>
            <p:cNvPr id="19" name="Picture 7">
              <a:extLst>
                <a:ext uri="{FF2B5EF4-FFF2-40B4-BE49-F238E27FC236}">
                  <a16:creationId xmlns:a16="http://schemas.microsoft.com/office/drawing/2014/main" id="{C966210C-54FC-96A9-1183-9F26790AF33A}"/>
                </a:ext>
              </a:extLst>
            </p:cNvPr>
            <p:cNvPicPr>
              <a:picLocks noChangeAspect="1"/>
            </p:cNvPicPr>
            <p:nvPr/>
          </p:nvPicPr>
          <p:blipFill rotWithShape="1">
            <a:blip r:embed="rId4"/>
            <a:srcRect t="516"/>
            <a:stretch/>
          </p:blipFill>
          <p:spPr>
            <a:xfrm>
              <a:off x="7423138" y="1660692"/>
              <a:ext cx="4359888" cy="3887003"/>
            </a:xfrm>
            <a:prstGeom prst="rect">
              <a:avLst/>
            </a:prstGeom>
          </p:spPr>
        </p:pic>
        <p:pic>
          <p:nvPicPr>
            <p:cNvPr id="9" name="Picture 8">
              <a:extLst>
                <a:ext uri="{FF2B5EF4-FFF2-40B4-BE49-F238E27FC236}">
                  <a16:creationId xmlns:a16="http://schemas.microsoft.com/office/drawing/2014/main" id="{DEB747ED-5006-74D4-E138-8397CCF6BC6B}"/>
                </a:ext>
              </a:extLst>
            </p:cNvPr>
            <p:cNvPicPr>
              <a:picLocks noChangeAspect="1"/>
            </p:cNvPicPr>
            <p:nvPr/>
          </p:nvPicPr>
          <p:blipFill>
            <a:blip r:embed="rId5"/>
            <a:stretch>
              <a:fillRect/>
            </a:stretch>
          </p:blipFill>
          <p:spPr>
            <a:xfrm>
              <a:off x="10849756" y="4349731"/>
              <a:ext cx="1054154" cy="730288"/>
            </a:xfrm>
            <a:prstGeom prst="rect">
              <a:avLst/>
            </a:prstGeom>
          </p:spPr>
        </p:pic>
      </p:grpSp>
      <p:sp>
        <p:nvSpPr>
          <p:cNvPr id="15" name="Rectangle 14">
            <a:extLst>
              <a:ext uri="{FF2B5EF4-FFF2-40B4-BE49-F238E27FC236}">
                <a16:creationId xmlns:a16="http://schemas.microsoft.com/office/drawing/2014/main" id="{6B8898AB-BB5A-AAE7-6816-0C2E9092390A}"/>
              </a:ext>
            </a:extLst>
          </p:cNvPr>
          <p:cNvSpPr/>
          <p:nvPr/>
        </p:nvSpPr>
        <p:spPr>
          <a:xfrm>
            <a:off x="3375932" y="1687271"/>
            <a:ext cx="2114550" cy="375180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84029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A627DC83-CF23-A5F7-E19E-9C70939841A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olo 3">
            <a:extLst>
              <a:ext uri="{FF2B5EF4-FFF2-40B4-BE49-F238E27FC236}">
                <a16:creationId xmlns:a16="http://schemas.microsoft.com/office/drawing/2014/main" id="{FBDD26B7-F6C3-F6C7-A860-B99727FC95D0}"/>
              </a:ext>
            </a:extLst>
          </p:cNvPr>
          <p:cNvSpPr>
            <a:spLocks noGrp="1"/>
          </p:cNvSpPr>
          <p:nvPr>
            <p:ph type="ctrTitle"/>
          </p:nvPr>
        </p:nvSpPr>
        <p:spPr/>
        <p:txBody>
          <a:bodyPr/>
          <a:lstStyle/>
          <a:p>
            <a:r>
              <a:rPr lang="it-IT" err="1"/>
              <a:t>Lisaftoclax</a:t>
            </a:r>
            <a:r>
              <a:rPr lang="it-IT"/>
              <a:t> (APG-2575), a </a:t>
            </a:r>
            <a:r>
              <a:rPr lang="it-IT" err="1"/>
              <a:t>novel</a:t>
            </a:r>
            <a:r>
              <a:rPr lang="it-IT"/>
              <a:t> BCL-2 </a:t>
            </a:r>
            <a:r>
              <a:rPr lang="it-IT" err="1"/>
              <a:t>inhibitor</a:t>
            </a:r>
            <a:r>
              <a:rPr lang="it-IT"/>
              <a:t> in B-</a:t>
            </a:r>
            <a:r>
              <a:rPr lang="it-IT" err="1"/>
              <a:t>cell</a:t>
            </a:r>
            <a:r>
              <a:rPr lang="it-IT"/>
              <a:t> </a:t>
            </a:r>
            <a:r>
              <a:rPr lang="it-IT" err="1"/>
              <a:t>malignancies</a:t>
            </a:r>
            <a:endParaRPr lang="it-IT"/>
          </a:p>
        </p:txBody>
      </p:sp>
      <p:sp>
        <p:nvSpPr>
          <p:cNvPr id="13" name="CasellaDiTesto 12">
            <a:extLst>
              <a:ext uri="{FF2B5EF4-FFF2-40B4-BE49-F238E27FC236}">
                <a16:creationId xmlns:a16="http://schemas.microsoft.com/office/drawing/2014/main" id="{46CD55BA-DD0C-22BA-2E5A-5F0003B6E316}"/>
              </a:ext>
            </a:extLst>
          </p:cNvPr>
          <p:cNvSpPr txBox="1"/>
          <p:nvPr/>
        </p:nvSpPr>
        <p:spPr>
          <a:xfrm>
            <a:off x="4031226" y="1083100"/>
            <a:ext cx="4493342" cy="3834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err="1">
                <a:ln>
                  <a:noFill/>
                </a:ln>
                <a:solidFill>
                  <a:srgbClr val="283349"/>
                </a:solidFill>
                <a:effectLst/>
                <a:uLnTx/>
                <a:uFillTx/>
                <a:latin typeface="Arial" panose="020B0604020202020204"/>
                <a:ea typeface="+mn-ea"/>
                <a:cs typeface="+mn-cs"/>
              </a:rPr>
              <a:t>Lisaftoclax</a:t>
            </a:r>
            <a:r>
              <a:rPr kumimoji="0" lang="it-IT" sz="1800" b="1"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1" i="1" u="none" strike="noStrike" kern="1200" cap="none" spc="0" normalizeH="0" baseline="0" noProof="0">
                <a:ln>
                  <a:noFill/>
                </a:ln>
                <a:solidFill>
                  <a:srgbClr val="283349"/>
                </a:solidFill>
                <a:effectLst/>
                <a:uLnTx/>
                <a:uFillTx/>
                <a:latin typeface="Arial" panose="020B0604020202020204"/>
                <a:ea typeface="+mn-ea"/>
                <a:cs typeface="+mn-cs"/>
              </a:rPr>
              <a:t>vs</a:t>
            </a:r>
            <a:r>
              <a:rPr kumimoji="0" lang="it-IT" sz="1800" b="1"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1" i="0" u="none" strike="noStrike" kern="1200" cap="none" spc="0" normalizeH="0" baseline="0" noProof="0" err="1">
                <a:ln>
                  <a:noFill/>
                </a:ln>
                <a:solidFill>
                  <a:srgbClr val="283349"/>
                </a:solidFill>
                <a:effectLst/>
                <a:uLnTx/>
                <a:uFillTx/>
                <a:latin typeface="Arial" panose="020B0604020202020204"/>
                <a:ea typeface="+mn-ea"/>
                <a:cs typeface="+mn-cs"/>
              </a:rPr>
              <a:t>venetoclax</a:t>
            </a:r>
            <a:endParaRPr kumimoji="0" lang="it-IT" sz="1800" b="1"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E0C8E760-79E1-A148-7C9F-7B2AB2881D63}"/>
              </a:ext>
            </a:extLst>
          </p:cNvPr>
          <p:cNvSpPr txBox="1"/>
          <p:nvPr/>
        </p:nvSpPr>
        <p:spPr>
          <a:xfrm>
            <a:off x="823286" y="6348270"/>
            <a:ext cx="10770001" cy="507831"/>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BCL-2, B-cell lymphoma-2; CLL, chronic lymphocytic leukemia; C</a:t>
            </a:r>
            <a:r>
              <a:rPr kumimoji="0" lang="en-US" sz="900" b="0" i="0" u="none" strike="noStrike" kern="1200" cap="none" spc="0" normalizeH="0" baseline="-25000" noProof="0">
                <a:ln>
                  <a:noFill/>
                </a:ln>
                <a:solidFill>
                  <a:srgbClr val="283349"/>
                </a:solidFill>
                <a:effectLst/>
                <a:uLnTx/>
                <a:uFillTx/>
                <a:latin typeface="Arial" panose="020B0604020202020204"/>
                <a:ea typeface="+mn-ea"/>
                <a:cs typeface="+mn-cs"/>
              </a:rPr>
              <a:t>max</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maximum plasma concentration; h, hours; KMS, Kawasaki Medical School; MM, multiple myeloma; NHL, non-Hodgkin lymphoma; </a:t>
            </a:r>
            <a:b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Pt, patient; RPMI, Roswell Park Memorial Institute; SD, stable disease; TLS, tumor lysis syndrome; WM, Waldenstr€om macroglobulinemia.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Adapted from 1) Deng J et al. Clin Cancer Res. 2022;28(24):5455-5468; 2) Ailawadhi S et al. Clin Cancer Res. 2023;29(13):2385-2393.</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nvGrpSpPr>
          <p:cNvPr id="24" name="Group 23">
            <a:extLst>
              <a:ext uri="{FF2B5EF4-FFF2-40B4-BE49-F238E27FC236}">
                <a16:creationId xmlns:a16="http://schemas.microsoft.com/office/drawing/2014/main" id="{4087A196-6E8E-E947-CC8B-2B6CC53AD652}"/>
              </a:ext>
            </a:extLst>
          </p:cNvPr>
          <p:cNvGrpSpPr/>
          <p:nvPr/>
        </p:nvGrpSpPr>
        <p:grpSpPr>
          <a:xfrm>
            <a:off x="6773881" y="1547068"/>
            <a:ext cx="2609314" cy="1641910"/>
            <a:chOff x="6773881" y="1547068"/>
            <a:chExt cx="2609314" cy="1641910"/>
          </a:xfrm>
        </p:grpSpPr>
        <p:pic>
          <p:nvPicPr>
            <p:cNvPr id="12" name="Immagine 11">
              <a:extLst>
                <a:ext uri="{FF2B5EF4-FFF2-40B4-BE49-F238E27FC236}">
                  <a16:creationId xmlns:a16="http://schemas.microsoft.com/office/drawing/2014/main" id="{72CA29B9-F01D-B871-8131-EABF0729114C}"/>
                </a:ext>
              </a:extLst>
            </p:cNvPr>
            <p:cNvPicPr>
              <a:picLocks noChangeAspect="1"/>
            </p:cNvPicPr>
            <p:nvPr/>
          </p:nvPicPr>
          <p:blipFill>
            <a:blip r:embed="rId3"/>
            <a:stretch>
              <a:fillRect/>
            </a:stretch>
          </p:blipFill>
          <p:spPr>
            <a:xfrm>
              <a:off x="6773881" y="1616074"/>
              <a:ext cx="2609314" cy="1572904"/>
            </a:xfrm>
            <a:prstGeom prst="rect">
              <a:avLst/>
            </a:prstGeom>
          </p:spPr>
        </p:pic>
        <p:sp>
          <p:nvSpPr>
            <p:cNvPr id="22" name="TextBox 21">
              <a:extLst>
                <a:ext uri="{FF2B5EF4-FFF2-40B4-BE49-F238E27FC236}">
                  <a16:creationId xmlns:a16="http://schemas.microsoft.com/office/drawing/2014/main" id="{9467B7CE-CD0F-636D-CA23-A45411D65493}"/>
                </a:ext>
              </a:extLst>
            </p:cNvPr>
            <p:cNvSpPr txBox="1"/>
            <p:nvPr/>
          </p:nvSpPr>
          <p:spPr>
            <a:xfrm>
              <a:off x="7118366" y="1558395"/>
              <a:ext cx="911941" cy="246221"/>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83349"/>
                  </a:solidFill>
                  <a:effectLst/>
                  <a:uLnTx/>
                  <a:uFillTx/>
                  <a:latin typeface="Arial" panose="020B0604020202020204"/>
                  <a:ea typeface="+mn-ea"/>
                  <a:cs typeface="+mn-cs"/>
                </a:rPr>
                <a:t>MM Pt. cells</a:t>
              </a:r>
              <a:endParaRPr kumimoji="0" lang="en-GB" sz="10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0F55CED1-3F16-F9CD-6E98-474941A165F5}"/>
                </a:ext>
              </a:extLst>
            </p:cNvPr>
            <p:cNvSpPr txBox="1"/>
            <p:nvPr/>
          </p:nvSpPr>
          <p:spPr>
            <a:xfrm>
              <a:off x="8418682" y="1547068"/>
              <a:ext cx="911941" cy="246221"/>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83349"/>
                  </a:solidFill>
                  <a:effectLst/>
                  <a:uLnTx/>
                  <a:uFillTx/>
                  <a:latin typeface="Arial" panose="020B0604020202020204"/>
                  <a:ea typeface="+mn-ea"/>
                  <a:cs typeface="+mn-cs"/>
                </a:rPr>
                <a:t>WM Pt. cells</a:t>
              </a:r>
              <a:endParaRPr kumimoji="0" lang="en-GB" sz="10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grpSp>
        <p:nvGrpSpPr>
          <p:cNvPr id="30" name="Group 29">
            <a:extLst>
              <a:ext uri="{FF2B5EF4-FFF2-40B4-BE49-F238E27FC236}">
                <a16:creationId xmlns:a16="http://schemas.microsoft.com/office/drawing/2014/main" id="{D5D23DEA-FA59-4761-1666-040D4EDD6019}"/>
              </a:ext>
            </a:extLst>
          </p:cNvPr>
          <p:cNvGrpSpPr/>
          <p:nvPr/>
        </p:nvGrpSpPr>
        <p:grpSpPr>
          <a:xfrm>
            <a:off x="3244645" y="1561713"/>
            <a:ext cx="3067666" cy="1661807"/>
            <a:chOff x="3244645" y="1561713"/>
            <a:chExt cx="3067666" cy="1661807"/>
          </a:xfrm>
        </p:grpSpPr>
        <p:grpSp>
          <p:nvGrpSpPr>
            <p:cNvPr id="21" name="Group 20">
              <a:extLst>
                <a:ext uri="{FF2B5EF4-FFF2-40B4-BE49-F238E27FC236}">
                  <a16:creationId xmlns:a16="http://schemas.microsoft.com/office/drawing/2014/main" id="{52350B05-E165-6DE0-1D9A-1E2495B9DFEF}"/>
                </a:ext>
              </a:extLst>
            </p:cNvPr>
            <p:cNvGrpSpPr/>
            <p:nvPr/>
          </p:nvGrpSpPr>
          <p:grpSpPr>
            <a:xfrm>
              <a:off x="3244645" y="1561713"/>
              <a:ext cx="3067666" cy="1661807"/>
              <a:chOff x="3244645" y="1561713"/>
              <a:chExt cx="3067666" cy="1661807"/>
            </a:xfrm>
          </p:grpSpPr>
          <p:pic>
            <p:nvPicPr>
              <p:cNvPr id="6" name="Immagine 5">
                <a:extLst>
                  <a:ext uri="{FF2B5EF4-FFF2-40B4-BE49-F238E27FC236}">
                    <a16:creationId xmlns:a16="http://schemas.microsoft.com/office/drawing/2014/main" id="{66D67586-3828-6BD5-37F8-356E73E528F0}"/>
                  </a:ext>
                </a:extLst>
              </p:cNvPr>
              <p:cNvPicPr>
                <a:picLocks noChangeAspect="1"/>
              </p:cNvPicPr>
              <p:nvPr/>
            </p:nvPicPr>
            <p:blipFill>
              <a:blip r:embed="rId4"/>
              <a:srcRect l="19838" t="29391" r="55000" b="46666"/>
              <a:stretch/>
            </p:blipFill>
            <p:spPr>
              <a:xfrm>
                <a:off x="3244645" y="1581532"/>
                <a:ext cx="3067666" cy="1641988"/>
              </a:xfrm>
              <a:prstGeom prst="rect">
                <a:avLst/>
              </a:prstGeom>
            </p:spPr>
          </p:pic>
          <p:sp>
            <p:nvSpPr>
              <p:cNvPr id="19" name="TextBox 18">
                <a:extLst>
                  <a:ext uri="{FF2B5EF4-FFF2-40B4-BE49-F238E27FC236}">
                    <a16:creationId xmlns:a16="http://schemas.microsoft.com/office/drawing/2014/main" id="{E18241A6-CCEF-1C71-3199-62BA641A0DFF}"/>
                  </a:ext>
                </a:extLst>
              </p:cNvPr>
              <p:cNvSpPr txBox="1"/>
              <p:nvPr/>
            </p:nvSpPr>
            <p:spPr>
              <a:xfrm>
                <a:off x="3836850" y="1562269"/>
                <a:ext cx="820616" cy="246221"/>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83349"/>
                    </a:solidFill>
                    <a:effectLst/>
                    <a:uLnTx/>
                    <a:uFillTx/>
                    <a:latin typeface="Arial" panose="020B0604020202020204"/>
                    <a:ea typeface="+mn-ea"/>
                    <a:cs typeface="+mn-cs"/>
                  </a:rPr>
                  <a:t>RPMI 8226</a:t>
                </a:r>
                <a:endParaRPr kumimoji="0" lang="en-GB" sz="10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D44324D5-DC45-DDF4-EBCD-252E90ABBD40}"/>
                  </a:ext>
                </a:extLst>
              </p:cNvPr>
              <p:cNvSpPr txBox="1"/>
              <p:nvPr/>
            </p:nvSpPr>
            <p:spPr>
              <a:xfrm>
                <a:off x="5312172" y="1561713"/>
                <a:ext cx="820616" cy="246221"/>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83349"/>
                    </a:solidFill>
                    <a:effectLst/>
                    <a:uLnTx/>
                    <a:uFillTx/>
                    <a:latin typeface="Arial" panose="020B0604020202020204"/>
                    <a:ea typeface="+mn-ea"/>
                    <a:cs typeface="+mn-cs"/>
                  </a:rPr>
                  <a:t>KMS-11</a:t>
                </a:r>
                <a:endParaRPr kumimoji="0" lang="en-GB" sz="10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sp>
          <p:nvSpPr>
            <p:cNvPr id="28" name="TextBox 27">
              <a:extLst>
                <a:ext uri="{FF2B5EF4-FFF2-40B4-BE49-F238E27FC236}">
                  <a16:creationId xmlns:a16="http://schemas.microsoft.com/office/drawing/2014/main" id="{B9AC235D-9740-9635-A65C-229B06C21459}"/>
                </a:ext>
              </a:extLst>
            </p:cNvPr>
            <p:cNvSpPr txBox="1"/>
            <p:nvPr/>
          </p:nvSpPr>
          <p:spPr>
            <a:xfrm>
              <a:off x="3836850" y="2973534"/>
              <a:ext cx="820616" cy="215444"/>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Time (h)</a:t>
              </a:r>
              <a:endParaRPr kumimoji="0" lang="en-GB" sz="8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3808E11A-B55E-4C0A-654D-C5549CDE33F3}"/>
                </a:ext>
              </a:extLst>
            </p:cNvPr>
            <p:cNvSpPr txBox="1"/>
            <p:nvPr/>
          </p:nvSpPr>
          <p:spPr>
            <a:xfrm>
              <a:off x="5312172" y="2973534"/>
              <a:ext cx="820616" cy="215444"/>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Time (h)</a:t>
              </a:r>
              <a:endParaRPr kumimoji="0" lang="en-GB" sz="8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grpSp>
        <p:nvGrpSpPr>
          <p:cNvPr id="10" name="Group 9">
            <a:extLst>
              <a:ext uri="{FF2B5EF4-FFF2-40B4-BE49-F238E27FC236}">
                <a16:creationId xmlns:a16="http://schemas.microsoft.com/office/drawing/2014/main" id="{E2C0B78B-0C78-EFD7-8052-FDA6DD68D443}"/>
              </a:ext>
            </a:extLst>
          </p:cNvPr>
          <p:cNvGrpSpPr/>
          <p:nvPr/>
        </p:nvGrpSpPr>
        <p:grpSpPr>
          <a:xfrm>
            <a:off x="6533525" y="3605613"/>
            <a:ext cx="4493342" cy="2874970"/>
            <a:chOff x="6580811" y="3425204"/>
            <a:chExt cx="3982086" cy="2874970"/>
          </a:xfrm>
        </p:grpSpPr>
        <p:sp>
          <p:nvSpPr>
            <p:cNvPr id="8" name="CasellaDiTesto 7">
              <a:extLst>
                <a:ext uri="{FF2B5EF4-FFF2-40B4-BE49-F238E27FC236}">
                  <a16:creationId xmlns:a16="http://schemas.microsoft.com/office/drawing/2014/main" id="{5FAA6A3B-A178-C6D0-D2F3-AF709409AFD7}"/>
                </a:ext>
              </a:extLst>
            </p:cNvPr>
            <p:cNvSpPr txBox="1"/>
            <p:nvPr/>
          </p:nvSpPr>
          <p:spPr>
            <a:xfrm>
              <a:off x="6700138" y="3499407"/>
              <a:ext cx="3862759" cy="2800767"/>
            </a:xfrm>
            <a:prstGeom prst="rect">
              <a:avLst/>
            </a:prstGeom>
            <a:no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600" b="1" i="0" u="none" strike="noStrike" kern="1200" cap="none" spc="0" normalizeH="0" baseline="0" noProof="0" err="1">
                  <a:ln>
                    <a:noFill/>
                  </a:ln>
                  <a:solidFill>
                    <a:srgbClr val="283349"/>
                  </a:solidFill>
                  <a:effectLst/>
                  <a:uLnTx/>
                  <a:uFillTx/>
                  <a:latin typeface="Arial" panose="020B0604020202020204"/>
                  <a:ea typeface="+mn-ea"/>
                  <a:cs typeface="+mn-cs"/>
                </a:rPr>
                <a:t>Higher</a:t>
              </a:r>
              <a:r>
                <a:rPr kumimoji="0" lang="it-IT" sz="1600" b="1" i="0" u="none" strike="noStrike" kern="1200" cap="none" spc="0" normalizeH="0" baseline="0" noProof="0">
                  <a:ln>
                    <a:noFill/>
                  </a:ln>
                  <a:solidFill>
                    <a:srgbClr val="283349"/>
                  </a:solidFill>
                  <a:effectLst/>
                  <a:uLnTx/>
                  <a:uFillTx/>
                  <a:latin typeface="Arial" panose="020B0604020202020204"/>
                  <a:ea typeface="+mn-ea"/>
                  <a:cs typeface="+mn-cs"/>
                </a:rPr>
                <a:t> C</a:t>
              </a:r>
              <a:r>
                <a:rPr kumimoji="0" lang="it-IT" sz="1600" b="1" i="0" u="none" strike="noStrike" kern="1200" cap="none" spc="0" normalizeH="0" baseline="-25000" noProof="0">
                  <a:ln>
                    <a:noFill/>
                  </a:ln>
                  <a:solidFill>
                    <a:srgbClr val="283349"/>
                  </a:solidFill>
                  <a:effectLst/>
                  <a:uLnTx/>
                  <a:uFillTx/>
                  <a:latin typeface="Arial" panose="020B0604020202020204"/>
                  <a:ea typeface="+mn-ea"/>
                  <a:cs typeface="+mn-cs"/>
                </a:rPr>
                <a:t>max</a:t>
              </a:r>
              <a:r>
                <a:rPr kumimoji="0" lang="it-IT" sz="1600" b="1" i="0" u="none" strike="noStrike" kern="1200" cap="none" spc="0" normalizeH="0" baseline="0" noProof="0">
                  <a:ln>
                    <a:noFill/>
                  </a:ln>
                  <a:solidFill>
                    <a:srgbClr val="283349"/>
                  </a:solidFill>
                  <a:effectLst/>
                  <a:uLnTx/>
                  <a:uFillTx/>
                  <a:latin typeface="Arial" panose="020B0604020202020204"/>
                  <a:ea typeface="+mn-ea"/>
                  <a:cs typeface="+mn-cs"/>
                </a:rPr>
                <a:t> and </a:t>
              </a:r>
              <a:r>
                <a:rPr kumimoji="0" lang="it-IT" sz="1600" b="1" i="0" u="none" strike="noStrike" kern="1200" cap="none" spc="0" normalizeH="0" baseline="0" noProof="0" err="1">
                  <a:ln>
                    <a:noFill/>
                  </a:ln>
                  <a:solidFill>
                    <a:srgbClr val="283349"/>
                  </a:solidFill>
                  <a:effectLst/>
                  <a:uLnTx/>
                  <a:uFillTx/>
                  <a:latin typeface="Arial" panose="020B0604020202020204"/>
                  <a:ea typeface="+mn-ea"/>
                  <a:cs typeface="+mn-cs"/>
                </a:rPr>
                <a:t>lower</a:t>
              </a:r>
              <a:r>
                <a:rPr kumimoji="0" lang="it-IT" sz="1600" b="1"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600" b="1" i="0" u="none" strike="noStrike" kern="1200" cap="none" spc="0" normalizeH="0" baseline="0" noProof="0" err="1">
                  <a:ln>
                    <a:noFill/>
                  </a:ln>
                  <a:solidFill>
                    <a:srgbClr val="283349"/>
                  </a:solidFill>
                  <a:effectLst/>
                  <a:uLnTx/>
                  <a:uFillTx/>
                  <a:latin typeface="Arial" panose="020B0604020202020204"/>
                  <a:ea typeface="+mn-ea"/>
                  <a:cs typeface="+mn-cs"/>
                </a:rPr>
                <a:t>systemic</a:t>
              </a:r>
              <a:r>
                <a:rPr kumimoji="0" lang="it-IT" sz="1600" b="1"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600" b="1" i="0" u="none" strike="noStrike" kern="1200" cap="none" spc="0" normalizeH="0" baseline="0" noProof="0" err="1">
                  <a:ln>
                    <a:noFill/>
                  </a:ln>
                  <a:solidFill>
                    <a:srgbClr val="283349"/>
                  </a:solidFill>
                  <a:effectLst/>
                  <a:uLnTx/>
                  <a:uFillTx/>
                  <a:latin typeface="Arial" panose="020B0604020202020204"/>
                  <a:ea typeface="+mn-ea"/>
                  <a:cs typeface="+mn-cs"/>
                </a:rPr>
                <a:t>exposure</a:t>
              </a:r>
              <a:r>
                <a:rPr kumimoji="0" lang="it-IT" sz="1600" b="1"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600" b="1" i="0" u="none" strike="noStrike" kern="1200" cap="none" spc="0" normalizeH="0" baseline="0" noProof="0" err="1">
                  <a:ln>
                    <a:noFill/>
                  </a:ln>
                  <a:solidFill>
                    <a:srgbClr val="283349"/>
                  </a:solidFill>
                  <a:effectLst/>
                  <a:uLnTx/>
                  <a:uFillTx/>
                  <a:latin typeface="Arial" panose="020B0604020202020204"/>
                  <a:ea typeface="+mn-ea"/>
                  <a:cs typeface="+mn-cs"/>
                </a:rPr>
                <a:t>compared</a:t>
              </a:r>
              <a:r>
                <a:rPr kumimoji="0" lang="it-IT" sz="1600" b="1" i="0" u="none" strike="noStrike" kern="1200" cap="none" spc="0" normalizeH="0" baseline="0" noProof="0">
                  <a:ln>
                    <a:noFill/>
                  </a:ln>
                  <a:solidFill>
                    <a:srgbClr val="283349"/>
                  </a:solidFill>
                  <a:effectLst/>
                  <a:uLnTx/>
                  <a:uFillTx/>
                  <a:latin typeface="Arial" panose="020B0604020202020204"/>
                  <a:ea typeface="+mn-ea"/>
                  <a:cs typeface="+mn-cs"/>
                </a:rPr>
                <a:t> to venetoclax</a:t>
              </a:r>
              <a:r>
                <a:rPr kumimoji="0" lang="it-IT" sz="1600" b="1" i="0" u="none" strike="noStrike" kern="1200" cap="none" spc="0" normalizeH="0" baseline="30000" noProof="0">
                  <a:ln>
                    <a:noFill/>
                  </a:ln>
                  <a:solidFill>
                    <a:srgbClr val="283349"/>
                  </a:solidFill>
                  <a:effectLst/>
                  <a:uLnTx/>
                  <a:uFillTx/>
                  <a:latin typeface="Arial" panose="020B0604020202020204"/>
                  <a:ea typeface="+mn-ea"/>
                  <a:cs typeface="+mn-cs"/>
                </a:rPr>
                <a:t>2</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it-IT" sz="1600" b="0"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600" b="1" i="0" u="none" strike="noStrike" kern="1200" cap="none" spc="0" normalizeH="0" baseline="0" noProof="0" err="1">
                  <a:ln>
                    <a:noFill/>
                  </a:ln>
                  <a:solidFill>
                    <a:srgbClr val="283349"/>
                  </a:solidFill>
                  <a:effectLst/>
                  <a:uLnTx/>
                  <a:uFillTx/>
                  <a:latin typeface="Arial" panose="020B0604020202020204"/>
                  <a:ea typeface="+mn-ea"/>
                  <a:cs typeface="+mn-cs"/>
                </a:rPr>
                <a:t>Daily</a:t>
              </a:r>
              <a:r>
                <a:rPr kumimoji="0" lang="it-IT" sz="1600" b="1" i="0" u="none" strike="noStrike" kern="1200" cap="none" spc="0" normalizeH="0" baseline="0" noProof="0">
                  <a:ln>
                    <a:noFill/>
                  </a:ln>
                  <a:solidFill>
                    <a:srgbClr val="283349"/>
                  </a:solidFill>
                  <a:effectLst/>
                  <a:uLnTx/>
                  <a:uFillTx/>
                  <a:latin typeface="Arial" panose="020B0604020202020204"/>
                  <a:ea typeface="+mn-ea"/>
                  <a:cs typeface="+mn-cs"/>
                </a:rPr>
                <a:t> ramp-up</a:t>
              </a:r>
              <a:r>
                <a:rPr kumimoji="0" lang="it-IT" sz="1600" b="1" i="0" u="none" strike="noStrike" kern="1200" cap="none" spc="0" normalizeH="0" baseline="30000" noProof="0">
                  <a:ln>
                    <a:noFill/>
                  </a:ln>
                  <a:solidFill>
                    <a:srgbClr val="283349"/>
                  </a:solidFill>
                  <a:effectLst/>
                  <a:uLnTx/>
                  <a:uFillTx/>
                  <a:latin typeface="Arial" panose="020B0604020202020204"/>
                  <a:ea typeface="+mn-ea"/>
                  <a:cs typeface="+mn-cs"/>
                </a:rPr>
                <a:t>2</a:t>
              </a:r>
              <a:endParaRPr kumimoji="0" lang="it-IT" sz="1600" b="1"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it-IT" sz="1600" b="0"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600" b="1" i="0" u="none" strike="noStrike" kern="1200" cap="none" spc="0" normalizeH="0" baseline="0" noProof="0">
                  <a:ln>
                    <a:noFill/>
                  </a:ln>
                  <a:solidFill>
                    <a:srgbClr val="283349"/>
                  </a:solidFill>
                  <a:effectLst/>
                  <a:uLnTx/>
                  <a:uFillTx/>
                  <a:latin typeface="Arial" panose="020B0604020202020204"/>
                  <a:ea typeface="+mn-ea"/>
                  <a:cs typeface="+mn-cs"/>
                </a:rPr>
                <a:t>No TLS reported</a:t>
              </a:r>
              <a:r>
                <a:rPr kumimoji="0" lang="it-IT" sz="1600" b="1" i="0" u="none" strike="noStrike" kern="1200" cap="none" spc="0" normalizeH="0" baseline="30000" noProof="0">
                  <a:ln>
                    <a:noFill/>
                  </a:ln>
                  <a:solidFill>
                    <a:srgbClr val="283349"/>
                  </a:solidFill>
                  <a:effectLst/>
                  <a:uLnTx/>
                  <a:uFillTx/>
                  <a:latin typeface="Arial" panose="020B0604020202020204"/>
                  <a:ea typeface="+mn-ea"/>
                  <a:cs typeface="+mn-cs"/>
                </a:rPr>
                <a:t>2</a:t>
              </a:r>
              <a:endParaRPr kumimoji="0" lang="it-IT" sz="1600" b="1"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it-IT" sz="1600" b="0"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600" b="0" i="0" u="none" strike="noStrike" kern="1200" cap="none" spc="0" normalizeH="0" baseline="0" noProof="0" err="1">
                  <a:ln>
                    <a:noFill/>
                  </a:ln>
                  <a:solidFill>
                    <a:srgbClr val="283349"/>
                  </a:solidFill>
                  <a:effectLst/>
                  <a:uLnTx/>
                  <a:uFillTx/>
                  <a:latin typeface="Arial" panose="020B0604020202020204"/>
                  <a:ea typeface="+mn-ea"/>
                  <a:cs typeface="+mn-cs"/>
                </a:rPr>
                <a:t>While</a:t>
              </a:r>
              <a:r>
                <a:rPr kumimoji="0" lang="it-IT" sz="16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600" b="0" i="0" u="none" strike="noStrike" kern="1200" cap="none" spc="0" normalizeH="0" baseline="0" noProof="0" err="1">
                  <a:ln>
                    <a:noFill/>
                  </a:ln>
                  <a:solidFill>
                    <a:srgbClr val="283349"/>
                  </a:solidFill>
                  <a:effectLst/>
                  <a:uLnTx/>
                  <a:uFillTx/>
                  <a:latin typeface="Arial" panose="020B0604020202020204"/>
                  <a:ea typeface="+mn-ea"/>
                  <a:cs typeface="+mn-cs"/>
                </a:rPr>
                <a:t>effective</a:t>
              </a:r>
              <a:r>
                <a:rPr kumimoji="0" lang="it-IT" sz="1600" b="0" i="0" u="none" strike="noStrike" kern="1200" cap="none" spc="0" normalizeH="0" baseline="0" noProof="0">
                  <a:ln>
                    <a:noFill/>
                  </a:ln>
                  <a:solidFill>
                    <a:srgbClr val="283349"/>
                  </a:solidFill>
                  <a:effectLst/>
                  <a:uLnTx/>
                  <a:uFillTx/>
                  <a:latin typeface="Arial" panose="020B0604020202020204"/>
                  <a:ea typeface="+mn-ea"/>
                  <a:cs typeface="+mn-cs"/>
                </a:rPr>
                <a:t> in CLL, on </a:t>
              </a:r>
              <a:r>
                <a:rPr kumimoji="0" lang="it-IT" sz="1600" b="0" i="0" u="none" strike="noStrike" kern="1200" cap="none" spc="0" normalizeH="0" baseline="0" noProof="0" err="1">
                  <a:ln>
                    <a:noFill/>
                  </a:ln>
                  <a:solidFill>
                    <a:srgbClr val="283349"/>
                  </a:solidFill>
                  <a:effectLst/>
                  <a:uLnTx/>
                  <a:uFillTx/>
                  <a:latin typeface="Arial" panose="020B0604020202020204"/>
                  <a:ea typeface="+mn-ea"/>
                  <a:cs typeface="+mn-cs"/>
                </a:rPr>
                <a:t>preliminary</a:t>
              </a:r>
              <a:r>
                <a:rPr kumimoji="0" lang="it-IT" sz="1600" b="0" i="0" u="none" strike="noStrike" kern="1200" cap="none" spc="0" normalizeH="0" baseline="0" noProof="0">
                  <a:ln>
                    <a:noFill/>
                  </a:ln>
                  <a:solidFill>
                    <a:srgbClr val="283349"/>
                  </a:solidFill>
                  <a:effectLst/>
                  <a:uLnTx/>
                  <a:uFillTx/>
                  <a:latin typeface="Arial" panose="020B0604020202020204"/>
                  <a:ea typeface="+mn-ea"/>
                  <a:cs typeface="+mn-cs"/>
                </a:rPr>
                <a:t> data </a:t>
              </a:r>
              <a:r>
                <a:rPr kumimoji="0" lang="it-IT" sz="1600" b="1" i="0" u="none" strike="noStrike" kern="1200" cap="none" spc="0" normalizeH="0" baseline="0" noProof="0">
                  <a:ln>
                    <a:noFill/>
                  </a:ln>
                  <a:solidFill>
                    <a:srgbClr val="283349"/>
                  </a:solidFill>
                  <a:effectLst/>
                  <a:uLnTx/>
                  <a:uFillTx/>
                  <a:latin typeface="Arial" panose="020B0604020202020204"/>
                  <a:ea typeface="+mn-ea"/>
                  <a:cs typeface="+mn-cs"/>
                </a:rPr>
                <a:t>no major </a:t>
              </a:r>
              <a:r>
                <a:rPr kumimoji="0" lang="it-IT" sz="1600" b="1" i="0" u="none" strike="noStrike" kern="1200" cap="none" spc="0" normalizeH="0" baseline="0" noProof="0" err="1">
                  <a:ln>
                    <a:noFill/>
                  </a:ln>
                  <a:solidFill>
                    <a:srgbClr val="283349"/>
                  </a:solidFill>
                  <a:effectLst/>
                  <a:uLnTx/>
                  <a:uFillTx/>
                  <a:latin typeface="Arial" panose="020B0604020202020204"/>
                  <a:ea typeface="+mn-ea"/>
                  <a:cs typeface="+mn-cs"/>
                </a:rPr>
                <a:t>responses</a:t>
              </a:r>
              <a:r>
                <a:rPr kumimoji="0" lang="it-IT" sz="1600" b="1" i="0" u="none" strike="noStrike" kern="1200" cap="none" spc="0" normalizeH="0" baseline="0" noProof="0">
                  <a:ln>
                    <a:noFill/>
                  </a:ln>
                  <a:solidFill>
                    <a:srgbClr val="283349"/>
                  </a:solidFill>
                  <a:effectLst/>
                  <a:uLnTx/>
                  <a:uFillTx/>
                  <a:latin typeface="Arial" panose="020B0604020202020204"/>
                  <a:ea typeface="+mn-ea"/>
                  <a:cs typeface="+mn-cs"/>
                </a:rPr>
                <a:t> in NHL cohort</a:t>
              </a:r>
              <a:br>
                <a:rPr kumimoji="0" lang="it-IT" sz="1600" b="1" i="0" u="none" strike="noStrike" kern="1200" cap="none" spc="0" normalizeH="0" baseline="0" noProof="0">
                  <a:ln>
                    <a:noFill/>
                  </a:ln>
                  <a:solidFill>
                    <a:srgbClr val="283349"/>
                  </a:solidFill>
                  <a:effectLst/>
                  <a:uLnTx/>
                  <a:uFillTx/>
                  <a:latin typeface="Arial" panose="020B0604020202020204"/>
                  <a:ea typeface="+mn-ea"/>
                  <a:cs typeface="+mn-cs"/>
                </a:rPr>
              </a:br>
              <a:r>
                <a:rPr kumimoji="0" lang="it-IT" sz="1600" b="0" i="0" u="none" strike="noStrike" kern="1200" cap="none" spc="0" normalizeH="0" baseline="0" noProof="0">
                  <a:ln>
                    <a:noFill/>
                  </a:ln>
                  <a:solidFill>
                    <a:srgbClr val="283349"/>
                  </a:solidFill>
                  <a:effectLst/>
                  <a:uLnTx/>
                  <a:uFillTx/>
                  <a:latin typeface="Arial" panose="020B0604020202020204"/>
                  <a:ea typeface="+mn-ea"/>
                  <a:cs typeface="+mn-cs"/>
                </a:rPr>
                <a:t>(7 SD; 1 minor </a:t>
              </a:r>
              <a:r>
                <a:rPr kumimoji="0" lang="it-IT" sz="1600" b="0" i="0" u="none" strike="noStrike" kern="1200" cap="none" spc="0" normalizeH="0" baseline="0" noProof="0" err="1">
                  <a:ln>
                    <a:noFill/>
                  </a:ln>
                  <a:solidFill>
                    <a:srgbClr val="283349"/>
                  </a:solidFill>
                  <a:effectLst/>
                  <a:uLnTx/>
                  <a:uFillTx/>
                  <a:latin typeface="Arial" panose="020B0604020202020204"/>
                  <a:ea typeface="+mn-ea"/>
                  <a:cs typeface="+mn-cs"/>
                </a:rPr>
                <a:t>response</a:t>
              </a:r>
              <a:r>
                <a:rPr kumimoji="0" lang="it-IT" sz="1600" b="0" i="0" u="none" strike="noStrike" kern="1200" cap="none" spc="0" normalizeH="0" baseline="0" noProof="0">
                  <a:ln>
                    <a:noFill/>
                  </a:ln>
                  <a:solidFill>
                    <a:srgbClr val="283349"/>
                  </a:solidFill>
                  <a:effectLst/>
                  <a:uLnTx/>
                  <a:uFillTx/>
                  <a:latin typeface="Arial" panose="020B0604020202020204"/>
                  <a:ea typeface="+mn-ea"/>
                  <a:cs typeface="+mn-cs"/>
                </a:rPr>
                <a:t>)</a:t>
              </a:r>
              <a:r>
                <a:rPr kumimoji="0" lang="it-IT" sz="1600" b="1" i="0" u="none" strike="noStrike" kern="1200" cap="none" spc="0" normalizeH="0" baseline="30000" noProof="0">
                  <a:ln>
                    <a:noFill/>
                  </a:ln>
                  <a:solidFill>
                    <a:srgbClr val="283349"/>
                  </a:solidFill>
                  <a:effectLst/>
                  <a:uLnTx/>
                  <a:uFillTx/>
                  <a:latin typeface="Arial" panose="020B0604020202020204"/>
                  <a:ea typeface="+mn-ea"/>
                  <a:cs typeface="+mn-cs"/>
                </a:rPr>
                <a:t>2</a:t>
              </a:r>
              <a:endParaRPr kumimoji="0" lang="it-IT" sz="1600" b="0" i="0"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6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5" name="Rectangle: Rounded Corners 4">
              <a:extLst>
                <a:ext uri="{FF2B5EF4-FFF2-40B4-BE49-F238E27FC236}">
                  <a16:creationId xmlns:a16="http://schemas.microsoft.com/office/drawing/2014/main" id="{EF5B05F0-6B8D-CB32-57E3-52112944B02F}"/>
                </a:ext>
              </a:extLst>
            </p:cNvPr>
            <p:cNvSpPr/>
            <p:nvPr/>
          </p:nvSpPr>
          <p:spPr>
            <a:xfrm>
              <a:off x="6580811" y="3425204"/>
              <a:ext cx="3982086" cy="261741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sp>
        <p:nvSpPr>
          <p:cNvPr id="11" name="TextBox 10">
            <a:extLst>
              <a:ext uri="{FF2B5EF4-FFF2-40B4-BE49-F238E27FC236}">
                <a16:creationId xmlns:a16="http://schemas.microsoft.com/office/drawing/2014/main" id="{2BEB73CA-C326-87F4-716D-31AA10F84480}"/>
              </a:ext>
            </a:extLst>
          </p:cNvPr>
          <p:cNvSpPr txBox="1"/>
          <p:nvPr/>
        </p:nvSpPr>
        <p:spPr>
          <a:xfrm>
            <a:off x="5914425" y="1558395"/>
            <a:ext cx="196268" cy="2359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solidFill>
                  <a:srgbClr val="283349"/>
                </a:solidFill>
                <a:effectLst/>
                <a:uLnTx/>
                <a:uFillTx/>
                <a:latin typeface="Arial" panose="020B0604020202020204"/>
                <a:ea typeface="+mn-ea"/>
                <a:cs typeface="+mn-cs"/>
              </a:rPr>
              <a:t>1</a:t>
            </a:r>
            <a:endParaRPr kumimoji="0" lang="en-GB" sz="1400" b="0" i="0" u="none" strike="noStrike" kern="1200" cap="none" spc="0" normalizeH="0" baseline="30000" noProof="0" err="1">
              <a:ln>
                <a:noFill/>
              </a:ln>
              <a:solidFill>
                <a:srgbClr val="283349"/>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C3E38451-7D53-74FD-08C4-531E9552B4B8}"/>
              </a:ext>
            </a:extLst>
          </p:cNvPr>
          <p:cNvSpPr txBox="1"/>
          <p:nvPr/>
        </p:nvSpPr>
        <p:spPr>
          <a:xfrm>
            <a:off x="9186927" y="1552197"/>
            <a:ext cx="196268" cy="2359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solidFill>
                  <a:srgbClr val="283349"/>
                </a:solidFill>
                <a:effectLst/>
                <a:uLnTx/>
                <a:uFillTx/>
                <a:latin typeface="Arial" panose="020B0604020202020204"/>
                <a:ea typeface="+mn-ea"/>
                <a:cs typeface="+mn-cs"/>
              </a:rPr>
              <a:t>1</a:t>
            </a:r>
            <a:endParaRPr kumimoji="0" lang="en-GB" sz="1400" b="0" i="0" u="none" strike="noStrike" kern="1200" cap="none" spc="0" normalizeH="0" baseline="30000" noProof="0" err="1">
              <a:ln>
                <a:noFill/>
              </a:ln>
              <a:solidFill>
                <a:srgbClr val="283349"/>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2598B31B-DD38-25F8-C860-3EA3651266D3}"/>
              </a:ext>
            </a:extLst>
          </p:cNvPr>
          <p:cNvGrpSpPr/>
          <p:nvPr/>
        </p:nvGrpSpPr>
        <p:grpSpPr>
          <a:xfrm>
            <a:off x="1776169" y="3319342"/>
            <a:ext cx="4608278" cy="3101492"/>
            <a:chOff x="1776169" y="3319342"/>
            <a:chExt cx="4608278" cy="3101492"/>
          </a:xfrm>
        </p:grpSpPr>
        <p:grpSp>
          <p:nvGrpSpPr>
            <p:cNvPr id="33" name="Group 32">
              <a:extLst>
                <a:ext uri="{FF2B5EF4-FFF2-40B4-BE49-F238E27FC236}">
                  <a16:creationId xmlns:a16="http://schemas.microsoft.com/office/drawing/2014/main" id="{D2E3184E-01B5-627E-023C-253D8458CFD7}"/>
                </a:ext>
              </a:extLst>
            </p:cNvPr>
            <p:cNvGrpSpPr/>
            <p:nvPr/>
          </p:nvGrpSpPr>
          <p:grpSpPr>
            <a:xfrm>
              <a:off x="1776169" y="3338494"/>
              <a:ext cx="4536142" cy="3082340"/>
              <a:chOff x="1776169" y="3338494"/>
              <a:chExt cx="4536142" cy="3082340"/>
            </a:xfrm>
          </p:grpSpPr>
          <p:pic>
            <p:nvPicPr>
              <p:cNvPr id="26" name="Picture 25">
                <a:extLst>
                  <a:ext uri="{FF2B5EF4-FFF2-40B4-BE49-F238E27FC236}">
                    <a16:creationId xmlns:a16="http://schemas.microsoft.com/office/drawing/2014/main" id="{5B005DD5-A2B5-58CA-42F6-F9BC342FD8D7}"/>
                  </a:ext>
                </a:extLst>
              </p:cNvPr>
              <p:cNvPicPr>
                <a:picLocks noChangeAspect="1"/>
              </p:cNvPicPr>
              <p:nvPr/>
            </p:nvPicPr>
            <p:blipFill>
              <a:blip r:embed="rId5"/>
              <a:stretch>
                <a:fillRect/>
              </a:stretch>
            </p:blipFill>
            <p:spPr>
              <a:xfrm>
                <a:off x="1776169" y="3338494"/>
                <a:ext cx="4536142" cy="3082340"/>
              </a:xfrm>
              <a:prstGeom prst="rect">
                <a:avLst/>
              </a:prstGeom>
            </p:spPr>
          </p:pic>
          <p:sp>
            <p:nvSpPr>
              <p:cNvPr id="31" name="TextBox 30">
                <a:extLst>
                  <a:ext uri="{FF2B5EF4-FFF2-40B4-BE49-F238E27FC236}">
                    <a16:creationId xmlns:a16="http://schemas.microsoft.com/office/drawing/2014/main" id="{E238BAC7-2582-928A-6EE6-D589C5D9C76A}"/>
                  </a:ext>
                </a:extLst>
              </p:cNvPr>
              <p:cNvSpPr txBox="1"/>
              <p:nvPr/>
            </p:nvSpPr>
            <p:spPr>
              <a:xfrm>
                <a:off x="3836850" y="3437323"/>
                <a:ext cx="867678" cy="430887"/>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83349"/>
                    </a:solidFill>
                    <a:effectLst/>
                    <a:uLnTx/>
                    <a:uFillTx/>
                    <a:latin typeface="Arial" panose="020B0604020202020204"/>
                    <a:ea typeface="+mn-ea"/>
                    <a:cs typeface="+mn-cs"/>
                  </a:rPr>
                  <a:t>Any grade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83349"/>
                    </a:solidFill>
                    <a:effectLst/>
                    <a:uLnTx/>
                    <a:uFillTx/>
                    <a:latin typeface="Arial" panose="020B0604020202020204"/>
                    <a:ea typeface="+mn-ea"/>
                    <a:cs typeface="+mn-cs"/>
                  </a:rPr>
                  <a:t>(≥15%)</a:t>
                </a:r>
                <a:endParaRPr kumimoji="0" lang="en-GB" sz="11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3989FB70-C061-122F-7CF9-3D602CE842DF}"/>
                  </a:ext>
                </a:extLst>
              </p:cNvPr>
              <p:cNvSpPr txBox="1"/>
              <p:nvPr/>
            </p:nvSpPr>
            <p:spPr>
              <a:xfrm>
                <a:off x="5335815" y="3606600"/>
                <a:ext cx="867678" cy="261610"/>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83349"/>
                    </a:solidFill>
                    <a:effectLst/>
                    <a:uLnTx/>
                    <a:uFillTx/>
                    <a:latin typeface="Arial" panose="020B0604020202020204"/>
                    <a:ea typeface="+mn-ea"/>
                    <a:cs typeface="+mn-cs"/>
                  </a:rPr>
                  <a:t>Grade 3/4</a:t>
                </a:r>
                <a:endParaRPr kumimoji="0" lang="en-GB" sz="11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sp>
          <p:nvSpPr>
            <p:cNvPr id="15" name="TextBox 14">
              <a:extLst>
                <a:ext uri="{FF2B5EF4-FFF2-40B4-BE49-F238E27FC236}">
                  <a16:creationId xmlns:a16="http://schemas.microsoft.com/office/drawing/2014/main" id="{592F6E32-C625-2D7D-16CC-1F1DC874BDF3}"/>
                </a:ext>
              </a:extLst>
            </p:cNvPr>
            <p:cNvSpPr txBox="1"/>
            <p:nvPr/>
          </p:nvSpPr>
          <p:spPr>
            <a:xfrm>
              <a:off x="6188179" y="3319342"/>
              <a:ext cx="196268" cy="2359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solidFill>
                    <a:srgbClr val="283349"/>
                  </a:solidFill>
                  <a:effectLst/>
                  <a:uLnTx/>
                  <a:uFillTx/>
                  <a:latin typeface="Arial" panose="020B0604020202020204"/>
                  <a:ea typeface="+mn-ea"/>
                  <a:cs typeface="+mn-cs"/>
                </a:rPr>
                <a:t>2</a:t>
              </a:r>
              <a:endParaRPr kumimoji="0" lang="en-GB" sz="1400" b="0" i="0" u="none" strike="noStrike" kern="1200" cap="none" spc="0" normalizeH="0" baseline="30000" noProof="0" err="1">
                <a:ln>
                  <a:noFill/>
                </a:ln>
                <a:solidFill>
                  <a:srgbClr val="283349"/>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187203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C3585452-2240-DF0A-2AB6-8F7BFE70534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olo 3">
            <a:extLst>
              <a:ext uri="{FF2B5EF4-FFF2-40B4-BE49-F238E27FC236}">
                <a16:creationId xmlns:a16="http://schemas.microsoft.com/office/drawing/2014/main" id="{FBC76004-D32F-1281-B69A-B5908868F249}"/>
              </a:ext>
            </a:extLst>
          </p:cNvPr>
          <p:cNvSpPr>
            <a:spLocks noGrp="1"/>
          </p:cNvSpPr>
          <p:nvPr>
            <p:ph type="ctrTitle"/>
          </p:nvPr>
        </p:nvSpPr>
        <p:spPr/>
        <p:txBody>
          <a:bodyPr/>
          <a:lstStyle/>
          <a:p>
            <a:r>
              <a:rPr lang="en-US"/>
              <a:t>Utilize the ubiquitin-proteasome pathway to degrade BTK</a:t>
            </a:r>
            <a:endParaRPr lang="it-IT"/>
          </a:p>
        </p:txBody>
      </p:sp>
      <p:pic>
        <p:nvPicPr>
          <p:cNvPr id="6" name="Immagine 5">
            <a:extLst>
              <a:ext uri="{FF2B5EF4-FFF2-40B4-BE49-F238E27FC236}">
                <a16:creationId xmlns:a16="http://schemas.microsoft.com/office/drawing/2014/main" id="{75D3BAB4-0EC6-8D87-3657-B3BE292A1E46}"/>
              </a:ext>
            </a:extLst>
          </p:cNvPr>
          <p:cNvPicPr>
            <a:picLocks noChangeAspect="1"/>
          </p:cNvPicPr>
          <p:nvPr/>
        </p:nvPicPr>
        <p:blipFill>
          <a:blip r:embed="rId2"/>
          <a:srcRect l="17667" t="29573" r="49416" b="14518"/>
          <a:stretch/>
        </p:blipFill>
        <p:spPr>
          <a:xfrm>
            <a:off x="7769826" y="1522401"/>
            <a:ext cx="4013200" cy="3834155"/>
          </a:xfrm>
          <a:prstGeom prst="rect">
            <a:avLst/>
          </a:prstGeom>
        </p:spPr>
      </p:pic>
      <p:pic>
        <p:nvPicPr>
          <p:cNvPr id="8" name="Immagine 7">
            <a:extLst>
              <a:ext uri="{FF2B5EF4-FFF2-40B4-BE49-F238E27FC236}">
                <a16:creationId xmlns:a16="http://schemas.microsoft.com/office/drawing/2014/main" id="{5C565996-2F64-E73D-7A46-1AF864E9236A}"/>
              </a:ext>
            </a:extLst>
          </p:cNvPr>
          <p:cNvPicPr>
            <a:picLocks noChangeAspect="1"/>
          </p:cNvPicPr>
          <p:nvPr/>
        </p:nvPicPr>
        <p:blipFill>
          <a:blip r:embed="rId2"/>
          <a:srcRect l="64417" t="29333" r="20166" b="14372"/>
          <a:stretch/>
        </p:blipFill>
        <p:spPr>
          <a:xfrm>
            <a:off x="5232400" y="1522401"/>
            <a:ext cx="1879600" cy="3860800"/>
          </a:xfrm>
          <a:prstGeom prst="rect">
            <a:avLst/>
          </a:prstGeom>
        </p:spPr>
      </p:pic>
      <p:pic>
        <p:nvPicPr>
          <p:cNvPr id="9" name="Picture 11">
            <a:extLst>
              <a:ext uri="{FF2B5EF4-FFF2-40B4-BE49-F238E27FC236}">
                <a16:creationId xmlns:a16="http://schemas.microsoft.com/office/drawing/2014/main" id="{70EBE359-5605-57B6-B10A-7A807178EB72}"/>
              </a:ext>
            </a:extLst>
          </p:cNvPr>
          <p:cNvPicPr>
            <a:picLocks noChangeAspect="1"/>
          </p:cNvPicPr>
          <p:nvPr/>
        </p:nvPicPr>
        <p:blipFill>
          <a:blip r:embed="rId3"/>
          <a:srcRect r="54368"/>
          <a:stretch/>
        </p:blipFill>
        <p:spPr>
          <a:xfrm>
            <a:off x="1506214" y="1703682"/>
            <a:ext cx="2392691" cy="3498238"/>
          </a:xfrm>
          <a:prstGeom prst="rect">
            <a:avLst/>
          </a:prstGeom>
        </p:spPr>
      </p:pic>
      <p:sp>
        <p:nvSpPr>
          <p:cNvPr id="10" name="CasellaDiTesto 9">
            <a:extLst>
              <a:ext uri="{FF2B5EF4-FFF2-40B4-BE49-F238E27FC236}">
                <a16:creationId xmlns:a16="http://schemas.microsoft.com/office/drawing/2014/main" id="{801F6AC6-EFE5-2160-04B8-5A208ED2F987}"/>
              </a:ext>
            </a:extLst>
          </p:cNvPr>
          <p:cNvSpPr txBox="1"/>
          <p:nvPr/>
        </p:nvSpPr>
        <p:spPr>
          <a:xfrm>
            <a:off x="1506214" y="1219200"/>
            <a:ext cx="27228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a:ln>
                  <a:noFill/>
                </a:ln>
                <a:solidFill>
                  <a:srgbClr val="00677F">
                    <a:lumMod val="75000"/>
                  </a:srgbClr>
                </a:solidFill>
                <a:effectLst/>
                <a:uLnTx/>
                <a:uFillTx/>
                <a:latin typeface="Arial" panose="020B0604020202020204"/>
                <a:ea typeface="+mn-ea"/>
                <a:cs typeface="+mn-cs"/>
              </a:rPr>
              <a:t>BGB-16673</a:t>
            </a:r>
            <a:r>
              <a:rPr kumimoji="0" lang="it-IT" sz="1600" b="1" i="0" u="none" strike="noStrike" kern="1200" cap="none" spc="0" normalizeH="0" baseline="30000" noProof="0">
                <a:ln>
                  <a:noFill/>
                </a:ln>
                <a:solidFill>
                  <a:srgbClr val="00677F">
                    <a:lumMod val="75000"/>
                  </a:srgbClr>
                </a:solidFill>
                <a:effectLst/>
                <a:uLnTx/>
                <a:uFillTx/>
                <a:latin typeface="Arial" panose="020B0604020202020204"/>
                <a:ea typeface="+mn-ea"/>
                <a:cs typeface="+mn-cs"/>
              </a:rPr>
              <a:t>1</a:t>
            </a:r>
          </a:p>
        </p:txBody>
      </p:sp>
      <p:sp>
        <p:nvSpPr>
          <p:cNvPr id="11" name="CasellaDiTesto 10">
            <a:extLst>
              <a:ext uri="{FF2B5EF4-FFF2-40B4-BE49-F238E27FC236}">
                <a16:creationId xmlns:a16="http://schemas.microsoft.com/office/drawing/2014/main" id="{08E26791-A8BD-B79D-3A83-3891480E5A71}"/>
              </a:ext>
            </a:extLst>
          </p:cNvPr>
          <p:cNvSpPr txBox="1"/>
          <p:nvPr/>
        </p:nvSpPr>
        <p:spPr>
          <a:xfrm>
            <a:off x="4810760" y="1219200"/>
            <a:ext cx="27228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a:ln>
                  <a:noFill/>
                </a:ln>
                <a:solidFill>
                  <a:srgbClr val="00677F">
                    <a:lumMod val="75000"/>
                  </a:srgbClr>
                </a:solidFill>
                <a:effectLst/>
                <a:uLnTx/>
                <a:uFillTx/>
                <a:latin typeface="Arial" panose="020B0604020202020204"/>
                <a:ea typeface="+mn-ea"/>
                <a:cs typeface="+mn-cs"/>
              </a:rPr>
              <a:t>NX-5948 MOA</a:t>
            </a:r>
            <a:r>
              <a:rPr kumimoji="0" lang="it-IT" sz="1600" b="1" i="0" u="none" strike="noStrike" kern="1200" cap="none" spc="0" normalizeH="0" baseline="30000" noProof="0">
                <a:ln>
                  <a:noFill/>
                </a:ln>
                <a:solidFill>
                  <a:srgbClr val="00677F">
                    <a:lumMod val="75000"/>
                  </a:srgbClr>
                </a:solidFill>
                <a:effectLst/>
                <a:uLnTx/>
                <a:uFillTx/>
                <a:latin typeface="Arial" panose="020B0604020202020204"/>
                <a:ea typeface="+mn-ea"/>
                <a:cs typeface="+mn-cs"/>
              </a:rPr>
              <a:t>2</a:t>
            </a:r>
          </a:p>
        </p:txBody>
      </p:sp>
      <p:sp>
        <p:nvSpPr>
          <p:cNvPr id="12" name="CasellaDiTesto 11">
            <a:extLst>
              <a:ext uri="{FF2B5EF4-FFF2-40B4-BE49-F238E27FC236}">
                <a16:creationId xmlns:a16="http://schemas.microsoft.com/office/drawing/2014/main" id="{D4B6A031-9FB3-653D-0933-41D392D7B880}"/>
              </a:ext>
            </a:extLst>
          </p:cNvPr>
          <p:cNvSpPr txBox="1"/>
          <p:nvPr/>
        </p:nvSpPr>
        <p:spPr>
          <a:xfrm>
            <a:off x="8115306" y="1219200"/>
            <a:ext cx="27228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a:ln>
                  <a:noFill/>
                </a:ln>
                <a:solidFill>
                  <a:srgbClr val="00677F">
                    <a:lumMod val="75000"/>
                  </a:srgbClr>
                </a:solidFill>
                <a:effectLst/>
                <a:uLnTx/>
                <a:uFillTx/>
                <a:latin typeface="Arial" panose="020B0604020202020204"/>
                <a:ea typeface="+mn-ea"/>
                <a:cs typeface="+mn-cs"/>
              </a:rPr>
              <a:t>NX-2127 MOA</a:t>
            </a:r>
            <a:r>
              <a:rPr kumimoji="0" lang="it-IT" sz="1600" b="1" i="0" u="none" strike="noStrike" kern="1200" cap="none" spc="0" normalizeH="0" baseline="30000" noProof="0">
                <a:ln>
                  <a:noFill/>
                </a:ln>
                <a:solidFill>
                  <a:srgbClr val="00677F">
                    <a:lumMod val="75000"/>
                  </a:srgbClr>
                </a:solidFill>
                <a:effectLst/>
                <a:uLnTx/>
                <a:uFillTx/>
                <a:latin typeface="Arial" panose="020B0604020202020204"/>
                <a:ea typeface="+mn-ea"/>
                <a:cs typeface="+mn-cs"/>
              </a:rPr>
              <a:t>2</a:t>
            </a:r>
            <a:endParaRPr kumimoji="0" lang="it-IT" sz="1600" b="1" i="0" u="none" strike="noStrike" kern="1200" cap="none" spc="0" normalizeH="0" baseline="0" noProof="0">
              <a:ln>
                <a:noFill/>
              </a:ln>
              <a:solidFill>
                <a:srgbClr val="00677F">
                  <a:lumMod val="75000"/>
                </a:srgbClr>
              </a:solidFill>
              <a:effectLst/>
              <a:uLnTx/>
              <a:uFillTx/>
              <a:latin typeface="Arial" panose="020B0604020202020204"/>
              <a:ea typeface="+mn-ea"/>
              <a:cs typeface="+mn-cs"/>
            </a:endParaRPr>
          </a:p>
        </p:txBody>
      </p:sp>
      <p:sp>
        <p:nvSpPr>
          <p:cNvPr id="14" name="CasellaDiTesto 13">
            <a:extLst>
              <a:ext uri="{FF2B5EF4-FFF2-40B4-BE49-F238E27FC236}">
                <a16:creationId xmlns:a16="http://schemas.microsoft.com/office/drawing/2014/main" id="{08AE6EE3-A465-5FE0-8963-58A29D8DA0A7}"/>
              </a:ext>
            </a:extLst>
          </p:cNvPr>
          <p:cNvSpPr txBox="1"/>
          <p:nvPr/>
        </p:nvSpPr>
        <p:spPr>
          <a:xfrm>
            <a:off x="924566" y="5540725"/>
            <a:ext cx="10858460"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BTK degraders can overcome treatment-emergent resistance mutations on both </a:t>
            </a:r>
            <a:r>
              <a:rPr kumimoji="0" lang="en-US" sz="1800" b="0" i="0" u="none" strike="noStrike" kern="1200" cap="none" spc="0" normalizeH="0" baseline="0" noProof="0" err="1">
                <a:ln>
                  <a:noFill/>
                </a:ln>
                <a:solidFill>
                  <a:srgbClr val="283349"/>
                </a:solidFill>
                <a:effectLst/>
                <a:uLnTx/>
                <a:uFillTx/>
                <a:latin typeface="Arial" panose="020B0604020202020204"/>
                <a:ea typeface="+mn-ea"/>
                <a:cs typeface="+mn-cs"/>
              </a:rPr>
              <a:t>cBTKi</a:t>
            </a: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 and ncBTKi</a:t>
            </a:r>
            <a:r>
              <a:rPr kumimoji="0" lang="en-US" sz="1800" b="0" i="0" u="none" strike="noStrike" kern="1200" cap="none" spc="0" normalizeH="0" baseline="30000" noProof="0">
                <a:ln>
                  <a:noFill/>
                </a:ln>
                <a:solidFill>
                  <a:srgbClr val="283349"/>
                </a:solidFill>
                <a:effectLst/>
                <a:uLnTx/>
                <a:uFillTx/>
                <a:latin typeface="Arial" panose="020B0604020202020204"/>
                <a:ea typeface="+mn-ea"/>
                <a:cs typeface="+mn-cs"/>
              </a:rPr>
              <a:t>1,2</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BTK degraders address BTK scaffolding function</a:t>
            </a:r>
            <a:r>
              <a:rPr kumimoji="0" lang="en-US" sz="1800" b="0" i="0" u="none" strike="noStrike" kern="1200" cap="none" spc="0" normalizeH="0" baseline="30000" noProof="0">
                <a:ln>
                  <a:noFill/>
                </a:ln>
                <a:solidFill>
                  <a:srgbClr val="283349"/>
                </a:solidFill>
                <a:effectLst/>
                <a:uLnTx/>
                <a:uFillTx/>
                <a:latin typeface="Arial" panose="020B0604020202020204"/>
                <a:ea typeface="+mn-ea"/>
                <a:cs typeface="+mn-cs"/>
              </a:rPr>
              <a:t>1,2</a:t>
            </a:r>
            <a:endParaRPr kumimoji="0" lang="en-US"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E85AC613-A470-249F-649F-5A9ECC0666B2}"/>
              </a:ext>
            </a:extLst>
          </p:cNvPr>
          <p:cNvSpPr txBox="1"/>
          <p:nvPr/>
        </p:nvSpPr>
        <p:spPr>
          <a:xfrm>
            <a:off x="883579" y="6347908"/>
            <a:ext cx="10594648" cy="507831"/>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BTK(i), Bruton’s tyrosine kinase (inhibitor); cBTKi, covalent BTKi; MOA, mechanism of action; ncBTKi, non-covalent BTKi.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1) Cheah CY et al.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Presented at the EHA2024 Hybrid Congress; June 13-16, 2024; Madrid, Spain (Poster P1119)</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 Available at: </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hlinkClick r:id="rId4"/>
              </a:rPr>
              <a:t>Cheah_BGB-16673-101_NHL_EHA_Poster_2024.pdf</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t>
            </a:r>
            <a:b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2) O’Connor P. Presented at the 4</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mn-cs"/>
              </a:rPr>
              <a:t>th</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Targeted Protein Degradation Summit Europe; March 21, 2024; London, UK. Available at: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hlinkClick r:id="rId5"/>
              </a:rPr>
              <a:t>https://www.nurixtx.com/scientific-publications/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68172076"/>
      </p:ext>
    </p:extLst>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7706DE6F-9908-23A6-AECD-08A75F85C17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olo 3">
            <a:extLst>
              <a:ext uri="{FF2B5EF4-FFF2-40B4-BE49-F238E27FC236}">
                <a16:creationId xmlns:a16="http://schemas.microsoft.com/office/drawing/2014/main" id="{BB672C39-759B-692B-47BE-7268DECEA6C5}"/>
              </a:ext>
            </a:extLst>
          </p:cNvPr>
          <p:cNvSpPr>
            <a:spLocks noGrp="1"/>
          </p:cNvSpPr>
          <p:nvPr>
            <p:ph type="ctrTitle"/>
          </p:nvPr>
        </p:nvSpPr>
        <p:spPr/>
        <p:txBody>
          <a:bodyPr/>
          <a:lstStyle/>
          <a:p>
            <a:r>
              <a:rPr lang="it-IT"/>
              <a:t>BGB-16673-101 in indolent NHL (CaDAnCe-101)</a:t>
            </a:r>
          </a:p>
        </p:txBody>
      </p:sp>
      <p:sp>
        <p:nvSpPr>
          <p:cNvPr id="10" name="CasellaDiTesto 9">
            <a:extLst>
              <a:ext uri="{FF2B5EF4-FFF2-40B4-BE49-F238E27FC236}">
                <a16:creationId xmlns:a16="http://schemas.microsoft.com/office/drawing/2014/main" id="{35AAC51E-DF95-2374-94FD-60D0ACAC6E38}"/>
              </a:ext>
            </a:extLst>
          </p:cNvPr>
          <p:cNvSpPr txBox="1"/>
          <p:nvPr/>
        </p:nvSpPr>
        <p:spPr>
          <a:xfrm>
            <a:off x="739449" y="2107709"/>
            <a:ext cx="3210560" cy="2031325"/>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C00000"/>
              </a:buClr>
              <a:buSzTx/>
              <a:buFontTx/>
              <a:buNone/>
              <a:tabLst/>
              <a:defRPr/>
            </a:pPr>
            <a:r>
              <a:rPr kumimoji="0" lang="it-IT" sz="1800" b="1" i="0" u="none" strike="noStrike" kern="1200" cap="none" spc="0" normalizeH="0" baseline="0" noProof="0">
                <a:ln>
                  <a:noFill/>
                </a:ln>
                <a:solidFill>
                  <a:srgbClr val="283349"/>
                </a:solidFill>
                <a:effectLst/>
                <a:uLnTx/>
                <a:uFillTx/>
                <a:latin typeface="Arial" panose="020B0604020202020204"/>
                <a:ea typeface="+mn-ea"/>
                <a:cs typeface="+mn-cs"/>
              </a:rPr>
              <a:t>25 </a:t>
            </a:r>
            <a:r>
              <a:rPr kumimoji="0" lang="it-IT" sz="1800" b="1" i="0" u="none" strike="noStrike" kern="1200" cap="none" spc="0" normalizeH="0" baseline="0" noProof="0" err="1">
                <a:ln>
                  <a:noFill/>
                </a:ln>
                <a:solidFill>
                  <a:srgbClr val="283349"/>
                </a:solidFill>
                <a:effectLst/>
                <a:uLnTx/>
                <a:uFillTx/>
                <a:latin typeface="Arial" panose="020B0604020202020204"/>
                <a:ea typeface="+mn-ea"/>
                <a:cs typeface="+mn-cs"/>
              </a:rPr>
              <a:t>iNHL</a:t>
            </a:r>
            <a:r>
              <a:rPr kumimoji="0" lang="it-IT" sz="1800" b="1" i="0" u="none" strike="noStrike" kern="1200" cap="none" spc="0" normalizeH="0" baseline="0" noProof="0">
                <a:ln>
                  <a:noFill/>
                </a:ln>
                <a:solidFill>
                  <a:srgbClr val="283349"/>
                </a:solidFill>
                <a:effectLst/>
                <a:uLnTx/>
                <a:uFillTx/>
                <a:latin typeface="Arial" panose="020B0604020202020204"/>
                <a:ea typeface="+mn-ea"/>
                <a:cs typeface="+mn-cs"/>
              </a:rPr>
              <a:t> (mFU 5.9 months)</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Median age 72 years</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Median</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prior</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lines: 4</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Prior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cBTKi</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64%</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Prior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ncBTKi</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16%</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Prior BCL2i: 24%</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Progressive on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BTKi</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82%</a:t>
            </a:r>
          </a:p>
        </p:txBody>
      </p:sp>
      <p:graphicFrame>
        <p:nvGraphicFramePr>
          <p:cNvPr id="12" name="Table 7">
            <a:extLst>
              <a:ext uri="{FF2B5EF4-FFF2-40B4-BE49-F238E27FC236}">
                <a16:creationId xmlns:a16="http://schemas.microsoft.com/office/drawing/2014/main" id="{74F67CFE-AE7E-0D4C-BA84-B07496D168DD}"/>
              </a:ext>
            </a:extLst>
          </p:cNvPr>
          <p:cNvGraphicFramePr>
            <a:graphicFrameLocks noGrp="1"/>
          </p:cNvGraphicFramePr>
          <p:nvPr/>
        </p:nvGraphicFramePr>
        <p:xfrm>
          <a:off x="4543599" y="2093562"/>
          <a:ext cx="7396787" cy="2926080"/>
        </p:xfrm>
        <a:graphic>
          <a:graphicData uri="http://schemas.openxmlformats.org/drawingml/2006/table">
            <a:tbl>
              <a:tblPr firstRow="1" bandRow="1"/>
              <a:tblGrid>
                <a:gridCol w="2550467">
                  <a:extLst>
                    <a:ext uri="{9D8B030D-6E8A-4147-A177-3AD203B41FA5}">
                      <a16:colId xmlns:a16="http://schemas.microsoft.com/office/drawing/2014/main" val="4145416295"/>
                    </a:ext>
                  </a:extLst>
                </a:gridCol>
                <a:gridCol w="1463040">
                  <a:extLst>
                    <a:ext uri="{9D8B030D-6E8A-4147-A177-3AD203B41FA5}">
                      <a16:colId xmlns:a16="http://schemas.microsoft.com/office/drawing/2014/main" val="1437619323"/>
                    </a:ext>
                  </a:extLst>
                </a:gridCol>
                <a:gridCol w="1788160">
                  <a:extLst>
                    <a:ext uri="{9D8B030D-6E8A-4147-A177-3AD203B41FA5}">
                      <a16:colId xmlns:a16="http://schemas.microsoft.com/office/drawing/2014/main" val="2198356345"/>
                    </a:ext>
                  </a:extLst>
                </a:gridCol>
                <a:gridCol w="1595120">
                  <a:extLst>
                    <a:ext uri="{9D8B030D-6E8A-4147-A177-3AD203B41FA5}">
                      <a16:colId xmlns:a16="http://schemas.microsoft.com/office/drawing/2014/main" val="559871153"/>
                    </a:ext>
                  </a:extLst>
                </a:gridCol>
              </a:tblGrid>
              <a:tr h="237424">
                <a:tc>
                  <a:txBody>
                    <a:bodyPr/>
                    <a:lstStyle>
                      <a:lvl1pPr marL="0" algn="l" defTabSz="914400" rtl="0" eaLnBrk="1" latinLnBrk="0" hangingPunct="1">
                        <a:defRPr sz="1800" b="1" kern="1200">
                          <a:solidFill>
                            <a:schemeClr val="lt1"/>
                          </a:solidFill>
                          <a:latin typeface="Avenir Next LT Pro"/>
                        </a:defRPr>
                      </a:lvl1pPr>
                      <a:lvl2pPr marL="457200" algn="l" defTabSz="914400" rtl="0" eaLnBrk="1" latinLnBrk="0" hangingPunct="1">
                        <a:defRPr sz="1800" b="1" kern="1200">
                          <a:solidFill>
                            <a:schemeClr val="lt1"/>
                          </a:solidFill>
                          <a:latin typeface="Avenir Next LT Pro"/>
                        </a:defRPr>
                      </a:lvl2pPr>
                      <a:lvl3pPr marL="914400" algn="l" defTabSz="914400" rtl="0" eaLnBrk="1" latinLnBrk="0" hangingPunct="1">
                        <a:defRPr sz="1800" b="1" kern="1200">
                          <a:solidFill>
                            <a:schemeClr val="lt1"/>
                          </a:solidFill>
                          <a:latin typeface="Avenir Next LT Pro"/>
                        </a:defRPr>
                      </a:lvl3pPr>
                      <a:lvl4pPr marL="1371600" algn="l" defTabSz="914400" rtl="0" eaLnBrk="1" latinLnBrk="0" hangingPunct="1">
                        <a:defRPr sz="1800" b="1" kern="1200">
                          <a:solidFill>
                            <a:schemeClr val="lt1"/>
                          </a:solidFill>
                          <a:latin typeface="Avenir Next LT Pro"/>
                        </a:defRPr>
                      </a:lvl4pPr>
                      <a:lvl5pPr marL="1828800" algn="l" defTabSz="914400" rtl="0" eaLnBrk="1" latinLnBrk="0" hangingPunct="1">
                        <a:defRPr sz="1800" b="1" kern="1200">
                          <a:solidFill>
                            <a:schemeClr val="lt1"/>
                          </a:solidFill>
                          <a:latin typeface="Avenir Next LT Pro"/>
                        </a:defRPr>
                      </a:lvl5pPr>
                      <a:lvl6pPr marL="2286000" algn="l" defTabSz="914400" rtl="0" eaLnBrk="1" latinLnBrk="0" hangingPunct="1">
                        <a:defRPr sz="1800" b="1" kern="1200">
                          <a:solidFill>
                            <a:schemeClr val="lt1"/>
                          </a:solidFill>
                          <a:latin typeface="Avenir Next LT Pro"/>
                        </a:defRPr>
                      </a:lvl6pPr>
                      <a:lvl7pPr marL="2743200" algn="l" defTabSz="914400" rtl="0" eaLnBrk="1" latinLnBrk="0" hangingPunct="1">
                        <a:defRPr sz="1800" b="1" kern="1200">
                          <a:solidFill>
                            <a:schemeClr val="lt1"/>
                          </a:solidFill>
                          <a:latin typeface="Avenir Next LT Pro"/>
                        </a:defRPr>
                      </a:lvl7pPr>
                      <a:lvl8pPr marL="3200400" algn="l" defTabSz="914400" rtl="0" eaLnBrk="1" latinLnBrk="0" hangingPunct="1">
                        <a:defRPr sz="1800" b="1" kern="1200">
                          <a:solidFill>
                            <a:schemeClr val="lt1"/>
                          </a:solidFill>
                          <a:latin typeface="Avenir Next LT Pro"/>
                        </a:defRPr>
                      </a:lvl8pPr>
                      <a:lvl9pPr marL="3657600" algn="l" defTabSz="914400" rtl="0" eaLnBrk="1" latinLnBrk="0" hangingPunct="1">
                        <a:defRPr sz="1800" b="1" kern="1200">
                          <a:solidFill>
                            <a:schemeClr val="lt1"/>
                          </a:solidFill>
                          <a:latin typeface="Avenir Next LT Pro"/>
                        </a:defRPr>
                      </a:lvl9pPr>
                    </a:lstStyle>
                    <a:p>
                      <a:endParaRPr lang="en-GB" sz="1200">
                        <a:solidFill>
                          <a:srgbClr val="FFFFFF"/>
                        </a:solidFill>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12745"/>
                    </a:solidFill>
                  </a:tcPr>
                </a:tc>
                <a:tc>
                  <a:txBody>
                    <a:bodyPr/>
                    <a:lstStyle>
                      <a:lvl1pPr marL="0" algn="l" defTabSz="914400" rtl="0" eaLnBrk="1" latinLnBrk="0" hangingPunct="1">
                        <a:defRPr sz="1800" b="1" kern="1200">
                          <a:solidFill>
                            <a:schemeClr val="lt1"/>
                          </a:solidFill>
                          <a:latin typeface="Avenir Next LT Pro"/>
                        </a:defRPr>
                      </a:lvl1pPr>
                      <a:lvl2pPr marL="457200" algn="l" defTabSz="914400" rtl="0" eaLnBrk="1" latinLnBrk="0" hangingPunct="1">
                        <a:defRPr sz="1800" b="1" kern="1200">
                          <a:solidFill>
                            <a:schemeClr val="lt1"/>
                          </a:solidFill>
                          <a:latin typeface="Avenir Next LT Pro"/>
                        </a:defRPr>
                      </a:lvl2pPr>
                      <a:lvl3pPr marL="914400" algn="l" defTabSz="914400" rtl="0" eaLnBrk="1" latinLnBrk="0" hangingPunct="1">
                        <a:defRPr sz="1800" b="1" kern="1200">
                          <a:solidFill>
                            <a:schemeClr val="lt1"/>
                          </a:solidFill>
                          <a:latin typeface="Avenir Next LT Pro"/>
                        </a:defRPr>
                      </a:lvl3pPr>
                      <a:lvl4pPr marL="1371600" algn="l" defTabSz="914400" rtl="0" eaLnBrk="1" latinLnBrk="0" hangingPunct="1">
                        <a:defRPr sz="1800" b="1" kern="1200">
                          <a:solidFill>
                            <a:schemeClr val="lt1"/>
                          </a:solidFill>
                          <a:latin typeface="Avenir Next LT Pro"/>
                        </a:defRPr>
                      </a:lvl4pPr>
                      <a:lvl5pPr marL="1828800" algn="l" defTabSz="914400" rtl="0" eaLnBrk="1" latinLnBrk="0" hangingPunct="1">
                        <a:defRPr sz="1800" b="1" kern="1200">
                          <a:solidFill>
                            <a:schemeClr val="lt1"/>
                          </a:solidFill>
                          <a:latin typeface="Avenir Next LT Pro"/>
                        </a:defRPr>
                      </a:lvl5pPr>
                      <a:lvl6pPr marL="2286000" algn="l" defTabSz="914400" rtl="0" eaLnBrk="1" latinLnBrk="0" hangingPunct="1">
                        <a:defRPr sz="1800" b="1" kern="1200">
                          <a:solidFill>
                            <a:schemeClr val="lt1"/>
                          </a:solidFill>
                          <a:latin typeface="Avenir Next LT Pro"/>
                        </a:defRPr>
                      </a:lvl6pPr>
                      <a:lvl7pPr marL="2743200" algn="l" defTabSz="914400" rtl="0" eaLnBrk="1" latinLnBrk="0" hangingPunct="1">
                        <a:defRPr sz="1800" b="1" kern="1200">
                          <a:solidFill>
                            <a:schemeClr val="lt1"/>
                          </a:solidFill>
                          <a:latin typeface="Avenir Next LT Pro"/>
                        </a:defRPr>
                      </a:lvl7pPr>
                      <a:lvl8pPr marL="3200400" algn="l" defTabSz="914400" rtl="0" eaLnBrk="1" latinLnBrk="0" hangingPunct="1">
                        <a:defRPr sz="1800" b="1" kern="1200">
                          <a:solidFill>
                            <a:schemeClr val="lt1"/>
                          </a:solidFill>
                          <a:latin typeface="Avenir Next LT Pro"/>
                        </a:defRPr>
                      </a:lvl8pPr>
                      <a:lvl9pPr marL="3657600" algn="l" defTabSz="914400" rtl="0" eaLnBrk="1" latinLnBrk="0" hangingPunct="1">
                        <a:defRPr sz="1800" b="1" kern="1200">
                          <a:solidFill>
                            <a:schemeClr val="lt1"/>
                          </a:solidFill>
                          <a:latin typeface="Avenir Next LT Pro"/>
                        </a:defRPr>
                      </a:lvl9pPr>
                    </a:lstStyle>
                    <a:p>
                      <a:pPr algn="ctr"/>
                      <a:r>
                        <a:rPr lang="en-US" sz="1200">
                          <a:solidFill>
                            <a:srgbClr val="FFFFFF"/>
                          </a:solidFill>
                        </a:rPr>
                        <a:t>WM (n=12)</a:t>
                      </a:r>
                      <a:endParaRPr lang="en-GB" sz="1200">
                        <a:solidFill>
                          <a:srgbClr val="FFFFFF"/>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12745"/>
                    </a:solidFill>
                  </a:tcPr>
                </a:tc>
                <a:tc>
                  <a:txBody>
                    <a:bodyPr/>
                    <a:lstStyle>
                      <a:lvl1pPr marL="0" algn="l" defTabSz="914400" rtl="0" eaLnBrk="1" latinLnBrk="0" hangingPunct="1">
                        <a:defRPr sz="1800" b="1" kern="1200">
                          <a:solidFill>
                            <a:schemeClr val="lt1"/>
                          </a:solidFill>
                          <a:latin typeface="Avenir Next LT Pro"/>
                        </a:defRPr>
                      </a:lvl1pPr>
                      <a:lvl2pPr marL="457200" algn="l" defTabSz="914400" rtl="0" eaLnBrk="1" latinLnBrk="0" hangingPunct="1">
                        <a:defRPr sz="1800" b="1" kern="1200">
                          <a:solidFill>
                            <a:schemeClr val="lt1"/>
                          </a:solidFill>
                          <a:latin typeface="Avenir Next LT Pro"/>
                        </a:defRPr>
                      </a:lvl2pPr>
                      <a:lvl3pPr marL="914400" algn="l" defTabSz="914400" rtl="0" eaLnBrk="1" latinLnBrk="0" hangingPunct="1">
                        <a:defRPr sz="1800" b="1" kern="1200">
                          <a:solidFill>
                            <a:schemeClr val="lt1"/>
                          </a:solidFill>
                          <a:latin typeface="Avenir Next LT Pro"/>
                        </a:defRPr>
                      </a:lvl3pPr>
                      <a:lvl4pPr marL="1371600" algn="l" defTabSz="914400" rtl="0" eaLnBrk="1" latinLnBrk="0" hangingPunct="1">
                        <a:defRPr sz="1800" b="1" kern="1200">
                          <a:solidFill>
                            <a:schemeClr val="lt1"/>
                          </a:solidFill>
                          <a:latin typeface="Avenir Next LT Pro"/>
                        </a:defRPr>
                      </a:lvl4pPr>
                      <a:lvl5pPr marL="1828800" algn="l" defTabSz="914400" rtl="0" eaLnBrk="1" latinLnBrk="0" hangingPunct="1">
                        <a:defRPr sz="1800" b="1" kern="1200">
                          <a:solidFill>
                            <a:schemeClr val="lt1"/>
                          </a:solidFill>
                          <a:latin typeface="Avenir Next LT Pro"/>
                        </a:defRPr>
                      </a:lvl5pPr>
                      <a:lvl6pPr marL="2286000" algn="l" defTabSz="914400" rtl="0" eaLnBrk="1" latinLnBrk="0" hangingPunct="1">
                        <a:defRPr sz="1800" b="1" kern="1200">
                          <a:solidFill>
                            <a:schemeClr val="lt1"/>
                          </a:solidFill>
                          <a:latin typeface="Avenir Next LT Pro"/>
                        </a:defRPr>
                      </a:lvl6pPr>
                      <a:lvl7pPr marL="2743200" algn="l" defTabSz="914400" rtl="0" eaLnBrk="1" latinLnBrk="0" hangingPunct="1">
                        <a:defRPr sz="1800" b="1" kern="1200">
                          <a:solidFill>
                            <a:schemeClr val="lt1"/>
                          </a:solidFill>
                          <a:latin typeface="Avenir Next LT Pro"/>
                        </a:defRPr>
                      </a:lvl7pPr>
                      <a:lvl8pPr marL="3200400" algn="l" defTabSz="914400" rtl="0" eaLnBrk="1" latinLnBrk="0" hangingPunct="1">
                        <a:defRPr sz="1800" b="1" kern="1200">
                          <a:solidFill>
                            <a:schemeClr val="lt1"/>
                          </a:solidFill>
                          <a:latin typeface="Avenir Next LT Pro"/>
                        </a:defRPr>
                      </a:lvl8pPr>
                      <a:lvl9pPr marL="3657600" algn="l" defTabSz="914400" rtl="0" eaLnBrk="1" latinLnBrk="0" hangingPunct="1">
                        <a:defRPr sz="1800" b="1" kern="1200">
                          <a:solidFill>
                            <a:schemeClr val="lt1"/>
                          </a:solidFill>
                          <a:latin typeface="Avenir Next LT Pro"/>
                        </a:defRPr>
                      </a:lvl9pPr>
                    </a:lstStyle>
                    <a:p>
                      <a:pPr algn="ctr"/>
                      <a:r>
                        <a:rPr lang="en-US" sz="1200">
                          <a:solidFill>
                            <a:srgbClr val="FFFFFF"/>
                          </a:solidFill>
                        </a:rPr>
                        <a:t>FL (n=7)</a:t>
                      </a:r>
                      <a:endParaRPr lang="en-GB" sz="1200">
                        <a:solidFill>
                          <a:srgbClr val="FFFFFF"/>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12745"/>
                    </a:solidFill>
                  </a:tcPr>
                </a:tc>
                <a:tc>
                  <a:txBody>
                    <a:bodyPr/>
                    <a:lstStyle>
                      <a:lvl1pPr marL="0" algn="l" defTabSz="914400" rtl="0" eaLnBrk="1" latinLnBrk="0" hangingPunct="1">
                        <a:defRPr sz="1800" b="1" kern="1200">
                          <a:solidFill>
                            <a:schemeClr val="lt1"/>
                          </a:solidFill>
                          <a:latin typeface="Avenir Next LT Pro"/>
                        </a:defRPr>
                      </a:lvl1pPr>
                      <a:lvl2pPr marL="457200" algn="l" defTabSz="914400" rtl="0" eaLnBrk="1" latinLnBrk="0" hangingPunct="1">
                        <a:defRPr sz="1800" b="1" kern="1200">
                          <a:solidFill>
                            <a:schemeClr val="lt1"/>
                          </a:solidFill>
                          <a:latin typeface="Avenir Next LT Pro"/>
                        </a:defRPr>
                      </a:lvl2pPr>
                      <a:lvl3pPr marL="914400" algn="l" defTabSz="914400" rtl="0" eaLnBrk="1" latinLnBrk="0" hangingPunct="1">
                        <a:defRPr sz="1800" b="1" kern="1200">
                          <a:solidFill>
                            <a:schemeClr val="lt1"/>
                          </a:solidFill>
                          <a:latin typeface="Avenir Next LT Pro"/>
                        </a:defRPr>
                      </a:lvl3pPr>
                      <a:lvl4pPr marL="1371600" algn="l" defTabSz="914400" rtl="0" eaLnBrk="1" latinLnBrk="0" hangingPunct="1">
                        <a:defRPr sz="1800" b="1" kern="1200">
                          <a:solidFill>
                            <a:schemeClr val="lt1"/>
                          </a:solidFill>
                          <a:latin typeface="Avenir Next LT Pro"/>
                        </a:defRPr>
                      </a:lvl4pPr>
                      <a:lvl5pPr marL="1828800" algn="l" defTabSz="914400" rtl="0" eaLnBrk="1" latinLnBrk="0" hangingPunct="1">
                        <a:defRPr sz="1800" b="1" kern="1200">
                          <a:solidFill>
                            <a:schemeClr val="lt1"/>
                          </a:solidFill>
                          <a:latin typeface="Avenir Next LT Pro"/>
                        </a:defRPr>
                      </a:lvl5pPr>
                      <a:lvl6pPr marL="2286000" algn="l" defTabSz="914400" rtl="0" eaLnBrk="1" latinLnBrk="0" hangingPunct="1">
                        <a:defRPr sz="1800" b="1" kern="1200">
                          <a:solidFill>
                            <a:schemeClr val="lt1"/>
                          </a:solidFill>
                          <a:latin typeface="Avenir Next LT Pro"/>
                        </a:defRPr>
                      </a:lvl6pPr>
                      <a:lvl7pPr marL="2743200" algn="l" defTabSz="914400" rtl="0" eaLnBrk="1" latinLnBrk="0" hangingPunct="1">
                        <a:defRPr sz="1800" b="1" kern="1200">
                          <a:solidFill>
                            <a:schemeClr val="lt1"/>
                          </a:solidFill>
                          <a:latin typeface="Avenir Next LT Pro"/>
                        </a:defRPr>
                      </a:lvl7pPr>
                      <a:lvl8pPr marL="3200400" algn="l" defTabSz="914400" rtl="0" eaLnBrk="1" latinLnBrk="0" hangingPunct="1">
                        <a:defRPr sz="1800" b="1" kern="1200">
                          <a:solidFill>
                            <a:schemeClr val="lt1"/>
                          </a:solidFill>
                          <a:latin typeface="Avenir Next LT Pro"/>
                        </a:defRPr>
                      </a:lvl8pPr>
                      <a:lvl9pPr marL="3657600" algn="l" defTabSz="914400" rtl="0" eaLnBrk="1" latinLnBrk="0" hangingPunct="1">
                        <a:defRPr sz="1800" b="1" kern="1200">
                          <a:solidFill>
                            <a:schemeClr val="lt1"/>
                          </a:solidFill>
                          <a:latin typeface="Avenir Next LT Pro"/>
                        </a:defRPr>
                      </a:lvl9pPr>
                    </a:lstStyle>
                    <a:p>
                      <a:pPr algn="ctr"/>
                      <a:r>
                        <a:rPr lang="en-US" sz="1200">
                          <a:solidFill>
                            <a:srgbClr val="FFFFFF"/>
                          </a:solidFill>
                        </a:rPr>
                        <a:t>MZL (n=5)</a:t>
                      </a:r>
                      <a:endParaRPr lang="en-GB" sz="1200">
                        <a:solidFill>
                          <a:srgbClr val="FFFFFF"/>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212745"/>
                    </a:solidFill>
                  </a:tcPr>
                </a:tc>
                <a:extLst>
                  <a:ext uri="{0D108BD9-81ED-4DB2-BD59-A6C34878D82A}">
                    <a16:rowId xmlns:a16="http://schemas.microsoft.com/office/drawing/2014/main" val="2067818083"/>
                  </a:ext>
                </a:extLst>
              </a:tr>
              <a:tr h="118712">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0"/>
                      <a:r>
                        <a:rPr lang="en-US" sz="1200" b="1">
                          <a:solidFill>
                            <a:schemeClr val="bg1"/>
                          </a:solidFill>
                          <a:latin typeface="+mj-lt"/>
                        </a:rPr>
                        <a:t>Best overall response, n (%)</a:t>
                      </a:r>
                      <a:endParaRPr lang="en-GB" sz="1200" b="1">
                        <a:solidFill>
                          <a:schemeClr val="bg1"/>
                        </a:solidFill>
                        <a:latin typeface="+mj-l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615740143"/>
                  </a:ext>
                </a:extLst>
              </a:tr>
              <a:tr h="118712">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80000"/>
                      <a:r>
                        <a:rPr lang="en-US" sz="1200" b="0">
                          <a:solidFill>
                            <a:schemeClr val="bg1"/>
                          </a:solidFill>
                          <a:latin typeface="+mj-lt"/>
                        </a:rPr>
                        <a:t>CR</a:t>
                      </a:r>
                      <a:endParaRPr lang="en-GB" sz="1200" b="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0</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1 (14)</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0</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862976696"/>
                  </a:ext>
                </a:extLst>
              </a:tr>
              <a:tr h="118712">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80000"/>
                      <a:r>
                        <a:rPr lang="en-US" sz="1200" b="0">
                          <a:solidFill>
                            <a:schemeClr val="bg1"/>
                          </a:solidFill>
                          <a:latin typeface="+mj-lt"/>
                        </a:rPr>
                        <a:t>VGPR</a:t>
                      </a:r>
                      <a:endParaRPr lang="en-GB" sz="1200" b="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2 (17)</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0</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0</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8074130"/>
                  </a:ext>
                </a:extLst>
              </a:tr>
              <a:tr h="118712">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80000"/>
                      <a:r>
                        <a:rPr lang="en-US" sz="1200" b="0">
                          <a:solidFill>
                            <a:schemeClr val="bg1"/>
                          </a:solidFill>
                          <a:latin typeface="+mj-lt"/>
                        </a:rPr>
                        <a:t>PR</a:t>
                      </a:r>
                      <a:endParaRPr lang="en-GB" sz="1200" b="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9 (75)</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3 (43)</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3 (60)</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337407731"/>
                  </a:ext>
                </a:extLst>
              </a:tr>
              <a:tr h="118712">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80000"/>
                      <a:r>
                        <a:rPr lang="en-US" sz="1200" b="0">
                          <a:solidFill>
                            <a:schemeClr val="bg1"/>
                          </a:solidFill>
                          <a:latin typeface="+mj-lt"/>
                        </a:rPr>
                        <a:t>SD</a:t>
                      </a:r>
                      <a:endParaRPr lang="en-GB" sz="1200" b="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1 (8)</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2 (29)</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1 (20)</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155834672"/>
                  </a:ext>
                </a:extLst>
              </a:tr>
              <a:tr h="118712">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180000"/>
                      <a:r>
                        <a:rPr lang="en-US" sz="1200" b="0">
                          <a:solidFill>
                            <a:schemeClr val="bg1"/>
                          </a:solidFill>
                          <a:latin typeface="+mj-lt"/>
                        </a:rPr>
                        <a:t>PD</a:t>
                      </a:r>
                      <a:endParaRPr lang="en-GB" sz="1200" b="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0</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1 (14)</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1 (20)</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796197933"/>
                  </a:ext>
                </a:extLst>
              </a:tr>
              <a:tr h="118712">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0"/>
                      <a:r>
                        <a:rPr lang="en-US" sz="1200" b="1">
                          <a:solidFill>
                            <a:schemeClr val="bg1"/>
                          </a:solidFill>
                          <a:latin typeface="+mj-lt"/>
                        </a:rPr>
                        <a:t>Disease control rate, n (%)</a:t>
                      </a:r>
                      <a:r>
                        <a:rPr lang="en-US" sz="1200" b="1" baseline="30000">
                          <a:solidFill>
                            <a:schemeClr val="bg1"/>
                          </a:solidFill>
                          <a:latin typeface="+mj-lt"/>
                        </a:rPr>
                        <a:t>a</a:t>
                      </a:r>
                      <a:endParaRPr lang="en-GB" sz="1200" b="1">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12 (100)</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6 (86)</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4 (80)</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73832861"/>
                  </a:ext>
                </a:extLst>
              </a:tr>
              <a:tr h="118712">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0"/>
                      <a:r>
                        <a:rPr lang="en-US" sz="1200" b="1">
                          <a:solidFill>
                            <a:schemeClr val="bg1"/>
                          </a:solidFill>
                          <a:latin typeface="+mj-lt"/>
                        </a:rPr>
                        <a:t>ORR, n (%)</a:t>
                      </a:r>
                      <a:r>
                        <a:rPr lang="en-US" sz="1200" b="1" baseline="30000">
                          <a:solidFill>
                            <a:schemeClr val="bg1"/>
                          </a:solidFill>
                          <a:latin typeface="+mj-lt"/>
                        </a:rPr>
                        <a:t>b</a:t>
                      </a:r>
                      <a:endParaRPr lang="en-GB" sz="1200" b="1">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11 (92)</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4 (57)</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3 (60)</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641866624"/>
                  </a:ext>
                </a:extLst>
              </a:tr>
              <a:tr h="118712">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marL="0"/>
                      <a:r>
                        <a:rPr lang="en-US" sz="1200" b="1">
                          <a:solidFill>
                            <a:schemeClr val="bg1"/>
                          </a:solidFill>
                          <a:latin typeface="+mj-lt"/>
                        </a:rPr>
                        <a:t>Time to first response, median (range), </a:t>
                      </a:r>
                      <a:r>
                        <a:rPr lang="en-US" sz="1200" b="1" err="1">
                          <a:solidFill>
                            <a:schemeClr val="bg1"/>
                          </a:solidFill>
                          <a:latin typeface="+mj-lt"/>
                        </a:rPr>
                        <a:t>months</a:t>
                      </a:r>
                      <a:r>
                        <a:rPr lang="en-US" sz="1200" b="1" baseline="30000" err="1">
                          <a:solidFill>
                            <a:schemeClr val="bg1"/>
                          </a:solidFill>
                          <a:latin typeface="+mj-lt"/>
                        </a:rPr>
                        <a:t>c</a:t>
                      </a:r>
                      <a:endParaRPr lang="en-GB" sz="1200" b="1">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0.95 (0.9-3.7)</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2.71 (2.6-3.3)</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venir Next LT Pro"/>
                        </a:defRPr>
                      </a:lvl1pPr>
                      <a:lvl2pPr marL="457200" algn="l" defTabSz="914400" rtl="0" eaLnBrk="1" latinLnBrk="0" hangingPunct="1">
                        <a:defRPr sz="1800" kern="1200">
                          <a:solidFill>
                            <a:schemeClr val="dk1"/>
                          </a:solidFill>
                          <a:latin typeface="Avenir Next LT Pro"/>
                        </a:defRPr>
                      </a:lvl2pPr>
                      <a:lvl3pPr marL="914400" algn="l" defTabSz="914400" rtl="0" eaLnBrk="1" latinLnBrk="0" hangingPunct="1">
                        <a:defRPr sz="1800" kern="1200">
                          <a:solidFill>
                            <a:schemeClr val="dk1"/>
                          </a:solidFill>
                          <a:latin typeface="Avenir Next LT Pro"/>
                        </a:defRPr>
                      </a:lvl3pPr>
                      <a:lvl4pPr marL="1371600" algn="l" defTabSz="914400" rtl="0" eaLnBrk="1" latinLnBrk="0" hangingPunct="1">
                        <a:defRPr sz="1800" kern="1200">
                          <a:solidFill>
                            <a:schemeClr val="dk1"/>
                          </a:solidFill>
                          <a:latin typeface="Avenir Next LT Pro"/>
                        </a:defRPr>
                      </a:lvl4pPr>
                      <a:lvl5pPr marL="1828800" algn="l" defTabSz="914400" rtl="0" eaLnBrk="1" latinLnBrk="0" hangingPunct="1">
                        <a:defRPr sz="1800" kern="1200">
                          <a:solidFill>
                            <a:schemeClr val="dk1"/>
                          </a:solidFill>
                          <a:latin typeface="Avenir Next LT Pro"/>
                        </a:defRPr>
                      </a:lvl5pPr>
                      <a:lvl6pPr marL="2286000" algn="l" defTabSz="914400" rtl="0" eaLnBrk="1" latinLnBrk="0" hangingPunct="1">
                        <a:defRPr sz="1800" kern="1200">
                          <a:solidFill>
                            <a:schemeClr val="dk1"/>
                          </a:solidFill>
                          <a:latin typeface="Avenir Next LT Pro"/>
                        </a:defRPr>
                      </a:lvl6pPr>
                      <a:lvl7pPr marL="2743200" algn="l" defTabSz="914400" rtl="0" eaLnBrk="1" latinLnBrk="0" hangingPunct="1">
                        <a:defRPr sz="1800" kern="1200">
                          <a:solidFill>
                            <a:schemeClr val="dk1"/>
                          </a:solidFill>
                          <a:latin typeface="Avenir Next LT Pro"/>
                        </a:defRPr>
                      </a:lvl7pPr>
                      <a:lvl8pPr marL="3200400" algn="l" defTabSz="914400" rtl="0" eaLnBrk="1" latinLnBrk="0" hangingPunct="1">
                        <a:defRPr sz="1800" kern="1200">
                          <a:solidFill>
                            <a:schemeClr val="dk1"/>
                          </a:solidFill>
                          <a:latin typeface="Avenir Next LT Pro"/>
                        </a:defRPr>
                      </a:lvl8pPr>
                      <a:lvl9pPr marL="3657600" algn="l" defTabSz="914400" rtl="0" eaLnBrk="1" latinLnBrk="0" hangingPunct="1">
                        <a:defRPr sz="1800" kern="1200">
                          <a:solidFill>
                            <a:schemeClr val="dk1"/>
                          </a:solidFill>
                          <a:latin typeface="Avenir Next LT Pro"/>
                        </a:defRPr>
                      </a:lvl9pPr>
                    </a:lstStyle>
                    <a:p>
                      <a:pPr algn="ctr"/>
                      <a:r>
                        <a:rPr lang="en-US" sz="1200">
                          <a:solidFill>
                            <a:schemeClr val="bg1"/>
                          </a:solidFill>
                          <a:latin typeface="+mj-lt"/>
                        </a:rPr>
                        <a:t>2.83 (2.8-2.9)</a:t>
                      </a:r>
                      <a:endParaRPr lang="en-GB" sz="1200">
                        <a:solidFill>
                          <a:schemeClr val="bg1"/>
                        </a:solidFill>
                        <a:latin typeface="+mj-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71717198"/>
                  </a:ext>
                </a:extLst>
              </a:tr>
            </a:tbl>
          </a:graphicData>
        </a:graphic>
      </p:graphicFrame>
      <p:sp>
        <p:nvSpPr>
          <p:cNvPr id="14" name="CasellaDiTesto 13">
            <a:extLst>
              <a:ext uri="{FF2B5EF4-FFF2-40B4-BE49-F238E27FC236}">
                <a16:creationId xmlns:a16="http://schemas.microsoft.com/office/drawing/2014/main" id="{0BE5430B-4A3C-E906-5EBF-CF39A6A2449A}"/>
              </a:ext>
            </a:extLst>
          </p:cNvPr>
          <p:cNvSpPr txBox="1"/>
          <p:nvPr/>
        </p:nvSpPr>
        <p:spPr>
          <a:xfrm>
            <a:off x="1385982" y="5049691"/>
            <a:ext cx="9336447" cy="1154162"/>
          </a:xfrm>
          <a:prstGeom prst="rect">
            <a:avLst/>
          </a:prstGeom>
          <a:noFill/>
        </p:spPr>
        <p:txBody>
          <a:bodyPr wrap="square">
            <a:spAutoFit/>
          </a:bodyPr>
          <a:lstStyle/>
          <a:p>
            <a:pPr marL="182880" marR="0" lvl="0" indent="-182880" algn="l" defTabSz="1219110" rtl="0" eaLnBrk="1" fontAlgn="auto" latinLnBrk="0" hangingPunct="1">
              <a:lnSpc>
                <a:spcPct val="100000"/>
              </a:lnSpc>
              <a:spcBef>
                <a:spcPts val="900"/>
              </a:spcBef>
              <a:spcAft>
                <a:spcPts val="0"/>
              </a:spcAft>
              <a:buClr>
                <a:srgbClr val="C00000"/>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In response-evaluable patients, the ORR was 75%</a:t>
            </a:r>
          </a:p>
          <a:p>
            <a:pPr marL="182880" marR="0" lvl="0" indent="-182880" algn="l" defTabSz="1219110" rtl="0" eaLnBrk="1" fontAlgn="auto" latinLnBrk="0" hangingPunct="1">
              <a:lnSpc>
                <a:spcPct val="100000"/>
              </a:lnSpc>
              <a:spcBef>
                <a:spcPts val="900"/>
              </a:spcBef>
              <a:spcAft>
                <a:spcPts val="0"/>
              </a:spcAft>
              <a:buClr>
                <a:srgbClr val="C00000"/>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Responses also in patients previously treated with </a:t>
            </a:r>
            <a:r>
              <a:rPr kumimoji="0" lang="en-US" sz="1800" b="0" i="0" u="none" strike="noStrike" kern="1200" cap="none" spc="0" normalizeH="0" baseline="0" noProof="0" err="1">
                <a:ln>
                  <a:noFill/>
                </a:ln>
                <a:solidFill>
                  <a:prstClr val="black">
                    <a:lumMod val="85000"/>
                    <a:lumOff val="15000"/>
                  </a:prstClr>
                </a:solidFill>
                <a:effectLst/>
                <a:uLnTx/>
                <a:uFillTx/>
                <a:latin typeface="Arial" panose="020B0604020202020204"/>
                <a:ea typeface="+mn-ea"/>
                <a:cs typeface="+mn-cs"/>
              </a:rPr>
              <a:t>cBTKi</a:t>
            </a:r>
            <a:r>
              <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 and </a:t>
            </a:r>
            <a:r>
              <a:rPr kumimoji="0" lang="en-US" sz="1800" b="0" i="0" u="none" strike="noStrike" kern="1200" cap="none" spc="0" normalizeH="0" baseline="0" noProof="0" err="1">
                <a:ln>
                  <a:noFill/>
                </a:ln>
                <a:solidFill>
                  <a:prstClr val="black">
                    <a:lumMod val="85000"/>
                    <a:lumOff val="15000"/>
                  </a:prstClr>
                </a:solidFill>
                <a:effectLst/>
                <a:uLnTx/>
                <a:uFillTx/>
                <a:latin typeface="Arial" panose="020B0604020202020204"/>
                <a:ea typeface="+mn-ea"/>
                <a:cs typeface="+mn-cs"/>
              </a:rPr>
              <a:t>ncBTK</a:t>
            </a:r>
            <a:endPar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endParaRPr>
          </a:p>
          <a:p>
            <a:pPr marL="182880" marR="0" lvl="0" indent="-182880" algn="l" defTabSz="1219110" rtl="0" eaLnBrk="1" fontAlgn="auto" latinLnBrk="0" hangingPunct="1">
              <a:lnSpc>
                <a:spcPct val="100000"/>
              </a:lnSpc>
              <a:spcBef>
                <a:spcPts val="900"/>
              </a:spcBef>
              <a:spcAft>
                <a:spcPts val="0"/>
              </a:spcAft>
              <a:buClr>
                <a:srgbClr val="C00000"/>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Arial" panose="020B0604020202020204"/>
                <a:ea typeface="+mn-ea"/>
                <a:cs typeface="+mn-cs"/>
              </a:rPr>
              <a:t>Major response (1 VGPR, 1 PR) in the 2 WM patients with detected BTK mutations </a:t>
            </a:r>
          </a:p>
        </p:txBody>
      </p:sp>
      <p:sp>
        <p:nvSpPr>
          <p:cNvPr id="6" name="CasellaDiTesto 5">
            <a:extLst>
              <a:ext uri="{FF2B5EF4-FFF2-40B4-BE49-F238E27FC236}">
                <a16:creationId xmlns:a16="http://schemas.microsoft.com/office/drawing/2014/main" id="{C825FEF7-DB2A-C5F0-8883-D6D94E1224D6}"/>
              </a:ext>
            </a:extLst>
          </p:cNvPr>
          <p:cNvSpPr txBox="1"/>
          <p:nvPr/>
        </p:nvSpPr>
        <p:spPr>
          <a:xfrm>
            <a:off x="982717" y="1050798"/>
            <a:ext cx="1022656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rPr>
              <a:t>Dose </a:t>
            </a:r>
            <a:r>
              <a:rPr kumimoji="0" lang="it-IT" sz="2000" b="1" i="1" u="none" strike="noStrike" kern="1200" cap="none" spc="0" normalizeH="0" baseline="0" noProof="0" err="1">
                <a:ln>
                  <a:noFill/>
                </a:ln>
                <a:solidFill>
                  <a:srgbClr val="C00000"/>
                </a:solidFill>
                <a:effectLst/>
                <a:uLnTx/>
                <a:uFillTx/>
                <a:latin typeface="Arial" panose="020B0604020202020204"/>
                <a:ea typeface="+mn-ea"/>
                <a:cs typeface="+mn-cs"/>
              </a:rPr>
              <a:t>levels</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rPr>
              <a:t>: 100 mg, 200 mg, 350</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 mg</a:t>
            </a:r>
            <a:endParaRPr kumimoji="0" lang="it-IT" sz="7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Overall 25 patients with WM/FL/MZL  16 (64%) on treatment </a:t>
            </a:r>
            <a:r>
              <a:rPr kumimoji="0" lang="it-IT" sz="2000" b="1" i="1" u="none" strike="noStrike" kern="1200" cap="none" spc="0" normalizeH="0" baseline="0" noProof="0" err="1">
                <a:ln>
                  <a:noFill/>
                </a:ln>
                <a:solidFill>
                  <a:srgbClr val="C00000"/>
                </a:solidFill>
                <a:effectLst/>
                <a:uLnTx/>
                <a:uFillTx/>
                <a:latin typeface="Arial" panose="020B0604020202020204"/>
                <a:ea typeface="+mn-ea"/>
                <a:cs typeface="+mn-cs"/>
                <a:sym typeface="Wingdings" panose="05000000000000000000" pitchFamily="2" charset="2"/>
              </a:rPr>
              <a:t>at</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 last data </a:t>
            </a:r>
            <a:r>
              <a:rPr kumimoji="0" lang="it-IT" sz="2000" b="1" i="1" u="none" strike="noStrike" kern="1200" cap="none" spc="0" normalizeH="0" baseline="0" noProof="0" err="1">
                <a:ln>
                  <a:noFill/>
                </a:ln>
                <a:solidFill>
                  <a:srgbClr val="C00000"/>
                </a:solidFill>
                <a:effectLst/>
                <a:uLnTx/>
                <a:uFillTx/>
                <a:latin typeface="Arial" panose="020B0604020202020204"/>
                <a:ea typeface="+mn-ea"/>
                <a:cs typeface="+mn-cs"/>
                <a:sym typeface="Wingdings" panose="05000000000000000000" pitchFamily="2" charset="2"/>
              </a:rPr>
              <a:t>cut</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-off</a:t>
            </a:r>
          </a:p>
        </p:txBody>
      </p:sp>
      <p:sp>
        <p:nvSpPr>
          <p:cNvPr id="7" name="TextBox 6">
            <a:extLst>
              <a:ext uri="{FF2B5EF4-FFF2-40B4-BE49-F238E27FC236}">
                <a16:creationId xmlns:a16="http://schemas.microsoft.com/office/drawing/2014/main" id="{185D1B5A-6564-8333-F3D6-289750724671}"/>
              </a:ext>
            </a:extLst>
          </p:cNvPr>
          <p:cNvSpPr txBox="1"/>
          <p:nvPr/>
        </p:nvSpPr>
        <p:spPr>
          <a:xfrm>
            <a:off x="883578" y="6394072"/>
            <a:ext cx="10594648" cy="46166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BCL2i, B-cell lymphoma-2 inhibitor; BTK(i), Bruton’s tyrosine kinase (inhibitor); cBTKi, covalent BTKi; CR, complete response; FL, follicular lymphoma; iNHL, indolent non-Hodgkin lymphoma; mFU, median follow-up; MZL, marginal zone lymphoma; ncBTKi, non-covalent BTKi; ORR, overall response rate; PD, progressive disease; PR, partial response; SD, stable disease; VGPR, very good partial response; 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283349"/>
                </a:solidFill>
                <a:effectLst/>
                <a:uLnTx/>
                <a:uFillTx/>
                <a:latin typeface="Arial" panose="020B0604020202020204"/>
                <a:ea typeface="+mn-ea"/>
                <a:cs typeface="+mn-cs"/>
              </a:rPr>
              <a:t>1) Cheah CY et al.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Presented at the EHA2024 Hybrid Congress; June 13-16, 2024; Madrid, Spain (Poster P1119)</a:t>
            </a:r>
            <a:r>
              <a:rPr kumimoji="0" lang="en-GB" sz="800" b="0" i="0" u="none" strike="noStrike" kern="1200" cap="none" spc="0" normalizeH="0" baseline="0" noProof="0">
                <a:ln>
                  <a:noFill/>
                </a:ln>
                <a:solidFill>
                  <a:srgbClr val="283349"/>
                </a:solidFill>
                <a:effectLst/>
                <a:uLnTx/>
                <a:uFillTx/>
                <a:latin typeface="Arial" panose="020B0604020202020204"/>
                <a:ea typeface="+mn-ea"/>
                <a:cs typeface="+mn-cs"/>
              </a:rPr>
              <a:t>. Available at: </a:t>
            </a:r>
            <a:r>
              <a:rPr kumimoji="0" lang="en-GB" sz="800" b="0" i="0" u="none" strike="noStrike" kern="1200" cap="none" spc="0" normalizeH="0" baseline="0" noProof="0">
                <a:ln>
                  <a:noFill/>
                </a:ln>
                <a:solidFill>
                  <a:srgbClr val="283349"/>
                </a:solidFill>
                <a:effectLst/>
                <a:uLnTx/>
                <a:uFillTx/>
                <a:latin typeface="Arial" panose="020B0604020202020204"/>
                <a:ea typeface="+mn-ea"/>
                <a:cs typeface="+mn-cs"/>
                <a:hlinkClick r:id="rId2"/>
              </a:rPr>
              <a:t>Cheah_BGB-16673-101_NHL_EHA_Poster_2024.pdf</a:t>
            </a:r>
            <a:r>
              <a:rPr kumimoji="0" lang="en-GB" sz="800" b="0" i="0" u="none" strike="noStrike" kern="1200" cap="none" spc="0" normalizeH="0" baseline="0" noProof="0">
                <a:ln>
                  <a:noFill/>
                </a:ln>
                <a:solidFill>
                  <a:srgbClr val="283349"/>
                </a:solidFill>
                <a:effectLst/>
                <a:uLnTx/>
                <a:uFillTx/>
                <a:latin typeface="Arial" panose="020B0604020202020204"/>
                <a:ea typeface="+mn-ea"/>
                <a:cs typeface="+mn-cs"/>
              </a:rPr>
              <a:t>.</a:t>
            </a:r>
          </a:p>
        </p:txBody>
      </p:sp>
    </p:spTree>
    <p:extLst>
      <p:ext uri="{BB962C8B-B14F-4D97-AF65-F5344CB8AC3E}">
        <p14:creationId xmlns:p14="http://schemas.microsoft.com/office/powerpoint/2010/main" val="3362490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AD7758EE-D642-B31B-D28E-F20E1CDFF1D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olo 3">
            <a:extLst>
              <a:ext uri="{FF2B5EF4-FFF2-40B4-BE49-F238E27FC236}">
                <a16:creationId xmlns:a16="http://schemas.microsoft.com/office/drawing/2014/main" id="{F3AE9B58-A0D9-0671-8C14-AC73F5055906}"/>
              </a:ext>
            </a:extLst>
          </p:cNvPr>
          <p:cNvSpPr>
            <a:spLocks noGrp="1"/>
          </p:cNvSpPr>
          <p:nvPr>
            <p:ph type="ctrTitle"/>
          </p:nvPr>
        </p:nvSpPr>
        <p:spPr/>
        <p:txBody>
          <a:bodyPr/>
          <a:lstStyle/>
          <a:p>
            <a:r>
              <a:rPr lang="en-US"/>
              <a:t>BGB-16673-101: Percent change from baseline in IgM for patients with WM</a:t>
            </a:r>
            <a:endParaRPr lang="it-IT"/>
          </a:p>
        </p:txBody>
      </p:sp>
      <p:pic>
        <p:nvPicPr>
          <p:cNvPr id="5" name="Picture 5">
            <a:extLst>
              <a:ext uri="{FF2B5EF4-FFF2-40B4-BE49-F238E27FC236}">
                <a16:creationId xmlns:a16="http://schemas.microsoft.com/office/drawing/2014/main" id="{907BA2A2-DE8E-C751-69D1-01C675EC6069}"/>
              </a:ext>
            </a:extLst>
          </p:cNvPr>
          <p:cNvPicPr>
            <a:picLocks noChangeAspect="1"/>
          </p:cNvPicPr>
          <p:nvPr/>
        </p:nvPicPr>
        <p:blipFill>
          <a:blip r:embed="rId2"/>
          <a:stretch>
            <a:fillRect/>
          </a:stretch>
        </p:blipFill>
        <p:spPr>
          <a:xfrm>
            <a:off x="1603105" y="1639503"/>
            <a:ext cx="8985790" cy="4238453"/>
          </a:xfrm>
          <a:prstGeom prst="rect">
            <a:avLst/>
          </a:prstGeom>
        </p:spPr>
      </p:pic>
      <p:sp>
        <p:nvSpPr>
          <p:cNvPr id="7" name="TextBox 6">
            <a:extLst>
              <a:ext uri="{FF2B5EF4-FFF2-40B4-BE49-F238E27FC236}">
                <a16:creationId xmlns:a16="http://schemas.microsoft.com/office/drawing/2014/main" id="{00503751-EE9B-7CA7-BEA7-B4BA37F41ACF}"/>
              </a:ext>
            </a:extLst>
          </p:cNvPr>
          <p:cNvSpPr txBox="1"/>
          <p:nvPr/>
        </p:nvSpPr>
        <p:spPr>
          <a:xfrm>
            <a:off x="883579" y="6473282"/>
            <a:ext cx="10594648" cy="3693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BL, baseline; IgM, Immunoglobulin; 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Cheah CY et al.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Presented at the EHA2024 Hybrid Congress; June 13-16, 2024; Madrid, Spain (Poster P1119)</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 Available at: </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hlinkClick r:id="rId3"/>
              </a:rPr>
              <a:t>Cheah_BGB-16673-101_NHL_EHA_Poster_2024.pdf</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30518155"/>
      </p:ext>
    </p:extLst>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61C2421D-BA19-46F3-AD48-B636BD99A09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olo 3">
            <a:extLst>
              <a:ext uri="{FF2B5EF4-FFF2-40B4-BE49-F238E27FC236}">
                <a16:creationId xmlns:a16="http://schemas.microsoft.com/office/drawing/2014/main" id="{2C8BA94A-7FBA-F162-49E2-7F8EE5428BF0}"/>
              </a:ext>
            </a:extLst>
          </p:cNvPr>
          <p:cNvSpPr>
            <a:spLocks noGrp="1"/>
          </p:cNvSpPr>
          <p:nvPr>
            <p:ph type="ctrTitle"/>
          </p:nvPr>
        </p:nvSpPr>
        <p:spPr/>
        <p:txBody>
          <a:bodyPr/>
          <a:lstStyle/>
          <a:p>
            <a:r>
              <a:rPr lang="it-IT"/>
              <a:t>BGB-16673-101: </a:t>
            </a:r>
            <a:r>
              <a:rPr lang="it-IT" err="1"/>
              <a:t>TEAEs</a:t>
            </a:r>
            <a:r>
              <a:rPr lang="it-IT"/>
              <a:t> in FL/MZL/WM </a:t>
            </a:r>
            <a:r>
              <a:rPr lang="it-IT" err="1"/>
              <a:t>patients</a:t>
            </a:r>
            <a:endParaRPr lang="it-IT"/>
          </a:p>
        </p:txBody>
      </p:sp>
      <p:graphicFrame>
        <p:nvGraphicFramePr>
          <p:cNvPr id="5" name="Segnaposto contenuto 4">
            <a:extLst>
              <a:ext uri="{FF2B5EF4-FFF2-40B4-BE49-F238E27FC236}">
                <a16:creationId xmlns:a16="http://schemas.microsoft.com/office/drawing/2014/main" id="{6F239990-99D0-461D-7C69-506675A498D5}"/>
              </a:ext>
            </a:extLst>
          </p:cNvPr>
          <p:cNvGraphicFramePr>
            <a:graphicFrameLocks noGrp="1"/>
          </p:cNvGraphicFramePr>
          <p:nvPr>
            <p:ph sz="quarter" idx="13"/>
          </p:nvPr>
        </p:nvGraphicFramePr>
        <p:xfrm>
          <a:off x="3868547" y="1248632"/>
          <a:ext cx="4380717" cy="2979240"/>
        </p:xfrm>
        <a:graphic>
          <a:graphicData uri="http://schemas.openxmlformats.org/drawingml/2006/table">
            <a:tbl>
              <a:tblPr firstRow="1" bandRow="1">
                <a:tableStyleId>{5C22544A-7EE6-4342-B048-85BDC9FD1C3A}</a:tableStyleId>
              </a:tblPr>
              <a:tblGrid>
                <a:gridCol w="2472216">
                  <a:extLst>
                    <a:ext uri="{9D8B030D-6E8A-4147-A177-3AD203B41FA5}">
                      <a16:colId xmlns:a16="http://schemas.microsoft.com/office/drawing/2014/main" val="2942297096"/>
                    </a:ext>
                  </a:extLst>
                </a:gridCol>
                <a:gridCol w="1908501">
                  <a:extLst>
                    <a:ext uri="{9D8B030D-6E8A-4147-A177-3AD203B41FA5}">
                      <a16:colId xmlns:a16="http://schemas.microsoft.com/office/drawing/2014/main" val="4230810156"/>
                    </a:ext>
                  </a:extLst>
                </a:gridCol>
              </a:tblGrid>
              <a:tr h="568727">
                <a:tc>
                  <a:txBody>
                    <a:bodyPr/>
                    <a:lstStyle/>
                    <a:p>
                      <a:endParaRPr lang="it-IT" sz="1400"/>
                    </a:p>
                  </a:txBody>
                  <a:tcPr/>
                </a:tc>
                <a:tc>
                  <a:txBody>
                    <a:bodyPr/>
                    <a:lstStyle/>
                    <a:p>
                      <a:pPr algn="ctr"/>
                      <a:r>
                        <a:rPr lang="it-IT" sz="1400" err="1">
                          <a:solidFill>
                            <a:srgbClr val="FFFFFF"/>
                          </a:solidFill>
                        </a:rPr>
                        <a:t>All</a:t>
                      </a:r>
                      <a:r>
                        <a:rPr lang="it-IT" sz="1400">
                          <a:solidFill>
                            <a:srgbClr val="FFFFFF"/>
                          </a:solidFill>
                        </a:rPr>
                        <a:t> FL/WM/MZL (N=25)</a:t>
                      </a:r>
                    </a:p>
                  </a:txBody>
                  <a:tcPr/>
                </a:tc>
                <a:extLst>
                  <a:ext uri="{0D108BD9-81ED-4DB2-BD59-A6C34878D82A}">
                    <a16:rowId xmlns:a16="http://schemas.microsoft.com/office/drawing/2014/main" val="666414586"/>
                  </a:ext>
                </a:extLst>
              </a:tr>
              <a:tr h="344359">
                <a:tc>
                  <a:txBody>
                    <a:bodyPr/>
                    <a:lstStyle/>
                    <a:p>
                      <a:r>
                        <a:rPr lang="it-IT" sz="1400" err="1">
                          <a:solidFill>
                            <a:schemeClr val="bg1"/>
                          </a:solidFill>
                        </a:rPr>
                        <a:t>Any</a:t>
                      </a:r>
                      <a:r>
                        <a:rPr lang="it-IT" sz="1400">
                          <a:solidFill>
                            <a:schemeClr val="bg1"/>
                          </a:solidFill>
                        </a:rPr>
                        <a:t> grade TEAE</a:t>
                      </a:r>
                    </a:p>
                  </a:txBody>
                  <a:tcPr/>
                </a:tc>
                <a:tc>
                  <a:txBody>
                    <a:bodyPr/>
                    <a:lstStyle/>
                    <a:p>
                      <a:pPr algn="ctr"/>
                      <a:r>
                        <a:rPr lang="it-IT" sz="1400">
                          <a:solidFill>
                            <a:schemeClr val="bg1"/>
                          </a:solidFill>
                        </a:rPr>
                        <a:t>96%</a:t>
                      </a:r>
                    </a:p>
                  </a:txBody>
                  <a:tcPr/>
                </a:tc>
                <a:extLst>
                  <a:ext uri="{0D108BD9-81ED-4DB2-BD59-A6C34878D82A}">
                    <a16:rowId xmlns:a16="http://schemas.microsoft.com/office/drawing/2014/main" val="384650830"/>
                  </a:ext>
                </a:extLst>
              </a:tr>
              <a:tr h="344359">
                <a:tc>
                  <a:txBody>
                    <a:bodyPr/>
                    <a:lstStyle/>
                    <a:p>
                      <a:r>
                        <a:rPr lang="it-IT" sz="1400">
                          <a:solidFill>
                            <a:schemeClr val="bg1"/>
                          </a:solidFill>
                        </a:rPr>
                        <a:t>Grade ≥3</a:t>
                      </a:r>
                    </a:p>
                  </a:txBody>
                  <a:tcPr/>
                </a:tc>
                <a:tc>
                  <a:txBody>
                    <a:bodyPr/>
                    <a:lstStyle/>
                    <a:p>
                      <a:pPr algn="ctr"/>
                      <a:r>
                        <a:rPr lang="it-IT" sz="1400">
                          <a:solidFill>
                            <a:schemeClr val="bg1"/>
                          </a:solidFill>
                        </a:rPr>
                        <a:t>52%</a:t>
                      </a:r>
                    </a:p>
                  </a:txBody>
                  <a:tcPr/>
                </a:tc>
                <a:extLst>
                  <a:ext uri="{0D108BD9-81ED-4DB2-BD59-A6C34878D82A}">
                    <a16:rowId xmlns:a16="http://schemas.microsoft.com/office/drawing/2014/main" val="2379975982"/>
                  </a:ext>
                </a:extLst>
              </a:tr>
              <a:tr h="344359">
                <a:tc>
                  <a:txBody>
                    <a:bodyPr/>
                    <a:lstStyle/>
                    <a:p>
                      <a:r>
                        <a:rPr lang="it-IT" sz="1400" err="1">
                          <a:solidFill>
                            <a:schemeClr val="bg1"/>
                          </a:solidFill>
                        </a:rPr>
                        <a:t>Serious</a:t>
                      </a:r>
                      <a:r>
                        <a:rPr lang="it-IT" sz="1400">
                          <a:solidFill>
                            <a:schemeClr val="bg1"/>
                          </a:solidFill>
                        </a:rPr>
                        <a:t> </a:t>
                      </a:r>
                      <a:r>
                        <a:rPr lang="it-IT" sz="1400" err="1">
                          <a:solidFill>
                            <a:schemeClr val="bg1"/>
                          </a:solidFill>
                        </a:rPr>
                        <a:t>AEs</a:t>
                      </a:r>
                      <a:endParaRPr lang="it-IT" sz="140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a:solidFill>
                            <a:schemeClr val="bg1"/>
                          </a:solidFill>
                        </a:rPr>
                        <a:t>32%</a:t>
                      </a:r>
                    </a:p>
                  </a:txBody>
                  <a:tcPr/>
                </a:tc>
                <a:extLst>
                  <a:ext uri="{0D108BD9-81ED-4DB2-BD59-A6C34878D82A}">
                    <a16:rowId xmlns:a16="http://schemas.microsoft.com/office/drawing/2014/main" val="3328222348"/>
                  </a:ext>
                </a:extLst>
              </a:tr>
              <a:tr h="344359">
                <a:tc>
                  <a:txBody>
                    <a:bodyPr/>
                    <a:lstStyle/>
                    <a:p>
                      <a:r>
                        <a:rPr lang="it-IT" sz="1400" err="1">
                          <a:solidFill>
                            <a:schemeClr val="bg1"/>
                          </a:solidFill>
                        </a:rPr>
                        <a:t>Leading</a:t>
                      </a:r>
                      <a:r>
                        <a:rPr lang="it-IT" sz="1400">
                          <a:solidFill>
                            <a:schemeClr val="bg1"/>
                          </a:solidFill>
                        </a:rPr>
                        <a:t> to </a:t>
                      </a:r>
                      <a:r>
                        <a:rPr lang="it-IT" sz="1400" err="1">
                          <a:solidFill>
                            <a:schemeClr val="bg1"/>
                          </a:solidFill>
                        </a:rPr>
                        <a:t>death</a:t>
                      </a:r>
                      <a:endParaRPr lang="it-IT" sz="1400">
                        <a:solidFill>
                          <a:schemeClr val="bg1"/>
                        </a:solidFill>
                      </a:endParaRPr>
                    </a:p>
                  </a:txBody>
                  <a:tcPr/>
                </a:tc>
                <a:tc>
                  <a:txBody>
                    <a:bodyPr/>
                    <a:lstStyle/>
                    <a:p>
                      <a:pPr algn="ctr"/>
                      <a:r>
                        <a:rPr lang="it-IT" sz="1400">
                          <a:solidFill>
                            <a:schemeClr val="bg1"/>
                          </a:solidFill>
                        </a:rPr>
                        <a:t>4%</a:t>
                      </a:r>
                    </a:p>
                  </a:txBody>
                  <a:tcPr/>
                </a:tc>
                <a:extLst>
                  <a:ext uri="{0D108BD9-81ED-4DB2-BD59-A6C34878D82A}">
                    <a16:rowId xmlns:a16="http://schemas.microsoft.com/office/drawing/2014/main" val="1805734526"/>
                  </a:ext>
                </a:extLst>
              </a:tr>
              <a:tr h="344359">
                <a:tc>
                  <a:txBody>
                    <a:bodyPr/>
                    <a:lstStyle/>
                    <a:p>
                      <a:r>
                        <a:rPr lang="it-IT" sz="1400" err="1">
                          <a:solidFill>
                            <a:schemeClr val="bg1"/>
                          </a:solidFill>
                        </a:rPr>
                        <a:t>Leading</a:t>
                      </a:r>
                      <a:r>
                        <a:rPr lang="it-IT" sz="1400">
                          <a:solidFill>
                            <a:schemeClr val="bg1"/>
                          </a:solidFill>
                        </a:rPr>
                        <a:t> to </a:t>
                      </a:r>
                      <a:r>
                        <a:rPr lang="it-IT" sz="1400" err="1">
                          <a:solidFill>
                            <a:schemeClr val="bg1"/>
                          </a:solidFill>
                        </a:rPr>
                        <a:t>discontinuation</a:t>
                      </a:r>
                      <a:endParaRPr lang="it-IT" sz="1400">
                        <a:solidFill>
                          <a:schemeClr val="bg1"/>
                        </a:solidFill>
                      </a:endParaRPr>
                    </a:p>
                  </a:txBody>
                  <a:tcPr/>
                </a:tc>
                <a:tc>
                  <a:txBody>
                    <a:bodyPr/>
                    <a:lstStyle/>
                    <a:p>
                      <a:pPr algn="ctr"/>
                      <a:r>
                        <a:rPr lang="it-IT" sz="1400">
                          <a:solidFill>
                            <a:schemeClr val="bg1"/>
                          </a:solidFill>
                        </a:rPr>
                        <a:t>4%</a:t>
                      </a:r>
                    </a:p>
                  </a:txBody>
                  <a:tcPr/>
                </a:tc>
                <a:extLst>
                  <a:ext uri="{0D108BD9-81ED-4DB2-BD59-A6C34878D82A}">
                    <a16:rowId xmlns:a16="http://schemas.microsoft.com/office/drawing/2014/main" val="1018068099"/>
                  </a:ext>
                </a:extLst>
              </a:tr>
              <a:tr h="344359">
                <a:tc>
                  <a:txBody>
                    <a:bodyPr/>
                    <a:lstStyle/>
                    <a:p>
                      <a:r>
                        <a:rPr lang="it-IT" sz="1400" err="1">
                          <a:solidFill>
                            <a:schemeClr val="bg1"/>
                          </a:solidFill>
                        </a:rPr>
                        <a:t>Leading</a:t>
                      </a:r>
                      <a:r>
                        <a:rPr lang="it-IT" sz="1400">
                          <a:solidFill>
                            <a:schemeClr val="bg1"/>
                          </a:solidFill>
                        </a:rPr>
                        <a:t> to dose </a:t>
                      </a:r>
                      <a:r>
                        <a:rPr lang="it-IT" sz="1400" err="1">
                          <a:solidFill>
                            <a:schemeClr val="bg1"/>
                          </a:solidFill>
                        </a:rPr>
                        <a:t>interruption</a:t>
                      </a:r>
                      <a:endParaRPr lang="it-IT" sz="1400">
                        <a:solidFill>
                          <a:schemeClr val="bg1"/>
                        </a:solidFill>
                      </a:endParaRPr>
                    </a:p>
                  </a:txBody>
                  <a:tcPr/>
                </a:tc>
                <a:tc>
                  <a:txBody>
                    <a:bodyPr/>
                    <a:lstStyle/>
                    <a:p>
                      <a:pPr algn="ctr"/>
                      <a:r>
                        <a:rPr lang="it-IT" sz="1400">
                          <a:solidFill>
                            <a:schemeClr val="bg1"/>
                          </a:solidFill>
                        </a:rPr>
                        <a:t>20%</a:t>
                      </a:r>
                    </a:p>
                  </a:txBody>
                  <a:tcPr/>
                </a:tc>
                <a:extLst>
                  <a:ext uri="{0D108BD9-81ED-4DB2-BD59-A6C34878D82A}">
                    <a16:rowId xmlns:a16="http://schemas.microsoft.com/office/drawing/2014/main" val="3566052408"/>
                  </a:ext>
                </a:extLst>
              </a:tr>
              <a:tr h="344359">
                <a:tc>
                  <a:txBody>
                    <a:bodyPr/>
                    <a:lstStyle/>
                    <a:p>
                      <a:r>
                        <a:rPr lang="it-IT" sz="1400" err="1">
                          <a:solidFill>
                            <a:schemeClr val="bg1"/>
                          </a:solidFill>
                        </a:rPr>
                        <a:t>Leading</a:t>
                      </a:r>
                      <a:r>
                        <a:rPr lang="it-IT" sz="1400">
                          <a:solidFill>
                            <a:schemeClr val="bg1"/>
                          </a:solidFill>
                        </a:rPr>
                        <a:t> to dose </a:t>
                      </a:r>
                      <a:r>
                        <a:rPr lang="it-IT" sz="1400" err="1">
                          <a:solidFill>
                            <a:schemeClr val="bg1"/>
                          </a:solidFill>
                        </a:rPr>
                        <a:t>reduction</a:t>
                      </a:r>
                      <a:endParaRPr lang="it-IT" sz="1400">
                        <a:solidFill>
                          <a:schemeClr val="bg1"/>
                        </a:solidFill>
                      </a:endParaRPr>
                    </a:p>
                  </a:txBody>
                  <a:tcPr/>
                </a:tc>
                <a:tc>
                  <a:txBody>
                    <a:bodyPr/>
                    <a:lstStyle/>
                    <a:p>
                      <a:pPr algn="ctr"/>
                      <a:r>
                        <a:rPr lang="it-IT" sz="1400">
                          <a:solidFill>
                            <a:schemeClr val="bg1"/>
                          </a:solidFill>
                        </a:rPr>
                        <a:t>0</a:t>
                      </a:r>
                    </a:p>
                  </a:txBody>
                  <a:tcPr/>
                </a:tc>
                <a:extLst>
                  <a:ext uri="{0D108BD9-81ED-4DB2-BD59-A6C34878D82A}">
                    <a16:rowId xmlns:a16="http://schemas.microsoft.com/office/drawing/2014/main" val="3423082059"/>
                  </a:ext>
                </a:extLst>
              </a:tr>
            </a:tbl>
          </a:graphicData>
        </a:graphic>
      </p:graphicFrame>
      <p:sp>
        <p:nvSpPr>
          <p:cNvPr id="9" name="CasellaDiTesto 8">
            <a:extLst>
              <a:ext uri="{FF2B5EF4-FFF2-40B4-BE49-F238E27FC236}">
                <a16:creationId xmlns:a16="http://schemas.microsoft.com/office/drawing/2014/main" id="{8FCC27B8-2BE4-0C6A-BC31-9D34B714AA14}"/>
              </a:ext>
            </a:extLst>
          </p:cNvPr>
          <p:cNvSpPr txBox="1"/>
          <p:nvPr/>
        </p:nvSpPr>
        <p:spPr>
          <a:xfrm>
            <a:off x="962554" y="4454098"/>
            <a:ext cx="10266892" cy="143116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900"/>
              </a:spcBef>
              <a:spcAft>
                <a:spcPts val="0"/>
              </a:spcAft>
              <a:buClr>
                <a:srgbClr val="C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No atrial fibrillation reported; 1 grade 3 hypertension</a:t>
            </a:r>
          </a:p>
          <a:p>
            <a:pPr marL="285750" marR="0" lvl="0" indent="-285750" algn="l" defTabSz="914400" rtl="0" eaLnBrk="1" fontAlgn="auto" latinLnBrk="0" hangingPunct="1">
              <a:lnSpc>
                <a:spcPct val="100000"/>
              </a:lnSpc>
              <a:spcBef>
                <a:spcPts val="900"/>
              </a:spcBef>
              <a:spcAft>
                <a:spcPts val="0"/>
              </a:spcAft>
              <a:buClr>
                <a:srgbClr val="C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Most common TEAEs were contusion (32%), fatigue, neutropenia/neutrophil count decreased, amylase increased, and upper respiratory tract infection (each 24%)</a:t>
            </a:r>
          </a:p>
          <a:p>
            <a:pPr marL="285750" marR="0" lvl="0" indent="-285750" algn="l" defTabSz="914400" rtl="0" eaLnBrk="1" fontAlgn="auto" latinLnBrk="0" hangingPunct="1">
              <a:lnSpc>
                <a:spcPct val="100000"/>
              </a:lnSpc>
              <a:spcBef>
                <a:spcPts val="900"/>
              </a:spcBef>
              <a:spcAft>
                <a:spcPts val="0"/>
              </a:spcAft>
              <a:buClr>
                <a:srgbClr val="C00000"/>
              </a:buClr>
              <a:buSzTx/>
              <a:buFont typeface="Arial" panose="020B0604020202020204" pitchFamily="34" charset="0"/>
              <a:buChar char="•"/>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Most common grade ≥3 TEAE neutropenia (20%)</a:t>
            </a:r>
          </a:p>
        </p:txBody>
      </p:sp>
      <p:sp>
        <p:nvSpPr>
          <p:cNvPr id="6" name="TextBox 5">
            <a:extLst>
              <a:ext uri="{FF2B5EF4-FFF2-40B4-BE49-F238E27FC236}">
                <a16:creationId xmlns:a16="http://schemas.microsoft.com/office/drawing/2014/main" id="{66784CD8-F19C-12B4-F838-A1566ECD7198}"/>
              </a:ext>
            </a:extLst>
          </p:cNvPr>
          <p:cNvSpPr txBox="1"/>
          <p:nvPr/>
        </p:nvSpPr>
        <p:spPr>
          <a:xfrm>
            <a:off x="883579" y="6473282"/>
            <a:ext cx="10594648" cy="3693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FL, follicular lymphoma; MZL, marginal zone lymphoma; TEAE, treatment-emergent adverse event; 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Cheah CY et al.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Presented at the EHA2024 Hybrid Congress; June 13-16, 2024; Madrid, Spain (Poster P1119)</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 Available at: </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hlinkClick r:id="rId2"/>
              </a:rPr>
              <a:t>Cheah_BGB-16673-101_NHL_EHA_Poster_2024.pdf</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412546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49FC9AF-6FAD-4059-B9DA-E741F3CDA41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3659B0C9-0BB3-6FC4-C02B-B3002D19987B}"/>
              </a:ext>
            </a:extLst>
          </p:cNvPr>
          <p:cNvSpPr>
            <a:spLocks noGrp="1"/>
          </p:cNvSpPr>
          <p:nvPr>
            <p:ph type="ctrTitle"/>
          </p:nvPr>
        </p:nvSpPr>
        <p:spPr/>
        <p:txBody>
          <a:bodyPr/>
          <a:lstStyle/>
          <a:p>
            <a:r>
              <a:rPr lang="en-US"/>
              <a:t>Many options in R/R FL</a:t>
            </a:r>
            <a:endParaRPr lang="en-GB"/>
          </a:p>
        </p:txBody>
      </p:sp>
      <p:pic>
        <p:nvPicPr>
          <p:cNvPr id="4" name="Image 3">
            <a:extLst>
              <a:ext uri="{FF2B5EF4-FFF2-40B4-BE49-F238E27FC236}">
                <a16:creationId xmlns:a16="http://schemas.microsoft.com/office/drawing/2014/main" id="{97579782-0B60-46CC-90AD-1E98B0506299}"/>
              </a:ext>
            </a:extLst>
          </p:cNvPr>
          <p:cNvPicPr>
            <a:picLocks noChangeAspect="1"/>
          </p:cNvPicPr>
          <p:nvPr/>
        </p:nvPicPr>
        <p:blipFill>
          <a:blip r:embed="rId2"/>
          <a:stretch>
            <a:fillRect/>
          </a:stretch>
        </p:blipFill>
        <p:spPr>
          <a:xfrm>
            <a:off x="1985118" y="1090672"/>
            <a:ext cx="7970089" cy="5056621"/>
          </a:xfrm>
          <a:prstGeom prst="rect">
            <a:avLst/>
          </a:prstGeom>
        </p:spPr>
      </p:pic>
      <p:sp>
        <p:nvSpPr>
          <p:cNvPr id="5" name="TextBox 4">
            <a:extLst>
              <a:ext uri="{FF2B5EF4-FFF2-40B4-BE49-F238E27FC236}">
                <a16:creationId xmlns:a16="http://schemas.microsoft.com/office/drawing/2014/main" id="{A0CFE722-9624-07BE-BF44-EE592F6696D0}"/>
              </a:ext>
            </a:extLst>
          </p:cNvPr>
          <p:cNvSpPr txBox="1"/>
          <p:nvPr/>
        </p:nvSpPr>
        <p:spPr>
          <a:xfrm>
            <a:off x="739448" y="6147293"/>
            <a:ext cx="10930037"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BTKi, Bruton’s tyrosine kinase inhibitor; </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CAR-T, chimeric antigen receptor T cell;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FL, follicular lymphoma; mAb, monoclonal antibody; R/R, relapsed/refractory.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Slide provided courtesy of Prof Thieblemont.</a:t>
            </a:r>
          </a:p>
        </p:txBody>
      </p:sp>
      <p:sp>
        <p:nvSpPr>
          <p:cNvPr id="6" name="Rectangle 5">
            <a:extLst>
              <a:ext uri="{FF2B5EF4-FFF2-40B4-BE49-F238E27FC236}">
                <a16:creationId xmlns:a16="http://schemas.microsoft.com/office/drawing/2014/main" id="{1A90A664-E166-65B0-9408-CF71159CD781}"/>
              </a:ext>
            </a:extLst>
          </p:cNvPr>
          <p:cNvSpPr/>
          <p:nvPr/>
        </p:nvSpPr>
        <p:spPr>
          <a:xfrm>
            <a:off x="4846305" y="6463191"/>
            <a:ext cx="2499403" cy="230832"/>
          </a:xfrm>
          <a:prstGeom prst="rect">
            <a:avLst/>
          </a:prstGeom>
        </p:spPr>
        <p:txBody>
          <a:bodyPr wrap="none">
            <a:spAutoFit/>
          </a:bodyPr>
          <a:lstStyle/>
          <a:p>
            <a:pPr algn="ctr"/>
            <a:r>
              <a:rPr lang="en-US" sz="900" b="0" i="1">
                <a:solidFill>
                  <a:schemeClr val="bg2"/>
                </a:solidFill>
                <a:effectLst/>
                <a:latin typeface="Arial" panose="020B0604020202020204" pitchFamily="34" charset="0"/>
                <a:cs typeface="Arial" panose="020B0604020202020204" pitchFamily="34" charset="0"/>
              </a:rPr>
              <a:t>Satellite Symposium sponsored by BeiGene. </a:t>
            </a:r>
            <a:endParaRPr lang="en-US" sz="90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9646908"/>
      </p:ext>
    </p:extLst>
  </p:cSld>
  <p:clrMapOvr>
    <a:masterClrMapping/>
  </p:clrMapOvr>
  <p:transition>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974ACE9E-BDC9-5FB1-FBC1-BA2BF91D9E5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olo 3">
            <a:extLst>
              <a:ext uri="{FF2B5EF4-FFF2-40B4-BE49-F238E27FC236}">
                <a16:creationId xmlns:a16="http://schemas.microsoft.com/office/drawing/2014/main" id="{E86C6FF0-2434-6D97-C942-5ABD380C484D}"/>
              </a:ext>
            </a:extLst>
          </p:cNvPr>
          <p:cNvSpPr>
            <a:spLocks noGrp="1"/>
          </p:cNvSpPr>
          <p:nvPr>
            <p:ph type="ctrTitle"/>
          </p:nvPr>
        </p:nvSpPr>
        <p:spPr>
          <a:xfrm>
            <a:off x="605698" y="131393"/>
            <a:ext cx="10980603" cy="905449"/>
          </a:xfrm>
        </p:spPr>
        <p:txBody>
          <a:bodyPr/>
          <a:lstStyle/>
          <a:p>
            <a:r>
              <a:rPr lang="it-IT"/>
              <a:t>NX-</a:t>
            </a:r>
            <a:r>
              <a:rPr lang="en-US"/>
              <a:t>5948-301: Phase 1a/b trial in adults with R/R B-cell malignancies</a:t>
            </a:r>
            <a:endParaRPr lang="it-IT"/>
          </a:p>
        </p:txBody>
      </p:sp>
      <p:sp>
        <p:nvSpPr>
          <p:cNvPr id="6" name="CasellaDiTesto 5">
            <a:extLst>
              <a:ext uri="{FF2B5EF4-FFF2-40B4-BE49-F238E27FC236}">
                <a16:creationId xmlns:a16="http://schemas.microsoft.com/office/drawing/2014/main" id="{94307F00-CA1D-18FC-EA61-92E9288C5B1B}"/>
              </a:ext>
            </a:extLst>
          </p:cNvPr>
          <p:cNvSpPr txBox="1"/>
          <p:nvPr/>
        </p:nvSpPr>
        <p:spPr>
          <a:xfrm>
            <a:off x="1022548" y="1975857"/>
            <a:ext cx="4343828" cy="2585323"/>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C00000"/>
              </a:buClr>
              <a:buSzTx/>
              <a:buFontTx/>
              <a:buNone/>
              <a:tabLst/>
              <a:defRPr/>
            </a:pPr>
            <a:r>
              <a:rPr kumimoji="0" lang="it-IT" sz="1800" b="1" i="0" u="none" strike="noStrike" kern="1200" cap="none" spc="0" normalizeH="0" baseline="0" noProof="0">
                <a:ln>
                  <a:noFill/>
                </a:ln>
                <a:solidFill>
                  <a:srgbClr val="283349"/>
                </a:solidFill>
                <a:effectLst/>
                <a:uLnTx/>
                <a:uFillTx/>
                <a:latin typeface="Arial" panose="020B0604020202020204"/>
                <a:ea typeface="+mn-ea"/>
                <a:cs typeface="+mn-cs"/>
              </a:rPr>
              <a:t>48 NHL/WM</a:t>
            </a:r>
            <a:r>
              <a:rPr kumimoji="0" lang="it-IT" sz="1800" b="1" i="0" u="none" strike="noStrike" kern="1200" cap="none" spc="0" normalizeH="0" baseline="30000" noProof="0">
                <a:ln>
                  <a:noFill/>
                </a:ln>
                <a:solidFill>
                  <a:srgbClr val="283349"/>
                </a:solidFill>
                <a:effectLst/>
                <a:uLnTx/>
                <a:uFillTx/>
                <a:latin typeface="Arial" panose="020B0604020202020204"/>
                <a:ea typeface="+mn-ea"/>
                <a:cs typeface="+mn-cs"/>
              </a:rPr>
              <a:t>1</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Median</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age 66.5 years</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Median</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prior</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lines: 4</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C00000"/>
                </a:solidFill>
                <a:effectLst/>
                <a:uLnTx/>
                <a:uFillTx/>
                <a:latin typeface="Arial" panose="020B0604020202020204"/>
                <a:ea typeface="+mn-ea"/>
                <a:cs typeface="+mn-cs"/>
              </a:rPr>
              <a:t>CNS </a:t>
            </a:r>
            <a:r>
              <a:rPr kumimoji="0" lang="it-IT" sz="1800" b="0" i="0" u="none" strike="noStrike" kern="1200" cap="none" spc="0" normalizeH="0" baseline="0" noProof="0" err="1">
                <a:ln>
                  <a:noFill/>
                </a:ln>
                <a:solidFill>
                  <a:srgbClr val="C00000"/>
                </a:solidFill>
                <a:effectLst/>
                <a:uLnTx/>
                <a:uFillTx/>
                <a:latin typeface="Arial" panose="020B0604020202020204"/>
                <a:ea typeface="+mn-ea"/>
                <a:cs typeface="+mn-cs"/>
              </a:rPr>
              <a:t>involvement</a:t>
            </a:r>
            <a:r>
              <a:rPr kumimoji="0" lang="it-IT" sz="1800" b="0" i="0" u="none" strike="noStrike" kern="1200" cap="none" spc="0" normalizeH="0" baseline="0" noProof="0">
                <a:ln>
                  <a:noFill/>
                </a:ln>
                <a:solidFill>
                  <a:srgbClr val="C00000"/>
                </a:solidFill>
                <a:effectLst/>
                <a:uLnTx/>
                <a:uFillTx/>
                <a:latin typeface="Arial" panose="020B0604020202020204"/>
                <a:ea typeface="+mn-ea"/>
                <a:cs typeface="+mn-cs"/>
              </a:rPr>
              <a:t> 20.8%</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Prior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cBTKi</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60.4%</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Prior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ncBTKi</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14.6%</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Prior BCL2i: 14.6%</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Prior CAR-T/</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Bispecifics</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22.9%/14.6%</a:t>
            </a:r>
          </a:p>
          <a:p>
            <a:pPr marL="285750" marR="0" lvl="0" indent="-28575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it-IT" sz="1800" b="0" i="1" u="none" strike="noStrike" kern="1200" cap="none" spc="0" normalizeH="0" baseline="0" noProof="0">
                <a:ln>
                  <a:noFill/>
                </a:ln>
                <a:solidFill>
                  <a:srgbClr val="283349"/>
                </a:solidFill>
                <a:effectLst/>
                <a:uLnTx/>
                <a:uFillTx/>
                <a:latin typeface="Arial" panose="020B0604020202020204"/>
                <a:ea typeface="+mn-ea"/>
                <a:cs typeface="+mn-cs"/>
              </a:rPr>
              <a:t>TP53</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mutations</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9.5%</a:t>
            </a:r>
          </a:p>
        </p:txBody>
      </p:sp>
      <p:sp>
        <p:nvSpPr>
          <p:cNvPr id="2" name="CasellaDiTesto 1">
            <a:extLst>
              <a:ext uri="{FF2B5EF4-FFF2-40B4-BE49-F238E27FC236}">
                <a16:creationId xmlns:a16="http://schemas.microsoft.com/office/drawing/2014/main" id="{E05A008F-6553-5FEC-FAC9-727087BDC0A1}"/>
              </a:ext>
            </a:extLst>
          </p:cNvPr>
          <p:cNvSpPr txBox="1"/>
          <p:nvPr/>
        </p:nvSpPr>
        <p:spPr>
          <a:xfrm>
            <a:off x="964575" y="1350462"/>
            <a:ext cx="434382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rPr>
              <a:t>Dose </a:t>
            </a:r>
            <a:r>
              <a:rPr kumimoji="0" lang="it-IT" sz="2000" b="1" i="1" u="none" strike="noStrike" kern="1200" cap="none" spc="0" normalizeH="0" baseline="0" noProof="0" err="1">
                <a:ln>
                  <a:noFill/>
                </a:ln>
                <a:solidFill>
                  <a:srgbClr val="C00000"/>
                </a:solidFill>
                <a:effectLst/>
                <a:uLnTx/>
                <a:uFillTx/>
                <a:latin typeface="Arial" panose="020B0604020202020204"/>
                <a:ea typeface="+mn-ea"/>
                <a:cs typeface="+mn-cs"/>
              </a:rPr>
              <a:t>levels</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rPr>
              <a:t>: 40 mg </a:t>
            </a:r>
            <a:r>
              <a:rPr kumimoji="0" lang="it-IT" sz="2000" b="1" i="1" u="none" strike="noStrike" kern="1200" cap="none" spc="0" normalizeH="0" baseline="0" noProof="0">
                <a:ln>
                  <a:noFill/>
                </a:ln>
                <a:solidFill>
                  <a:srgbClr val="C00000"/>
                </a:solidFill>
                <a:effectLst/>
                <a:uLnTx/>
                <a:uFillTx/>
                <a:latin typeface="Arial" panose="020B0604020202020204"/>
                <a:ea typeface="+mn-ea"/>
                <a:cs typeface="+mn-cs"/>
                <a:sym typeface="Wingdings" panose="05000000000000000000" pitchFamily="2" charset="2"/>
              </a:rPr>
              <a:t> 640 mg</a:t>
            </a:r>
          </a:p>
        </p:txBody>
      </p:sp>
      <p:sp>
        <p:nvSpPr>
          <p:cNvPr id="5" name="CasellaDiTesto 4">
            <a:extLst>
              <a:ext uri="{FF2B5EF4-FFF2-40B4-BE49-F238E27FC236}">
                <a16:creationId xmlns:a16="http://schemas.microsoft.com/office/drawing/2014/main" id="{C6741232-B2A3-9AF3-4BA8-2268B47D9A81}"/>
              </a:ext>
            </a:extLst>
          </p:cNvPr>
          <p:cNvSpPr txBox="1"/>
          <p:nvPr/>
        </p:nvSpPr>
        <p:spPr>
          <a:xfrm>
            <a:off x="964575" y="4771760"/>
            <a:ext cx="5160581" cy="130805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900"/>
              </a:spcBef>
              <a:spcAft>
                <a:spcPts val="0"/>
              </a:spcAft>
              <a:buClr>
                <a:srgbClr val="C00000"/>
              </a:buClr>
              <a:buSzTx/>
              <a:buFont typeface="Wingdings" panose="05000000000000000000" pitchFamily="2" charset="2"/>
              <a:buChar char="Ø"/>
              <a:tabLst/>
              <a:defRPr/>
            </a:pPr>
            <a:r>
              <a:rPr kumimoji="0" lang="it-IT" sz="1600" b="1" i="1" u="none" strike="noStrike" kern="1200" cap="none" spc="0" normalizeH="0" baseline="0" noProof="0">
                <a:ln>
                  <a:noFill/>
                </a:ln>
                <a:solidFill>
                  <a:srgbClr val="283349"/>
                </a:solidFill>
                <a:effectLst/>
                <a:uLnTx/>
                <a:uFillTx/>
                <a:latin typeface="Arial" panose="020B0604020202020204"/>
                <a:ea typeface="+mn-ea"/>
                <a:cs typeface="+mn-cs"/>
              </a:rPr>
              <a:t>22/48 </a:t>
            </a:r>
            <a:r>
              <a:rPr kumimoji="0" lang="it-IT" sz="1600" b="1" i="1" u="none" strike="noStrike" kern="1200" cap="none" spc="0" normalizeH="0" baseline="0" noProof="0" err="1">
                <a:ln>
                  <a:noFill/>
                </a:ln>
                <a:solidFill>
                  <a:srgbClr val="283349"/>
                </a:solidFill>
                <a:effectLst/>
                <a:uLnTx/>
                <a:uFillTx/>
                <a:latin typeface="Arial" panose="020B0604020202020204"/>
                <a:ea typeface="+mn-ea"/>
                <a:cs typeface="+mn-cs"/>
              </a:rPr>
              <a:t>still</a:t>
            </a:r>
            <a:r>
              <a:rPr kumimoji="0" lang="it-IT" sz="1600" b="1" i="1" u="none" strike="noStrike" kern="1200" cap="none" spc="0" normalizeH="0" baseline="0" noProof="0">
                <a:ln>
                  <a:noFill/>
                </a:ln>
                <a:solidFill>
                  <a:srgbClr val="283349"/>
                </a:solidFill>
                <a:effectLst/>
                <a:uLnTx/>
                <a:uFillTx/>
                <a:latin typeface="Arial" panose="020B0604020202020204"/>
                <a:ea typeface="+mn-ea"/>
                <a:cs typeface="+mn-cs"/>
              </a:rPr>
              <a:t> on treatment</a:t>
            </a:r>
          </a:p>
          <a:p>
            <a:pPr marL="285750" marR="0" lvl="0" indent="-285750" algn="l" defTabSz="914400" rtl="0" eaLnBrk="1" fontAlgn="auto" latinLnBrk="0" hangingPunct="1">
              <a:lnSpc>
                <a:spcPct val="100000"/>
              </a:lnSpc>
              <a:spcBef>
                <a:spcPts val="900"/>
              </a:spcBef>
              <a:spcAft>
                <a:spcPts val="0"/>
              </a:spcAft>
              <a:buClr>
                <a:srgbClr val="C00000"/>
              </a:buClr>
              <a:buSzTx/>
              <a:buFont typeface="Wingdings" panose="05000000000000000000" pitchFamily="2" charset="2"/>
              <a:buChar char="Ø"/>
              <a:tabLst/>
              <a:defRPr/>
            </a:pPr>
            <a:r>
              <a:rPr kumimoji="0" lang="it-IT" sz="1600" b="1" i="1" u="none" strike="noStrike" kern="1200" cap="none" spc="0" normalizeH="0" baseline="0" noProof="0">
                <a:ln>
                  <a:noFill/>
                </a:ln>
                <a:solidFill>
                  <a:srgbClr val="283349"/>
                </a:solidFill>
                <a:effectLst/>
                <a:uLnTx/>
                <a:uFillTx/>
                <a:latin typeface="Arial" panose="020B0604020202020204"/>
                <a:ea typeface="+mn-ea"/>
                <a:cs typeface="+mn-cs"/>
              </a:rPr>
              <a:t>Clinical follow-up still </a:t>
            </a:r>
            <a:r>
              <a:rPr kumimoji="0" lang="it-IT" sz="1600" b="1" i="1" u="none" strike="noStrike" kern="1200" cap="none" spc="0" normalizeH="0" baseline="0" noProof="0" err="1">
                <a:ln>
                  <a:noFill/>
                </a:ln>
                <a:solidFill>
                  <a:srgbClr val="283349"/>
                </a:solidFill>
                <a:effectLst/>
                <a:uLnTx/>
                <a:uFillTx/>
                <a:latin typeface="Arial" panose="020B0604020202020204"/>
                <a:ea typeface="+mn-ea"/>
                <a:cs typeface="+mn-cs"/>
              </a:rPr>
              <a:t>ongoing</a:t>
            </a:r>
            <a:r>
              <a:rPr kumimoji="0" lang="it-IT" sz="1600" b="1" i="1" u="none" strike="noStrike" kern="1200" cap="none" spc="0" normalizeH="0" baseline="0" noProof="0">
                <a:ln>
                  <a:noFill/>
                </a:ln>
                <a:solidFill>
                  <a:srgbClr val="283349"/>
                </a:solidFill>
                <a:effectLst/>
                <a:uLnTx/>
                <a:uFillTx/>
                <a:latin typeface="Arial" panose="020B0604020202020204"/>
                <a:ea typeface="+mn-ea"/>
                <a:cs typeface="+mn-cs"/>
              </a:rPr>
              <a:t> for </a:t>
            </a:r>
            <a:r>
              <a:rPr kumimoji="0" lang="it-IT" sz="1600" b="1" i="1" u="none" strike="noStrike" kern="1200" cap="none" spc="0" normalizeH="0" baseline="0" noProof="0" err="1">
                <a:ln>
                  <a:noFill/>
                </a:ln>
                <a:solidFill>
                  <a:srgbClr val="283349"/>
                </a:solidFill>
                <a:effectLst/>
                <a:uLnTx/>
                <a:uFillTx/>
                <a:latin typeface="Arial" panose="020B0604020202020204"/>
                <a:ea typeface="+mn-ea"/>
                <a:cs typeface="+mn-cs"/>
              </a:rPr>
              <a:t>iNHL</a:t>
            </a:r>
            <a:r>
              <a:rPr kumimoji="0" lang="it-IT" sz="1600" b="1" i="1" u="none" strike="noStrike" kern="1200" cap="none" spc="0" normalizeH="0" baseline="0" noProof="0">
                <a:ln>
                  <a:noFill/>
                </a:ln>
                <a:solidFill>
                  <a:srgbClr val="283349"/>
                </a:solidFill>
                <a:effectLst/>
                <a:uLnTx/>
                <a:uFillTx/>
                <a:latin typeface="Arial" panose="020B0604020202020204"/>
                <a:ea typeface="+mn-ea"/>
                <a:cs typeface="+mn-cs"/>
              </a:rPr>
              <a:t>/WM </a:t>
            </a:r>
            <a:r>
              <a:rPr kumimoji="0" lang="it-IT" sz="1600" b="1" i="1" u="none" strike="noStrike" kern="1200" cap="none" spc="0" normalizeH="0" baseline="0" noProof="0" err="1">
                <a:ln>
                  <a:noFill/>
                </a:ln>
                <a:solidFill>
                  <a:srgbClr val="283349"/>
                </a:solidFill>
                <a:effectLst/>
                <a:uLnTx/>
                <a:uFillTx/>
                <a:latin typeface="Arial" panose="020B0604020202020204"/>
                <a:ea typeface="+mn-ea"/>
                <a:cs typeface="+mn-cs"/>
              </a:rPr>
              <a:t>cohort</a:t>
            </a:r>
            <a:endParaRPr kumimoji="0" lang="it-IT" sz="1600" b="1" i="1" u="none" strike="noStrike" kern="1200" cap="none" spc="0" normalizeH="0" baseline="0" noProof="0">
              <a:ln>
                <a:noFill/>
              </a:ln>
              <a:solidFill>
                <a:srgbClr val="2833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900"/>
              </a:spcBef>
              <a:spcAft>
                <a:spcPts val="0"/>
              </a:spcAft>
              <a:buClr>
                <a:srgbClr val="C00000"/>
              </a:buClr>
              <a:buSzTx/>
              <a:buFont typeface="Wingdings" panose="05000000000000000000" pitchFamily="2" charset="2"/>
              <a:buChar char="Ø"/>
              <a:tabLst/>
              <a:defRPr/>
            </a:pPr>
            <a:r>
              <a:rPr kumimoji="0" lang="it-IT" sz="1600" b="1" i="1" u="none" strike="noStrike" kern="1200" cap="none" spc="0" normalizeH="0" baseline="0" noProof="0">
                <a:ln>
                  <a:noFill/>
                </a:ln>
                <a:solidFill>
                  <a:srgbClr val="283349"/>
                </a:solidFill>
                <a:effectLst/>
                <a:uLnTx/>
                <a:uFillTx/>
                <a:latin typeface="Arial" panose="020B0604020202020204"/>
                <a:ea typeface="+mn-ea"/>
                <a:cs typeface="+mn-cs"/>
              </a:rPr>
              <a:t>Clinical </a:t>
            </a:r>
            <a:r>
              <a:rPr kumimoji="0" lang="it-IT" sz="1600" b="1" i="1" u="none" strike="noStrike" kern="1200" cap="none" spc="0" normalizeH="0" baseline="0" noProof="0" err="1">
                <a:ln>
                  <a:noFill/>
                </a:ln>
                <a:solidFill>
                  <a:srgbClr val="283349"/>
                </a:solidFill>
                <a:effectLst/>
                <a:uLnTx/>
                <a:uFillTx/>
                <a:latin typeface="Arial" panose="020B0604020202020204"/>
                <a:ea typeface="+mn-ea"/>
                <a:cs typeface="+mn-cs"/>
              </a:rPr>
              <a:t>efficacy</a:t>
            </a:r>
            <a:r>
              <a:rPr kumimoji="0" lang="it-IT" sz="1600" b="1" i="1" u="none" strike="noStrike" kern="1200" cap="none" spc="0" normalizeH="0" baseline="0" noProof="0">
                <a:ln>
                  <a:noFill/>
                </a:ln>
                <a:solidFill>
                  <a:srgbClr val="283349"/>
                </a:solidFill>
                <a:effectLst/>
                <a:uLnTx/>
                <a:uFillTx/>
                <a:latin typeface="Arial" panose="020B0604020202020204"/>
                <a:ea typeface="+mn-ea"/>
                <a:cs typeface="+mn-cs"/>
              </a:rPr>
              <a:t> on CNS </a:t>
            </a:r>
            <a:r>
              <a:rPr kumimoji="0" lang="it-IT" sz="1600" b="1" i="1" u="none" strike="noStrike" kern="1200" cap="none" spc="0" normalizeH="0" baseline="0" noProof="0" err="1">
                <a:ln>
                  <a:noFill/>
                </a:ln>
                <a:solidFill>
                  <a:srgbClr val="283349"/>
                </a:solidFill>
                <a:effectLst/>
                <a:uLnTx/>
                <a:uFillTx/>
                <a:latin typeface="Arial" panose="020B0604020202020204"/>
                <a:ea typeface="+mn-ea"/>
                <a:cs typeface="+mn-cs"/>
              </a:rPr>
              <a:t>involvement</a:t>
            </a:r>
            <a:endParaRPr kumimoji="0" lang="it-IT" sz="1600" b="1" i="1"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00189AD9-17AC-1661-39FB-7B350D5265B2}"/>
              </a:ext>
            </a:extLst>
          </p:cNvPr>
          <p:cNvSpPr txBox="1"/>
          <p:nvPr/>
        </p:nvSpPr>
        <p:spPr>
          <a:xfrm>
            <a:off x="883578" y="6263855"/>
            <a:ext cx="10594648" cy="58477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BCL2i, B-cell lymphoma-2 inhibitor; BTK, Bruton’s tyrosine kinase; cBTKi, covalent BTKi; CAR-T, chimeric antigen receptor T-cell; CNS, central nervous system; FL, follicular lymphoma; iNHL, indolent non-Hodgkin lymphoma; </a:t>
            </a:r>
            <a:b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MZL, marginal zone lymphoma; ncBTKi, non-covalent BTKi; R/R, relapsed/refractory; </a:t>
            </a:r>
            <a:r>
              <a:rPr kumimoji="0" lang="en-US" sz="800" b="0" i="1" u="none" strike="noStrike" kern="1200" cap="none" spc="0" normalizeH="0" baseline="0" noProof="0">
                <a:ln>
                  <a:noFill/>
                </a:ln>
                <a:solidFill>
                  <a:srgbClr val="283349"/>
                </a:solidFill>
                <a:effectLst/>
                <a:uLnTx/>
                <a:uFillTx/>
                <a:latin typeface="Arial" panose="020B0604020202020204"/>
                <a:ea typeface="+mn-ea"/>
                <a:cs typeface="+mn-cs"/>
              </a:rPr>
              <a:t>TP53</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 tumor protein p53; 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283349"/>
                </a:solidFill>
                <a:effectLst/>
                <a:uLnTx/>
                <a:uFillTx/>
                <a:latin typeface="Arial" panose="020B0604020202020204"/>
                <a:ea typeface="+mn-ea"/>
                <a:cs typeface="+mn-cs"/>
              </a:rPr>
              <a:t>1) Linton K al.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Presented at the EHA2024 Hybrid Congress; June 13-16, 2024; Madrid, Spain</a:t>
            </a:r>
            <a:r>
              <a:rPr kumimoji="0" lang="en-GB" sz="800" b="0" i="0" u="none" strike="noStrike" kern="1200" cap="none" spc="0" normalizeH="0" baseline="0" noProof="0">
                <a:ln>
                  <a:noFill/>
                </a:ln>
                <a:solidFill>
                  <a:srgbClr val="283349"/>
                </a:solidFill>
                <a:effectLst/>
                <a:uLnTx/>
                <a:uFillTx/>
                <a:latin typeface="Arial" panose="020B0604020202020204"/>
                <a:ea typeface="+mn-ea"/>
                <a:cs typeface="+mn-cs"/>
              </a:rPr>
              <a:t>. Available at: </a:t>
            </a:r>
            <a:r>
              <a:rPr kumimoji="0" lang="en-GB" sz="800" b="0" i="0" u="none" strike="noStrike" kern="1200" cap="none" spc="0" normalizeH="0" baseline="0" noProof="0">
                <a:ln>
                  <a:noFill/>
                </a:ln>
                <a:solidFill>
                  <a:srgbClr val="283349"/>
                </a:solidFill>
                <a:effectLst/>
                <a:uLnTx/>
                <a:uFillTx/>
                <a:latin typeface="Arial" panose="020B0604020202020204"/>
                <a:ea typeface="+mn-ea"/>
                <a:cs typeface="+mn-cs"/>
                <a:hlinkClick r:id="rId3"/>
              </a:rPr>
              <a:t>https://www.nurixtx.com/wp-content/uploads/2024/06/EHA-2024-Oral-FINAL.pdf</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2) Searle E et al. Presented at the 21st Annual International Ultmann Chicago Lymphoma Symposium; 19–20 April 2024, Chicago, IL, USA. Available at: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hlinkClick r:id="rId4"/>
              </a:rPr>
              <a:t>https://ir.nurixtx.com/static-files/17923ef7-e335-4870-9ed9-aff3b25e127b</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8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grpSp>
        <p:nvGrpSpPr>
          <p:cNvPr id="20" name="Group 19">
            <a:extLst>
              <a:ext uri="{FF2B5EF4-FFF2-40B4-BE49-F238E27FC236}">
                <a16:creationId xmlns:a16="http://schemas.microsoft.com/office/drawing/2014/main" id="{2CCF6109-DDBE-6BD6-D8E6-391EC2EAFC08}"/>
              </a:ext>
            </a:extLst>
          </p:cNvPr>
          <p:cNvGrpSpPr/>
          <p:nvPr/>
        </p:nvGrpSpPr>
        <p:grpSpPr>
          <a:xfrm>
            <a:off x="7075706" y="3769100"/>
            <a:ext cx="3807740" cy="2494755"/>
            <a:chOff x="7075706" y="3769100"/>
            <a:chExt cx="3807740" cy="2494755"/>
          </a:xfrm>
        </p:grpSpPr>
        <p:pic>
          <p:nvPicPr>
            <p:cNvPr id="18" name="Picture 17">
              <a:extLst>
                <a:ext uri="{FF2B5EF4-FFF2-40B4-BE49-F238E27FC236}">
                  <a16:creationId xmlns:a16="http://schemas.microsoft.com/office/drawing/2014/main" id="{6B8EE1D0-EAD9-7CB0-4AB6-D8B4823E12E1}"/>
                </a:ext>
              </a:extLst>
            </p:cNvPr>
            <p:cNvPicPr>
              <a:picLocks noChangeAspect="1"/>
            </p:cNvPicPr>
            <p:nvPr/>
          </p:nvPicPr>
          <p:blipFill rotWithShape="1">
            <a:blip r:embed="rId5"/>
            <a:srcRect l="6793"/>
            <a:stretch/>
          </p:blipFill>
          <p:spPr>
            <a:xfrm>
              <a:off x="7156686" y="4005530"/>
              <a:ext cx="3726760" cy="2258325"/>
            </a:xfrm>
            <a:prstGeom prst="rect">
              <a:avLst/>
            </a:prstGeom>
          </p:spPr>
        </p:pic>
        <p:sp>
          <p:nvSpPr>
            <p:cNvPr id="19" name="TextBox 18">
              <a:extLst>
                <a:ext uri="{FF2B5EF4-FFF2-40B4-BE49-F238E27FC236}">
                  <a16:creationId xmlns:a16="http://schemas.microsoft.com/office/drawing/2014/main" id="{AA5769C3-AFB0-478B-0246-969C10C4C051}"/>
                </a:ext>
              </a:extLst>
            </p:cNvPr>
            <p:cNvSpPr txBox="1"/>
            <p:nvPr/>
          </p:nvSpPr>
          <p:spPr>
            <a:xfrm>
              <a:off x="7075706" y="3769100"/>
              <a:ext cx="380774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83349"/>
                  </a:solidFill>
                  <a:effectLst/>
                  <a:uLnTx/>
                  <a:uFillTx/>
                  <a:latin typeface="Arial" panose="020B0604020202020204"/>
                  <a:ea typeface="+mn-ea"/>
                  <a:cs typeface="+mn-cs"/>
                </a:rPr>
                <a:t>BTK degradation in all patients receiving NX-5948</a:t>
              </a:r>
              <a:endParaRPr kumimoji="0" lang="en-GB" sz="12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grpSp>
        <p:nvGrpSpPr>
          <p:cNvPr id="22" name="Group 21">
            <a:extLst>
              <a:ext uri="{FF2B5EF4-FFF2-40B4-BE49-F238E27FC236}">
                <a16:creationId xmlns:a16="http://schemas.microsoft.com/office/drawing/2014/main" id="{4E5FF6BB-9785-F683-3B3D-A31F5874FEA5}"/>
              </a:ext>
            </a:extLst>
          </p:cNvPr>
          <p:cNvGrpSpPr/>
          <p:nvPr/>
        </p:nvGrpSpPr>
        <p:grpSpPr>
          <a:xfrm>
            <a:off x="6790503" y="1121791"/>
            <a:ext cx="4092943" cy="2661311"/>
            <a:chOff x="6790503" y="1212154"/>
            <a:chExt cx="4092943" cy="2661311"/>
          </a:xfrm>
        </p:grpSpPr>
        <p:pic>
          <p:nvPicPr>
            <p:cNvPr id="13" name="Picture 12">
              <a:extLst>
                <a:ext uri="{FF2B5EF4-FFF2-40B4-BE49-F238E27FC236}">
                  <a16:creationId xmlns:a16="http://schemas.microsoft.com/office/drawing/2014/main" id="{8F359146-B052-ED06-4E96-53537EAC5660}"/>
                </a:ext>
              </a:extLst>
            </p:cNvPr>
            <p:cNvPicPr>
              <a:picLocks noChangeAspect="1"/>
            </p:cNvPicPr>
            <p:nvPr/>
          </p:nvPicPr>
          <p:blipFill rotWithShape="1">
            <a:blip r:embed="rId6"/>
            <a:srcRect l="19415" t="14940"/>
            <a:stretch/>
          </p:blipFill>
          <p:spPr>
            <a:xfrm>
              <a:off x="7156686" y="1489153"/>
              <a:ext cx="3726760" cy="2384312"/>
            </a:xfrm>
            <a:prstGeom prst="rect">
              <a:avLst/>
            </a:prstGeom>
          </p:spPr>
        </p:pic>
        <p:sp>
          <p:nvSpPr>
            <p:cNvPr id="21" name="TextBox 20">
              <a:extLst>
                <a:ext uri="{FF2B5EF4-FFF2-40B4-BE49-F238E27FC236}">
                  <a16:creationId xmlns:a16="http://schemas.microsoft.com/office/drawing/2014/main" id="{A47C5CEC-029B-3918-3859-534E4FDD5CB5}"/>
                </a:ext>
              </a:extLst>
            </p:cNvPr>
            <p:cNvSpPr txBox="1"/>
            <p:nvPr/>
          </p:nvSpPr>
          <p:spPr>
            <a:xfrm>
              <a:off x="6790503" y="1212154"/>
              <a:ext cx="380774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83349"/>
                  </a:solidFill>
                  <a:effectLst/>
                  <a:uLnTx/>
                  <a:uFillTx/>
                  <a:latin typeface="Arial" panose="020B0604020202020204"/>
                  <a:ea typeface="+mn-ea"/>
                  <a:cs typeface="+mn-cs"/>
                </a:rPr>
                <a:t>NX-5948 Cycle 1, Day 1 pharmacokinetics</a:t>
              </a:r>
              <a:endParaRPr kumimoji="0" lang="en-GB" sz="12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480770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063C0405-975F-44E0-6D97-4543F801057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olo 3">
            <a:extLst>
              <a:ext uri="{FF2B5EF4-FFF2-40B4-BE49-F238E27FC236}">
                <a16:creationId xmlns:a16="http://schemas.microsoft.com/office/drawing/2014/main" id="{CE6431D0-0CB6-4054-5DFB-99EDB2677585}"/>
              </a:ext>
            </a:extLst>
          </p:cNvPr>
          <p:cNvSpPr>
            <a:spLocks noGrp="1"/>
          </p:cNvSpPr>
          <p:nvPr>
            <p:ph type="ctrTitle"/>
          </p:nvPr>
        </p:nvSpPr>
        <p:spPr/>
        <p:txBody>
          <a:bodyPr/>
          <a:lstStyle/>
          <a:p>
            <a:r>
              <a:rPr lang="en-US"/>
              <a:t>NX-2127 dual mechanism of action: Targeted degradation of BTK and IKZF1/3</a:t>
            </a:r>
            <a:endParaRPr lang="it-IT"/>
          </a:p>
        </p:txBody>
      </p:sp>
      <p:pic>
        <p:nvPicPr>
          <p:cNvPr id="6" name="Immagine 5">
            <a:extLst>
              <a:ext uri="{FF2B5EF4-FFF2-40B4-BE49-F238E27FC236}">
                <a16:creationId xmlns:a16="http://schemas.microsoft.com/office/drawing/2014/main" id="{DF71F90F-16B0-5A48-FFCC-D566CD1E5D2B}"/>
              </a:ext>
            </a:extLst>
          </p:cNvPr>
          <p:cNvPicPr>
            <a:picLocks noChangeAspect="1"/>
          </p:cNvPicPr>
          <p:nvPr/>
        </p:nvPicPr>
        <p:blipFill>
          <a:blip r:embed="rId2"/>
          <a:srcRect l="18710" t="26236" r="23952" b="13549"/>
          <a:stretch/>
        </p:blipFill>
        <p:spPr>
          <a:xfrm>
            <a:off x="501444" y="1809136"/>
            <a:ext cx="7108724" cy="4199248"/>
          </a:xfrm>
          <a:prstGeom prst="rect">
            <a:avLst/>
          </a:prstGeom>
        </p:spPr>
      </p:pic>
      <p:sp>
        <p:nvSpPr>
          <p:cNvPr id="9" name="CasellaDiTesto 8">
            <a:extLst>
              <a:ext uri="{FF2B5EF4-FFF2-40B4-BE49-F238E27FC236}">
                <a16:creationId xmlns:a16="http://schemas.microsoft.com/office/drawing/2014/main" id="{4FA36B29-0C76-5BF3-076F-AC1DA6C0E52A}"/>
              </a:ext>
            </a:extLst>
          </p:cNvPr>
          <p:cNvSpPr txBox="1"/>
          <p:nvPr/>
        </p:nvSpPr>
        <p:spPr>
          <a:xfrm>
            <a:off x="7787147" y="2561583"/>
            <a:ext cx="4121073" cy="25391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900"/>
              </a:spcBef>
              <a:spcAft>
                <a:spcPts val="0"/>
              </a:spcAft>
              <a:buClrTx/>
              <a:buSzTx/>
              <a:buFontTx/>
              <a:buNone/>
              <a:tabLst/>
              <a:defRPr/>
            </a:pPr>
            <a:r>
              <a:rPr kumimoji="0" lang="it-IT" sz="1800" b="1" i="0" u="none" strike="noStrike" kern="1200" cap="none" spc="0" normalizeH="0" baseline="0" noProof="0">
                <a:ln>
                  <a:noFill/>
                </a:ln>
                <a:solidFill>
                  <a:srgbClr val="283349"/>
                </a:solidFill>
                <a:effectLst/>
                <a:uLnTx/>
                <a:uFillTx/>
                <a:latin typeface="Arial" panose="020B0604020202020204"/>
                <a:ea typeface="+mn-ea"/>
                <a:cs typeface="+mn-cs"/>
              </a:rPr>
              <a:t>Key points from </a:t>
            </a:r>
            <a:r>
              <a:rPr kumimoji="0" lang="it-IT" sz="1800" b="1" i="0" u="none" strike="noStrike" kern="1200" cap="none" spc="0" normalizeH="0" baseline="0" noProof="0" err="1">
                <a:ln>
                  <a:noFill/>
                </a:ln>
                <a:solidFill>
                  <a:srgbClr val="283349"/>
                </a:solidFill>
                <a:effectLst/>
                <a:uLnTx/>
                <a:uFillTx/>
                <a:latin typeface="Arial" panose="020B0604020202020204"/>
                <a:ea typeface="+mn-ea"/>
                <a:cs typeface="+mn-cs"/>
              </a:rPr>
              <a:t>ongoing</a:t>
            </a:r>
            <a:r>
              <a:rPr kumimoji="0" lang="it-IT" sz="1800" b="1" i="0" u="none" strike="noStrike" kern="1200" cap="none" spc="0" normalizeH="0" baseline="0" noProof="0">
                <a:ln>
                  <a:noFill/>
                </a:ln>
                <a:solidFill>
                  <a:srgbClr val="283349"/>
                </a:solidFill>
                <a:effectLst/>
                <a:uLnTx/>
                <a:uFillTx/>
                <a:latin typeface="Arial" panose="020B0604020202020204"/>
                <a:ea typeface="+mn-ea"/>
                <a:cs typeface="+mn-cs"/>
              </a:rPr>
              <a:t> Phase 1, dose escalation study:</a:t>
            </a:r>
          </a:p>
          <a:p>
            <a:pPr marL="285750" marR="0" lvl="0" indent="-285750" algn="l" defTabSz="914400" rtl="0" eaLnBrk="1" fontAlgn="auto" latinLnBrk="0" hangingPunct="1">
              <a:lnSpc>
                <a:spcPct val="100000"/>
              </a:lnSpc>
              <a:spcBef>
                <a:spcPts val="90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NX2127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safety</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profile</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is</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consistent</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with previous reports from BTK-</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targeted</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and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immunomodulatory</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therapies</a:t>
            </a:r>
          </a:p>
          <a:p>
            <a:pPr marL="285750" marR="0" lvl="0" indent="-285750" algn="l" defTabSz="914400" rtl="0" eaLnBrk="1" fontAlgn="auto" latinLnBrk="0" hangingPunct="1">
              <a:lnSpc>
                <a:spcPct val="100000"/>
              </a:lnSpc>
              <a:spcBef>
                <a:spcPts val="900"/>
              </a:spcBef>
              <a:spcAft>
                <a:spcPts val="0"/>
              </a:spcAft>
              <a:buClr>
                <a:srgbClr val="C00000"/>
              </a:buClr>
              <a:buSzTx/>
              <a:buFont typeface="Arial" panose="020B0604020202020204" pitchFamily="34" charset="0"/>
              <a:buChar char="•"/>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Rapid (8 weeks)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responses</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in NHL, some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durable</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CRs</a:t>
            </a:r>
            <a:endParaRPr kumimoji="0" lang="it-IT"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B527322E-22A3-FE9D-6C90-5FB4865C7D98}"/>
              </a:ext>
            </a:extLst>
          </p:cNvPr>
          <p:cNvSpPr txBox="1"/>
          <p:nvPr/>
        </p:nvSpPr>
        <p:spPr>
          <a:xfrm>
            <a:off x="883579" y="6484168"/>
            <a:ext cx="10594648" cy="3693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BTK, Bruton’s tyrosine kinase; CR, complete response; IKZK1/3, Ikaros zinc finger protein 1/3; NHL, non-Hodgkin lymphoma.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Danilov A et al. Presented at the 65</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mn-cs"/>
              </a:rPr>
              <a:t>th</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ASH Meeting; December 9-12, 2023; San Diego, CA, USA. Available at: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hlinkClick r:id="rId3"/>
              </a:rPr>
              <a:t>https://www.nurixtx.com/scientific-publications/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89134723"/>
      </p:ext>
    </p:extLst>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5F77D9-A0B6-7434-ECBA-9FE153E8DC3F}"/>
              </a:ext>
            </a:extLst>
          </p:cNvPr>
          <p:cNvSpPr>
            <a:spLocks noGrp="1"/>
          </p:cNvSpPr>
          <p:nvPr>
            <p:ph sz="quarter" idx="13"/>
          </p:nvPr>
        </p:nvSpPr>
        <p:spPr>
          <a:xfrm>
            <a:off x="739449" y="1193678"/>
            <a:ext cx="10451066" cy="3138837"/>
          </a:xfrm>
        </p:spPr>
        <p:txBody>
          <a:bodyPr vert="horz" lIns="91440" tIns="45720" rIns="91440" bIns="45720" rtlCol="0">
            <a:noAutofit/>
          </a:bodyPr>
          <a:lstStyle/>
          <a:p>
            <a:r>
              <a:rPr lang="en-US" sz="2000"/>
              <a:t>Although BTK inhibitors have revolutionized the iNHL treatment landscape, we are now facing a situation with patients progressing on BTKi </a:t>
            </a:r>
          </a:p>
          <a:p>
            <a:r>
              <a:rPr lang="en-US" sz="2000"/>
              <a:t>Cellular therapies are promising but may not be feasible for all patients</a:t>
            </a:r>
          </a:p>
          <a:p>
            <a:r>
              <a:rPr lang="en-US" sz="2000"/>
              <a:t>No treatment options are currently available for BTKi-refractory patients with WM or MZL, indicating a critical unmet need in these settings</a:t>
            </a:r>
          </a:p>
          <a:p>
            <a:r>
              <a:rPr lang="en-US" sz="2000"/>
              <a:t>Both BCL-2 inhibition and BTK degradation appear to be effective strategies after covalent/non-covalent BTKi failure</a:t>
            </a:r>
          </a:p>
          <a:p>
            <a:r>
              <a:rPr lang="en-US" sz="2000"/>
              <a:t>Next steps: early </a:t>
            </a:r>
            <a:r>
              <a:rPr lang="it-IT" sz="2000"/>
              <a:t>use</a:t>
            </a:r>
            <a:r>
              <a:rPr lang="en-US" sz="2000"/>
              <a:t> and combination treatments </a:t>
            </a:r>
            <a:endParaRPr lang="en-GB" sz="2000"/>
          </a:p>
        </p:txBody>
      </p:sp>
      <p:sp>
        <p:nvSpPr>
          <p:cNvPr id="3" name="Slide Number Placeholder 2">
            <a:extLst>
              <a:ext uri="{FF2B5EF4-FFF2-40B4-BE49-F238E27FC236}">
                <a16:creationId xmlns:a16="http://schemas.microsoft.com/office/drawing/2014/main" id="{0B30210A-05D2-2CC8-79CD-1E5FFABDF28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28DC0610-CF5C-2A1B-907D-F0F8E0A1C83E}"/>
              </a:ext>
            </a:extLst>
          </p:cNvPr>
          <p:cNvSpPr>
            <a:spLocks noGrp="1"/>
          </p:cNvSpPr>
          <p:nvPr>
            <p:ph type="ctrTitle"/>
          </p:nvPr>
        </p:nvSpPr>
        <p:spPr/>
        <p:txBody>
          <a:bodyPr/>
          <a:lstStyle/>
          <a:p>
            <a:r>
              <a:rPr lang="en-US"/>
              <a:t>Conclusions </a:t>
            </a:r>
            <a:r>
              <a:rPr lang="it-IT"/>
              <a:t>(Speaker’s own)</a:t>
            </a:r>
            <a:endParaRPr lang="en-GB"/>
          </a:p>
        </p:txBody>
      </p:sp>
      <p:sp>
        <p:nvSpPr>
          <p:cNvPr id="7" name="TextBox 6">
            <a:extLst>
              <a:ext uri="{FF2B5EF4-FFF2-40B4-BE49-F238E27FC236}">
                <a16:creationId xmlns:a16="http://schemas.microsoft.com/office/drawing/2014/main" id="{844FF7FF-3C78-6594-4269-2E181C12C1A5}"/>
              </a:ext>
            </a:extLst>
          </p:cNvPr>
          <p:cNvSpPr txBox="1"/>
          <p:nvPr/>
        </p:nvSpPr>
        <p:spPr>
          <a:xfrm>
            <a:off x="739448" y="6259165"/>
            <a:ext cx="10908265" cy="507831"/>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BCL2, B-cell lymphoma-2; BTK(i), Bruton’s tyrosine kinase (inhibitor); iNHL, indolent non-Hodgkin lymphoma; MZL, marginal zone lymphoma; 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1) Brukinsa SmPC. Available at: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2"/>
              </a:rPr>
              <a:t>https://www.ema.europa.eu/en/medicines/human/EPAR/brukinsa</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 2) Imbruvica SmPC. Available at: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3"/>
              </a:rPr>
              <a:t>https://www.ema.europa.eu/en/medicines/human/EPAR/imbruvica</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a:t>
            </a:r>
            <a:b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b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3) Calquence SmPC. Available at: </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hlinkClick r:id="rId4"/>
              </a:rPr>
              <a:t>https://www.ema.europa.eu/en/medicines/human/EPAR/calquence</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 </a:t>
            </a:r>
          </a:p>
        </p:txBody>
      </p:sp>
      <p:sp>
        <p:nvSpPr>
          <p:cNvPr id="8" name="TextBox 7">
            <a:extLst>
              <a:ext uri="{FF2B5EF4-FFF2-40B4-BE49-F238E27FC236}">
                <a16:creationId xmlns:a16="http://schemas.microsoft.com/office/drawing/2014/main" id="{F4963EF3-8C16-6B55-4A9F-6564BEA82E6F}"/>
              </a:ext>
            </a:extLst>
          </p:cNvPr>
          <p:cNvSpPr txBox="1"/>
          <p:nvPr/>
        </p:nvSpPr>
        <p:spPr>
          <a:xfrm>
            <a:off x="1578103" y="4857204"/>
            <a:ext cx="2155244" cy="338554"/>
          </a:xfrm>
          <a:prstGeom prst="rect">
            <a:avLst/>
          </a:prstGeom>
          <a:noFill/>
          <a:effectLst/>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83349"/>
                </a:solidFill>
                <a:effectLst/>
                <a:uLnTx/>
                <a:uFillTx/>
                <a:latin typeface="Arial" panose="020B0604020202020204"/>
                <a:ea typeface="+mn-ea"/>
                <a:cs typeface="+mn-cs"/>
              </a:rPr>
              <a:t>Approval status:</a:t>
            </a:r>
            <a:endParaRPr kumimoji="0" lang="en-GB" sz="1600" b="0"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C991DBEB-0616-845A-A3CE-EFBE80052D12}"/>
              </a:ext>
            </a:extLst>
          </p:cNvPr>
          <p:cNvPicPr>
            <a:picLocks noChangeAspect="1"/>
          </p:cNvPicPr>
          <p:nvPr/>
        </p:nvPicPr>
        <p:blipFill>
          <a:blip r:embed="rId5"/>
          <a:stretch>
            <a:fillRect/>
          </a:stretch>
        </p:blipFill>
        <p:spPr>
          <a:xfrm>
            <a:off x="3733347" y="4296637"/>
            <a:ext cx="4725307" cy="1798242"/>
          </a:xfrm>
          <a:prstGeom prst="rect">
            <a:avLst/>
          </a:prstGeom>
        </p:spPr>
      </p:pic>
    </p:spTree>
    <p:extLst>
      <p:ext uri="{BB962C8B-B14F-4D97-AF65-F5344CB8AC3E}">
        <p14:creationId xmlns:p14="http://schemas.microsoft.com/office/powerpoint/2010/main" val="2284849975"/>
      </p:ext>
    </p:extLst>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01389-F25D-DC5A-63EB-A9D5C7AB1BA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F57E03-7863-170F-4DA8-3F5DCCD378F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153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Arial"/>
              <a:sym typeface="Arial"/>
            </a:endParaRPr>
          </a:p>
        </p:txBody>
      </p:sp>
      <p:sp>
        <p:nvSpPr>
          <p:cNvPr id="4" name="Title 3">
            <a:extLst>
              <a:ext uri="{FF2B5EF4-FFF2-40B4-BE49-F238E27FC236}">
                <a16:creationId xmlns:a16="http://schemas.microsoft.com/office/drawing/2014/main" id="{EB1C0CF1-B624-8C0E-CBC9-DC1764EF8946}"/>
              </a:ext>
            </a:extLst>
          </p:cNvPr>
          <p:cNvSpPr>
            <a:spLocks noGrp="1"/>
          </p:cNvSpPr>
          <p:nvPr>
            <p:ph type="ctrTitle"/>
          </p:nvPr>
        </p:nvSpPr>
        <p:spPr>
          <a:xfrm>
            <a:off x="608130" y="116957"/>
            <a:ext cx="11136829" cy="905449"/>
          </a:xfrm>
        </p:spPr>
        <p:txBody>
          <a:bodyPr/>
          <a:lstStyle/>
          <a:p>
            <a:r>
              <a:rPr lang="en-US" sz="3600"/>
              <a:t>SCAN QR CODE NOW!</a:t>
            </a:r>
            <a:endParaRPr lang="en-GB" sz="3600"/>
          </a:p>
        </p:txBody>
      </p:sp>
      <p:sp>
        <p:nvSpPr>
          <p:cNvPr id="11" name="Rectangle: Rounded Corners 10">
            <a:extLst>
              <a:ext uri="{FF2B5EF4-FFF2-40B4-BE49-F238E27FC236}">
                <a16:creationId xmlns:a16="http://schemas.microsoft.com/office/drawing/2014/main" id="{FA51B3BD-DAE7-E508-C4BC-2851C3A96632}"/>
              </a:ext>
            </a:extLst>
          </p:cNvPr>
          <p:cNvSpPr/>
          <p:nvPr/>
        </p:nvSpPr>
        <p:spPr>
          <a:xfrm>
            <a:off x="3326981" y="2040893"/>
            <a:ext cx="5538038" cy="2985714"/>
          </a:xfrm>
          <a:prstGeom prst="roundRect">
            <a:avLst>
              <a:gd name="adj" fmla="val 2558"/>
            </a:avLst>
          </a:prstGeom>
          <a:solidFill>
            <a:srgbClr val="E7E5E8"/>
          </a:solidFill>
          <a:ln w="19050">
            <a:solidFill>
              <a:srgbClr val="E3283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de-CH" sz="1800" b="1" i="0" u="none" strike="noStrike" kern="1200" cap="none" spc="0" normalizeH="0" baseline="0" noProof="0" err="1">
                <a:ln>
                  <a:noFill/>
                </a:ln>
                <a:solidFill>
                  <a:srgbClr val="283349"/>
                </a:solidFill>
                <a:effectLst/>
                <a:uLnTx/>
                <a:uFillTx/>
                <a:latin typeface="Raleway-Medium"/>
                <a:ea typeface="+mn-ea"/>
                <a:cs typeface="+mn-cs"/>
                <a:sym typeface="Arial"/>
              </a:rPr>
              <a:t>Allows</a:t>
            </a:r>
            <a:r>
              <a:rPr kumimoji="0" lang="de-CH" sz="1800" b="1" i="0" u="none" strike="noStrike" kern="1200" cap="none" spc="0" normalizeH="0" baseline="0" noProof="0">
                <a:ln>
                  <a:noFill/>
                </a:ln>
                <a:solidFill>
                  <a:srgbClr val="283349"/>
                </a:solidFill>
                <a:effectLst/>
                <a:uLnTx/>
                <a:uFillTx/>
                <a:latin typeface="Raleway-Medium"/>
                <a:ea typeface="+mn-ea"/>
                <a:cs typeface="+mn-cs"/>
                <a:sym typeface="Arial"/>
              </a:rPr>
              <a:t> you to:</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Ask your </a:t>
            </a:r>
            <a:r>
              <a:rPr kumimoji="0" lang="de-CH" sz="1400" b="1" i="0" u="none" strike="noStrike" kern="1200" cap="none" spc="0" normalizeH="0" baseline="0" noProof="0" err="1">
                <a:ln>
                  <a:noFill/>
                </a:ln>
                <a:solidFill>
                  <a:srgbClr val="C00000"/>
                </a:solidFill>
                <a:effectLst/>
                <a:uLnTx/>
                <a:uFillTx/>
                <a:latin typeface="Raleway-Medium"/>
                <a:ea typeface="+mn-ea"/>
                <a:cs typeface="+mn-cs"/>
                <a:sym typeface="Arial"/>
              </a:rPr>
              <a:t>questions</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to </a:t>
            </a: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the</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a:t>
            </a: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faculty</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Provide</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your </a:t>
            </a:r>
            <a:r>
              <a:rPr kumimoji="0" lang="de-CH" sz="1400" b="1" i="0" u="none" strike="noStrike" kern="1200" cap="none" spc="0" normalizeH="0" baseline="0" noProof="0" err="1">
                <a:ln>
                  <a:noFill/>
                </a:ln>
                <a:solidFill>
                  <a:srgbClr val="C00000"/>
                </a:solidFill>
                <a:effectLst/>
                <a:uLnTx/>
                <a:uFillTx/>
                <a:latin typeface="Raleway-Medium"/>
                <a:ea typeface="+mn-ea"/>
                <a:cs typeface="+mn-cs"/>
                <a:sym typeface="Arial"/>
              </a:rPr>
              <a:t>feedback</a:t>
            </a:r>
            <a:r>
              <a:rPr kumimoji="0" lang="de-CH" sz="1400" b="1" i="0" u="none" strike="noStrike" kern="1200" cap="none" spc="0" normalizeH="0" baseline="0" noProof="0">
                <a:ln>
                  <a:noFill/>
                </a:ln>
                <a:solidFill>
                  <a:srgbClr val="C00000"/>
                </a:solidFill>
                <a:effectLst/>
                <a:uLnTx/>
                <a:uFillTx/>
                <a:latin typeface="Raleway-Medium"/>
                <a:ea typeface="+mn-ea"/>
                <a:cs typeface="+mn-cs"/>
                <a:sym typeface="Arial"/>
              </a:rPr>
              <a:t> </a:t>
            </a:r>
            <a:r>
              <a:rPr kumimoji="0" lang="en-US" sz="1400" b="0" i="0" u="none" strike="noStrike" kern="1200" cap="none" spc="0" normalizeH="0" baseline="0" noProof="0">
                <a:ln>
                  <a:noFill/>
                </a:ln>
                <a:solidFill>
                  <a:srgbClr val="00001F"/>
                </a:solidFill>
                <a:effectLst/>
                <a:uLnTx/>
                <a:uFillTx/>
                <a:latin typeface="Raleway-Medium"/>
                <a:ea typeface="+mn-ea"/>
                <a:cs typeface="+mn-cs"/>
                <a:sym typeface="Arial"/>
              </a:rPr>
              <a:t>and help BeiGene to better meet your educational needs in the future.</a:t>
            </a:r>
          </a:p>
        </p:txBody>
      </p:sp>
      <p:pic>
        <p:nvPicPr>
          <p:cNvPr id="5" name="Picture 4" descr="A qr code with a red square and black squares&#10;&#10;Description automatically generated">
            <a:extLst>
              <a:ext uri="{FF2B5EF4-FFF2-40B4-BE49-F238E27FC236}">
                <a16:creationId xmlns:a16="http://schemas.microsoft.com/office/drawing/2014/main" id="{B73A83D3-5DDD-8496-CA6E-460B705D6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769" y="3213213"/>
            <a:ext cx="1716463" cy="1716463"/>
          </a:xfrm>
          <a:prstGeom prst="rect">
            <a:avLst/>
          </a:prstGeom>
        </p:spPr>
      </p:pic>
    </p:spTree>
    <p:extLst>
      <p:ext uri="{BB962C8B-B14F-4D97-AF65-F5344CB8AC3E}">
        <p14:creationId xmlns:p14="http://schemas.microsoft.com/office/powerpoint/2010/main" val="959787101"/>
      </p:ext>
    </p:extLst>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01389-F25D-DC5A-63EB-A9D5C7AB1BA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F57E03-7863-170F-4DA8-3F5DCCD378F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154</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4" name="Title 3">
            <a:extLst>
              <a:ext uri="{FF2B5EF4-FFF2-40B4-BE49-F238E27FC236}">
                <a16:creationId xmlns:a16="http://schemas.microsoft.com/office/drawing/2014/main" id="{EB1C0CF1-B624-8C0E-CBC9-DC1764EF8946}"/>
              </a:ext>
            </a:extLst>
          </p:cNvPr>
          <p:cNvSpPr>
            <a:spLocks noGrp="1"/>
          </p:cNvSpPr>
          <p:nvPr>
            <p:ph type="ctrTitle"/>
          </p:nvPr>
        </p:nvSpPr>
        <p:spPr>
          <a:xfrm>
            <a:off x="608130" y="116957"/>
            <a:ext cx="11136829" cy="905449"/>
          </a:xfrm>
        </p:spPr>
        <p:txBody>
          <a:bodyPr/>
          <a:lstStyle/>
          <a:p>
            <a:r>
              <a:rPr lang="en-US" sz="3400"/>
              <a:t>Audience Q&amp;A/panel discussion:</a:t>
            </a:r>
            <a:br>
              <a:rPr lang="en-US" sz="3400"/>
            </a:br>
            <a:r>
              <a:rPr lang="en-US" sz="3400"/>
              <a:t>ENGAGE NOW!</a:t>
            </a:r>
            <a:endParaRPr lang="en-GB" sz="3400"/>
          </a:p>
        </p:txBody>
      </p:sp>
      <p:sp>
        <p:nvSpPr>
          <p:cNvPr id="11" name="Rectangle: Rounded Corners 10">
            <a:extLst>
              <a:ext uri="{FF2B5EF4-FFF2-40B4-BE49-F238E27FC236}">
                <a16:creationId xmlns:a16="http://schemas.microsoft.com/office/drawing/2014/main" id="{FA51B3BD-DAE7-E508-C4BC-2851C3A96632}"/>
              </a:ext>
            </a:extLst>
          </p:cNvPr>
          <p:cNvSpPr/>
          <p:nvPr/>
        </p:nvSpPr>
        <p:spPr>
          <a:xfrm>
            <a:off x="723900" y="2040893"/>
            <a:ext cx="5538038" cy="2985714"/>
          </a:xfrm>
          <a:prstGeom prst="roundRect">
            <a:avLst>
              <a:gd name="adj" fmla="val 2558"/>
            </a:avLst>
          </a:prstGeom>
          <a:solidFill>
            <a:srgbClr val="E7E5E8"/>
          </a:solidFill>
          <a:ln w="19050">
            <a:solidFill>
              <a:srgbClr val="E3283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en-US" sz="1800" b="1" i="0" u="none" strike="noStrike" kern="1200" cap="none" spc="0" normalizeH="0" baseline="0" noProof="0">
                <a:ln>
                  <a:noFill/>
                </a:ln>
                <a:solidFill>
                  <a:srgbClr val="283349"/>
                </a:solidFill>
                <a:effectLst/>
                <a:uLnTx/>
                <a:uFillTx/>
                <a:latin typeface="Raleway-Medium"/>
                <a:ea typeface="+mn-ea"/>
                <a:cs typeface="+mn-cs"/>
              </a:rPr>
              <a:t>This symposium</a:t>
            </a:r>
            <a:endParaRPr kumimoji="0" lang="de-CH" sz="1800" b="1" i="0" u="none" strike="noStrike" kern="1200" cap="none" spc="0" normalizeH="0" baseline="0" noProof="0">
              <a:ln>
                <a:noFill/>
              </a:ln>
              <a:solidFill>
                <a:srgbClr val="283349"/>
              </a:solidFill>
              <a:effectLst/>
              <a:uLnTx/>
              <a:uFillTx/>
              <a:latin typeface="Raleway-Medium"/>
              <a:ea typeface="+mn-ea"/>
              <a:cs typeface="+mn-cs"/>
            </a:endParaRP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a:ln>
                  <a:noFill/>
                </a:ln>
                <a:solidFill>
                  <a:srgbClr val="00001F"/>
                </a:solidFill>
                <a:effectLst/>
                <a:uLnTx/>
                <a:uFillTx/>
                <a:latin typeface="Raleway-Medium"/>
                <a:ea typeface="+mn-ea"/>
                <a:cs typeface="+mn-cs"/>
              </a:rPr>
              <a:t>Ask your questions to the faculty.</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a:ln>
                  <a:noFill/>
                </a:ln>
                <a:solidFill>
                  <a:srgbClr val="00001F"/>
                </a:solidFill>
                <a:effectLst/>
                <a:uLnTx/>
                <a:uFillTx/>
                <a:latin typeface="Raleway-Medium"/>
                <a:ea typeface="+mn-ea"/>
                <a:cs typeface="+mn-cs"/>
              </a:rPr>
              <a:t>Provide </a:t>
            </a:r>
            <a:r>
              <a:rPr kumimoji="0" lang="de-CH" sz="1400" b="0" i="0" u="none" strike="noStrike" kern="1200" cap="none" spc="0" normalizeH="0" baseline="0" noProof="0" err="1">
                <a:ln>
                  <a:noFill/>
                </a:ln>
                <a:solidFill>
                  <a:srgbClr val="00001F"/>
                </a:solidFill>
                <a:effectLst/>
                <a:uLnTx/>
                <a:uFillTx/>
                <a:latin typeface="Raleway-Medium"/>
                <a:ea typeface="+mn-ea"/>
                <a:cs typeface="+mn-cs"/>
              </a:rPr>
              <a:t>your</a:t>
            </a:r>
            <a:r>
              <a:rPr kumimoji="0" lang="de-CH" sz="1400" b="0" i="0" u="none" strike="noStrike" kern="1200" cap="none" spc="0" normalizeH="0" baseline="0" noProof="0">
                <a:ln>
                  <a:noFill/>
                </a:ln>
                <a:solidFill>
                  <a:srgbClr val="00001F"/>
                </a:solidFill>
                <a:effectLst/>
                <a:uLnTx/>
                <a:uFillTx/>
                <a:latin typeface="Raleway-Medium"/>
                <a:ea typeface="+mn-ea"/>
                <a:cs typeface="+mn-cs"/>
              </a:rPr>
              <a:t> </a:t>
            </a:r>
            <a:r>
              <a:rPr kumimoji="0" lang="de-CH" sz="1400" b="1" i="0" u="none" strike="noStrike" kern="1200" cap="none" spc="0" normalizeH="0" baseline="0" noProof="0" err="1">
                <a:ln>
                  <a:noFill/>
                </a:ln>
                <a:solidFill>
                  <a:srgbClr val="C00000"/>
                </a:solidFill>
                <a:effectLst/>
                <a:uLnTx/>
                <a:uFillTx/>
                <a:latin typeface="Raleway-Medium"/>
                <a:ea typeface="+mn-ea"/>
                <a:cs typeface="+mn-cs"/>
              </a:rPr>
              <a:t>feedback</a:t>
            </a:r>
            <a:r>
              <a:rPr kumimoji="0" lang="de-CH" sz="1400" b="1" i="0" u="none" strike="noStrike" kern="1200" cap="none" spc="0" normalizeH="0" baseline="0" noProof="0">
                <a:ln>
                  <a:noFill/>
                </a:ln>
                <a:solidFill>
                  <a:srgbClr val="C00000"/>
                </a:solidFill>
                <a:effectLst/>
                <a:uLnTx/>
                <a:uFillTx/>
                <a:latin typeface="Raleway-Medium"/>
                <a:ea typeface="+mn-ea"/>
                <a:cs typeface="+mn-cs"/>
              </a:rPr>
              <a:t> </a:t>
            </a:r>
            <a:r>
              <a:rPr kumimoji="0" lang="en-US" sz="1400" b="0" i="0" u="none" strike="noStrike" kern="1200" cap="none" spc="0" normalizeH="0" baseline="0" noProof="0">
                <a:ln>
                  <a:noFill/>
                </a:ln>
                <a:solidFill>
                  <a:srgbClr val="00001F"/>
                </a:solidFill>
                <a:effectLst/>
                <a:uLnTx/>
                <a:uFillTx/>
                <a:latin typeface="Raleway-Medium"/>
                <a:ea typeface="+mn-ea"/>
                <a:cs typeface="+mn-cs"/>
              </a:rPr>
              <a:t>and help BeiGene to better meet your educational needs in the future.</a:t>
            </a:r>
          </a:p>
        </p:txBody>
      </p:sp>
      <p:sp>
        <p:nvSpPr>
          <p:cNvPr id="6" name="Rectangle: Rounded Corners 5">
            <a:extLst>
              <a:ext uri="{FF2B5EF4-FFF2-40B4-BE49-F238E27FC236}">
                <a16:creationId xmlns:a16="http://schemas.microsoft.com/office/drawing/2014/main" id="{D2A6529B-EF56-FB7E-3409-10333B1C5C97}"/>
              </a:ext>
            </a:extLst>
          </p:cNvPr>
          <p:cNvSpPr/>
          <p:nvPr/>
        </p:nvSpPr>
        <p:spPr>
          <a:xfrm>
            <a:off x="6378525" y="2040893"/>
            <a:ext cx="5538038" cy="2985714"/>
          </a:xfrm>
          <a:prstGeom prst="roundRect">
            <a:avLst>
              <a:gd name="adj" fmla="val 2558"/>
            </a:avLst>
          </a:prstGeom>
          <a:solidFill>
            <a:srgbClr val="E7E5E8"/>
          </a:solidFill>
          <a:ln w="19050">
            <a:solidFill>
              <a:srgbClr val="E3283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1" i="0" u="none" strike="noStrike" kern="1200" cap="none" spc="0" normalizeH="0" baseline="0" noProof="0">
                <a:ln>
                  <a:noFill/>
                </a:ln>
                <a:solidFill>
                  <a:srgbClr val="283349"/>
                </a:solidFill>
                <a:effectLst/>
                <a:uLnTx/>
                <a:uFillTx/>
                <a:latin typeface="Raleway-Medium"/>
                <a:ea typeface="+mn-ea"/>
                <a:cs typeface="+mn-cs"/>
              </a:rPr>
              <a:t>Explore BeiMedPlus!</a:t>
            </a:r>
            <a:endParaRPr kumimoji="0" lang="de-CH" sz="1800" b="1" i="0" u="none" strike="noStrike" kern="1200" cap="none" spc="0" normalizeH="0" baseline="0" noProof="0">
              <a:ln>
                <a:noFill/>
              </a:ln>
              <a:solidFill>
                <a:srgbClr val="283349"/>
              </a:solidFill>
              <a:effectLst/>
              <a:uLnTx/>
              <a:uFillTx/>
              <a:latin typeface="Raleway-Medium"/>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0001F"/>
                </a:solidFill>
                <a:effectLst/>
                <a:uLnTx/>
                <a:uFillTx/>
                <a:latin typeface="Raleway-Medium"/>
                <a:ea typeface="+mn-ea"/>
                <a:cs typeface="+mn-cs"/>
              </a:rPr>
              <a:t>BeiGene’s new medical education platform provides:</a:t>
            </a:r>
          </a:p>
          <a:p>
            <a:pPr marL="174625" marR="0" lvl="0" indent="-17462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1F"/>
                </a:solidFill>
                <a:effectLst/>
                <a:uLnTx/>
                <a:uFillTx/>
                <a:latin typeface="Raleway-Medium"/>
                <a:ea typeface="+mn-ea"/>
                <a:cs typeface="+mn-cs"/>
              </a:rPr>
              <a:t>Information on BeiGene’s investigational compounds and clinical development program.</a:t>
            </a:r>
            <a:r>
              <a:rPr kumimoji="0" lang="en-GB" sz="1400" b="0" i="0" u="none" strike="noStrike" kern="1200" cap="none" spc="0" normalizeH="0" baseline="0" noProof="0">
                <a:ln>
                  <a:noFill/>
                </a:ln>
                <a:solidFill>
                  <a:srgbClr val="00001F"/>
                </a:solidFill>
                <a:effectLst/>
                <a:uLnTx/>
                <a:uFillTx/>
                <a:latin typeface="Raleway-Medium"/>
                <a:ea typeface="+mn-ea"/>
                <a:cs typeface="+mn-cs"/>
              </a:rPr>
              <a:t>.</a:t>
            </a:r>
          </a:p>
          <a:p>
            <a:pPr marL="174625" marR="0" lvl="0" indent="-17462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1F"/>
                </a:solidFill>
                <a:effectLst/>
                <a:uLnTx/>
                <a:uFillTx/>
                <a:latin typeface="Raleway-Medium"/>
                <a:ea typeface="+mn-ea"/>
                <a:cs typeface="+mn-cs"/>
              </a:rPr>
              <a:t>Slide kits and recordings from recent </a:t>
            </a:r>
            <a:br>
              <a:rPr kumimoji="0" lang="en-US" sz="1400" b="0" i="0" u="none" strike="noStrike" kern="1200" cap="none" spc="0" normalizeH="0" baseline="0" noProof="0">
                <a:ln>
                  <a:noFill/>
                </a:ln>
                <a:solidFill>
                  <a:srgbClr val="00001F"/>
                </a:solidFill>
                <a:effectLst/>
                <a:uLnTx/>
                <a:uFillTx/>
                <a:latin typeface="Raleway-Medium"/>
                <a:ea typeface="+mn-ea"/>
                <a:cs typeface="+mn-cs"/>
              </a:rPr>
            </a:br>
            <a:r>
              <a:rPr kumimoji="0" lang="en-US" sz="1400" b="0" i="0" u="none" strike="noStrike" kern="1200" cap="none" spc="0" normalizeH="0" baseline="0" noProof="0">
                <a:ln>
                  <a:noFill/>
                </a:ln>
                <a:solidFill>
                  <a:srgbClr val="00001F"/>
                </a:solidFill>
                <a:effectLst/>
                <a:uLnTx/>
                <a:uFillTx/>
                <a:latin typeface="Raleway-Medium"/>
                <a:ea typeface="+mn-ea"/>
                <a:cs typeface="+mn-cs"/>
              </a:rPr>
              <a:t>congresses and BeiGene’s symposia</a:t>
            </a:r>
            <a:r>
              <a:rPr kumimoji="0" lang="en-GB" sz="1400" b="0" i="0" u="none" strike="noStrike" kern="1200" cap="none" spc="0" normalizeH="0" baseline="0" noProof="0">
                <a:ln>
                  <a:noFill/>
                </a:ln>
                <a:solidFill>
                  <a:srgbClr val="00001F"/>
                </a:solidFill>
                <a:effectLst/>
                <a:uLnTx/>
                <a:uFillTx/>
                <a:latin typeface="Raleway-Medium"/>
                <a:ea typeface="+mn-ea"/>
                <a:cs typeface="+mn-cs"/>
              </a:rPr>
              <a:t>.</a:t>
            </a:r>
          </a:p>
          <a:p>
            <a:pPr marL="174625" marR="0" lvl="0" indent="-17462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1F"/>
                </a:solidFill>
                <a:effectLst/>
                <a:uLnTx/>
                <a:uFillTx/>
                <a:latin typeface="Raleway-Medium"/>
                <a:ea typeface="+mn-ea"/>
                <a:cs typeface="+mn-cs"/>
              </a:rPr>
              <a:t>BeiGeneius Academy – an expert-led</a:t>
            </a:r>
            <a:br>
              <a:rPr kumimoji="0" lang="en-US" sz="1400" b="0" i="0" u="none" strike="noStrike" kern="1200" cap="none" spc="0" normalizeH="0" baseline="0" noProof="0">
                <a:ln>
                  <a:noFill/>
                </a:ln>
                <a:solidFill>
                  <a:srgbClr val="00001F"/>
                </a:solidFill>
                <a:effectLst/>
                <a:uLnTx/>
                <a:uFillTx/>
                <a:latin typeface="Raleway-Medium"/>
                <a:ea typeface="+mn-ea"/>
                <a:cs typeface="+mn-cs"/>
              </a:rPr>
            </a:br>
            <a:r>
              <a:rPr kumimoji="0" lang="en-US" sz="1400" b="0" i="0" u="none" strike="noStrike" kern="1200" cap="none" spc="0" normalizeH="0" baseline="0" noProof="0">
                <a:ln>
                  <a:noFill/>
                </a:ln>
                <a:solidFill>
                  <a:srgbClr val="00001F"/>
                </a:solidFill>
                <a:effectLst/>
                <a:uLnTx/>
                <a:uFillTx/>
                <a:latin typeface="Raleway-Medium"/>
                <a:ea typeface="+mn-ea"/>
                <a:cs typeface="+mn-cs"/>
              </a:rPr>
              <a:t>initiative with educational content in</a:t>
            </a:r>
            <a:br>
              <a:rPr kumimoji="0" lang="en-US" sz="1400" b="0" i="0" u="none" strike="noStrike" kern="1200" cap="none" spc="0" normalizeH="0" baseline="0" noProof="0">
                <a:ln>
                  <a:noFill/>
                </a:ln>
                <a:solidFill>
                  <a:srgbClr val="00001F"/>
                </a:solidFill>
                <a:effectLst/>
                <a:uLnTx/>
                <a:uFillTx/>
                <a:latin typeface="Raleway-Medium"/>
                <a:ea typeface="+mn-ea"/>
                <a:cs typeface="+mn-cs"/>
              </a:rPr>
            </a:br>
            <a:r>
              <a:rPr kumimoji="0" lang="en-US" sz="1400" b="0" i="0" u="none" strike="noStrike" kern="1200" cap="none" spc="0" normalizeH="0" baseline="0" noProof="0">
                <a:ln>
                  <a:noFill/>
                </a:ln>
                <a:solidFill>
                  <a:srgbClr val="00001F"/>
                </a:solidFill>
                <a:effectLst/>
                <a:uLnTx/>
                <a:uFillTx/>
                <a:latin typeface="Raleway-Medium"/>
                <a:ea typeface="+mn-ea"/>
                <a:cs typeface="+mn-cs"/>
              </a:rPr>
              <a:t>multiple formats.</a:t>
            </a:r>
          </a:p>
        </p:txBody>
      </p:sp>
      <p:pic>
        <p:nvPicPr>
          <p:cNvPr id="8" name="Picture 7" descr="A qr code with a red and black design&#10;&#10;Description automatically generated">
            <a:extLst>
              <a:ext uri="{FF2B5EF4-FFF2-40B4-BE49-F238E27FC236}">
                <a16:creationId xmlns:a16="http://schemas.microsoft.com/office/drawing/2014/main" id="{B9028BC9-4873-5349-1E6F-76F700A8AF88}"/>
              </a:ext>
            </a:extLst>
          </p:cNvPr>
          <p:cNvPicPr>
            <a:picLocks noChangeAspect="1"/>
          </p:cNvPicPr>
          <p:nvPr/>
        </p:nvPicPr>
        <p:blipFill>
          <a:blip r:embed="rId2"/>
          <a:stretch>
            <a:fillRect/>
          </a:stretch>
        </p:blipFill>
        <p:spPr>
          <a:xfrm>
            <a:off x="9930245" y="3103784"/>
            <a:ext cx="1721713" cy="1721713"/>
          </a:xfrm>
          <a:prstGeom prst="rect">
            <a:avLst/>
          </a:prstGeom>
        </p:spPr>
      </p:pic>
      <p:pic>
        <p:nvPicPr>
          <p:cNvPr id="2" name="Picture 1" descr="A qr code with a red square and black squares&#10;&#10;Description automatically generated">
            <a:extLst>
              <a:ext uri="{FF2B5EF4-FFF2-40B4-BE49-F238E27FC236}">
                <a16:creationId xmlns:a16="http://schemas.microsoft.com/office/drawing/2014/main" id="{5ADAAFA4-C862-5744-9C80-AA35C4D45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48" y="3103784"/>
            <a:ext cx="1720800" cy="1720800"/>
          </a:xfrm>
          <a:prstGeom prst="rect">
            <a:avLst/>
          </a:prstGeom>
        </p:spPr>
      </p:pic>
    </p:spTree>
    <p:extLst>
      <p:ext uri="{BB962C8B-B14F-4D97-AF65-F5344CB8AC3E}">
        <p14:creationId xmlns:p14="http://schemas.microsoft.com/office/powerpoint/2010/main" val="311157256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AD70E-5DB3-F689-28D5-7510F0D868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36A70C3E-2F96-A7D4-7AAB-2DEC52C943C3}"/>
              </a:ext>
            </a:extLst>
          </p:cNvPr>
          <p:cNvSpPr txBox="1"/>
          <p:nvPr/>
        </p:nvSpPr>
        <p:spPr>
          <a:xfrm>
            <a:off x="739448" y="1285799"/>
            <a:ext cx="54982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
                <a:srgbClr val="ED1C24"/>
              </a:buClr>
              <a:buSzTx/>
              <a:buFontTx/>
              <a:buNone/>
              <a:tabLst/>
              <a:defRPr/>
            </a:pPr>
            <a:r>
              <a:rPr kumimoji="0" lang="en-US" sz="1800" b="1"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SELENE: Phase 3 study of Ibru + CIT vs CIT</a:t>
            </a:r>
          </a:p>
        </p:txBody>
      </p:sp>
      <p:sp>
        <p:nvSpPr>
          <p:cNvPr id="15" name="TextBox 14">
            <a:extLst>
              <a:ext uri="{FF2B5EF4-FFF2-40B4-BE49-F238E27FC236}">
                <a16:creationId xmlns:a16="http://schemas.microsoft.com/office/drawing/2014/main" id="{8CEE25CC-6C08-7E36-F7E2-F9CF451BF661}"/>
              </a:ext>
            </a:extLst>
          </p:cNvPr>
          <p:cNvSpPr txBox="1"/>
          <p:nvPr/>
        </p:nvSpPr>
        <p:spPr>
          <a:xfrm>
            <a:off x="739448" y="5839549"/>
            <a:ext cx="10982382"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a:ln>
                  <a:noFill/>
                </a:ln>
                <a:solidFill>
                  <a:srgbClr val="283349"/>
                </a:solidFill>
                <a:effectLst/>
                <a:uLnTx/>
                <a:uFillTx/>
                <a:latin typeface="Arial" panose="020B0604020202020204"/>
                <a:ea typeface="+mn-ea"/>
                <a:cs typeface="+mn-cs"/>
              </a:rPr>
              <a:t>This slide includes data from different clinical trials. These data are meant for demonstration purposes only and are not meant for cross-trial comparison purposes</a:t>
            </a:r>
            <a:r>
              <a:rPr kumimoji="0" lang="en-US" alt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rPr>
              <a:t>BR, bendamustine and rituximab; CIT, chemoimmunotherapy; FL, follicular lymphoma; HR, hazard ratio; Ibru, ibrutinib; MZL, marginal zone lymphoma; PFS, progression-free survival; R-CHOP, rituximab, cyclophosphamide, doxorubicin, vincristine, and prednisone; R/R, relapsed/refractory.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rPr>
              <a:t>Adapted from 1) </a:t>
            </a:r>
            <a:r>
              <a:rPr kumimoji="0" lang="da-DK" altLang="en-US" sz="900" b="0" i="0" u="none" strike="noStrike" kern="1200" cap="none" spc="0" normalizeH="0" baseline="0" noProof="0" err="1">
                <a:ln>
                  <a:noFill/>
                </a:ln>
                <a:solidFill>
                  <a:srgbClr val="283349"/>
                </a:solidFill>
                <a:effectLst/>
                <a:uLnTx/>
                <a:uFillTx/>
                <a:latin typeface="Arial" panose="020B0604020202020204"/>
                <a:ea typeface="+mn-ea"/>
                <a:cs typeface="+mn-cs"/>
              </a:rPr>
              <a:t>Nastoupil</a:t>
            </a:r>
            <a:r>
              <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rPr>
              <a:t> LJ et al. Blood Adv. 2023;7(22):7141–7150</a:t>
            </a:r>
            <a:r>
              <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rPr>
              <a:t>; 2) </a:t>
            </a:r>
            <a:r>
              <a:rPr kumimoji="0" lang="fr-FR" altLang="en-US" sz="900" b="0" i="0" u="none" strike="noStrike" kern="1200" cap="none" spc="0" normalizeH="0" baseline="0" noProof="0">
                <a:ln>
                  <a:noFill/>
                </a:ln>
                <a:solidFill>
                  <a:srgbClr val="283349"/>
                </a:solidFill>
                <a:effectLst/>
                <a:uLnTx/>
                <a:uFillTx/>
                <a:latin typeface="Arial" panose="020B0604020202020204"/>
                <a:ea typeface="+mn-ea"/>
                <a:cs typeface="+mn-cs"/>
              </a:rPr>
              <a:t>Gopal AK et al. J Clin </a:t>
            </a:r>
            <a:r>
              <a:rPr kumimoji="0" lang="fr-FR" altLang="en-US" sz="900" b="0" i="0" u="none" strike="noStrike" kern="1200" cap="none" spc="0" normalizeH="0" baseline="0" noProof="0" err="1">
                <a:ln>
                  <a:noFill/>
                </a:ln>
                <a:solidFill>
                  <a:srgbClr val="283349"/>
                </a:solidFill>
                <a:effectLst/>
                <a:uLnTx/>
                <a:uFillTx/>
                <a:latin typeface="Arial" panose="020B0604020202020204"/>
                <a:ea typeface="+mn-ea"/>
                <a:cs typeface="+mn-cs"/>
              </a:rPr>
              <a:t>Oncol</a:t>
            </a:r>
            <a:r>
              <a:rPr kumimoji="0" lang="fr-FR" altLang="en-US" sz="900" b="0" i="0" u="none" strike="noStrike" kern="1200" cap="none" spc="0" normalizeH="0" baseline="0" noProof="0">
                <a:ln>
                  <a:noFill/>
                </a:ln>
                <a:solidFill>
                  <a:srgbClr val="283349"/>
                </a:solidFill>
                <a:effectLst/>
                <a:uLnTx/>
                <a:uFillTx/>
                <a:latin typeface="Arial" panose="020B0604020202020204"/>
                <a:ea typeface="+mn-ea"/>
                <a:cs typeface="+mn-cs"/>
              </a:rPr>
              <a:t>. 2018;36(23):2405-2412; 3) Bartlett NL et al. Blood. 2018;131(2):182-190</a:t>
            </a:r>
            <a:r>
              <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fr-FR"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C011D23A-2D56-780E-2F99-7005342DD51A}"/>
              </a:ext>
            </a:extLst>
          </p:cNvPr>
          <p:cNvSpPr txBox="1"/>
          <p:nvPr/>
        </p:nvSpPr>
        <p:spPr>
          <a:xfrm>
            <a:off x="7203619" y="1582787"/>
            <a:ext cx="4747680" cy="830997"/>
          </a:xfrm>
          <a:prstGeom prst="rect">
            <a:avLst/>
          </a:prstGeom>
          <a:solidFill>
            <a:srgbClr val="FFFFFF"/>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C00000"/>
              </a:buClr>
              <a:buSzTx/>
              <a:buFontTx/>
              <a:buNone/>
              <a:tabLst/>
              <a:defRPr/>
            </a:pPr>
            <a:r>
              <a:rPr kumimoji="0" lang="en-GB" sz="1600" b="1" i="0" u="none" strike="noStrike" kern="1200" cap="none" spc="0" normalizeH="0" baseline="0" noProof="0">
                <a:ln>
                  <a:noFill/>
                </a:ln>
                <a:solidFill>
                  <a:srgbClr val="283349"/>
                </a:solidFill>
                <a:effectLst/>
                <a:uLnTx/>
                <a:uFillTx/>
                <a:latin typeface="Arial" panose="020B0604020202020204"/>
                <a:ea typeface="+mn-ea"/>
                <a:cs typeface="+mn-cs"/>
              </a:rPr>
              <a:t>Ibrutinib monotherapy:</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GB" sz="1600" b="0" i="0" u="none" strike="noStrike" kern="1200" cap="none" spc="0" normalizeH="0" baseline="0" noProof="0">
                <a:ln>
                  <a:noFill/>
                </a:ln>
                <a:solidFill>
                  <a:srgbClr val="283349"/>
                </a:solidFill>
                <a:effectLst/>
                <a:uLnTx/>
                <a:uFillTx/>
                <a:latin typeface="Arial" panose="020B0604020202020204"/>
                <a:ea typeface="+mn-ea"/>
                <a:cs typeface="+mn-cs"/>
              </a:rPr>
              <a:t>Phase 2 DAWN trial</a:t>
            </a:r>
            <a:r>
              <a:rPr kumimoji="0" lang="en-GB" sz="1600" b="0" i="0" u="none" strike="noStrike" kern="1200" cap="none" spc="0" normalizeH="0" baseline="30000" noProof="0">
                <a:ln>
                  <a:noFill/>
                </a:ln>
                <a:solidFill>
                  <a:srgbClr val="283349"/>
                </a:solidFill>
                <a:effectLst/>
                <a:uLnTx/>
                <a:uFillTx/>
                <a:latin typeface="Arial" panose="020B0604020202020204"/>
                <a:ea typeface="+mn-ea"/>
                <a:cs typeface="+mn-cs"/>
              </a:rPr>
              <a:t>2</a:t>
            </a:r>
            <a:r>
              <a:rPr kumimoji="0" lang="en-GB" sz="1600" b="0" i="0" u="none" strike="noStrike" kern="1200" cap="none" spc="0" normalizeH="0" baseline="0" noProof="0">
                <a:ln>
                  <a:noFill/>
                </a:ln>
                <a:solidFill>
                  <a:srgbClr val="283349"/>
                </a:solidFill>
                <a:effectLst/>
                <a:uLnTx/>
                <a:uFillTx/>
                <a:latin typeface="Arial" panose="020B0604020202020204"/>
                <a:ea typeface="+mn-ea"/>
                <a:cs typeface="+mn-cs"/>
              </a:rPr>
              <a:t>: ORR 20.9%, CR 11%</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GB" sz="1600" b="0" i="0" u="none" strike="noStrike" kern="1200" cap="none" spc="0" normalizeH="0" baseline="0" noProof="0">
                <a:ln>
                  <a:noFill/>
                </a:ln>
                <a:solidFill>
                  <a:srgbClr val="283349"/>
                </a:solidFill>
                <a:effectLst/>
                <a:uLnTx/>
                <a:uFillTx/>
                <a:latin typeface="Arial" panose="020B0604020202020204"/>
                <a:ea typeface="+mn-ea"/>
                <a:cs typeface="+mn-cs"/>
              </a:rPr>
              <a:t>Phase 2 consortium</a:t>
            </a:r>
            <a:r>
              <a:rPr kumimoji="0" lang="en-GB" sz="1600" b="0" i="0" u="none" strike="noStrike" kern="1200" cap="none" spc="0" normalizeH="0" baseline="30000" noProof="0">
                <a:ln>
                  <a:noFill/>
                </a:ln>
                <a:solidFill>
                  <a:srgbClr val="283349"/>
                </a:solidFill>
                <a:effectLst/>
                <a:uLnTx/>
                <a:uFillTx/>
                <a:latin typeface="Arial" panose="020B0604020202020204"/>
                <a:ea typeface="+mn-ea"/>
                <a:cs typeface="+mn-cs"/>
              </a:rPr>
              <a:t>3</a:t>
            </a:r>
            <a:r>
              <a:rPr kumimoji="0" lang="en-GB" sz="1600" b="0" i="0" u="none" strike="noStrike" kern="1200" cap="none" spc="0" normalizeH="0" baseline="0" noProof="0">
                <a:ln>
                  <a:noFill/>
                </a:ln>
                <a:solidFill>
                  <a:srgbClr val="283349"/>
                </a:solidFill>
                <a:effectLst/>
                <a:uLnTx/>
                <a:uFillTx/>
                <a:latin typeface="Arial" panose="020B0604020202020204"/>
                <a:ea typeface="+mn-ea"/>
                <a:cs typeface="+mn-cs"/>
              </a:rPr>
              <a:t>: ORR 37.5%, CR 12.5%</a:t>
            </a:r>
          </a:p>
        </p:txBody>
      </p:sp>
      <p:sp>
        <p:nvSpPr>
          <p:cNvPr id="18" name="TextBox 17">
            <a:extLst>
              <a:ext uri="{FF2B5EF4-FFF2-40B4-BE49-F238E27FC236}">
                <a16:creationId xmlns:a16="http://schemas.microsoft.com/office/drawing/2014/main" id="{DEA1E827-4E4F-68A7-ECBF-E8B76D4F01B5}"/>
              </a:ext>
            </a:extLst>
          </p:cNvPr>
          <p:cNvSpPr txBox="1"/>
          <p:nvPr/>
        </p:nvSpPr>
        <p:spPr>
          <a:xfrm>
            <a:off x="7203619" y="2747233"/>
            <a:ext cx="4747680" cy="2181110"/>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83349"/>
                </a:solidFill>
                <a:effectLst/>
                <a:uLnTx/>
                <a:uFillTx/>
                <a:latin typeface="Arial" panose="020B0604020202020204"/>
                <a:ea typeface="+mn-ea"/>
                <a:cs typeface="+mn-cs"/>
              </a:rPr>
              <a:t>Summary</a:t>
            </a:r>
            <a:r>
              <a:rPr kumimoji="0" lang="en-US" sz="1600" b="1" i="0" u="none" strike="noStrike" kern="1200" cap="none" spc="0" normalizeH="0" baseline="30000" noProof="0">
                <a:ln>
                  <a:noFill/>
                </a:ln>
                <a:solidFill>
                  <a:srgbClr val="283349"/>
                </a:solidFill>
                <a:effectLst/>
                <a:uLnTx/>
                <a:uFillTx/>
                <a:latin typeface="Arial" panose="020B0604020202020204"/>
                <a:ea typeface="+mn-ea"/>
                <a:cs typeface="+mn-cs"/>
              </a:rPr>
              <a:t>1</a:t>
            </a:r>
          </a:p>
          <a:p>
            <a:pPr marL="285750" marR="0" lvl="0" indent="-285750" algn="l" defTabSz="914400" rtl="0" eaLnBrk="1" fontAlgn="auto" latinLnBrk="0" hangingPunct="1">
              <a:lnSpc>
                <a:spcPct val="90000"/>
              </a:lnSpc>
              <a:spcBef>
                <a:spcPts val="1000"/>
              </a:spcBef>
              <a:spcAft>
                <a:spcPts val="0"/>
              </a:spcAft>
              <a:buClrTx/>
              <a:buSzTx/>
              <a:buFont typeface="System Font Regular"/>
              <a:buChar char="-"/>
              <a:tabLst/>
              <a:defRPr/>
            </a:pPr>
            <a:r>
              <a:rPr kumimoji="0" lang="en-GB" sz="1600" b="0" i="0" u="none" strike="noStrike" kern="1200" cap="none" spc="0" normalizeH="0" baseline="0" noProof="0">
                <a:ln>
                  <a:noFill/>
                </a:ln>
                <a:solidFill>
                  <a:srgbClr val="283349">
                    <a:lumMod val="50000"/>
                  </a:srgbClr>
                </a:solidFill>
                <a:effectLst/>
                <a:uLnTx/>
                <a:uFillTx/>
                <a:latin typeface="Arial" panose="020B0604020202020204"/>
                <a:ea typeface="+mn-ea"/>
                <a:cs typeface="Arial" panose="020B0604020202020204" pitchFamily="34" charset="0"/>
              </a:rPr>
              <a:t>Most patients (86.1%) had FL </a:t>
            </a:r>
          </a:p>
          <a:p>
            <a:pPr marL="285750" marR="0" lvl="0" indent="-285750" algn="l" defTabSz="914400" rtl="0" eaLnBrk="1" fontAlgn="auto" latinLnBrk="0" hangingPunct="1">
              <a:lnSpc>
                <a:spcPct val="90000"/>
              </a:lnSpc>
              <a:spcBef>
                <a:spcPts val="1000"/>
              </a:spcBef>
              <a:spcAft>
                <a:spcPts val="0"/>
              </a:spcAft>
              <a:buClrTx/>
              <a:buSzTx/>
              <a:buFont typeface="System Font Regular"/>
              <a:buChar char="-"/>
              <a:tabLst/>
              <a:defRPr/>
            </a:pPr>
            <a:r>
              <a:rPr kumimoji="0" lang="en-GB" sz="1600" b="0" i="0" u="none" strike="noStrike" kern="1200" cap="none" spc="0" normalizeH="0" baseline="0" noProof="0">
                <a:ln>
                  <a:noFill/>
                </a:ln>
                <a:solidFill>
                  <a:srgbClr val="283349">
                    <a:lumMod val="50000"/>
                  </a:srgbClr>
                </a:solidFill>
                <a:effectLst/>
                <a:uLnTx/>
                <a:uFillTx/>
                <a:latin typeface="Arial" panose="020B0604020202020204"/>
                <a:ea typeface="+mn-ea"/>
                <a:cs typeface="Arial" panose="020B0604020202020204" pitchFamily="34" charset="0"/>
              </a:rPr>
              <a:t>CIT was BR (90.3%) or R-CHOP</a:t>
            </a:r>
          </a:p>
          <a:p>
            <a:pPr marL="285750" marR="0" lvl="0" indent="-285750" algn="l" defTabSz="914400" rtl="0" eaLnBrk="1" fontAlgn="auto" latinLnBrk="0" hangingPunct="1">
              <a:lnSpc>
                <a:spcPct val="90000"/>
              </a:lnSpc>
              <a:spcBef>
                <a:spcPts val="1000"/>
              </a:spcBef>
              <a:spcAft>
                <a:spcPts val="0"/>
              </a:spcAft>
              <a:buClrTx/>
              <a:buSzTx/>
              <a:buFont typeface="System Font Regular"/>
              <a:buChar char="-"/>
              <a:tabLst/>
              <a:defRPr/>
            </a:pPr>
            <a:r>
              <a:rPr kumimoji="0" lang="en-GB" sz="1600" b="0" i="0" u="none" strike="noStrike" kern="1200" cap="none" spc="0" normalizeH="0" baseline="0" noProof="0">
                <a:ln>
                  <a:noFill/>
                </a:ln>
                <a:solidFill>
                  <a:srgbClr val="C00000"/>
                </a:solidFill>
                <a:effectLst/>
                <a:uLnTx/>
                <a:uFillTx/>
                <a:latin typeface="Arial" panose="020B0604020202020204"/>
                <a:ea typeface="+mn-ea"/>
                <a:cs typeface="Arial" panose="020B0604020202020204" pitchFamily="34" charset="0"/>
              </a:rPr>
              <a:t>The addition of Ibru to CIT did not significantly improve </a:t>
            </a:r>
            <a:r>
              <a:rPr kumimoji="0" lang="en-GB" sz="1600" b="0" i="0" u="none" strike="noStrike" kern="1200" cap="none" spc="0" normalizeH="0" baseline="0" noProof="0" err="1">
                <a:ln>
                  <a:noFill/>
                </a:ln>
                <a:solidFill>
                  <a:srgbClr val="C00000"/>
                </a:solidFill>
                <a:effectLst/>
                <a:uLnTx/>
                <a:uFillTx/>
                <a:latin typeface="Arial" panose="020B0604020202020204"/>
                <a:ea typeface="+mn-ea"/>
                <a:cs typeface="Arial" panose="020B0604020202020204" pitchFamily="34" charset="0"/>
              </a:rPr>
              <a:t>PFS</a:t>
            </a:r>
            <a:r>
              <a:rPr kumimoji="0" lang="en-GB" sz="1600" b="0" i="0" u="none" strike="noStrike" kern="1200" cap="none" spc="0" normalizeH="0" baseline="0" noProof="0">
                <a:ln>
                  <a:noFill/>
                </a:ln>
                <a:solidFill>
                  <a:srgbClr val="C00000"/>
                </a:solidFill>
                <a:effectLst/>
                <a:uLnTx/>
                <a:uFillTx/>
                <a:latin typeface="Arial" panose="020B0604020202020204"/>
                <a:ea typeface="+mn-ea"/>
                <a:cs typeface="Arial" panose="020B0604020202020204" pitchFamily="34" charset="0"/>
              </a:rPr>
              <a:t> compared with placebo + CIT</a:t>
            </a:r>
          </a:p>
          <a:p>
            <a:pPr marL="285750" marR="0" lvl="0" indent="-285750" algn="l" defTabSz="914400" rtl="0" eaLnBrk="1" fontAlgn="auto" latinLnBrk="0" hangingPunct="1">
              <a:lnSpc>
                <a:spcPct val="90000"/>
              </a:lnSpc>
              <a:spcBef>
                <a:spcPts val="1000"/>
              </a:spcBef>
              <a:spcAft>
                <a:spcPts val="0"/>
              </a:spcAft>
              <a:buClrTx/>
              <a:buSzTx/>
              <a:buFont typeface="System Font Regular"/>
              <a:buChar char="-"/>
              <a:tabLst/>
              <a:defRPr/>
            </a:pPr>
            <a:r>
              <a:rPr kumimoji="0" lang="en-GB" sz="1600" b="0" i="0" u="none" strike="noStrike" kern="1200" cap="none" spc="0" normalizeH="0" baseline="0" noProof="0">
                <a:ln>
                  <a:noFill/>
                </a:ln>
                <a:solidFill>
                  <a:srgbClr val="283349">
                    <a:lumMod val="50000"/>
                  </a:srgbClr>
                </a:solidFill>
                <a:effectLst/>
                <a:uLnTx/>
                <a:uFillTx/>
                <a:latin typeface="Arial" panose="020B0604020202020204"/>
                <a:ea typeface="+mn-ea"/>
                <a:cs typeface="Arial" panose="020B0604020202020204" pitchFamily="34" charset="0"/>
              </a:rPr>
              <a:t>The safety profile was consistent with known profiles of ibrutinib and CIT</a:t>
            </a:r>
          </a:p>
        </p:txBody>
      </p:sp>
      <p:grpSp>
        <p:nvGrpSpPr>
          <p:cNvPr id="29" name="Group 28">
            <a:extLst>
              <a:ext uri="{FF2B5EF4-FFF2-40B4-BE49-F238E27FC236}">
                <a16:creationId xmlns:a16="http://schemas.microsoft.com/office/drawing/2014/main" id="{7F207C79-14DE-2C6A-999A-81B6FE443ACE}"/>
              </a:ext>
            </a:extLst>
          </p:cNvPr>
          <p:cNvGrpSpPr/>
          <p:nvPr/>
        </p:nvGrpSpPr>
        <p:grpSpPr>
          <a:xfrm>
            <a:off x="477679" y="1833025"/>
            <a:ext cx="6725940" cy="3851768"/>
            <a:chOff x="477679" y="1833025"/>
            <a:chExt cx="6725940" cy="3851768"/>
          </a:xfrm>
        </p:grpSpPr>
        <p:grpSp>
          <p:nvGrpSpPr>
            <p:cNvPr id="27" name="Group 26">
              <a:extLst>
                <a:ext uri="{FF2B5EF4-FFF2-40B4-BE49-F238E27FC236}">
                  <a16:creationId xmlns:a16="http://schemas.microsoft.com/office/drawing/2014/main" id="{87087CE2-7AC2-5BC7-796C-8D56E42C28F6}"/>
                </a:ext>
              </a:extLst>
            </p:cNvPr>
            <p:cNvGrpSpPr/>
            <p:nvPr/>
          </p:nvGrpSpPr>
          <p:grpSpPr>
            <a:xfrm>
              <a:off x="477679" y="2044553"/>
              <a:ext cx="6725940" cy="3640240"/>
              <a:chOff x="477679" y="2044553"/>
              <a:chExt cx="6725940" cy="3640240"/>
            </a:xfrm>
          </p:grpSpPr>
          <p:pic>
            <p:nvPicPr>
              <p:cNvPr id="22" name="Picture 21">
                <a:extLst>
                  <a:ext uri="{FF2B5EF4-FFF2-40B4-BE49-F238E27FC236}">
                    <a16:creationId xmlns:a16="http://schemas.microsoft.com/office/drawing/2014/main" id="{02C3D2D6-B6A5-34EA-84BE-D595CFBC64C9}"/>
                  </a:ext>
                </a:extLst>
              </p:cNvPr>
              <p:cNvPicPr>
                <a:picLocks noChangeAspect="1"/>
              </p:cNvPicPr>
              <p:nvPr/>
            </p:nvPicPr>
            <p:blipFill rotWithShape="1">
              <a:blip r:embed="rId2"/>
              <a:srcRect l="5671" b="5911"/>
              <a:stretch/>
            </p:blipFill>
            <p:spPr>
              <a:xfrm>
                <a:off x="723900" y="2044553"/>
                <a:ext cx="6479719" cy="3308472"/>
              </a:xfrm>
              <a:prstGeom prst="rect">
                <a:avLst/>
              </a:prstGeom>
            </p:spPr>
          </p:pic>
          <p:sp>
            <p:nvSpPr>
              <p:cNvPr id="23" name="TextBox 22">
                <a:extLst>
                  <a:ext uri="{FF2B5EF4-FFF2-40B4-BE49-F238E27FC236}">
                    <a16:creationId xmlns:a16="http://schemas.microsoft.com/office/drawing/2014/main" id="{5D9F0AA0-E3AA-48BD-7D2A-7EF2314EC465}"/>
                  </a:ext>
                </a:extLst>
              </p:cNvPr>
              <p:cNvSpPr txBox="1"/>
              <p:nvPr/>
            </p:nvSpPr>
            <p:spPr>
              <a:xfrm rot="16200000">
                <a:off x="-718259" y="3468906"/>
                <a:ext cx="263809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83349"/>
                    </a:solidFill>
                    <a:effectLst/>
                    <a:uLnTx/>
                    <a:uFillTx/>
                    <a:latin typeface="Arial" panose="020B0604020202020204"/>
                    <a:ea typeface="+mn-ea"/>
                    <a:cs typeface="+mn-cs"/>
                  </a:rPr>
                  <a:t>Progression-free survival (%)</a:t>
                </a:r>
                <a:endParaRPr kumimoji="0" lang="en-GB" sz="10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D83F9142-20EC-19AF-40A0-062BAF905372}"/>
                  </a:ext>
                </a:extLst>
              </p:cNvPr>
              <p:cNvSpPr txBox="1"/>
              <p:nvPr/>
            </p:nvSpPr>
            <p:spPr>
              <a:xfrm>
                <a:off x="2748456" y="5438572"/>
                <a:ext cx="263809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83349"/>
                    </a:solidFill>
                    <a:effectLst/>
                    <a:uLnTx/>
                    <a:uFillTx/>
                    <a:latin typeface="Arial" panose="020B0604020202020204"/>
                    <a:ea typeface="+mn-ea"/>
                    <a:cs typeface="+mn-cs"/>
                  </a:rPr>
                  <a:t>Time (months)</a:t>
                </a:r>
                <a:endParaRPr kumimoji="0" lang="en-GB" sz="10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pic>
            <p:nvPicPr>
              <p:cNvPr id="26" name="Picture 25">
                <a:extLst>
                  <a:ext uri="{FF2B5EF4-FFF2-40B4-BE49-F238E27FC236}">
                    <a16:creationId xmlns:a16="http://schemas.microsoft.com/office/drawing/2014/main" id="{BF0CC782-4F9D-4DC7-E11D-6049AED7AEF9}"/>
                  </a:ext>
                </a:extLst>
              </p:cNvPr>
              <p:cNvPicPr>
                <a:picLocks noChangeAspect="1"/>
              </p:cNvPicPr>
              <p:nvPr/>
            </p:nvPicPr>
            <p:blipFill>
              <a:blip r:embed="rId3"/>
              <a:stretch>
                <a:fillRect/>
              </a:stretch>
            </p:blipFill>
            <p:spPr>
              <a:xfrm>
                <a:off x="3266008" y="2204281"/>
                <a:ext cx="3200564" cy="1085906"/>
              </a:xfrm>
              <a:prstGeom prst="rect">
                <a:avLst/>
              </a:prstGeom>
            </p:spPr>
          </p:pic>
        </p:grpSp>
        <p:sp>
          <p:nvSpPr>
            <p:cNvPr id="28" name="TextBox 27">
              <a:extLst>
                <a:ext uri="{FF2B5EF4-FFF2-40B4-BE49-F238E27FC236}">
                  <a16:creationId xmlns:a16="http://schemas.microsoft.com/office/drawing/2014/main" id="{3F6097CA-7667-80ED-B29B-4CBD225D57D8}"/>
                </a:ext>
              </a:extLst>
            </p:cNvPr>
            <p:cNvSpPr txBox="1"/>
            <p:nvPr/>
          </p:nvSpPr>
          <p:spPr>
            <a:xfrm>
              <a:off x="2424743" y="1833025"/>
              <a:ext cx="278356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
                  <a:srgbClr val="ED1C24"/>
                </a:buClr>
                <a:buSzTx/>
                <a:buFontTx/>
                <a:buNone/>
                <a:tabLst/>
                <a:defRPr/>
              </a:pPr>
              <a:r>
                <a:rPr kumimoji="0" lang="en-US" sz="1400" b="1"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Investigator-assessed PFS</a:t>
              </a:r>
              <a:r>
                <a:rPr kumimoji="0" lang="en-US" sz="1400" b="1" i="0" u="none" strike="noStrike" kern="1200" cap="none" spc="0" normalizeH="0" baseline="30000" noProof="0">
                  <a:ln>
                    <a:noFill/>
                  </a:ln>
                  <a:solidFill>
                    <a:srgbClr val="283349"/>
                  </a:solidFill>
                  <a:effectLst/>
                  <a:uLnTx/>
                  <a:uFillTx/>
                  <a:latin typeface="Arial" panose="020B0604020202020204" pitchFamily="34" charset="0"/>
                  <a:ea typeface="+mn-ea"/>
                  <a:cs typeface="Arial" panose="020B0604020202020204" pitchFamily="34" charset="0"/>
                </a:rPr>
                <a:t>1</a:t>
              </a:r>
            </a:p>
          </p:txBody>
        </p:sp>
      </p:grpSp>
      <p:sp>
        <p:nvSpPr>
          <p:cNvPr id="33" name="Title 4">
            <a:extLst>
              <a:ext uri="{FF2B5EF4-FFF2-40B4-BE49-F238E27FC236}">
                <a16:creationId xmlns:a16="http://schemas.microsoft.com/office/drawing/2014/main" id="{9F296BFB-63EC-DB51-D806-CD3930884651}"/>
              </a:ext>
            </a:extLst>
          </p:cNvPr>
          <p:cNvSpPr txBox="1">
            <a:spLocks/>
          </p:cNvSpPr>
          <p:nvPr/>
        </p:nvSpPr>
        <p:spPr>
          <a:xfrm>
            <a:off x="739449" y="116957"/>
            <a:ext cx="10637384" cy="905449"/>
          </a:xfrm>
          <a:prstGeom prst="rect">
            <a:avLst/>
          </a:prstGeom>
        </p:spPr>
        <p:txBody>
          <a:bodyPr vert="horz" lIns="91440" tIns="45720" rIns="0" bIns="45720" rtlCol="0" anchor="ctr">
            <a:noAutofit/>
          </a:bodyPr>
          <a:lstStyle>
            <a:lvl1pPr algn="l" defTabSz="914400" rtl="0" eaLnBrk="1" latinLnBrk="0" hangingPunct="1">
              <a:lnSpc>
                <a:spcPct val="90000"/>
              </a:lnSpc>
              <a:spcBef>
                <a:spcPct val="0"/>
              </a:spcBef>
              <a:buNone/>
              <a:defRPr sz="2800" b="1" i="0" kern="1200" cap="none"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Ibrutinib for R/R FL or MZL</a:t>
            </a:r>
          </a:p>
        </p:txBody>
      </p:sp>
    </p:spTree>
    <p:extLst>
      <p:ext uri="{BB962C8B-B14F-4D97-AF65-F5344CB8AC3E}">
        <p14:creationId xmlns:p14="http://schemas.microsoft.com/office/powerpoint/2010/main" val="195746843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674F42-E305-1839-3BAB-FEB1343E0CE9}"/>
              </a:ext>
            </a:extLst>
          </p:cNvPr>
          <p:cNvSpPr>
            <a:spLocks noGrp="1"/>
          </p:cNvSpPr>
          <p:nvPr>
            <p:ph type="ctrTitle"/>
          </p:nvPr>
        </p:nvSpPr>
        <p:spPr>
          <a:xfrm>
            <a:off x="563957" y="944337"/>
            <a:ext cx="7129933" cy="905449"/>
          </a:xfrm>
        </p:spPr>
        <p:txBody>
          <a:bodyPr/>
          <a:lstStyle/>
          <a:p>
            <a:r>
              <a:rPr lang="en-US" sz="2000">
                <a:latin typeface="Arial" panose="020B0604020202020204" pitchFamily="34" charset="0"/>
                <a:cs typeface="Arial" panose="020B0604020202020204" pitchFamily="34" charset="0"/>
              </a:rPr>
              <a:t>ROSEWOOD: Study design</a:t>
            </a:r>
            <a:r>
              <a:rPr lang="en-US" sz="2000" baseline="30000">
                <a:latin typeface="Arial" panose="020B0604020202020204" pitchFamily="34" charset="0"/>
                <a:cs typeface="Arial" panose="020B0604020202020204" pitchFamily="34" charset="0"/>
              </a:rPr>
              <a:t>1</a:t>
            </a:r>
            <a:endParaRPr lang="en-GB" sz="2000" baseline="30000"/>
          </a:p>
        </p:txBody>
      </p:sp>
      <p:sp>
        <p:nvSpPr>
          <p:cNvPr id="15" name="TextBox 14">
            <a:extLst>
              <a:ext uri="{FF2B5EF4-FFF2-40B4-BE49-F238E27FC236}">
                <a16:creationId xmlns:a16="http://schemas.microsoft.com/office/drawing/2014/main" id="{8CEE25CC-6C08-7E36-F7E2-F9CF451BF661}"/>
              </a:ext>
            </a:extLst>
          </p:cNvPr>
          <p:cNvSpPr txBox="1"/>
          <p:nvPr/>
        </p:nvSpPr>
        <p:spPr>
          <a:xfrm>
            <a:off x="739448" y="5424051"/>
            <a:ext cx="10982382" cy="1061829"/>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a</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Zanubrutinib</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was given orally at 160 mg twice daily; </a:t>
            </a: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b</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Obinutuzumab</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was given intravenously at 1000 mg in both arms on days 1, 8, and 15 of cycle 1, day 1 of cycles 2-6, and then every 8 weeks up to a maximum of 20 doses; </a:t>
            </a: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c</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Secondary</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endpoint.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AE, adverse event;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BTK</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Bruton tyrosine kinase; DOR, duration of response;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ECOG</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PS, Eastern Cooperative Oncology Group performance status; FL, follicular lymphoma; IRC, independent review committee; ORR, objective response rate; OS, overall survival; PD, progressive disease;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PFS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progression-free survival; R/R, relapsed or refractory;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TTNT</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time to next treatment.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rPr>
              <a:t>1)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Adapted</a:t>
            </a:r>
            <a:r>
              <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rPr>
              <a:t> from Zinzani PL et al. Zanubrutinib Plus Obinutuzumab Versus Obinutuzumab in Patients With Relapsed/Refractory Follicular Lymphoma: Updated Analysis of the ROSEWOOD Study. Presented at the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17th International Conference on Malignant Lymphoma; June 13-17, 2023; Lugano, Switzerland; Abstract 81 (Accessed 04 June 2024). Available at: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hlinkClick r:id="rId2"/>
              </a:rPr>
              <a:t>Zinzani_BGB-3111-212_ICML_Presentation_2023.pdf</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2) Cheson BD et al, J Clin Oncol. 2014;32(27):3059-3067.</a:t>
            </a:r>
            <a:endPar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32EE0F6F-4BA4-6CE2-56C5-862D73869B62}"/>
              </a:ext>
            </a:extLst>
          </p:cNvPr>
          <p:cNvSpPr txBox="1"/>
          <p:nvPr/>
        </p:nvSpPr>
        <p:spPr>
          <a:xfrm>
            <a:off x="5560247" y="5372638"/>
            <a:ext cx="184731" cy="461665"/>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Slide Number Placeholder 2">
            <a:extLst>
              <a:ext uri="{FF2B5EF4-FFF2-40B4-BE49-F238E27FC236}">
                <a16:creationId xmlns:a16="http://schemas.microsoft.com/office/drawing/2014/main" id="{4B7C15C7-867B-8A90-F2A7-C32FA479F5C9}"/>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1226F402-8488-57DE-5BE6-0A27F0C74DA9}"/>
              </a:ext>
            </a:extLst>
          </p:cNvPr>
          <p:cNvGrpSpPr/>
          <p:nvPr/>
        </p:nvGrpSpPr>
        <p:grpSpPr>
          <a:xfrm>
            <a:off x="933699" y="1130449"/>
            <a:ext cx="10134602" cy="4197710"/>
            <a:chOff x="933699" y="1130449"/>
            <a:chExt cx="10134602" cy="4197710"/>
          </a:xfrm>
        </p:grpSpPr>
        <p:sp>
          <p:nvSpPr>
            <p:cNvPr id="25" name="TextBox 24">
              <a:extLst>
                <a:ext uri="{FF2B5EF4-FFF2-40B4-BE49-F238E27FC236}">
                  <a16:creationId xmlns:a16="http://schemas.microsoft.com/office/drawing/2014/main" id="{8CA17173-FF00-4D64-63B6-A054420783B2}"/>
                </a:ext>
              </a:extLst>
            </p:cNvPr>
            <p:cNvSpPr txBox="1"/>
            <p:nvPr/>
          </p:nvSpPr>
          <p:spPr>
            <a:xfrm>
              <a:off x="933699" y="4859792"/>
              <a:ext cx="3411190" cy="430887"/>
            </a:xfrm>
            <a:prstGeom prst="rect">
              <a:avLst/>
            </a:prstGeom>
            <a:noFill/>
          </p:spPr>
          <p:txBody>
            <a:bodyPr wrap="none" lIns="0" tIns="0" rIns="0" bIns="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127 sites; 17 countries/regions</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Randomized November 2017 to June 2021</a:t>
              </a:r>
            </a:p>
          </p:txBody>
        </p:sp>
        <p:grpSp>
          <p:nvGrpSpPr>
            <p:cNvPr id="5" name="Group 4">
              <a:extLst>
                <a:ext uri="{FF2B5EF4-FFF2-40B4-BE49-F238E27FC236}">
                  <a16:creationId xmlns:a16="http://schemas.microsoft.com/office/drawing/2014/main" id="{F293DD07-2AC4-1FF7-E562-833B2983663B}"/>
                </a:ext>
              </a:extLst>
            </p:cNvPr>
            <p:cNvGrpSpPr/>
            <p:nvPr/>
          </p:nvGrpSpPr>
          <p:grpSpPr>
            <a:xfrm>
              <a:off x="4643709" y="1624907"/>
              <a:ext cx="431238" cy="3120328"/>
              <a:chOff x="3482798" y="1314641"/>
              <a:chExt cx="323430" cy="2340246"/>
            </a:xfrm>
          </p:grpSpPr>
          <p:sp>
            <p:nvSpPr>
              <p:cNvPr id="6" name="object 23">
                <a:extLst>
                  <a:ext uri="{FF2B5EF4-FFF2-40B4-BE49-F238E27FC236}">
                    <a16:creationId xmlns:a16="http://schemas.microsoft.com/office/drawing/2014/main" id="{68578228-4C0E-9D4F-5DC6-6969A851693F}"/>
                  </a:ext>
                </a:extLst>
              </p:cNvPr>
              <p:cNvSpPr/>
              <p:nvPr/>
            </p:nvSpPr>
            <p:spPr>
              <a:xfrm>
                <a:off x="3592352" y="1365315"/>
                <a:ext cx="117988" cy="2239026"/>
              </a:xfrm>
              <a:custGeom>
                <a:avLst/>
                <a:gdLst/>
                <a:ahLst/>
                <a:cxnLst/>
                <a:rect l="l" t="t" r="r" b="b"/>
                <a:pathLst>
                  <a:path w="46989" h="1165859">
                    <a:moveTo>
                      <a:pt x="46554" y="0"/>
                    </a:moveTo>
                    <a:lnTo>
                      <a:pt x="0" y="0"/>
                    </a:lnTo>
                    <a:lnTo>
                      <a:pt x="0" y="1165291"/>
                    </a:lnTo>
                    <a:lnTo>
                      <a:pt x="46576" y="1165291"/>
                    </a:lnTo>
                  </a:path>
                </a:pathLst>
              </a:custGeom>
              <a:ln w="12700">
                <a:solidFill>
                  <a:srgbClr val="231F20"/>
                </a:solidFill>
              </a:ln>
            </p:spPr>
            <p:txBody>
              <a:bodyPr wrap="square" lIns="0" tIns="0" rIns="0" bIns="0" rtlCol="0"/>
              <a:lstStyle/>
              <a:p>
                <a:pPr marL="0" marR="0" lvl="0" indent="0" algn="l" defTabSz="609585" rtl="0" eaLnBrk="1" fontAlgn="base" latinLnBrk="0" hangingPunct="1">
                  <a:lnSpc>
                    <a:spcPct val="100000"/>
                  </a:lnSpc>
                  <a:spcBef>
                    <a:spcPts val="0"/>
                  </a:spcBef>
                  <a:spcAft>
                    <a:spcPct val="0"/>
                  </a:spcAft>
                  <a:buClrTx/>
                  <a:buSzTx/>
                  <a:buFontTx/>
                  <a:buNone/>
                  <a:tabLst/>
                  <a:defRPr/>
                </a:pPr>
                <a:endParaRPr kumimoji="0" sz="53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24">
                <a:extLst>
                  <a:ext uri="{FF2B5EF4-FFF2-40B4-BE49-F238E27FC236}">
                    <a16:creationId xmlns:a16="http://schemas.microsoft.com/office/drawing/2014/main" id="{64604FBA-F56F-EA0A-5CCA-D514D413410A}"/>
                  </a:ext>
                </a:extLst>
              </p:cNvPr>
              <p:cNvSpPr/>
              <p:nvPr/>
            </p:nvSpPr>
            <p:spPr>
              <a:xfrm>
                <a:off x="3689834" y="1314641"/>
                <a:ext cx="116394" cy="2340246"/>
              </a:xfrm>
              <a:custGeom>
                <a:avLst/>
                <a:gdLst/>
                <a:ahLst/>
                <a:cxnLst/>
                <a:rect l="l" t="t" r="r" b="b"/>
                <a:pathLst>
                  <a:path w="46355" h="1218565">
                    <a:moveTo>
                      <a:pt x="45707" y="26390"/>
                    </a:moveTo>
                    <a:lnTo>
                      <a:pt x="0" y="0"/>
                    </a:lnTo>
                    <a:lnTo>
                      <a:pt x="0" y="52781"/>
                    </a:lnTo>
                    <a:lnTo>
                      <a:pt x="45707" y="26390"/>
                    </a:lnTo>
                    <a:close/>
                  </a:path>
                  <a:path w="46355" h="1218565">
                    <a:moveTo>
                      <a:pt x="45732" y="1191691"/>
                    </a:moveTo>
                    <a:lnTo>
                      <a:pt x="25" y="1165288"/>
                    </a:lnTo>
                    <a:lnTo>
                      <a:pt x="25" y="1218082"/>
                    </a:lnTo>
                    <a:lnTo>
                      <a:pt x="45732" y="1191691"/>
                    </a:lnTo>
                    <a:close/>
                  </a:path>
                </a:pathLst>
              </a:custGeom>
              <a:solidFill>
                <a:srgbClr val="231F20"/>
              </a:solidFill>
            </p:spPr>
            <p:txBody>
              <a:bodyPr wrap="square" lIns="0" tIns="0" rIns="0" bIns="0" rtlCol="0"/>
              <a:lstStyle/>
              <a:p>
                <a:pPr marL="0" marR="0" lvl="0" indent="0" algn="l" defTabSz="609585" rtl="0" eaLnBrk="1" fontAlgn="base" latinLnBrk="0" hangingPunct="1">
                  <a:lnSpc>
                    <a:spcPct val="100000"/>
                  </a:lnSpc>
                  <a:spcBef>
                    <a:spcPts val="0"/>
                  </a:spcBef>
                  <a:spcAft>
                    <a:spcPct val="0"/>
                  </a:spcAft>
                  <a:buClrTx/>
                  <a:buSzTx/>
                  <a:buFontTx/>
                  <a:buNone/>
                  <a:tabLst/>
                  <a:defRPr/>
                </a:pPr>
                <a:endParaRPr kumimoji="0" sz="53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object 25">
                <a:extLst>
                  <a:ext uri="{FF2B5EF4-FFF2-40B4-BE49-F238E27FC236}">
                    <a16:creationId xmlns:a16="http://schemas.microsoft.com/office/drawing/2014/main" id="{39EFE5A6-09DF-A9F3-1668-0046CBD5BB34}"/>
                  </a:ext>
                </a:extLst>
              </p:cNvPr>
              <p:cNvSpPr/>
              <p:nvPr/>
            </p:nvSpPr>
            <p:spPr>
              <a:xfrm>
                <a:off x="3482798" y="2562370"/>
                <a:ext cx="106827" cy="0"/>
              </a:xfrm>
              <a:custGeom>
                <a:avLst/>
                <a:gdLst/>
                <a:ahLst/>
                <a:cxnLst/>
                <a:rect l="l" t="t" r="r" b="b"/>
                <a:pathLst>
                  <a:path w="42544">
                    <a:moveTo>
                      <a:pt x="0" y="0"/>
                    </a:moveTo>
                    <a:lnTo>
                      <a:pt x="42537" y="0"/>
                    </a:lnTo>
                  </a:path>
                </a:pathLst>
              </a:custGeom>
              <a:ln w="12700">
                <a:solidFill>
                  <a:srgbClr val="231F20"/>
                </a:solidFill>
              </a:ln>
            </p:spPr>
            <p:txBody>
              <a:bodyPr wrap="square" lIns="0" tIns="0" rIns="0" bIns="0" rtlCol="0"/>
              <a:lstStyle/>
              <a:p>
                <a:pPr marL="0" marR="0" lvl="0" indent="0" algn="l" defTabSz="609585" rtl="0" eaLnBrk="1" fontAlgn="base" latinLnBrk="0" hangingPunct="1">
                  <a:lnSpc>
                    <a:spcPct val="100000"/>
                  </a:lnSpc>
                  <a:spcBef>
                    <a:spcPts val="0"/>
                  </a:spcBef>
                  <a:spcAft>
                    <a:spcPct val="0"/>
                  </a:spcAft>
                  <a:buClrTx/>
                  <a:buSzTx/>
                  <a:buFontTx/>
                  <a:buNone/>
                  <a:tabLst/>
                  <a:defRPr/>
                </a:pPr>
                <a:endParaRPr kumimoji="0" sz="5333"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3" name="Group 12">
              <a:extLst>
                <a:ext uri="{FF2B5EF4-FFF2-40B4-BE49-F238E27FC236}">
                  <a16:creationId xmlns:a16="http://schemas.microsoft.com/office/drawing/2014/main" id="{3CB92CB2-D151-E397-BAA1-3A7F71BAF9FF}"/>
                </a:ext>
              </a:extLst>
            </p:cNvPr>
            <p:cNvGrpSpPr/>
            <p:nvPr/>
          </p:nvGrpSpPr>
          <p:grpSpPr>
            <a:xfrm>
              <a:off x="933699" y="1629105"/>
              <a:ext cx="3697824" cy="3116128"/>
              <a:chOff x="700273" y="1396691"/>
              <a:chExt cx="2777094" cy="2397021"/>
            </a:xfrm>
          </p:grpSpPr>
          <p:sp>
            <p:nvSpPr>
              <p:cNvPr id="14" name="object 15">
                <a:extLst>
                  <a:ext uri="{FF2B5EF4-FFF2-40B4-BE49-F238E27FC236}">
                    <a16:creationId xmlns:a16="http://schemas.microsoft.com/office/drawing/2014/main" id="{352013D5-ADCC-5444-EC98-4CF0529B2F75}"/>
                  </a:ext>
                </a:extLst>
              </p:cNvPr>
              <p:cNvSpPr/>
              <p:nvPr/>
            </p:nvSpPr>
            <p:spPr>
              <a:xfrm>
                <a:off x="700273" y="1396691"/>
                <a:ext cx="2777094" cy="2397021"/>
              </a:xfrm>
              <a:custGeom>
                <a:avLst/>
                <a:gdLst/>
                <a:ahLst/>
                <a:cxnLst/>
                <a:rect l="l" t="t" r="r" b="b"/>
                <a:pathLst>
                  <a:path w="1203325" h="1437640">
                    <a:moveTo>
                      <a:pt x="1171891" y="0"/>
                    </a:moveTo>
                    <a:lnTo>
                      <a:pt x="31327" y="0"/>
                    </a:lnTo>
                    <a:lnTo>
                      <a:pt x="19133" y="2461"/>
                    </a:lnTo>
                    <a:lnTo>
                      <a:pt x="9175" y="9174"/>
                    </a:lnTo>
                    <a:lnTo>
                      <a:pt x="2461" y="19131"/>
                    </a:lnTo>
                    <a:lnTo>
                      <a:pt x="0" y="31322"/>
                    </a:lnTo>
                    <a:lnTo>
                      <a:pt x="0" y="1405963"/>
                    </a:lnTo>
                    <a:lnTo>
                      <a:pt x="2461" y="1418157"/>
                    </a:lnTo>
                    <a:lnTo>
                      <a:pt x="9175" y="1428115"/>
                    </a:lnTo>
                    <a:lnTo>
                      <a:pt x="19133" y="1434829"/>
                    </a:lnTo>
                    <a:lnTo>
                      <a:pt x="31327" y="1437291"/>
                    </a:lnTo>
                    <a:lnTo>
                      <a:pt x="1171891" y="1437291"/>
                    </a:lnTo>
                    <a:lnTo>
                      <a:pt x="1184086" y="1434829"/>
                    </a:lnTo>
                    <a:lnTo>
                      <a:pt x="1194044" y="1428115"/>
                    </a:lnTo>
                    <a:lnTo>
                      <a:pt x="1200757" y="1418157"/>
                    </a:lnTo>
                    <a:lnTo>
                      <a:pt x="1203219" y="1405963"/>
                    </a:lnTo>
                    <a:lnTo>
                      <a:pt x="1203219" y="31322"/>
                    </a:lnTo>
                    <a:lnTo>
                      <a:pt x="1200757" y="19131"/>
                    </a:lnTo>
                    <a:lnTo>
                      <a:pt x="1194044" y="9174"/>
                    </a:lnTo>
                    <a:lnTo>
                      <a:pt x="1184086" y="2461"/>
                    </a:lnTo>
                    <a:lnTo>
                      <a:pt x="1171891" y="0"/>
                    </a:lnTo>
                    <a:close/>
                  </a:path>
                </a:pathLst>
              </a:custGeom>
              <a:solidFill>
                <a:srgbClr val="29A9AB"/>
              </a:solidFill>
            </p:spPr>
            <p:txBody>
              <a:bodyPr wrap="square" lIns="0" tIns="0" rIns="0" bIns="0" rtlCol="0"/>
              <a:lstStyle/>
              <a:p>
                <a:pPr marL="0" marR="0" lvl="0" indent="0" algn="l" defTabSz="609585" rtl="0" eaLnBrk="1" fontAlgn="base" latinLnBrk="0" hangingPunct="1">
                  <a:lnSpc>
                    <a:spcPct val="100000"/>
                  </a:lnSpc>
                  <a:spcBef>
                    <a:spcPts val="0"/>
                  </a:spcBef>
                  <a:spcAft>
                    <a:spcPct val="0"/>
                  </a:spcAft>
                  <a:buClrTx/>
                  <a:buSzTx/>
                  <a:buFontTx/>
                  <a:buNone/>
                  <a:tabLst/>
                  <a:defRPr/>
                </a:pPr>
                <a:endParaRPr kumimoji="0" sz="53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object 19">
                <a:extLst>
                  <a:ext uri="{FF2B5EF4-FFF2-40B4-BE49-F238E27FC236}">
                    <a16:creationId xmlns:a16="http://schemas.microsoft.com/office/drawing/2014/main" id="{B068FE9F-29FF-B8EF-6DE7-9D8AFE20A266}"/>
                  </a:ext>
                </a:extLst>
              </p:cNvPr>
              <p:cNvSpPr txBox="1"/>
              <p:nvPr/>
            </p:nvSpPr>
            <p:spPr>
              <a:xfrm>
                <a:off x="754846" y="1477537"/>
                <a:ext cx="2683236" cy="2170218"/>
              </a:xfrm>
              <a:prstGeom prst="rect">
                <a:avLst/>
              </a:prstGeom>
            </p:spPr>
            <p:txBody>
              <a:bodyPr vert="horz" wrap="square" lIns="0" tIns="0" rIns="0" bIns="0" rtlCol="0">
                <a:spAutoFit/>
              </a:bodyPr>
              <a:lstStyle/>
              <a:p>
                <a:pPr marL="50799" marR="0" lvl="0" indent="0" algn="l" defTabSz="609585" rtl="0" eaLnBrk="1" fontAlgn="base" latinLnBrk="0" hangingPunct="1">
                  <a:lnSpc>
                    <a:spcPct val="100000"/>
                  </a:lnSpc>
                  <a:spcBef>
                    <a:spcPts val="400"/>
                  </a:spcBef>
                  <a:spcAft>
                    <a:spcPct val="0"/>
                  </a:spcAft>
                  <a:buClrTx/>
                  <a:buSzTx/>
                  <a:buFontTx/>
                  <a:buNone/>
                  <a:tabLst/>
                  <a:defRPr/>
                </a:pPr>
                <a:r>
                  <a:rPr kumimoji="0" sz="1600" b="1" i="0" u="none" strike="noStrike" kern="1200" cap="none" spc="0" normalizeH="0" baseline="0" noProof="0">
                    <a:ln>
                      <a:noFill/>
                    </a:ln>
                    <a:solidFill>
                      <a:srgbClr val="FFFFFF"/>
                    </a:solidFill>
                    <a:effectLst/>
                    <a:uLnTx/>
                    <a:uFillTx/>
                    <a:latin typeface="Arial" panose="020B0604020202020204"/>
                    <a:ea typeface="+mn-ea"/>
                    <a:cs typeface="Arial Black"/>
                  </a:rPr>
                  <a:t>Key eligibility criteria</a:t>
                </a:r>
                <a:endParaRPr kumimoji="0" sz="1600" b="1" i="0" u="none" strike="noStrike" kern="1200" cap="none" spc="0" normalizeH="0" baseline="0" noProof="0">
                  <a:ln>
                    <a:noFill/>
                  </a:ln>
                  <a:solidFill>
                    <a:srgbClr val="000000"/>
                  </a:solidFill>
                  <a:effectLst/>
                  <a:uLnTx/>
                  <a:uFillTx/>
                  <a:latin typeface="Arial" panose="020B0604020202020204"/>
                  <a:ea typeface="+mn-ea"/>
                  <a:cs typeface="Arial Black"/>
                </a:endParaRPr>
              </a:p>
              <a:p>
                <a:pPr marL="182875" marR="248914" lvl="0" indent="-95671" algn="l" defTabSz="609585" rtl="0" eaLnBrk="1" fontAlgn="base" latinLnBrk="0" hangingPunct="1">
                  <a:lnSpc>
                    <a:spcPct val="100000"/>
                  </a:lnSpc>
                  <a:spcBef>
                    <a:spcPts val="400"/>
                  </a:spcBef>
                  <a:spcAft>
                    <a:spcPct val="0"/>
                  </a:spcAft>
                  <a:buClrTx/>
                  <a:buSzTx/>
                  <a:buFontTx/>
                  <a:buChar char="•"/>
                  <a:tabLst>
                    <a:tab pos="183722" algn="l"/>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Tahoma"/>
                  </a:rPr>
                  <a:t>Age ≥18 years</a:t>
                </a:r>
              </a:p>
              <a:p>
                <a:pPr marL="182875" marR="248914" lvl="0" indent="-95671" algn="l" defTabSz="609585" rtl="0" eaLnBrk="1" fontAlgn="base" latinLnBrk="0" hangingPunct="1">
                  <a:lnSpc>
                    <a:spcPct val="100000"/>
                  </a:lnSpc>
                  <a:spcBef>
                    <a:spcPts val="400"/>
                  </a:spcBef>
                  <a:spcAft>
                    <a:spcPct val="0"/>
                  </a:spcAft>
                  <a:buClrTx/>
                  <a:buSzTx/>
                  <a:buFontTx/>
                  <a:buChar char="•"/>
                  <a:tabLst>
                    <a:tab pos="183722" algn="l"/>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Tahoma"/>
                  </a:rPr>
                  <a:t>G</a:t>
                </a: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rade 1</a:t>
                </a:r>
                <a:r>
                  <a:rPr kumimoji="0" lang="en-US" sz="1600" b="0" i="0" u="none" strike="noStrike" kern="1200" cap="none" spc="0" normalizeH="0" baseline="0" noProof="0">
                    <a:ln>
                      <a:noFill/>
                    </a:ln>
                    <a:solidFill>
                      <a:srgbClr val="FFFFFF"/>
                    </a:solidFill>
                    <a:effectLst/>
                    <a:uLnTx/>
                    <a:uFillTx/>
                    <a:latin typeface="Arial" panose="020B0604020202020204"/>
                    <a:ea typeface="+mn-ea"/>
                    <a:cs typeface="Tahoma"/>
                  </a:rPr>
                  <a:t>-</a:t>
                </a: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3</a:t>
                </a:r>
                <a:r>
                  <a:rPr kumimoji="0" lang="en-US" sz="1600" b="0" i="0" u="none" strike="noStrike" kern="1200" cap="none" spc="0" normalizeH="0" baseline="0" noProof="0">
                    <a:ln>
                      <a:noFill/>
                    </a:ln>
                    <a:solidFill>
                      <a:srgbClr val="FFFFFF"/>
                    </a:solidFill>
                    <a:effectLst/>
                    <a:uLnTx/>
                    <a:uFillTx/>
                    <a:latin typeface="Arial" panose="020B0604020202020204"/>
                    <a:ea typeface="+mn-ea"/>
                    <a:cs typeface="Tahoma"/>
                  </a:rPr>
                  <a:t>A</a:t>
                </a: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 R/R FL</a:t>
                </a:r>
                <a:endParaRPr kumimoji="0" sz="1600" b="0" i="0" u="none" strike="noStrike" kern="1200" cap="none" spc="0" normalizeH="0" baseline="0" noProof="0">
                  <a:ln>
                    <a:noFill/>
                  </a:ln>
                  <a:solidFill>
                    <a:srgbClr val="000000"/>
                  </a:solidFill>
                  <a:effectLst/>
                  <a:uLnTx/>
                  <a:uFillTx/>
                  <a:latin typeface="Arial" panose="020B0604020202020204"/>
                  <a:ea typeface="+mn-ea"/>
                  <a:cs typeface="Tahoma"/>
                </a:endParaRPr>
              </a:p>
              <a:p>
                <a:pPr marL="182875" marR="0" lvl="0" indent="-95671" algn="l" defTabSz="609585" rtl="0" eaLnBrk="1" fontAlgn="base" latinLnBrk="0" hangingPunct="1">
                  <a:lnSpc>
                    <a:spcPct val="100000"/>
                  </a:lnSpc>
                  <a:spcBef>
                    <a:spcPts val="400"/>
                  </a:spcBef>
                  <a:spcAft>
                    <a:spcPct val="0"/>
                  </a:spcAft>
                  <a:buClrTx/>
                  <a:buSzTx/>
                  <a:buFontTx/>
                  <a:buChar char="•"/>
                  <a:tabLst>
                    <a:tab pos="183722" algn="l"/>
                  </a:tabLst>
                  <a:defRPr/>
                </a:pP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Previous treatment with</a:t>
                </a:r>
                <a:r>
                  <a:rPr kumimoji="0" lang="en-ZA" sz="1600" b="0" i="0" u="none" strike="noStrike" kern="1200" cap="none" spc="0" normalizeH="0" baseline="0" noProof="0">
                    <a:ln>
                      <a:noFill/>
                    </a:ln>
                    <a:solidFill>
                      <a:srgbClr val="000000"/>
                    </a:solidFill>
                    <a:effectLst/>
                    <a:uLnTx/>
                    <a:uFillTx/>
                    <a:latin typeface="Arial" panose="020B0604020202020204"/>
                    <a:ea typeface="+mn-ea"/>
                    <a:cs typeface="Tahoma"/>
                  </a:rPr>
                  <a:t> </a:t>
                </a: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≥2 lines of therapy</a:t>
                </a:r>
                <a:r>
                  <a:rPr kumimoji="0" lang="en-US" sz="1600" b="0" i="0" u="none" strike="noStrike" kern="1200" cap="none" spc="0" normalizeH="0" baseline="0" noProof="0">
                    <a:ln>
                      <a:noFill/>
                    </a:ln>
                    <a:solidFill>
                      <a:srgbClr val="FFFFFF"/>
                    </a:solidFill>
                    <a:effectLst/>
                    <a:uLnTx/>
                    <a:uFillTx/>
                    <a:latin typeface="Arial" panose="020B0604020202020204"/>
                    <a:ea typeface="+mn-ea"/>
                    <a:cs typeface="Tahoma"/>
                  </a:rPr>
                  <a:t>,</a:t>
                </a: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 including an anti-CD20 antibody and</a:t>
                </a:r>
                <a:r>
                  <a:rPr kumimoji="0" lang="en-ZA" sz="1600" b="0" i="0" u="none" strike="noStrike" kern="1200" cap="none" spc="0" normalizeH="0" baseline="0" noProof="0">
                    <a:ln>
                      <a:noFill/>
                    </a:ln>
                    <a:solidFill>
                      <a:srgbClr val="FFFFFF"/>
                    </a:solidFill>
                    <a:effectLst/>
                    <a:uLnTx/>
                    <a:uFillTx/>
                    <a:latin typeface="Arial" panose="020B0604020202020204"/>
                    <a:ea typeface="+mn-ea"/>
                    <a:cs typeface="Tahoma"/>
                  </a:rPr>
                  <a:t> an</a:t>
                </a: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 alkylating agent</a:t>
                </a:r>
                <a:endParaRPr kumimoji="0" sz="1600" b="0" i="0" u="none" strike="noStrike" kern="1200" cap="none" spc="0" normalizeH="0" baseline="0" noProof="0">
                  <a:ln>
                    <a:noFill/>
                  </a:ln>
                  <a:solidFill>
                    <a:srgbClr val="000000"/>
                  </a:solidFill>
                  <a:effectLst/>
                  <a:uLnTx/>
                  <a:uFillTx/>
                  <a:latin typeface="Arial" panose="020B0604020202020204"/>
                  <a:ea typeface="+mn-ea"/>
                  <a:cs typeface="Tahoma"/>
                </a:endParaRPr>
              </a:p>
              <a:p>
                <a:pPr marL="182875" marR="0" lvl="0" indent="-95671" algn="l" defTabSz="609585" rtl="0" eaLnBrk="1" fontAlgn="base" latinLnBrk="0" hangingPunct="1">
                  <a:lnSpc>
                    <a:spcPct val="100000"/>
                  </a:lnSpc>
                  <a:spcBef>
                    <a:spcPts val="400"/>
                  </a:spcBef>
                  <a:spcAft>
                    <a:spcPct val="0"/>
                  </a:spcAft>
                  <a:buClrTx/>
                  <a:buSzTx/>
                  <a:buFontTx/>
                  <a:buChar char="•"/>
                  <a:tabLst>
                    <a:tab pos="183722" algn="l"/>
                  </a:tabLst>
                  <a:defRPr/>
                </a:pP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Measurable disease</a:t>
                </a:r>
                <a:endParaRPr kumimoji="0" sz="1600" b="0" i="0" u="none" strike="noStrike" kern="1200" cap="none" spc="0" normalizeH="0" baseline="0" noProof="0">
                  <a:ln>
                    <a:noFill/>
                  </a:ln>
                  <a:solidFill>
                    <a:srgbClr val="000000"/>
                  </a:solidFill>
                  <a:effectLst/>
                  <a:uLnTx/>
                  <a:uFillTx/>
                  <a:latin typeface="Arial" panose="020B0604020202020204"/>
                  <a:ea typeface="+mn-ea"/>
                  <a:cs typeface="Tahoma"/>
                </a:endParaRPr>
              </a:p>
              <a:p>
                <a:pPr marL="182875" marR="0" lvl="0" indent="-95671" algn="l" defTabSz="609585" rtl="0" eaLnBrk="1" fontAlgn="base" latinLnBrk="0" hangingPunct="1">
                  <a:lnSpc>
                    <a:spcPct val="100000"/>
                  </a:lnSpc>
                  <a:spcBef>
                    <a:spcPts val="400"/>
                  </a:spcBef>
                  <a:spcAft>
                    <a:spcPct val="0"/>
                  </a:spcAft>
                  <a:buClrTx/>
                  <a:buSzTx/>
                  <a:buFontTx/>
                  <a:buChar char="•"/>
                  <a:tabLst>
                    <a:tab pos="183722" algn="l"/>
                  </a:tabLst>
                  <a:defRPr/>
                </a:pP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ECOG PS </a:t>
                </a:r>
                <a:r>
                  <a:rPr kumimoji="0" lang="en-US" sz="1600" b="0" i="0" u="none" strike="noStrike" kern="1200" cap="none" spc="0" normalizeH="0" baseline="0" noProof="0">
                    <a:ln>
                      <a:noFill/>
                    </a:ln>
                    <a:solidFill>
                      <a:srgbClr val="FFFFFF"/>
                    </a:solidFill>
                    <a:effectLst/>
                    <a:uLnTx/>
                    <a:uFillTx/>
                    <a:latin typeface="Arial" panose="020B0604020202020204"/>
                    <a:ea typeface="+mn-ea"/>
                    <a:cs typeface="Tahoma"/>
                  </a:rPr>
                  <a:t>of </a:t>
                </a: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0-2</a:t>
                </a:r>
                <a:endParaRPr kumimoji="0" sz="1600" b="0" i="0" u="none" strike="noStrike" kern="1200" cap="none" spc="0" normalizeH="0" baseline="0" noProof="0">
                  <a:ln>
                    <a:noFill/>
                  </a:ln>
                  <a:solidFill>
                    <a:srgbClr val="000000"/>
                  </a:solidFill>
                  <a:effectLst/>
                  <a:uLnTx/>
                  <a:uFillTx/>
                  <a:latin typeface="Arial" panose="020B0604020202020204"/>
                  <a:ea typeface="+mn-ea"/>
                  <a:cs typeface="Tahoma"/>
                </a:endParaRPr>
              </a:p>
              <a:p>
                <a:pPr marL="182875" marR="0" lvl="0" indent="-95671" algn="l" defTabSz="609585" rtl="0" eaLnBrk="1" fontAlgn="base" latinLnBrk="0" hangingPunct="1">
                  <a:lnSpc>
                    <a:spcPct val="100000"/>
                  </a:lnSpc>
                  <a:spcBef>
                    <a:spcPts val="400"/>
                  </a:spcBef>
                  <a:spcAft>
                    <a:spcPct val="0"/>
                  </a:spcAft>
                  <a:buClrTx/>
                  <a:buSzTx/>
                  <a:buFontTx/>
                  <a:buChar char="•"/>
                  <a:tabLst>
                    <a:tab pos="183722" algn="l"/>
                  </a:tabLst>
                  <a:defRPr/>
                </a:pP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Adequate organ function</a:t>
                </a:r>
                <a:endParaRPr kumimoji="0" sz="1600" b="0" i="0" u="none" strike="noStrike" kern="1200" cap="none" spc="0" normalizeH="0" baseline="0" noProof="0">
                  <a:ln>
                    <a:noFill/>
                  </a:ln>
                  <a:solidFill>
                    <a:srgbClr val="000000"/>
                  </a:solidFill>
                  <a:effectLst/>
                  <a:uLnTx/>
                  <a:uFillTx/>
                  <a:latin typeface="Arial" panose="020B0604020202020204"/>
                  <a:ea typeface="+mn-ea"/>
                  <a:cs typeface="Tahoma"/>
                </a:endParaRPr>
              </a:p>
              <a:p>
                <a:pPr marL="182875" marR="0" lvl="0" indent="-95671" algn="l" defTabSz="609585" rtl="0" eaLnBrk="1" fontAlgn="base" latinLnBrk="0" hangingPunct="1">
                  <a:lnSpc>
                    <a:spcPct val="100000"/>
                  </a:lnSpc>
                  <a:spcBef>
                    <a:spcPts val="400"/>
                  </a:spcBef>
                  <a:spcAft>
                    <a:spcPct val="0"/>
                  </a:spcAft>
                  <a:buClrTx/>
                  <a:buSzTx/>
                  <a:buFontTx/>
                  <a:buChar char="•"/>
                  <a:tabLst>
                    <a:tab pos="183722" algn="l"/>
                  </a:tabLst>
                  <a:defRPr/>
                </a:pP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No prior BTK inhibitor</a:t>
                </a:r>
                <a:endParaRPr kumimoji="0" sz="1600" b="0" i="0" u="none" strike="noStrike" kern="1200" cap="none" spc="0" normalizeH="0" baseline="0" noProof="0">
                  <a:ln>
                    <a:noFill/>
                  </a:ln>
                  <a:solidFill>
                    <a:srgbClr val="000000"/>
                  </a:solidFill>
                  <a:effectLst/>
                  <a:uLnTx/>
                  <a:uFillTx/>
                  <a:latin typeface="Arial" panose="020B0604020202020204"/>
                  <a:ea typeface="+mn-ea"/>
                  <a:cs typeface="Tahoma"/>
                </a:endParaRPr>
              </a:p>
            </p:txBody>
          </p:sp>
        </p:grpSp>
        <p:grpSp>
          <p:nvGrpSpPr>
            <p:cNvPr id="17" name="Group 16">
              <a:extLst>
                <a:ext uri="{FF2B5EF4-FFF2-40B4-BE49-F238E27FC236}">
                  <a16:creationId xmlns:a16="http://schemas.microsoft.com/office/drawing/2014/main" id="{65310B9E-717F-8B60-7DC3-513F9C08BA30}"/>
                </a:ext>
              </a:extLst>
            </p:cNvPr>
            <p:cNvGrpSpPr/>
            <p:nvPr/>
          </p:nvGrpSpPr>
          <p:grpSpPr>
            <a:xfrm>
              <a:off x="8646980" y="1753444"/>
              <a:ext cx="2421321" cy="2951719"/>
              <a:chOff x="6485234" y="1390552"/>
              <a:chExt cx="1815991" cy="2213789"/>
            </a:xfrm>
          </p:grpSpPr>
          <p:sp>
            <p:nvSpPr>
              <p:cNvPr id="18" name="object 17">
                <a:extLst>
                  <a:ext uri="{FF2B5EF4-FFF2-40B4-BE49-F238E27FC236}">
                    <a16:creationId xmlns:a16="http://schemas.microsoft.com/office/drawing/2014/main" id="{9DC30BFF-DFBD-6964-2EEC-C777C3FF17BB}"/>
                  </a:ext>
                </a:extLst>
              </p:cNvPr>
              <p:cNvSpPr/>
              <p:nvPr/>
            </p:nvSpPr>
            <p:spPr>
              <a:xfrm>
                <a:off x="6485234" y="1390552"/>
                <a:ext cx="1815991" cy="2213789"/>
              </a:xfrm>
              <a:custGeom>
                <a:avLst/>
                <a:gdLst/>
                <a:ahLst/>
                <a:cxnLst/>
                <a:rect l="l" t="t" r="r" b="b"/>
                <a:pathLst>
                  <a:path w="822960" h="1430654">
                    <a:moveTo>
                      <a:pt x="791603" y="0"/>
                    </a:moveTo>
                    <a:lnTo>
                      <a:pt x="31327" y="0"/>
                    </a:lnTo>
                    <a:lnTo>
                      <a:pt x="19133" y="2461"/>
                    </a:lnTo>
                    <a:lnTo>
                      <a:pt x="9175" y="9175"/>
                    </a:lnTo>
                    <a:lnTo>
                      <a:pt x="2461" y="19133"/>
                    </a:lnTo>
                    <a:lnTo>
                      <a:pt x="0" y="31327"/>
                    </a:lnTo>
                    <a:lnTo>
                      <a:pt x="0" y="1398728"/>
                    </a:lnTo>
                    <a:lnTo>
                      <a:pt x="2461" y="1410922"/>
                    </a:lnTo>
                    <a:lnTo>
                      <a:pt x="9175" y="1420880"/>
                    </a:lnTo>
                    <a:lnTo>
                      <a:pt x="19133" y="1427594"/>
                    </a:lnTo>
                    <a:lnTo>
                      <a:pt x="31327" y="1430055"/>
                    </a:lnTo>
                    <a:lnTo>
                      <a:pt x="791603" y="1430055"/>
                    </a:lnTo>
                    <a:lnTo>
                      <a:pt x="803797" y="1427594"/>
                    </a:lnTo>
                    <a:lnTo>
                      <a:pt x="813755" y="1420880"/>
                    </a:lnTo>
                    <a:lnTo>
                      <a:pt x="820469" y="1410922"/>
                    </a:lnTo>
                    <a:lnTo>
                      <a:pt x="822931" y="1398728"/>
                    </a:lnTo>
                    <a:lnTo>
                      <a:pt x="822931" y="31327"/>
                    </a:lnTo>
                    <a:lnTo>
                      <a:pt x="820469" y="19133"/>
                    </a:lnTo>
                    <a:lnTo>
                      <a:pt x="813755" y="9175"/>
                    </a:lnTo>
                    <a:lnTo>
                      <a:pt x="803797" y="2461"/>
                    </a:lnTo>
                    <a:lnTo>
                      <a:pt x="791603" y="0"/>
                    </a:lnTo>
                    <a:close/>
                  </a:path>
                </a:pathLst>
              </a:custGeom>
              <a:solidFill>
                <a:srgbClr val="35495E"/>
              </a:solidFill>
            </p:spPr>
            <p:txBody>
              <a:bodyPr wrap="none" lIns="0" tIns="0" rIns="0" bIns="0" rtlCol="0"/>
              <a:lstStyle/>
              <a:p>
                <a:pPr marL="0" marR="0" lvl="0" indent="0" algn="l" defTabSz="609585" rtl="0" eaLnBrk="1" fontAlgn="base" latinLnBrk="0" hangingPunct="1">
                  <a:lnSpc>
                    <a:spcPct val="100000"/>
                  </a:lnSpc>
                  <a:spcBef>
                    <a:spcPts val="0"/>
                  </a:spcBef>
                  <a:spcAft>
                    <a:spcPct val="0"/>
                  </a:spcAft>
                  <a:buClrTx/>
                  <a:buSzTx/>
                  <a:buFontTx/>
                  <a:buNone/>
                  <a:tabLst/>
                  <a:defRPr/>
                </a:pPr>
                <a:endParaRPr kumimoji="0" sz="53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21">
                <a:extLst>
                  <a:ext uri="{FF2B5EF4-FFF2-40B4-BE49-F238E27FC236}">
                    <a16:creationId xmlns:a16="http://schemas.microsoft.com/office/drawing/2014/main" id="{5D30D79D-BCA4-C219-D5B8-5F3151AE5EB6}"/>
                  </a:ext>
                </a:extLst>
              </p:cNvPr>
              <p:cNvSpPr txBox="1"/>
              <p:nvPr/>
            </p:nvSpPr>
            <p:spPr>
              <a:xfrm>
                <a:off x="6565462" y="1439464"/>
                <a:ext cx="1694034" cy="2115964"/>
              </a:xfrm>
              <a:prstGeom prst="rect">
                <a:avLst/>
              </a:prstGeom>
            </p:spPr>
            <p:txBody>
              <a:bodyPr vert="horz" wrap="square" lIns="0" tIns="0" rIns="0" bIns="0" rtlCol="0">
                <a:spAutoFit/>
              </a:bodyPr>
              <a:lstStyle/>
              <a:p>
                <a:pPr marL="50799" marR="0" lvl="0" indent="0" algn="l" defTabSz="609585" rtl="0" eaLnBrk="1" fontAlgn="base" latinLnBrk="0" hangingPunct="1">
                  <a:lnSpc>
                    <a:spcPct val="100000"/>
                  </a:lnSpc>
                  <a:spcBef>
                    <a:spcPts val="400"/>
                  </a:spcBef>
                  <a:spcAft>
                    <a:spcPct val="0"/>
                  </a:spcAft>
                  <a:buClrTx/>
                  <a:buSzTx/>
                  <a:buFontTx/>
                  <a:buNone/>
                  <a:tabLst/>
                  <a:defRPr/>
                </a:pPr>
                <a:r>
                  <a:rPr kumimoji="0" sz="1600" b="1" i="0" u="none" strike="noStrike" kern="1200" cap="none" spc="0" normalizeH="0" baseline="0" noProof="0">
                    <a:ln>
                      <a:noFill/>
                    </a:ln>
                    <a:solidFill>
                      <a:srgbClr val="FFFFFF"/>
                    </a:solidFill>
                    <a:effectLst/>
                    <a:uLnTx/>
                    <a:uFillTx/>
                    <a:latin typeface="Arial" panose="020B0604020202020204"/>
                    <a:ea typeface="+mn-ea"/>
                    <a:cs typeface="Arial Black"/>
                  </a:rPr>
                  <a:t>Primary endpoint</a:t>
                </a:r>
                <a:endParaRPr kumimoji="0" sz="1600" b="1" i="0" u="none" strike="noStrike" kern="1200" cap="none" spc="0" normalizeH="0" baseline="0" noProof="0">
                  <a:ln>
                    <a:noFill/>
                  </a:ln>
                  <a:solidFill>
                    <a:srgbClr val="000000"/>
                  </a:solidFill>
                  <a:effectLst/>
                  <a:uLnTx/>
                  <a:uFillTx/>
                  <a:latin typeface="Arial" panose="020B0604020202020204"/>
                  <a:ea typeface="+mn-ea"/>
                  <a:cs typeface="Arial Black"/>
                </a:endParaRPr>
              </a:p>
              <a:p>
                <a:pPr marL="172714" marR="242987" lvl="0" indent="-95671" algn="l" defTabSz="609585" rtl="0" eaLnBrk="1" fontAlgn="base" latinLnBrk="0" hangingPunct="1">
                  <a:lnSpc>
                    <a:spcPct val="100000"/>
                  </a:lnSpc>
                  <a:spcBef>
                    <a:spcPts val="400"/>
                  </a:spcBef>
                  <a:spcAft>
                    <a:spcPct val="0"/>
                  </a:spcAft>
                  <a:buClrTx/>
                  <a:buSzTx/>
                  <a:buFontTx/>
                  <a:buChar char="•"/>
                  <a:tabLst>
                    <a:tab pos="173562" algn="l"/>
                  </a:tabLst>
                  <a:defRPr/>
                </a:pP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ORR by IRC according to Lugano 2014 classification</a:t>
                </a:r>
                <a:r>
                  <a:rPr kumimoji="0" lang="en-US" sz="1400" b="0" i="0" u="none" strike="noStrike" kern="1200" cap="none" spc="0" normalizeH="0" baseline="31746" noProof="0">
                    <a:ln>
                      <a:noFill/>
                    </a:ln>
                    <a:solidFill>
                      <a:srgbClr val="FFFFFF"/>
                    </a:solidFill>
                    <a:effectLst/>
                    <a:uLnTx/>
                    <a:uFillTx/>
                    <a:latin typeface="Arial" panose="020B0604020202020204"/>
                    <a:ea typeface="+mn-ea"/>
                    <a:cs typeface="Tahoma"/>
                  </a:rPr>
                  <a:t>1</a:t>
                </a:r>
                <a:endParaRPr kumimoji="0" lang="en-US" sz="1400" b="0" i="0" u="none" strike="noStrike" kern="1200" cap="none" spc="0" normalizeH="0" baseline="31746" noProof="0">
                  <a:ln>
                    <a:noFill/>
                  </a:ln>
                  <a:solidFill>
                    <a:srgbClr val="000000"/>
                  </a:solidFill>
                  <a:effectLst/>
                  <a:uLnTx/>
                  <a:uFillTx/>
                  <a:latin typeface="Arial" panose="020B0604020202020204"/>
                  <a:ea typeface="+mn-ea"/>
                  <a:cs typeface="Tahoma"/>
                </a:endParaRPr>
              </a:p>
              <a:p>
                <a:pPr marL="50799" marR="0" lvl="0" indent="0" algn="l" defTabSz="609585" rtl="0" eaLnBrk="1" fontAlgn="base" latinLnBrk="0" hangingPunct="1">
                  <a:lnSpc>
                    <a:spcPct val="100000"/>
                  </a:lnSpc>
                  <a:spcBef>
                    <a:spcPts val="4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Arial Black"/>
                  </a:rPr>
                  <a:t>Other endpoints</a:t>
                </a:r>
                <a:endParaRPr kumimoji="0" lang="en-US" sz="1600" b="1" i="0" u="none" strike="noStrike" kern="1200" cap="none" spc="0" normalizeH="0" baseline="0" noProof="0">
                  <a:ln>
                    <a:noFill/>
                  </a:ln>
                  <a:solidFill>
                    <a:srgbClr val="000000"/>
                  </a:solidFill>
                  <a:effectLst/>
                  <a:uLnTx/>
                  <a:uFillTx/>
                  <a:latin typeface="Arial" panose="020B0604020202020204"/>
                  <a:ea typeface="+mn-ea"/>
                  <a:cs typeface="Arial Black"/>
                </a:endParaRPr>
              </a:p>
              <a:p>
                <a:pPr marL="172714" marR="0" lvl="0" indent="-95671" algn="l" defTabSz="609585" rtl="0" eaLnBrk="1" fontAlgn="base" latinLnBrk="0" hangingPunct="1">
                  <a:lnSpc>
                    <a:spcPct val="100000"/>
                  </a:lnSpc>
                  <a:spcBef>
                    <a:spcPts val="400"/>
                  </a:spcBef>
                  <a:spcAft>
                    <a:spcPct val="0"/>
                  </a:spcAft>
                  <a:buClrTx/>
                  <a:buSzTx/>
                  <a:buFontTx/>
                  <a:buChar char="•"/>
                  <a:tabLst>
                    <a:tab pos="173562" algn="l"/>
                  </a:tabLst>
                  <a:defRPr/>
                </a:pP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DOR by IRC</a:t>
                </a:r>
                <a:r>
                  <a:rPr kumimoji="0" sz="1400" b="0" i="0" u="none" strike="noStrike" kern="1200" cap="none" spc="0" normalizeH="0" baseline="31746" noProof="0">
                    <a:ln>
                      <a:noFill/>
                    </a:ln>
                    <a:solidFill>
                      <a:srgbClr val="FFFFFF"/>
                    </a:solidFill>
                    <a:effectLst/>
                    <a:uLnTx/>
                    <a:uFillTx/>
                    <a:latin typeface="Arial" panose="020B0604020202020204"/>
                    <a:ea typeface="+mn-ea"/>
                    <a:cs typeface="Tahoma"/>
                  </a:rPr>
                  <a:t>c</a:t>
                </a:r>
                <a:endParaRPr kumimoji="0" sz="1400" b="0" i="0" u="none" strike="noStrike" kern="1200" cap="none" spc="0" normalizeH="0" baseline="31746" noProof="0">
                  <a:ln>
                    <a:noFill/>
                  </a:ln>
                  <a:solidFill>
                    <a:srgbClr val="000000"/>
                  </a:solidFill>
                  <a:effectLst/>
                  <a:uLnTx/>
                  <a:uFillTx/>
                  <a:latin typeface="Arial" panose="020B0604020202020204"/>
                  <a:ea typeface="+mn-ea"/>
                  <a:cs typeface="Tahoma"/>
                </a:endParaRPr>
              </a:p>
              <a:p>
                <a:pPr marL="172714" marR="0" lvl="0" indent="-95671" algn="l" defTabSz="609585" rtl="0" eaLnBrk="1" fontAlgn="base" latinLnBrk="0" hangingPunct="1">
                  <a:lnSpc>
                    <a:spcPct val="100000"/>
                  </a:lnSpc>
                  <a:spcBef>
                    <a:spcPts val="400"/>
                  </a:spcBef>
                  <a:spcAft>
                    <a:spcPct val="0"/>
                  </a:spcAft>
                  <a:buClrTx/>
                  <a:buSzTx/>
                  <a:buFontTx/>
                  <a:buChar char="•"/>
                  <a:tabLst>
                    <a:tab pos="173562" algn="l"/>
                  </a:tabLst>
                  <a:defRPr/>
                </a:pP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PFS by IRC</a:t>
                </a:r>
                <a:r>
                  <a:rPr kumimoji="0" sz="1400" b="0" i="0" u="none" strike="noStrike" kern="1200" cap="none" spc="0" normalizeH="0" baseline="31746" noProof="0">
                    <a:ln>
                      <a:noFill/>
                    </a:ln>
                    <a:solidFill>
                      <a:srgbClr val="FFFFFF"/>
                    </a:solidFill>
                    <a:effectLst/>
                    <a:uLnTx/>
                    <a:uFillTx/>
                    <a:latin typeface="Arial" panose="020B0604020202020204"/>
                    <a:ea typeface="+mn-ea"/>
                    <a:cs typeface="Tahoma"/>
                  </a:rPr>
                  <a:t>c</a:t>
                </a:r>
                <a:endParaRPr kumimoji="0" sz="1400" b="0" i="0" u="none" strike="noStrike" kern="1200" cap="none" spc="0" normalizeH="0" baseline="31746" noProof="0">
                  <a:ln>
                    <a:noFill/>
                  </a:ln>
                  <a:solidFill>
                    <a:srgbClr val="000000"/>
                  </a:solidFill>
                  <a:effectLst/>
                  <a:uLnTx/>
                  <a:uFillTx/>
                  <a:latin typeface="Arial" panose="020B0604020202020204"/>
                  <a:ea typeface="+mn-ea"/>
                  <a:cs typeface="Tahoma"/>
                </a:endParaRPr>
              </a:p>
              <a:p>
                <a:pPr marL="172714" marR="0" lvl="0" indent="-95671" algn="l" defTabSz="609585" rtl="0" eaLnBrk="1" fontAlgn="base" latinLnBrk="0" hangingPunct="1">
                  <a:lnSpc>
                    <a:spcPct val="100000"/>
                  </a:lnSpc>
                  <a:spcBef>
                    <a:spcPts val="400"/>
                  </a:spcBef>
                  <a:spcAft>
                    <a:spcPct val="0"/>
                  </a:spcAft>
                  <a:buClrTx/>
                  <a:buSzTx/>
                  <a:buFontTx/>
                  <a:buChar char="•"/>
                  <a:tabLst>
                    <a:tab pos="173562" algn="l"/>
                  </a:tabLst>
                  <a:defRPr/>
                </a:pP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OS</a:t>
                </a:r>
                <a:r>
                  <a:rPr kumimoji="0" sz="1400" b="0" i="0" u="none" strike="noStrike" kern="1200" cap="none" spc="0" normalizeH="0" baseline="31746" noProof="0">
                    <a:ln>
                      <a:noFill/>
                    </a:ln>
                    <a:solidFill>
                      <a:srgbClr val="FFFFFF"/>
                    </a:solidFill>
                    <a:effectLst/>
                    <a:uLnTx/>
                    <a:uFillTx/>
                    <a:latin typeface="Arial" panose="020B0604020202020204"/>
                    <a:ea typeface="+mn-ea"/>
                    <a:cs typeface="Tahoma"/>
                  </a:rPr>
                  <a:t>c</a:t>
                </a:r>
                <a:endParaRPr kumimoji="0" sz="1400" b="0" i="0" u="none" strike="noStrike" kern="1200" cap="none" spc="0" normalizeH="0" baseline="31746" noProof="0">
                  <a:ln>
                    <a:noFill/>
                  </a:ln>
                  <a:solidFill>
                    <a:srgbClr val="000000"/>
                  </a:solidFill>
                  <a:effectLst/>
                  <a:uLnTx/>
                  <a:uFillTx/>
                  <a:latin typeface="Arial" panose="020B0604020202020204"/>
                  <a:ea typeface="+mn-ea"/>
                  <a:cs typeface="Tahoma"/>
                </a:endParaRPr>
              </a:p>
              <a:p>
                <a:pPr marL="172714" marR="0" lvl="0" indent="-95671" algn="l" defTabSz="609585" rtl="0" eaLnBrk="1" fontAlgn="base" latinLnBrk="0" hangingPunct="1">
                  <a:lnSpc>
                    <a:spcPct val="100000"/>
                  </a:lnSpc>
                  <a:spcBef>
                    <a:spcPts val="400"/>
                  </a:spcBef>
                  <a:spcAft>
                    <a:spcPct val="0"/>
                  </a:spcAft>
                  <a:buClrTx/>
                  <a:buSzTx/>
                  <a:buFontTx/>
                  <a:buChar char="•"/>
                  <a:tabLst>
                    <a:tab pos="173562" algn="l"/>
                  </a:tabLst>
                  <a:defRPr/>
                </a:pP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TTNT</a:t>
                </a:r>
                <a:endParaRPr kumimoji="0" sz="1600" b="0" i="0" u="none" strike="noStrike" kern="1200" cap="none" spc="0" normalizeH="0" baseline="0" noProof="0">
                  <a:ln>
                    <a:noFill/>
                  </a:ln>
                  <a:solidFill>
                    <a:srgbClr val="000000"/>
                  </a:solidFill>
                  <a:effectLst/>
                  <a:uLnTx/>
                  <a:uFillTx/>
                  <a:latin typeface="Arial" panose="020B0604020202020204"/>
                  <a:ea typeface="+mn-ea"/>
                  <a:cs typeface="Tahoma"/>
                </a:endParaRPr>
              </a:p>
              <a:p>
                <a:pPr marL="172714" marR="0" lvl="0" indent="-95671" algn="l" defTabSz="609585" rtl="0" eaLnBrk="1" fontAlgn="base" latinLnBrk="0" hangingPunct="1">
                  <a:lnSpc>
                    <a:spcPct val="100000"/>
                  </a:lnSpc>
                  <a:spcBef>
                    <a:spcPts val="400"/>
                  </a:spcBef>
                  <a:spcAft>
                    <a:spcPct val="0"/>
                  </a:spcAft>
                  <a:buClrTx/>
                  <a:buSzTx/>
                  <a:buFontTx/>
                  <a:buChar char="•"/>
                  <a:tabLst>
                    <a:tab pos="173562" algn="l"/>
                  </a:tabLst>
                  <a:defRPr/>
                </a:pP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Safety (AEs)</a:t>
                </a:r>
                <a:r>
                  <a:rPr kumimoji="0" sz="1400" b="0" i="0" u="none" strike="noStrike" kern="1200" cap="none" spc="0" normalizeH="0" baseline="31746" noProof="0">
                    <a:ln>
                      <a:noFill/>
                    </a:ln>
                    <a:solidFill>
                      <a:srgbClr val="FFFFFF"/>
                    </a:solidFill>
                    <a:effectLst/>
                    <a:uLnTx/>
                    <a:uFillTx/>
                    <a:latin typeface="Arial" panose="020B0604020202020204"/>
                    <a:ea typeface="+mn-ea"/>
                    <a:cs typeface="Tahoma"/>
                  </a:rPr>
                  <a:t>c</a:t>
                </a:r>
                <a:endParaRPr kumimoji="0" sz="1400" b="0" i="0" u="none" strike="noStrike" kern="1200" cap="none" spc="0" normalizeH="0" baseline="31746" noProof="0">
                  <a:ln>
                    <a:noFill/>
                  </a:ln>
                  <a:solidFill>
                    <a:srgbClr val="000000"/>
                  </a:solidFill>
                  <a:effectLst/>
                  <a:uLnTx/>
                  <a:uFillTx/>
                  <a:latin typeface="Arial" panose="020B0604020202020204"/>
                  <a:ea typeface="+mn-ea"/>
                  <a:cs typeface="Tahoma"/>
                </a:endParaRPr>
              </a:p>
            </p:txBody>
          </p:sp>
        </p:grpSp>
        <p:sp>
          <p:nvSpPr>
            <p:cNvPr id="20" name="object 16">
              <a:extLst>
                <a:ext uri="{FF2B5EF4-FFF2-40B4-BE49-F238E27FC236}">
                  <a16:creationId xmlns:a16="http://schemas.microsoft.com/office/drawing/2014/main" id="{A5A18AD6-AF62-C161-5FC9-C2092B501E9B}"/>
                </a:ext>
              </a:extLst>
            </p:cNvPr>
            <p:cNvSpPr/>
            <p:nvPr/>
          </p:nvSpPr>
          <p:spPr>
            <a:xfrm>
              <a:off x="5078509" y="1130449"/>
              <a:ext cx="3362776" cy="1103965"/>
            </a:xfrm>
            <a:custGeom>
              <a:avLst/>
              <a:gdLst/>
              <a:ahLst/>
              <a:cxnLst/>
              <a:rect l="l" t="t" r="r" b="b"/>
              <a:pathLst>
                <a:path w="1440180" h="508634">
                  <a:moveTo>
                    <a:pt x="1408297" y="0"/>
                  </a:moveTo>
                  <a:lnTo>
                    <a:pt x="31322" y="0"/>
                  </a:lnTo>
                  <a:lnTo>
                    <a:pt x="19131" y="2461"/>
                  </a:lnTo>
                  <a:lnTo>
                    <a:pt x="9174" y="9175"/>
                  </a:lnTo>
                  <a:lnTo>
                    <a:pt x="2461" y="19133"/>
                  </a:lnTo>
                  <a:lnTo>
                    <a:pt x="0" y="31327"/>
                  </a:lnTo>
                  <a:lnTo>
                    <a:pt x="0" y="477087"/>
                  </a:lnTo>
                  <a:lnTo>
                    <a:pt x="2461" y="489281"/>
                  </a:lnTo>
                  <a:lnTo>
                    <a:pt x="9174" y="499239"/>
                  </a:lnTo>
                  <a:lnTo>
                    <a:pt x="19131" y="505953"/>
                  </a:lnTo>
                  <a:lnTo>
                    <a:pt x="31322" y="508415"/>
                  </a:lnTo>
                  <a:lnTo>
                    <a:pt x="1408297" y="508415"/>
                  </a:lnTo>
                  <a:lnTo>
                    <a:pt x="1420491" y="505953"/>
                  </a:lnTo>
                  <a:lnTo>
                    <a:pt x="1430449" y="499239"/>
                  </a:lnTo>
                  <a:lnTo>
                    <a:pt x="1437163" y="489281"/>
                  </a:lnTo>
                  <a:lnTo>
                    <a:pt x="1439625" y="477087"/>
                  </a:lnTo>
                  <a:lnTo>
                    <a:pt x="1439625" y="31327"/>
                  </a:lnTo>
                  <a:lnTo>
                    <a:pt x="1437163" y="19133"/>
                  </a:lnTo>
                  <a:lnTo>
                    <a:pt x="1430449" y="9175"/>
                  </a:lnTo>
                  <a:lnTo>
                    <a:pt x="1420491" y="2461"/>
                  </a:lnTo>
                  <a:lnTo>
                    <a:pt x="1408297" y="0"/>
                  </a:lnTo>
                  <a:close/>
                </a:path>
              </a:pathLst>
            </a:custGeom>
            <a:solidFill>
              <a:srgbClr val="10508E"/>
            </a:solidFill>
          </p:spPr>
          <p:txBody>
            <a:bodyPr wrap="square" lIns="0" tIns="0" rIns="0" bIns="0" rtlCol="0"/>
            <a:lstStyle/>
            <a:p>
              <a:pPr marL="0" marR="0" lvl="0" indent="0" algn="l" defTabSz="609585" rtl="0" eaLnBrk="1" fontAlgn="base" latinLnBrk="0" hangingPunct="1">
                <a:lnSpc>
                  <a:spcPct val="100000"/>
                </a:lnSpc>
                <a:spcBef>
                  <a:spcPts val="0"/>
                </a:spcBef>
                <a:spcAft>
                  <a:spcPct val="0"/>
                </a:spcAft>
                <a:buClrTx/>
                <a:buSzTx/>
                <a:buFontTx/>
                <a:buNone/>
                <a:tabLst/>
                <a:defRPr/>
              </a:pPr>
              <a:endParaRPr kumimoji="0" sz="53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object 18">
              <a:extLst>
                <a:ext uri="{FF2B5EF4-FFF2-40B4-BE49-F238E27FC236}">
                  <a16:creationId xmlns:a16="http://schemas.microsoft.com/office/drawing/2014/main" id="{8A04A547-C7A2-542A-2BA2-5472D54A9AA6}"/>
                </a:ext>
              </a:extLst>
            </p:cNvPr>
            <p:cNvSpPr/>
            <p:nvPr/>
          </p:nvSpPr>
          <p:spPr>
            <a:xfrm>
              <a:off x="5066300" y="4010564"/>
              <a:ext cx="3362776" cy="1317595"/>
            </a:xfrm>
            <a:custGeom>
              <a:avLst/>
              <a:gdLst/>
              <a:ahLst/>
              <a:cxnLst/>
              <a:rect l="l" t="t" r="r" b="b"/>
              <a:pathLst>
                <a:path w="1440180" h="607059">
                  <a:moveTo>
                    <a:pt x="1408297" y="0"/>
                  </a:moveTo>
                  <a:lnTo>
                    <a:pt x="31322" y="0"/>
                  </a:lnTo>
                  <a:lnTo>
                    <a:pt x="19131" y="2461"/>
                  </a:lnTo>
                  <a:lnTo>
                    <a:pt x="9174" y="9174"/>
                  </a:lnTo>
                  <a:lnTo>
                    <a:pt x="2461" y="19131"/>
                  </a:lnTo>
                  <a:lnTo>
                    <a:pt x="0" y="31322"/>
                  </a:lnTo>
                  <a:lnTo>
                    <a:pt x="0" y="575156"/>
                  </a:lnTo>
                  <a:lnTo>
                    <a:pt x="2461" y="587350"/>
                  </a:lnTo>
                  <a:lnTo>
                    <a:pt x="9174" y="597308"/>
                  </a:lnTo>
                  <a:lnTo>
                    <a:pt x="19131" y="604022"/>
                  </a:lnTo>
                  <a:lnTo>
                    <a:pt x="31322" y="606484"/>
                  </a:lnTo>
                  <a:lnTo>
                    <a:pt x="1408297" y="606484"/>
                  </a:lnTo>
                  <a:lnTo>
                    <a:pt x="1420491" y="604022"/>
                  </a:lnTo>
                  <a:lnTo>
                    <a:pt x="1430449" y="597308"/>
                  </a:lnTo>
                  <a:lnTo>
                    <a:pt x="1437163" y="587350"/>
                  </a:lnTo>
                  <a:lnTo>
                    <a:pt x="1439625" y="575156"/>
                  </a:lnTo>
                  <a:lnTo>
                    <a:pt x="1439625" y="31322"/>
                  </a:lnTo>
                  <a:lnTo>
                    <a:pt x="1437163" y="19131"/>
                  </a:lnTo>
                  <a:lnTo>
                    <a:pt x="1430449" y="9174"/>
                  </a:lnTo>
                  <a:lnTo>
                    <a:pt x="1420491" y="2461"/>
                  </a:lnTo>
                  <a:lnTo>
                    <a:pt x="1408297" y="0"/>
                  </a:lnTo>
                  <a:close/>
                </a:path>
              </a:pathLst>
            </a:custGeom>
            <a:solidFill>
              <a:srgbClr val="787878"/>
            </a:solidFill>
          </p:spPr>
          <p:txBody>
            <a:bodyPr wrap="square" lIns="0" tIns="0" rIns="0" bIns="0" rtlCol="0"/>
            <a:lstStyle/>
            <a:p>
              <a:pPr marL="0" marR="0" lvl="0" indent="0" algn="l" defTabSz="609585" rtl="0" eaLnBrk="1" fontAlgn="base" latinLnBrk="0" hangingPunct="1">
                <a:lnSpc>
                  <a:spcPct val="100000"/>
                </a:lnSpc>
                <a:spcBef>
                  <a:spcPts val="0"/>
                </a:spcBef>
                <a:spcAft>
                  <a:spcPct val="0"/>
                </a:spcAft>
                <a:buClrTx/>
                <a:buSzTx/>
                <a:buFontTx/>
                <a:buNone/>
                <a:tabLst/>
                <a:defRPr/>
              </a:pPr>
              <a:endParaRPr kumimoji="0" sz="5333"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object 20">
              <a:extLst>
                <a:ext uri="{FF2B5EF4-FFF2-40B4-BE49-F238E27FC236}">
                  <a16:creationId xmlns:a16="http://schemas.microsoft.com/office/drawing/2014/main" id="{F82F1AC2-0759-618E-4BB7-99D3B0E5B537}"/>
                </a:ext>
              </a:extLst>
            </p:cNvPr>
            <p:cNvSpPr txBox="1"/>
            <p:nvPr/>
          </p:nvSpPr>
          <p:spPr>
            <a:xfrm>
              <a:off x="5157472" y="2497416"/>
              <a:ext cx="3219184" cy="1094316"/>
            </a:xfrm>
            <a:prstGeom prst="rect">
              <a:avLst/>
            </a:prstGeom>
          </p:spPr>
          <p:txBody>
            <a:bodyPr vert="horz" wrap="square" lIns="0" tIns="16933" rIns="0" bIns="0" rtlCol="0">
              <a:spAutoFit/>
            </a:bodyPr>
            <a:lstStyle/>
            <a:p>
              <a:pPr marL="50799" marR="0" lvl="0" indent="0" algn="l" defTabSz="609585" rtl="0" eaLnBrk="1" fontAlgn="base" latinLnBrk="0" hangingPunct="1">
                <a:lnSpc>
                  <a:spcPct val="100000"/>
                </a:lnSpc>
                <a:spcBef>
                  <a:spcPts val="0"/>
                </a:spcBef>
                <a:spcAft>
                  <a:spcPct val="0"/>
                </a:spcAft>
                <a:buClrTx/>
                <a:buSzTx/>
                <a:buFontTx/>
                <a:buNone/>
                <a:tabLst/>
                <a:defRPr/>
              </a:pPr>
              <a:r>
                <a:rPr kumimoji="0" sz="1400" b="1" i="0" u="none" strike="noStrike" kern="1200" cap="none" spc="0" normalizeH="0" baseline="0" noProof="0">
                  <a:ln>
                    <a:noFill/>
                  </a:ln>
                  <a:solidFill>
                    <a:srgbClr val="35495E"/>
                  </a:solidFill>
                  <a:effectLst/>
                  <a:uLnTx/>
                  <a:uFillTx/>
                  <a:latin typeface="Arial" panose="020B0604020202020204"/>
                  <a:ea typeface="+mn-ea"/>
                  <a:cs typeface="Arial Black"/>
                </a:rPr>
                <a:t>Randomization 2:1</a:t>
              </a:r>
              <a:endParaRPr kumimoji="0" sz="1400" b="1" i="0" u="none" strike="noStrike" kern="1200" cap="none" spc="0" normalizeH="0" baseline="0" noProof="0">
                <a:ln>
                  <a:noFill/>
                </a:ln>
                <a:solidFill>
                  <a:srgbClr val="000000"/>
                </a:solidFill>
                <a:effectLst/>
                <a:uLnTx/>
                <a:uFillTx/>
                <a:latin typeface="Arial" panose="020B0604020202020204"/>
                <a:ea typeface="+mn-ea"/>
                <a:cs typeface="Arial Black"/>
              </a:endParaRPr>
            </a:p>
            <a:p>
              <a:pPr marL="50799" marR="0" lvl="0" indent="0" algn="l" defTabSz="609585" rtl="0" eaLnBrk="1" fontAlgn="base" latinLnBrk="0" hangingPunct="1">
                <a:lnSpc>
                  <a:spcPct val="100000"/>
                </a:lnSpc>
                <a:spcBef>
                  <a:spcPts val="0"/>
                </a:spcBef>
                <a:spcAft>
                  <a:spcPct val="0"/>
                </a:spcAft>
                <a:buClrTx/>
                <a:buSzTx/>
                <a:buFontTx/>
                <a:buNone/>
                <a:tabLst/>
                <a:defRPr/>
              </a:pPr>
              <a:r>
                <a:rPr kumimoji="0" sz="1400" b="0" i="0" u="none" strike="noStrike" kern="1200" cap="none" spc="0" normalizeH="0" baseline="0" noProof="0">
                  <a:ln>
                    <a:noFill/>
                  </a:ln>
                  <a:solidFill>
                    <a:srgbClr val="35495E"/>
                  </a:solidFill>
                  <a:effectLst/>
                  <a:uLnTx/>
                  <a:uFillTx/>
                  <a:latin typeface="Arial" panose="020B0604020202020204"/>
                  <a:ea typeface="+mn-ea"/>
                  <a:cs typeface="Tahoma"/>
                </a:rPr>
                <a:t>Stratification factors</a:t>
              </a:r>
              <a:endParaRPr kumimoji="0" sz="1400" b="0" i="0" u="none" strike="noStrike" kern="1200" cap="none" spc="0" normalizeH="0" baseline="0" noProof="0">
                <a:ln>
                  <a:noFill/>
                </a:ln>
                <a:solidFill>
                  <a:srgbClr val="000000"/>
                </a:solidFill>
                <a:effectLst/>
                <a:uLnTx/>
                <a:uFillTx/>
                <a:latin typeface="Arial" panose="020B0604020202020204"/>
                <a:ea typeface="+mn-ea"/>
                <a:cs typeface="Tahoma"/>
              </a:endParaRPr>
            </a:p>
            <a:p>
              <a:pPr marL="182875" marR="0" lvl="0" indent="-95671" algn="l" defTabSz="609585" rtl="0" eaLnBrk="1" fontAlgn="base" latinLnBrk="0" hangingPunct="1">
                <a:lnSpc>
                  <a:spcPct val="100000"/>
                </a:lnSpc>
                <a:spcBef>
                  <a:spcPts val="0"/>
                </a:spcBef>
                <a:spcAft>
                  <a:spcPct val="0"/>
                </a:spcAft>
                <a:buClrTx/>
                <a:buSzTx/>
                <a:buFontTx/>
                <a:buChar char="•"/>
                <a:tabLst>
                  <a:tab pos="183722" algn="l"/>
                </a:tabLst>
                <a:defRPr/>
              </a:pPr>
              <a:r>
                <a:rPr kumimoji="0" sz="1400" b="0" i="0" u="none" strike="noStrike" kern="1200" cap="none" spc="0" normalizeH="0" baseline="0" noProof="0">
                  <a:ln>
                    <a:noFill/>
                  </a:ln>
                  <a:solidFill>
                    <a:srgbClr val="35495E"/>
                  </a:solidFill>
                  <a:effectLst/>
                  <a:uLnTx/>
                  <a:uFillTx/>
                  <a:latin typeface="Arial" panose="020B0604020202020204"/>
                  <a:ea typeface="+mn-ea"/>
                  <a:cs typeface="Tahoma"/>
                </a:rPr>
                <a:t>Number of prior lines of treatment</a:t>
              </a:r>
              <a:endParaRPr kumimoji="0" sz="1400" b="0" i="0" u="none" strike="noStrike" kern="1200" cap="none" spc="0" normalizeH="0" baseline="0" noProof="0">
                <a:ln>
                  <a:noFill/>
                </a:ln>
                <a:solidFill>
                  <a:srgbClr val="000000"/>
                </a:solidFill>
                <a:effectLst/>
                <a:uLnTx/>
                <a:uFillTx/>
                <a:latin typeface="Arial" panose="020B0604020202020204"/>
                <a:ea typeface="+mn-ea"/>
                <a:cs typeface="Tahoma"/>
              </a:endParaRPr>
            </a:p>
            <a:p>
              <a:pPr marL="182875" marR="0" lvl="0" indent="-95671" algn="l" defTabSz="609585" rtl="0" eaLnBrk="1" fontAlgn="base" latinLnBrk="0" hangingPunct="1">
                <a:lnSpc>
                  <a:spcPct val="100000"/>
                </a:lnSpc>
                <a:spcBef>
                  <a:spcPts val="0"/>
                </a:spcBef>
                <a:spcAft>
                  <a:spcPct val="0"/>
                </a:spcAft>
                <a:buClrTx/>
                <a:buSzTx/>
                <a:buFontTx/>
                <a:buChar char="•"/>
                <a:tabLst>
                  <a:tab pos="183722" algn="l"/>
                </a:tabLst>
                <a:defRPr/>
              </a:pPr>
              <a:r>
                <a:rPr kumimoji="0" sz="1400" b="0" i="0" u="none" strike="noStrike" kern="1200" cap="none" spc="0" normalizeH="0" baseline="0" noProof="0">
                  <a:ln>
                    <a:noFill/>
                  </a:ln>
                  <a:solidFill>
                    <a:srgbClr val="35495E"/>
                  </a:solidFill>
                  <a:effectLst/>
                  <a:uLnTx/>
                  <a:uFillTx/>
                  <a:latin typeface="Arial" panose="020B0604020202020204"/>
                  <a:ea typeface="+mn-ea"/>
                  <a:cs typeface="Tahoma"/>
                </a:rPr>
                <a:t>Rituximab</a:t>
              </a:r>
              <a:r>
                <a:rPr kumimoji="0" lang="en-US" sz="1400" b="0" i="0" u="none" strike="noStrike" kern="1200" cap="none" spc="0" normalizeH="0" baseline="0" noProof="0">
                  <a:ln>
                    <a:noFill/>
                  </a:ln>
                  <a:solidFill>
                    <a:srgbClr val="35495E"/>
                  </a:solidFill>
                  <a:effectLst/>
                  <a:uLnTx/>
                  <a:uFillTx/>
                  <a:latin typeface="Arial" panose="020B0604020202020204"/>
                  <a:ea typeface="+mn-ea"/>
                  <a:cs typeface="Tahoma"/>
                </a:rPr>
                <a:t>-</a:t>
              </a:r>
              <a:r>
                <a:rPr kumimoji="0" sz="1400" b="0" i="0" u="none" strike="noStrike" kern="1200" cap="none" spc="0" normalizeH="0" baseline="0" noProof="0">
                  <a:ln>
                    <a:noFill/>
                  </a:ln>
                  <a:solidFill>
                    <a:srgbClr val="35495E"/>
                  </a:solidFill>
                  <a:effectLst/>
                  <a:uLnTx/>
                  <a:uFillTx/>
                  <a:latin typeface="Arial" panose="020B0604020202020204"/>
                  <a:ea typeface="+mn-ea"/>
                  <a:cs typeface="Tahoma"/>
                </a:rPr>
                <a:t>refractory status</a:t>
              </a:r>
              <a:endParaRPr kumimoji="0" sz="1400" b="0" i="0" u="none" strike="noStrike" kern="1200" cap="none" spc="0" normalizeH="0" baseline="0" noProof="0">
                <a:ln>
                  <a:noFill/>
                </a:ln>
                <a:solidFill>
                  <a:srgbClr val="000000"/>
                </a:solidFill>
                <a:effectLst/>
                <a:uLnTx/>
                <a:uFillTx/>
                <a:latin typeface="Arial" panose="020B0604020202020204"/>
                <a:ea typeface="+mn-ea"/>
                <a:cs typeface="Tahoma"/>
              </a:endParaRPr>
            </a:p>
            <a:p>
              <a:pPr marL="182875" marR="0" lvl="0" indent="-95671" algn="l" defTabSz="609585" rtl="0" eaLnBrk="1" fontAlgn="base" latinLnBrk="0" hangingPunct="1">
                <a:lnSpc>
                  <a:spcPct val="100000"/>
                </a:lnSpc>
                <a:spcBef>
                  <a:spcPts val="0"/>
                </a:spcBef>
                <a:spcAft>
                  <a:spcPct val="0"/>
                </a:spcAft>
                <a:buClrTx/>
                <a:buSzTx/>
                <a:buFontTx/>
                <a:buChar char="•"/>
                <a:tabLst>
                  <a:tab pos="183722" algn="l"/>
                </a:tabLst>
                <a:defRPr/>
              </a:pPr>
              <a:r>
                <a:rPr kumimoji="0" sz="1400" b="0" i="0" u="none" strike="noStrike" kern="1200" cap="none" spc="0" normalizeH="0" baseline="0" noProof="0">
                  <a:ln>
                    <a:noFill/>
                  </a:ln>
                  <a:solidFill>
                    <a:srgbClr val="35495E"/>
                  </a:solidFill>
                  <a:effectLst/>
                  <a:uLnTx/>
                  <a:uFillTx/>
                  <a:latin typeface="Arial" panose="020B0604020202020204"/>
                  <a:ea typeface="+mn-ea"/>
                  <a:cs typeface="Tahoma"/>
                </a:rPr>
                <a:t>Geographic region</a:t>
              </a:r>
              <a:endParaRPr kumimoji="0" sz="1400" b="0" i="0" u="none" strike="noStrike" kern="1200" cap="none" spc="0" normalizeH="0" baseline="0" noProof="0">
                <a:ln>
                  <a:noFill/>
                </a:ln>
                <a:solidFill>
                  <a:srgbClr val="000000"/>
                </a:solidFill>
                <a:effectLst/>
                <a:uLnTx/>
                <a:uFillTx/>
                <a:latin typeface="Arial" panose="020B0604020202020204"/>
                <a:ea typeface="+mn-ea"/>
                <a:cs typeface="Tahoma"/>
              </a:endParaRPr>
            </a:p>
          </p:txBody>
        </p:sp>
        <p:sp>
          <p:nvSpPr>
            <p:cNvPr id="23" name="object 20">
              <a:extLst>
                <a:ext uri="{FF2B5EF4-FFF2-40B4-BE49-F238E27FC236}">
                  <a16:creationId xmlns:a16="http://schemas.microsoft.com/office/drawing/2014/main" id="{5D5749EA-BB93-3F9E-ABF0-6F64A0DE5DAC}"/>
                </a:ext>
              </a:extLst>
            </p:cNvPr>
            <p:cNvSpPr txBox="1"/>
            <p:nvPr/>
          </p:nvSpPr>
          <p:spPr>
            <a:xfrm>
              <a:off x="5001264" y="1181439"/>
              <a:ext cx="3517865" cy="984885"/>
            </a:xfrm>
            <a:prstGeom prst="rect">
              <a:avLst/>
            </a:prstGeom>
          </p:spPr>
          <p:txBody>
            <a:bodyPr vert="horz" wrap="square" lIns="0" tIns="0" rIns="0" bIns="0" rtlCol="0">
              <a:spAutoFit/>
            </a:bodyPr>
            <a:lstStyle/>
            <a:p>
              <a:pPr marL="106677" marR="0" lvl="0" indent="0" algn="ctr" defTabSz="609585" rtl="0" eaLnBrk="1" fontAlgn="base" latinLnBrk="0" hangingPunct="1">
                <a:lnSpc>
                  <a:spcPct val="100000"/>
                </a:lnSpc>
                <a:spcBef>
                  <a:spcPts val="0"/>
                </a:spcBef>
                <a:spcAft>
                  <a:spcPct val="0"/>
                </a:spcAft>
                <a:buClrTx/>
                <a:buSzTx/>
                <a:buFontTx/>
                <a:buNone/>
                <a:tabLst/>
                <a:defRPr/>
              </a:pPr>
              <a:r>
                <a:rPr kumimoji="0" sz="1600" b="1" i="0" u="none" strike="noStrike" kern="1200" cap="none" spc="0" normalizeH="0" baseline="0" noProof="0">
                  <a:ln>
                    <a:noFill/>
                  </a:ln>
                  <a:solidFill>
                    <a:srgbClr val="FFFFFF"/>
                  </a:solidFill>
                  <a:effectLst/>
                  <a:uLnTx/>
                  <a:uFillTx/>
                  <a:latin typeface="Arial" panose="020B0604020202020204"/>
                  <a:ea typeface="+mn-ea"/>
                  <a:cs typeface="Arial Black"/>
                </a:rPr>
                <a:t>Arm A</a:t>
              </a:r>
              <a:endParaRPr kumimoji="0" sz="1600" b="1" i="0" u="none" strike="noStrike" kern="1200" cap="none" spc="0" normalizeH="0" baseline="0" noProof="0">
                <a:ln>
                  <a:noFill/>
                </a:ln>
                <a:solidFill>
                  <a:srgbClr val="000000"/>
                </a:solidFill>
                <a:effectLst/>
                <a:uLnTx/>
                <a:uFillTx/>
                <a:latin typeface="Arial" panose="020B0604020202020204"/>
                <a:ea typeface="+mn-ea"/>
                <a:cs typeface="Arial Black"/>
              </a:endParaRPr>
            </a:p>
            <a:p>
              <a:pPr marL="478355" marR="361518" lvl="0" indent="0" algn="ctr" defTabSz="609585" rtl="0" eaLnBrk="1" fontAlgn="base" latinLnBrk="0" hangingPunct="1">
                <a:lnSpc>
                  <a:spcPct val="100000"/>
                </a:lnSpc>
                <a:spcBef>
                  <a:spcPts val="0"/>
                </a:spcBef>
                <a:spcAft>
                  <a:spcPct val="0"/>
                </a:spcAft>
                <a:buClrTx/>
                <a:buSzTx/>
                <a:buFontTx/>
                <a:buNone/>
                <a:tabLst/>
                <a:defRPr/>
              </a:pPr>
              <a:r>
                <a:rPr kumimoji="0" sz="1600" b="1" i="0" u="none" strike="noStrike" kern="1200" cap="none" spc="0" normalizeH="0" baseline="0" noProof="0" err="1">
                  <a:ln>
                    <a:noFill/>
                  </a:ln>
                  <a:solidFill>
                    <a:srgbClr val="FFFFFF"/>
                  </a:solidFill>
                  <a:effectLst/>
                  <a:uLnTx/>
                  <a:uFillTx/>
                  <a:latin typeface="Arial" panose="020B0604020202020204"/>
                  <a:ea typeface="+mn-ea"/>
                  <a:cs typeface="Arial Black"/>
                </a:rPr>
                <a:t>Zanubrutinib</a:t>
              </a:r>
              <a:r>
                <a:rPr kumimoji="0" sz="1600" b="1" i="0" u="none" strike="noStrike" kern="1200" cap="none" spc="0" normalizeH="0" baseline="31746" noProof="0" err="1">
                  <a:ln>
                    <a:noFill/>
                  </a:ln>
                  <a:solidFill>
                    <a:srgbClr val="FFFFFF"/>
                  </a:solidFill>
                  <a:effectLst/>
                  <a:uLnTx/>
                  <a:uFillTx/>
                  <a:latin typeface="Arial" panose="020B0604020202020204"/>
                  <a:ea typeface="+mn-ea"/>
                  <a:cs typeface="Arial Black"/>
                </a:rPr>
                <a:t>a</a:t>
              </a:r>
              <a:r>
                <a:rPr kumimoji="0" sz="1600" b="1" i="0" u="none" strike="noStrike" kern="1200" cap="none" spc="0" normalizeH="0" baseline="31746" noProof="0">
                  <a:ln>
                    <a:noFill/>
                  </a:ln>
                  <a:solidFill>
                    <a:srgbClr val="FFFFFF"/>
                  </a:solidFill>
                  <a:effectLst/>
                  <a:uLnTx/>
                  <a:uFillTx/>
                  <a:latin typeface="Arial" panose="020B0604020202020204"/>
                  <a:ea typeface="+mn-ea"/>
                  <a:cs typeface="Arial Black"/>
                </a:rPr>
                <a:t> </a:t>
              </a:r>
              <a:r>
                <a:rPr kumimoji="0" lang="en-US" sz="1600" b="1" i="0" u="none" strike="noStrike" kern="1200" cap="none" spc="0" normalizeH="0" baseline="0" noProof="0">
                  <a:ln>
                    <a:noFill/>
                  </a:ln>
                  <a:solidFill>
                    <a:srgbClr val="FFFFFF"/>
                  </a:solidFill>
                  <a:effectLst/>
                  <a:uLnTx/>
                  <a:uFillTx/>
                  <a:latin typeface="Arial" panose="020B0604020202020204"/>
                  <a:ea typeface="+mn-ea"/>
                  <a:cs typeface="Arial Black"/>
                </a:rPr>
                <a:t>+</a:t>
              </a:r>
              <a:r>
                <a:rPr kumimoji="0" sz="1600" b="1" i="0" u="none" strike="noStrike" kern="1200" cap="none" spc="0" normalizeH="0" baseline="0" noProof="0">
                  <a:ln>
                    <a:noFill/>
                  </a:ln>
                  <a:solidFill>
                    <a:srgbClr val="FFFFFF"/>
                  </a:solidFill>
                  <a:effectLst/>
                  <a:uLnTx/>
                  <a:uFillTx/>
                  <a:latin typeface="Arial" panose="020B0604020202020204"/>
                  <a:ea typeface="+mn-ea"/>
                  <a:cs typeface="Arial Black"/>
                </a:rPr>
                <a:t> </a:t>
              </a:r>
              <a:r>
                <a:rPr kumimoji="0" sz="1600" b="1" i="0" u="none" strike="noStrike" kern="1200" cap="none" spc="0" normalizeH="0" baseline="0" noProof="0" err="1">
                  <a:ln>
                    <a:noFill/>
                  </a:ln>
                  <a:solidFill>
                    <a:srgbClr val="FFFFFF"/>
                  </a:solidFill>
                  <a:effectLst/>
                  <a:uLnTx/>
                  <a:uFillTx/>
                  <a:latin typeface="Arial" panose="020B0604020202020204"/>
                  <a:ea typeface="+mn-ea"/>
                  <a:cs typeface="Arial Black"/>
                </a:rPr>
                <a:t>obinutuzumab</a:t>
              </a:r>
              <a:r>
                <a:rPr kumimoji="0" sz="1600" b="1" i="0" u="none" strike="noStrike" kern="1200" cap="none" spc="0" normalizeH="0" baseline="31746" noProof="0" err="1">
                  <a:ln>
                    <a:noFill/>
                  </a:ln>
                  <a:solidFill>
                    <a:srgbClr val="FFFFFF"/>
                  </a:solidFill>
                  <a:effectLst/>
                  <a:uLnTx/>
                  <a:uFillTx/>
                  <a:latin typeface="Arial" panose="020B0604020202020204"/>
                  <a:ea typeface="+mn-ea"/>
                  <a:cs typeface="Arial Black"/>
                </a:rPr>
                <a:t>b</a:t>
              </a:r>
              <a:r>
                <a:rPr kumimoji="0" sz="1600" b="1" i="0" u="none" strike="noStrike" kern="1200" cap="none" spc="0" normalizeH="0" baseline="31746" noProof="0">
                  <a:ln>
                    <a:noFill/>
                  </a:ln>
                  <a:solidFill>
                    <a:srgbClr val="FFFFFF"/>
                  </a:solidFill>
                  <a:effectLst/>
                  <a:uLnTx/>
                  <a:uFillTx/>
                  <a:latin typeface="Arial" panose="020B0604020202020204"/>
                  <a:ea typeface="+mn-ea"/>
                  <a:cs typeface="Arial Black"/>
                </a:rPr>
                <a:t> </a:t>
              </a:r>
              <a:r>
                <a:rPr kumimoji="0" lang="en-US" sz="1600" b="1" i="0" u="none" strike="noStrike" kern="1200" cap="none" spc="0" normalizeH="0" baseline="0" noProof="0">
                  <a:ln>
                    <a:noFill/>
                  </a:ln>
                  <a:solidFill>
                    <a:srgbClr val="FFFFFF"/>
                  </a:solidFill>
                  <a:effectLst/>
                  <a:uLnTx/>
                  <a:uFillTx/>
                  <a:latin typeface="Arial" panose="020B0604020202020204"/>
                  <a:ea typeface="+mn-ea"/>
                  <a:cs typeface="Arial Black"/>
                </a:rPr>
                <a:t>(</a:t>
              </a:r>
              <a:r>
                <a:rPr kumimoji="0" sz="1600" b="1" i="0" u="none" strike="noStrike" kern="1200" cap="none" spc="0" normalizeH="0" baseline="0" noProof="0">
                  <a:ln>
                    <a:noFill/>
                  </a:ln>
                  <a:solidFill>
                    <a:srgbClr val="FFFFFF"/>
                  </a:solidFill>
                  <a:effectLst/>
                  <a:uLnTx/>
                  <a:uFillTx/>
                  <a:latin typeface="Arial" panose="020B0604020202020204"/>
                  <a:ea typeface="+mn-ea"/>
                  <a:cs typeface="Arial Black"/>
                </a:rPr>
                <a:t>N=145</a:t>
              </a:r>
              <a:r>
                <a:rPr kumimoji="0" lang="en-US" sz="1600" b="1" i="0" u="none" strike="noStrike" kern="1200" cap="none" spc="0" normalizeH="0" baseline="0" noProof="0">
                  <a:ln>
                    <a:noFill/>
                  </a:ln>
                  <a:solidFill>
                    <a:srgbClr val="FFFFFF"/>
                  </a:solidFill>
                  <a:effectLst/>
                  <a:uLnTx/>
                  <a:uFillTx/>
                  <a:latin typeface="Arial" panose="020B0604020202020204"/>
                  <a:ea typeface="+mn-ea"/>
                  <a:cs typeface="Arial Black"/>
                </a:rPr>
                <a:t>)</a:t>
              </a:r>
              <a:endParaRPr kumimoji="0" sz="1600" b="1" i="0" u="none" strike="noStrike" kern="1200" cap="none" spc="0" normalizeH="0" baseline="0" noProof="0">
                <a:ln>
                  <a:noFill/>
                </a:ln>
                <a:solidFill>
                  <a:srgbClr val="000000"/>
                </a:solidFill>
                <a:effectLst/>
                <a:uLnTx/>
                <a:uFillTx/>
                <a:latin typeface="Arial" panose="020B0604020202020204"/>
                <a:ea typeface="+mn-ea"/>
                <a:cs typeface="Arial Black"/>
              </a:endParaRPr>
            </a:p>
            <a:p>
              <a:pPr marL="106677" marR="0" lvl="0" indent="0" algn="ctr" defTabSz="609585" rtl="0" eaLnBrk="1" fontAlgn="base" latinLnBrk="0" hangingPunct="1">
                <a:lnSpc>
                  <a:spcPct val="100000"/>
                </a:lnSpc>
                <a:spcBef>
                  <a:spcPts val="0"/>
                </a:spcBef>
                <a:spcAft>
                  <a:spcPct val="0"/>
                </a:spcAft>
                <a:buClrTx/>
                <a:buSzTx/>
                <a:buFontTx/>
                <a:buNone/>
                <a:tabLst/>
                <a:defRPr/>
              </a:pPr>
              <a:r>
                <a:rPr kumimoji="0" sz="1600" b="1" i="0" u="none" strike="noStrike" kern="1200" cap="none" spc="0" normalizeH="0" baseline="0" noProof="0">
                  <a:ln>
                    <a:noFill/>
                  </a:ln>
                  <a:solidFill>
                    <a:srgbClr val="FFFFFF"/>
                  </a:solidFill>
                  <a:effectLst/>
                  <a:uLnTx/>
                  <a:uFillTx/>
                  <a:latin typeface="Arial" panose="020B0604020202020204"/>
                  <a:ea typeface="+mn-ea"/>
                  <a:cs typeface="Tahoma"/>
                </a:rPr>
                <a:t>Until PD</a:t>
              </a:r>
              <a:r>
                <a:rPr kumimoji="0" lang="en-US" sz="1600" b="1" i="0" u="none" strike="noStrike" kern="1200" cap="none" spc="0" normalizeH="0" baseline="0" noProof="0">
                  <a:ln>
                    <a:noFill/>
                  </a:ln>
                  <a:solidFill>
                    <a:srgbClr val="FFFFFF"/>
                  </a:solidFill>
                  <a:effectLst/>
                  <a:uLnTx/>
                  <a:uFillTx/>
                  <a:latin typeface="Arial" panose="020B0604020202020204"/>
                  <a:ea typeface="+mn-ea"/>
                  <a:cs typeface="Tahoma"/>
                </a:rPr>
                <a:t> </a:t>
              </a:r>
              <a:r>
                <a:rPr kumimoji="0" lang="en-US" sz="1600" b="0" i="0" u="none" strike="noStrike" kern="1200" cap="none" spc="0" normalizeH="0" baseline="0" noProof="0">
                  <a:ln>
                    <a:noFill/>
                  </a:ln>
                  <a:solidFill>
                    <a:srgbClr val="FFFFFF"/>
                  </a:solidFill>
                  <a:effectLst/>
                  <a:uLnTx/>
                  <a:uFillTx/>
                  <a:latin typeface="Arial" panose="020B0604020202020204"/>
                  <a:ea typeface="+mn-ea"/>
                  <a:cs typeface="Tahoma"/>
                </a:rPr>
                <a:t>or </a:t>
              </a:r>
              <a:r>
                <a:rPr kumimoji="0" sz="1600" b="1" i="0" u="none" strike="noStrike" kern="1200" cap="none" spc="0" normalizeH="0" baseline="0" noProof="0">
                  <a:ln>
                    <a:noFill/>
                  </a:ln>
                  <a:solidFill>
                    <a:srgbClr val="FFFFFF"/>
                  </a:solidFill>
                  <a:effectLst/>
                  <a:uLnTx/>
                  <a:uFillTx/>
                  <a:latin typeface="Arial" panose="020B0604020202020204"/>
                  <a:ea typeface="+mn-ea"/>
                  <a:cs typeface="Tahoma"/>
                </a:rPr>
                <a:t>unacceptable toxicity</a:t>
              </a:r>
              <a:endParaRPr kumimoji="0" sz="1600" b="1" i="0" u="none" strike="noStrike" kern="1200" cap="none" spc="0" normalizeH="0" baseline="0" noProof="0">
                <a:ln>
                  <a:noFill/>
                </a:ln>
                <a:solidFill>
                  <a:srgbClr val="000000"/>
                </a:solidFill>
                <a:effectLst/>
                <a:uLnTx/>
                <a:uFillTx/>
                <a:latin typeface="Arial" panose="020B0604020202020204"/>
                <a:ea typeface="+mn-ea"/>
                <a:cs typeface="Tahoma"/>
              </a:endParaRPr>
            </a:p>
          </p:txBody>
        </p:sp>
        <p:sp>
          <p:nvSpPr>
            <p:cNvPr id="24" name="object 20">
              <a:extLst>
                <a:ext uri="{FF2B5EF4-FFF2-40B4-BE49-F238E27FC236}">
                  <a16:creationId xmlns:a16="http://schemas.microsoft.com/office/drawing/2014/main" id="{1347623C-96CD-AE16-76DE-E34052D88C15}"/>
                </a:ext>
              </a:extLst>
            </p:cNvPr>
            <p:cNvSpPr txBox="1"/>
            <p:nvPr/>
          </p:nvSpPr>
          <p:spPr>
            <a:xfrm>
              <a:off x="5054091" y="4053808"/>
              <a:ext cx="3387195" cy="1231107"/>
            </a:xfrm>
            <a:prstGeom prst="rect">
              <a:avLst/>
            </a:prstGeom>
          </p:spPr>
          <p:txBody>
            <a:bodyPr vert="horz" wrap="square" lIns="0" tIns="0" rIns="72000" bIns="0" rtlCol="0">
              <a:noAutofit/>
            </a:bodyPr>
            <a:lstStyle/>
            <a:p>
              <a:pPr marL="104137" marR="0" lvl="0" indent="0" algn="ctr" defTabSz="609585" rtl="0" eaLnBrk="1" fontAlgn="base" latinLnBrk="0" hangingPunct="1">
                <a:lnSpc>
                  <a:spcPct val="100000"/>
                </a:lnSpc>
                <a:spcBef>
                  <a:spcPts val="0"/>
                </a:spcBef>
                <a:spcAft>
                  <a:spcPct val="0"/>
                </a:spcAft>
                <a:buClrTx/>
                <a:buSzTx/>
                <a:buFontTx/>
                <a:buNone/>
                <a:tabLst/>
                <a:defRPr/>
              </a:pPr>
              <a:r>
                <a:rPr kumimoji="0" sz="1600" b="1" i="0" u="none" strike="noStrike" kern="1200" cap="none" spc="0" normalizeH="0" baseline="0" noProof="0">
                  <a:ln>
                    <a:noFill/>
                  </a:ln>
                  <a:solidFill>
                    <a:srgbClr val="FFFFFF"/>
                  </a:solidFill>
                  <a:effectLst/>
                  <a:uLnTx/>
                  <a:uFillTx/>
                  <a:latin typeface="Arial" panose="020B0604020202020204"/>
                  <a:ea typeface="+mn-ea"/>
                  <a:cs typeface="Arial Black"/>
                </a:rPr>
                <a:t>Arm B</a:t>
              </a:r>
              <a:endParaRPr kumimoji="0" sz="1600" b="1" i="0" u="none" strike="noStrike" kern="1200" cap="none" spc="0" normalizeH="0" baseline="0" noProof="0">
                <a:ln>
                  <a:noFill/>
                </a:ln>
                <a:solidFill>
                  <a:srgbClr val="000000"/>
                </a:solidFill>
                <a:effectLst/>
                <a:uLnTx/>
                <a:uFillTx/>
                <a:latin typeface="Arial" panose="020B0604020202020204"/>
                <a:ea typeface="+mn-ea"/>
                <a:cs typeface="Arial Black"/>
              </a:endParaRPr>
            </a:p>
            <a:p>
              <a:pPr marL="104137" marR="0" lvl="0" indent="0" algn="ctr" defTabSz="609585" rtl="0" eaLnBrk="1" fontAlgn="base" latinLnBrk="0" hangingPunct="1">
                <a:lnSpc>
                  <a:spcPct val="100000"/>
                </a:lnSpc>
                <a:spcBef>
                  <a:spcPts val="0"/>
                </a:spcBef>
                <a:spcAft>
                  <a:spcPct val="0"/>
                </a:spcAft>
                <a:buClrTx/>
                <a:buSzTx/>
                <a:buFontTx/>
                <a:buNone/>
                <a:tabLst/>
                <a:defRPr/>
              </a:pPr>
              <a:r>
                <a:rPr kumimoji="0" sz="1600" b="1" i="0" u="none" strike="noStrike" kern="1200" cap="none" spc="0" normalizeH="0" baseline="0" noProof="0" err="1">
                  <a:ln>
                    <a:noFill/>
                  </a:ln>
                  <a:solidFill>
                    <a:srgbClr val="FFFFFF"/>
                  </a:solidFill>
                  <a:effectLst/>
                  <a:uLnTx/>
                  <a:uFillTx/>
                  <a:latin typeface="Arial" panose="020B0604020202020204"/>
                  <a:ea typeface="+mn-ea"/>
                  <a:cs typeface="Arial Black"/>
                </a:rPr>
                <a:t>Obinutuzumab</a:t>
              </a:r>
              <a:r>
                <a:rPr kumimoji="0" sz="1600" b="1" i="0" u="none" strike="noStrike" kern="1200" cap="none" spc="0" normalizeH="0" baseline="31746" noProof="0" err="1">
                  <a:ln>
                    <a:noFill/>
                  </a:ln>
                  <a:solidFill>
                    <a:srgbClr val="FFFFFF"/>
                  </a:solidFill>
                  <a:effectLst/>
                  <a:uLnTx/>
                  <a:uFillTx/>
                  <a:latin typeface="Arial" panose="020B0604020202020204"/>
                  <a:ea typeface="+mn-ea"/>
                  <a:cs typeface="Arial Black"/>
                </a:rPr>
                <a:t>b</a:t>
              </a:r>
              <a:r>
                <a:rPr kumimoji="0" sz="1600" b="1" i="0" u="none" strike="noStrike" kern="1200" cap="none" spc="0" normalizeH="0" baseline="31746" noProof="0">
                  <a:ln>
                    <a:noFill/>
                  </a:ln>
                  <a:solidFill>
                    <a:srgbClr val="FFFFFF"/>
                  </a:solidFill>
                  <a:effectLst/>
                  <a:uLnTx/>
                  <a:uFillTx/>
                  <a:latin typeface="Arial" panose="020B0604020202020204"/>
                  <a:ea typeface="+mn-ea"/>
                  <a:cs typeface="Arial Black"/>
                </a:rPr>
                <a:t> </a:t>
              </a:r>
              <a:r>
                <a:rPr kumimoji="0" lang="en-US" sz="1600" b="1" i="0" u="none" strike="noStrike" kern="1200" cap="none" spc="0" normalizeH="0" baseline="0" noProof="0">
                  <a:ln>
                    <a:noFill/>
                  </a:ln>
                  <a:solidFill>
                    <a:srgbClr val="FFFFFF"/>
                  </a:solidFill>
                  <a:effectLst/>
                  <a:uLnTx/>
                  <a:uFillTx/>
                  <a:latin typeface="Arial" panose="020B0604020202020204"/>
                  <a:ea typeface="+mn-ea"/>
                  <a:cs typeface="Arial Black"/>
                </a:rPr>
                <a:t>(</a:t>
              </a:r>
              <a:r>
                <a:rPr kumimoji="0" sz="1600" b="1" i="0" u="none" strike="noStrike" kern="1200" cap="none" spc="0" normalizeH="0" baseline="0" noProof="0">
                  <a:ln>
                    <a:noFill/>
                  </a:ln>
                  <a:solidFill>
                    <a:srgbClr val="FFFFFF"/>
                  </a:solidFill>
                  <a:effectLst/>
                  <a:uLnTx/>
                  <a:uFillTx/>
                  <a:latin typeface="Arial" panose="020B0604020202020204"/>
                  <a:ea typeface="+mn-ea"/>
                  <a:cs typeface="Arial Black"/>
                </a:rPr>
                <a:t>N=72</a:t>
              </a:r>
              <a:r>
                <a:rPr kumimoji="0" lang="en-US" sz="1600" b="1" i="0" u="none" strike="noStrike" kern="1200" cap="none" spc="0" normalizeH="0" baseline="0" noProof="0">
                  <a:ln>
                    <a:noFill/>
                  </a:ln>
                  <a:solidFill>
                    <a:srgbClr val="FFFFFF"/>
                  </a:solidFill>
                  <a:effectLst/>
                  <a:uLnTx/>
                  <a:uFillTx/>
                  <a:latin typeface="Arial" panose="020B0604020202020204"/>
                  <a:ea typeface="+mn-ea"/>
                  <a:cs typeface="Arial Black"/>
                </a:rPr>
                <a:t>)</a:t>
              </a:r>
            </a:p>
            <a:p>
              <a:pPr marL="104137" marR="0" lvl="0" indent="0" algn="ctr" defTabSz="609585" rtl="0" eaLnBrk="1" fontAlgn="base" latinLnBrk="0" hangingPunct="1">
                <a:lnSpc>
                  <a:spcPct val="100000"/>
                </a:lnSpc>
                <a:spcBef>
                  <a:spcPts val="0"/>
                </a:spcBef>
                <a:spcAft>
                  <a:spcPct val="0"/>
                </a:spcAft>
                <a:buClrTx/>
                <a:buSzTx/>
                <a:buFontTx/>
                <a:buNone/>
                <a:tabLst/>
                <a:defRPr/>
              </a:pP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Option to cross over t</a:t>
              </a:r>
              <a:r>
                <a:rPr kumimoji="0" lang="en-US" sz="1600" b="0" i="0" u="none" strike="noStrike" kern="1200" cap="none" spc="0" normalizeH="0" baseline="0" noProof="0">
                  <a:ln>
                    <a:noFill/>
                  </a:ln>
                  <a:solidFill>
                    <a:srgbClr val="FFFFFF"/>
                  </a:solidFill>
                  <a:effectLst/>
                  <a:uLnTx/>
                  <a:uFillTx/>
                  <a:latin typeface="Arial" panose="020B0604020202020204"/>
                  <a:ea typeface="+mn-ea"/>
                  <a:cs typeface="Tahoma"/>
                </a:rPr>
                <a:t>o</a:t>
              </a: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 combination if PD </a:t>
              </a:r>
              <a:r>
                <a:rPr kumimoji="0" lang="en-US" sz="1600" b="0" i="0" u="none" strike="noStrike" kern="1200" cap="none" spc="0" normalizeH="0" baseline="0" noProof="0">
                  <a:ln>
                    <a:noFill/>
                  </a:ln>
                  <a:solidFill>
                    <a:srgbClr val="FFFFFF"/>
                  </a:solidFill>
                  <a:effectLst/>
                  <a:uLnTx/>
                  <a:uFillTx/>
                  <a:latin typeface="Arial" panose="020B0604020202020204"/>
                  <a:ea typeface="+mn-ea"/>
                  <a:cs typeface="Tahoma"/>
                </a:rPr>
                <a:t>is </a:t>
              </a: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centrally confirmed or </a:t>
              </a:r>
              <a:r>
                <a:rPr kumimoji="0" lang="en-ZA" sz="1600" b="0" i="0" u="none" strike="noStrike" kern="1200" cap="none" spc="0" normalizeH="0" baseline="0" noProof="0">
                  <a:ln>
                    <a:noFill/>
                  </a:ln>
                  <a:solidFill>
                    <a:srgbClr val="FFFFFF"/>
                  </a:solidFill>
                  <a:effectLst/>
                  <a:uLnTx/>
                  <a:uFillTx/>
                  <a:latin typeface="Arial" panose="020B0604020202020204"/>
                  <a:ea typeface="+mn-ea"/>
                  <a:cs typeface="Tahoma"/>
                </a:rPr>
                <a:t>if </a:t>
              </a:r>
              <a:r>
                <a:rPr kumimoji="0" lang="en-US" sz="1600" b="0" i="0" u="none" strike="noStrike" kern="1200" cap="none" spc="0" normalizeH="0" baseline="0" noProof="0">
                  <a:ln>
                    <a:noFill/>
                  </a:ln>
                  <a:solidFill>
                    <a:srgbClr val="FFFFFF"/>
                  </a:solidFill>
                  <a:effectLst/>
                  <a:uLnTx/>
                  <a:uFillTx/>
                  <a:latin typeface="Arial" panose="020B0604020202020204"/>
                  <a:ea typeface="+mn-ea"/>
                  <a:cs typeface="Tahoma"/>
                </a:rPr>
                <a:t>there is </a:t>
              </a:r>
              <a:r>
                <a:rPr kumimoji="0" sz="1600" b="0" i="0" u="none" strike="noStrike" kern="1200" cap="none" spc="0" normalizeH="0" baseline="0" noProof="0">
                  <a:ln>
                    <a:noFill/>
                  </a:ln>
                  <a:solidFill>
                    <a:srgbClr val="FFFFFF"/>
                  </a:solidFill>
                  <a:effectLst/>
                  <a:uLnTx/>
                  <a:uFillTx/>
                  <a:latin typeface="Arial" panose="020B0604020202020204"/>
                  <a:ea typeface="+mn-ea"/>
                  <a:cs typeface="Tahoma"/>
                </a:rPr>
                <a:t>no response at 12 months</a:t>
              </a:r>
              <a:endParaRPr kumimoji="0" sz="1600" b="0" i="0" u="none" strike="noStrike" kern="1200" cap="none" spc="0" normalizeH="0" baseline="0" noProof="0">
                <a:ln>
                  <a:noFill/>
                </a:ln>
                <a:solidFill>
                  <a:srgbClr val="000000"/>
                </a:solidFill>
                <a:effectLst/>
                <a:uLnTx/>
                <a:uFillTx/>
                <a:latin typeface="Arial" panose="020B0604020202020204"/>
                <a:ea typeface="+mn-ea"/>
                <a:cs typeface="Tahoma"/>
              </a:endParaRPr>
            </a:p>
          </p:txBody>
        </p:sp>
        <p:sp>
          <p:nvSpPr>
            <p:cNvPr id="9" name="TextBox 8">
              <a:extLst>
                <a:ext uri="{FF2B5EF4-FFF2-40B4-BE49-F238E27FC236}">
                  <a16:creationId xmlns:a16="http://schemas.microsoft.com/office/drawing/2014/main" id="{A7EEE569-F2B2-5B78-C19A-5A5D3042A3F6}"/>
                </a:ext>
              </a:extLst>
            </p:cNvPr>
            <p:cNvSpPr txBox="1"/>
            <p:nvPr/>
          </p:nvSpPr>
          <p:spPr>
            <a:xfrm>
              <a:off x="10584849" y="2604006"/>
              <a:ext cx="52549" cy="235962"/>
            </a:xfrm>
            <a:prstGeom prst="rect">
              <a:avLst/>
            </a:prstGeom>
            <a:solidFill>
              <a:srgbClr val="35495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solidFill>
                    <a:srgbClr val="FFFFFF"/>
                  </a:solidFill>
                  <a:effectLst/>
                  <a:uLnTx/>
                  <a:uFillTx/>
                  <a:latin typeface="Arial" panose="020B0604020202020204"/>
                  <a:ea typeface="+mn-ea"/>
                  <a:cs typeface="+mn-cs"/>
                </a:rPr>
                <a:t>2</a:t>
              </a:r>
              <a:endParaRPr kumimoji="0" lang="en-GB" sz="1400" b="0" i="0" u="none" strike="noStrike" kern="1200" cap="none" spc="0" normalizeH="0" baseline="30000" noProof="0" err="1">
                <a:ln>
                  <a:noFill/>
                </a:ln>
                <a:solidFill>
                  <a:srgbClr val="FFFFFF"/>
                </a:solidFill>
                <a:effectLst/>
                <a:uLnTx/>
                <a:uFillTx/>
                <a:latin typeface="Arial" panose="020B0604020202020204"/>
                <a:ea typeface="+mn-ea"/>
                <a:cs typeface="+mn-cs"/>
              </a:endParaRPr>
            </a:p>
          </p:txBody>
        </p:sp>
      </p:grpSp>
      <p:sp>
        <p:nvSpPr>
          <p:cNvPr id="26" name="ZoneTexte 25">
            <a:extLst>
              <a:ext uri="{FF2B5EF4-FFF2-40B4-BE49-F238E27FC236}">
                <a16:creationId xmlns:a16="http://schemas.microsoft.com/office/drawing/2014/main" id="{A6EC9667-465D-4C73-8875-F5B6D1F07CE2}"/>
              </a:ext>
            </a:extLst>
          </p:cNvPr>
          <p:cNvSpPr txBox="1"/>
          <p:nvPr/>
        </p:nvSpPr>
        <p:spPr>
          <a:xfrm>
            <a:off x="563957" y="146951"/>
            <a:ext cx="1174765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Zanubrutinib Plus Obinutuzumab Versus Obinutuzumab in Patients With R/R Follicular Lymphoma: Updated Analysis of the ROSEWOOD Study</a:t>
            </a:r>
            <a:endParaRPr kumimoji="0" lang="fr-FR" sz="24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74960953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AD70E-5DB3-F689-28D5-7510F0D868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9674F42-E305-1839-3BAB-FEB1343E0CE9}"/>
              </a:ext>
            </a:extLst>
          </p:cNvPr>
          <p:cNvSpPr>
            <a:spLocks noGrp="1"/>
          </p:cNvSpPr>
          <p:nvPr>
            <p:ph type="ctrTitle"/>
          </p:nvPr>
        </p:nvSpPr>
        <p:spPr>
          <a:xfrm>
            <a:off x="739448" y="116957"/>
            <a:ext cx="10738778" cy="905449"/>
          </a:xfrm>
        </p:spPr>
        <p:txBody>
          <a:bodyPr/>
          <a:lstStyle/>
          <a:p>
            <a:r>
              <a:rPr lang="en-US" sz="2800">
                <a:latin typeface="Arial" panose="020B0604020202020204" pitchFamily="34" charset="0"/>
                <a:cs typeface="Arial" panose="020B0604020202020204" pitchFamily="34" charset="0"/>
              </a:rPr>
              <a:t>ROSEWOOD: Study population was heavily pretreated and had refractory disease</a:t>
            </a:r>
            <a:endParaRPr lang="en-GB"/>
          </a:p>
        </p:txBody>
      </p:sp>
      <p:graphicFrame>
        <p:nvGraphicFramePr>
          <p:cNvPr id="2" name="object 67">
            <a:extLst>
              <a:ext uri="{FF2B5EF4-FFF2-40B4-BE49-F238E27FC236}">
                <a16:creationId xmlns:a16="http://schemas.microsoft.com/office/drawing/2014/main" id="{2E92F3E9-D02D-C513-67A7-C68B0DCA656C}"/>
              </a:ext>
            </a:extLst>
          </p:cNvPr>
          <p:cNvGraphicFramePr>
            <a:graphicFrameLocks noGrp="1"/>
          </p:cNvGraphicFramePr>
          <p:nvPr/>
        </p:nvGraphicFramePr>
        <p:xfrm>
          <a:off x="723900" y="1308099"/>
          <a:ext cx="10778782" cy="4210763"/>
        </p:xfrm>
        <a:graphic>
          <a:graphicData uri="http://schemas.openxmlformats.org/drawingml/2006/table">
            <a:tbl>
              <a:tblPr firstRow="1" bandRow="1"/>
              <a:tblGrid>
                <a:gridCol w="4402282">
                  <a:extLst>
                    <a:ext uri="{9D8B030D-6E8A-4147-A177-3AD203B41FA5}">
                      <a16:colId xmlns:a16="http://schemas.microsoft.com/office/drawing/2014/main" val="20000"/>
                    </a:ext>
                  </a:extLst>
                </a:gridCol>
                <a:gridCol w="3053119">
                  <a:extLst>
                    <a:ext uri="{9D8B030D-6E8A-4147-A177-3AD203B41FA5}">
                      <a16:colId xmlns:a16="http://schemas.microsoft.com/office/drawing/2014/main" val="20001"/>
                    </a:ext>
                  </a:extLst>
                </a:gridCol>
                <a:gridCol w="3323381">
                  <a:extLst>
                    <a:ext uri="{9D8B030D-6E8A-4147-A177-3AD203B41FA5}">
                      <a16:colId xmlns:a16="http://schemas.microsoft.com/office/drawing/2014/main" val="20002"/>
                    </a:ext>
                  </a:extLst>
                </a:gridCol>
              </a:tblGrid>
              <a:tr h="38804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894"/>
                        </a:spcBef>
                      </a:pPr>
                      <a:r>
                        <a:rPr sz="1200" b="1" spc="0">
                          <a:solidFill>
                            <a:srgbClr val="FFFFFF"/>
                          </a:solidFill>
                          <a:latin typeface="+mj-lt"/>
                          <a:cs typeface="Arial Black"/>
                        </a:rPr>
                        <a:t>Characteristic</a:t>
                      </a:r>
                      <a:r>
                        <a:rPr lang="en-US" sz="1200" b="1" spc="0">
                          <a:solidFill>
                            <a:srgbClr val="FFFFFF"/>
                          </a:solidFill>
                          <a:latin typeface="+mj-lt"/>
                          <a:cs typeface="Arial Black"/>
                        </a:rPr>
                        <a:t>s</a:t>
                      </a:r>
                      <a:endParaRPr sz="1200" b="1" spc="0">
                        <a:latin typeface="+mj-lt"/>
                        <a:cs typeface="Arial Black"/>
                      </a:endParaRPr>
                    </a:p>
                  </a:txBody>
                  <a:tcPr marL="0" marR="0" marT="151552" marB="0" anchor="ctr">
                    <a:lnL>
                      <a:noFill/>
                    </a:lnL>
                    <a:lnR>
                      <a:noFill/>
                    </a:lnR>
                    <a:lnT>
                      <a:noFill/>
                    </a:lnT>
                    <a:lnB>
                      <a:noFill/>
                    </a:lnB>
                    <a:lnTlToBr w="12700" cmpd="sng">
                      <a:noFill/>
                      <a:prstDash val="solid"/>
                    </a:lnTlToBr>
                    <a:lnBlToTr w="12700" cmpd="sng">
                      <a:noFill/>
                      <a:prstDash val="solid"/>
                    </a:lnBlToTr>
                    <a:solidFill>
                      <a:srgbClr val="10508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165735" algn="ctr">
                        <a:lnSpc>
                          <a:spcPct val="91300"/>
                        </a:lnSpc>
                        <a:spcBef>
                          <a:spcPts val="155"/>
                        </a:spcBef>
                      </a:pPr>
                      <a:r>
                        <a:rPr sz="1200" b="1" spc="0" err="1">
                          <a:solidFill>
                            <a:srgbClr val="FFFFFF"/>
                          </a:solidFill>
                          <a:latin typeface="+mj-lt"/>
                          <a:cs typeface="Arial Black"/>
                        </a:rPr>
                        <a:t>Zanu</a:t>
                      </a:r>
                      <a:r>
                        <a:rPr sz="1200" b="1" spc="0">
                          <a:solidFill>
                            <a:srgbClr val="FFFFFF"/>
                          </a:solidFill>
                          <a:latin typeface="+mj-lt"/>
                          <a:cs typeface="Arial Black"/>
                        </a:rPr>
                        <a:t> + </a:t>
                      </a:r>
                      <a:r>
                        <a:rPr lang="en-GB" sz="1200" b="1" spc="0">
                          <a:solidFill>
                            <a:srgbClr val="FFFFFF"/>
                          </a:solidFill>
                          <a:latin typeface="+mj-lt"/>
                          <a:cs typeface="Arial Black"/>
                        </a:rPr>
                        <a:t>Obi</a:t>
                      </a:r>
                      <a:br>
                        <a:rPr lang="en-GB" sz="1200" b="1" spc="0">
                          <a:solidFill>
                            <a:srgbClr val="FFFFFF"/>
                          </a:solidFill>
                          <a:latin typeface="+mj-lt"/>
                          <a:cs typeface="Arial Black"/>
                        </a:rPr>
                      </a:br>
                      <a:r>
                        <a:rPr sz="1200" b="1" spc="0">
                          <a:solidFill>
                            <a:srgbClr val="FFFFFF"/>
                          </a:solidFill>
                          <a:latin typeface="+mj-lt"/>
                          <a:cs typeface="Arial Black"/>
                        </a:rPr>
                        <a:t>(n=145)</a:t>
                      </a:r>
                      <a:endParaRPr sz="1200" b="1" spc="0">
                        <a:latin typeface="+mj-lt"/>
                        <a:cs typeface="Arial Black"/>
                      </a:endParaRPr>
                    </a:p>
                  </a:txBody>
                  <a:tcPr marL="0" marR="0" marT="26247" marB="0" anchor="ctr">
                    <a:lnL>
                      <a:noFill/>
                    </a:lnL>
                    <a:lnR>
                      <a:noFill/>
                    </a:lnR>
                    <a:lnT>
                      <a:noFill/>
                    </a:lnT>
                    <a:lnB>
                      <a:noFill/>
                    </a:lnB>
                    <a:lnTlToBr w="12700" cmpd="sng">
                      <a:noFill/>
                      <a:prstDash val="solid"/>
                    </a:lnTlToBr>
                    <a:lnBlToTr w="12700" cmpd="sng">
                      <a:noFill/>
                      <a:prstDash val="solid"/>
                    </a:lnBlToTr>
                    <a:solidFill>
                      <a:srgbClr val="10508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165735" indent="0" algn="ctr" defTabSz="514325" rtl="0" eaLnBrk="1" latinLnBrk="0" hangingPunct="1">
                        <a:lnSpc>
                          <a:spcPct val="91300"/>
                        </a:lnSpc>
                        <a:spcBef>
                          <a:spcPts val="155"/>
                        </a:spcBef>
                      </a:pPr>
                      <a:r>
                        <a:rPr lang="en-GB" sz="1200" b="1" kern="1200" spc="0">
                          <a:solidFill>
                            <a:srgbClr val="FFFFFF"/>
                          </a:solidFill>
                          <a:latin typeface="+mj-lt"/>
                          <a:ea typeface="+mn-ea"/>
                          <a:cs typeface="Arial Black"/>
                        </a:rPr>
                        <a:t>Obi</a:t>
                      </a:r>
                      <a:endParaRPr lang="en-US" sz="1200" b="1" kern="1200" spc="0">
                        <a:solidFill>
                          <a:srgbClr val="FFFFFF"/>
                        </a:solidFill>
                        <a:latin typeface="+mj-lt"/>
                        <a:ea typeface="+mn-ea"/>
                        <a:cs typeface="Arial Black"/>
                      </a:endParaRPr>
                    </a:p>
                    <a:p>
                      <a:pPr marL="0" marR="165735" indent="0" algn="ctr" defTabSz="514325" rtl="0" eaLnBrk="1" latinLnBrk="0" hangingPunct="1">
                        <a:lnSpc>
                          <a:spcPct val="91300"/>
                        </a:lnSpc>
                        <a:spcBef>
                          <a:spcPts val="155"/>
                        </a:spcBef>
                      </a:pPr>
                      <a:r>
                        <a:rPr sz="1200" b="1" kern="1200" spc="0">
                          <a:solidFill>
                            <a:srgbClr val="FFFFFF"/>
                          </a:solidFill>
                          <a:latin typeface="+mj-lt"/>
                          <a:ea typeface="+mn-ea"/>
                          <a:cs typeface="Arial Black"/>
                        </a:rPr>
                        <a:t>(n=72)</a:t>
                      </a:r>
                    </a:p>
                  </a:txBody>
                  <a:tcPr marL="0" marR="0" marT="28800" marB="0">
                    <a:lnL>
                      <a:noFill/>
                    </a:lnL>
                    <a:lnR>
                      <a:noFill/>
                    </a:lnR>
                    <a:lnT>
                      <a:noFill/>
                    </a:lnT>
                    <a:lnB>
                      <a:noFill/>
                    </a:lnB>
                    <a:lnTlToBr w="12700" cmpd="sng">
                      <a:noFill/>
                      <a:prstDash val="solid"/>
                    </a:lnTlToBr>
                    <a:lnBlToTr w="12700" cmpd="sng">
                      <a:noFill/>
                      <a:prstDash val="solid"/>
                    </a:lnBlToTr>
                    <a:solidFill>
                      <a:srgbClr val="10508E"/>
                    </a:solidFill>
                  </a:tcPr>
                </a:tc>
                <a:extLst>
                  <a:ext uri="{0D108BD9-81ED-4DB2-BD59-A6C34878D82A}">
                    <a16:rowId xmlns:a16="http://schemas.microsoft.com/office/drawing/2014/main" val="10000"/>
                  </a:ext>
                </a:extLst>
              </a:tr>
              <a:tr h="23697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355"/>
                        </a:spcBef>
                      </a:pPr>
                      <a:r>
                        <a:rPr sz="1200" spc="0">
                          <a:solidFill>
                            <a:srgbClr val="231F20"/>
                          </a:solidFill>
                          <a:latin typeface="Arial"/>
                          <a:cs typeface="Arial"/>
                        </a:rPr>
                        <a:t>Age, median (range), years</a:t>
                      </a:r>
                      <a:endParaRPr sz="1200" spc="0">
                        <a:latin typeface="Arial"/>
                        <a:cs typeface="Arial"/>
                      </a:endParaRPr>
                    </a:p>
                  </a:txBody>
                  <a:tcPr marL="60960" marR="60960" marT="0" marB="0" anchor="ctr">
                    <a:lnL>
                      <a:noFill/>
                    </a:lnL>
                    <a:lnR>
                      <a:noFill/>
                    </a:lnR>
                    <a:lnT>
                      <a:noFill/>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63.0 (31-84)</a:t>
                      </a:r>
                      <a:endParaRPr sz="1200" spc="0">
                        <a:latin typeface="Arial"/>
                        <a:cs typeface="Arial"/>
                      </a:endParaRPr>
                    </a:p>
                  </a:txBody>
                  <a:tcPr marL="60960" marR="60960" marT="0" marB="0" anchor="ctr">
                    <a:lnL>
                      <a:noFill/>
                    </a:lnL>
                    <a:lnR>
                      <a:noFill/>
                    </a:lnR>
                    <a:lnT>
                      <a:noFill/>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65.5 (32-88)</a:t>
                      </a:r>
                      <a:endParaRPr sz="1200" spc="0">
                        <a:latin typeface="Arial"/>
                        <a:cs typeface="Arial"/>
                      </a:endParaRPr>
                    </a:p>
                  </a:txBody>
                  <a:tcPr marL="60960" marR="60960" marT="0" marB="0" anchor="ctr">
                    <a:lnL>
                      <a:noFill/>
                    </a:lnL>
                    <a:lnR>
                      <a:noFill/>
                    </a:lnR>
                    <a:lnT>
                      <a:noFill/>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01"/>
                  </a:ext>
                </a:extLst>
              </a:tr>
              <a:tr h="23697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355"/>
                        </a:spcBef>
                      </a:pPr>
                      <a:r>
                        <a:rPr sz="1200" spc="0">
                          <a:solidFill>
                            <a:srgbClr val="231F20"/>
                          </a:solidFill>
                          <a:latin typeface="Arial"/>
                          <a:cs typeface="Arial"/>
                        </a:rPr>
                        <a:t>ECOG PS </a:t>
                      </a:r>
                      <a:r>
                        <a:rPr lang="en-US" sz="1200" spc="0">
                          <a:solidFill>
                            <a:srgbClr val="231F20"/>
                          </a:solidFill>
                          <a:latin typeface="Arial"/>
                          <a:cs typeface="Arial"/>
                        </a:rPr>
                        <a:t>of </a:t>
                      </a:r>
                      <a:r>
                        <a:rPr sz="1200" spc="0">
                          <a:solidFill>
                            <a:srgbClr val="231F20"/>
                          </a:solidFill>
                          <a:latin typeface="Arial"/>
                          <a:cs typeface="Arial"/>
                        </a:rPr>
                        <a:t>≥1, n (%)</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59 (40.6)</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41 (57.0)</a:t>
                      </a:r>
                      <a:endParaRPr sz="1200"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355"/>
                        </a:spcBef>
                      </a:pPr>
                      <a:r>
                        <a:rPr sz="1200" spc="0">
                          <a:solidFill>
                            <a:srgbClr val="231F20"/>
                          </a:solidFill>
                          <a:latin typeface="Arial"/>
                          <a:cs typeface="Arial"/>
                        </a:rPr>
                        <a:t>FLIPI score</a:t>
                      </a:r>
                      <a:r>
                        <a:rPr lang="en-US" sz="1200" spc="0">
                          <a:solidFill>
                            <a:srgbClr val="231F20"/>
                          </a:solidFill>
                          <a:latin typeface="Arial"/>
                          <a:cs typeface="Arial"/>
                        </a:rPr>
                        <a:t> of</a:t>
                      </a:r>
                      <a:r>
                        <a:rPr sz="1200" spc="0">
                          <a:solidFill>
                            <a:srgbClr val="231F20"/>
                          </a:solidFill>
                          <a:latin typeface="Arial"/>
                          <a:cs typeface="Arial"/>
                        </a:rPr>
                        <a:t> ≥3, n (%)</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77 (53.1)</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37 (51.4)</a:t>
                      </a:r>
                      <a:endParaRPr sz="1200"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03"/>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355"/>
                        </a:spcBef>
                      </a:pPr>
                      <a:r>
                        <a:rPr sz="1200" spc="0">
                          <a:solidFill>
                            <a:srgbClr val="231F20"/>
                          </a:solidFill>
                          <a:latin typeface="Arial"/>
                          <a:cs typeface="Arial"/>
                        </a:rPr>
                        <a:t>Ann Arbor stage III-IV, n (%)</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119 (82.1)</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60 (83.3)</a:t>
                      </a:r>
                      <a:endParaRPr sz="1200"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355"/>
                        </a:spcBef>
                      </a:pPr>
                      <a:r>
                        <a:rPr sz="1200" b="1" spc="0">
                          <a:solidFill>
                            <a:srgbClr val="231F20"/>
                          </a:solidFill>
                          <a:latin typeface="Arial"/>
                          <a:cs typeface="Arial"/>
                        </a:rPr>
                        <a:t>Bulky disease (≥7 cm), n (%)</a:t>
                      </a:r>
                      <a:endParaRPr sz="1200" b="1"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b="1" spc="0">
                          <a:solidFill>
                            <a:srgbClr val="231F20"/>
                          </a:solidFill>
                          <a:latin typeface="Arial"/>
                          <a:cs typeface="Arial"/>
                        </a:rPr>
                        <a:t>23 (15.9)</a:t>
                      </a:r>
                      <a:endParaRPr sz="1200" b="1"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b="1" spc="0">
                          <a:solidFill>
                            <a:srgbClr val="231F20"/>
                          </a:solidFill>
                          <a:latin typeface="Arial"/>
                          <a:cs typeface="Arial"/>
                        </a:rPr>
                        <a:t>12 (16.7)</a:t>
                      </a:r>
                      <a:endParaRPr sz="1200" b="1"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05"/>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355"/>
                        </a:spcBef>
                      </a:pPr>
                      <a:r>
                        <a:rPr sz="1200" spc="0">
                          <a:solidFill>
                            <a:srgbClr val="231F20"/>
                          </a:solidFill>
                          <a:latin typeface="Arial"/>
                          <a:cs typeface="Arial"/>
                        </a:rPr>
                        <a:t>High LDH level (&gt;ULN), n (%)</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49 (33.8)</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29 (40.3)</a:t>
                      </a:r>
                      <a:endParaRPr sz="1200"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355"/>
                        </a:spcBef>
                      </a:pPr>
                      <a:r>
                        <a:rPr sz="1200" b="1" spc="0">
                          <a:solidFill>
                            <a:srgbClr val="231F20"/>
                          </a:solidFill>
                          <a:latin typeface="Arial"/>
                          <a:cs typeface="Arial"/>
                        </a:rPr>
                        <a:t>High tumor burden per GELF criteria, n (%)</a:t>
                      </a:r>
                      <a:endParaRPr sz="1200" b="1"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b="1" spc="0">
                          <a:solidFill>
                            <a:srgbClr val="231F20"/>
                          </a:solidFill>
                          <a:latin typeface="Arial"/>
                          <a:cs typeface="Arial"/>
                        </a:rPr>
                        <a:t>83 (57.2)</a:t>
                      </a:r>
                      <a:endParaRPr sz="1200" b="1"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b="1" spc="0">
                          <a:solidFill>
                            <a:srgbClr val="231F20"/>
                          </a:solidFill>
                          <a:latin typeface="Arial"/>
                          <a:cs typeface="Arial"/>
                        </a:rPr>
                        <a:t>40 (55.6)</a:t>
                      </a:r>
                      <a:endParaRPr sz="1200" b="1"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07"/>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marR="149860" algn="l">
                        <a:lnSpc>
                          <a:spcPct val="106900"/>
                        </a:lnSpc>
                        <a:spcBef>
                          <a:spcPts val="300"/>
                        </a:spcBef>
                      </a:pPr>
                      <a:r>
                        <a:rPr sz="1200" spc="0">
                          <a:solidFill>
                            <a:srgbClr val="231F20"/>
                          </a:solidFill>
                          <a:latin typeface="Arial"/>
                          <a:cs typeface="Arial"/>
                        </a:rPr>
                        <a:t>N</a:t>
                      </a:r>
                      <a:r>
                        <a:rPr lang="en-US" sz="1200" spc="0">
                          <a:solidFill>
                            <a:srgbClr val="231F20"/>
                          </a:solidFill>
                          <a:latin typeface="Arial"/>
                          <a:cs typeface="Arial"/>
                        </a:rPr>
                        <a:t>o. of</a:t>
                      </a:r>
                      <a:r>
                        <a:rPr sz="1200" spc="0">
                          <a:solidFill>
                            <a:srgbClr val="231F20"/>
                          </a:solidFill>
                          <a:latin typeface="Arial"/>
                          <a:cs typeface="Arial"/>
                        </a:rPr>
                        <a:t> prior lines of therapy, median (range)</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775"/>
                        </a:spcBef>
                      </a:pPr>
                      <a:r>
                        <a:rPr sz="1200" spc="0">
                          <a:solidFill>
                            <a:srgbClr val="231F20"/>
                          </a:solidFill>
                          <a:latin typeface="Arial"/>
                          <a:cs typeface="Arial"/>
                        </a:rPr>
                        <a:t>3 (2-11)</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775"/>
                        </a:spcBef>
                      </a:pPr>
                      <a:r>
                        <a:rPr sz="1200" spc="0">
                          <a:solidFill>
                            <a:srgbClr val="231F20"/>
                          </a:solidFill>
                          <a:latin typeface="Arial"/>
                          <a:cs typeface="Arial"/>
                        </a:rPr>
                        <a:t>3 (2-9)</a:t>
                      </a:r>
                      <a:endParaRPr sz="1200"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355"/>
                        </a:spcBef>
                      </a:pPr>
                      <a:r>
                        <a:rPr sz="1200" b="1" spc="0">
                          <a:solidFill>
                            <a:srgbClr val="231F20"/>
                          </a:solidFill>
                          <a:latin typeface="Arial"/>
                          <a:cs typeface="Arial"/>
                        </a:rPr>
                        <a:t>Refractory to rituximab, n (%)</a:t>
                      </a:r>
                      <a:endParaRPr sz="1200" b="1"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b="1" spc="0">
                          <a:solidFill>
                            <a:srgbClr val="231F20"/>
                          </a:solidFill>
                          <a:latin typeface="Arial"/>
                          <a:cs typeface="Arial"/>
                        </a:rPr>
                        <a:t>78 (53.8)</a:t>
                      </a:r>
                      <a:endParaRPr sz="1200" b="1"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b="1" spc="0">
                          <a:solidFill>
                            <a:srgbClr val="231F20"/>
                          </a:solidFill>
                          <a:latin typeface="Arial"/>
                          <a:cs typeface="Arial"/>
                        </a:rPr>
                        <a:t>36 (50.0)</a:t>
                      </a:r>
                      <a:endParaRPr sz="1200" b="1"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09"/>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marR="70485" algn="l">
                        <a:lnSpc>
                          <a:spcPct val="106900"/>
                        </a:lnSpc>
                        <a:spcBef>
                          <a:spcPts val="300"/>
                        </a:spcBef>
                      </a:pPr>
                      <a:r>
                        <a:rPr sz="1200" b="1" spc="0">
                          <a:solidFill>
                            <a:srgbClr val="231F20"/>
                          </a:solidFill>
                          <a:latin typeface="Arial"/>
                          <a:cs typeface="Arial"/>
                        </a:rPr>
                        <a:t>Refractory to most recent line of therapy, n (%)</a:t>
                      </a:r>
                      <a:endParaRPr sz="1200" b="1"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775"/>
                        </a:spcBef>
                      </a:pPr>
                      <a:r>
                        <a:rPr sz="1200" b="1" spc="0">
                          <a:solidFill>
                            <a:srgbClr val="231F20"/>
                          </a:solidFill>
                          <a:latin typeface="Arial"/>
                          <a:cs typeface="Arial"/>
                        </a:rPr>
                        <a:t>47 (32.4)</a:t>
                      </a:r>
                      <a:endParaRPr sz="1200" b="1"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775"/>
                        </a:spcBef>
                      </a:pPr>
                      <a:r>
                        <a:rPr sz="1200" b="1" spc="0">
                          <a:solidFill>
                            <a:srgbClr val="231F20"/>
                          </a:solidFill>
                          <a:latin typeface="Arial"/>
                          <a:cs typeface="Arial"/>
                        </a:rPr>
                        <a:t>29 (40.3)</a:t>
                      </a:r>
                      <a:endParaRPr sz="1200" b="1"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marR="179705" algn="l">
                        <a:lnSpc>
                          <a:spcPct val="106900"/>
                        </a:lnSpc>
                        <a:spcBef>
                          <a:spcPts val="300"/>
                        </a:spcBef>
                      </a:pPr>
                      <a:r>
                        <a:rPr sz="1200" b="1" spc="0">
                          <a:solidFill>
                            <a:srgbClr val="231F20"/>
                          </a:solidFill>
                          <a:latin typeface="Arial"/>
                          <a:cs typeface="Arial"/>
                        </a:rPr>
                        <a:t>PD ≤24 months after starting first line of therapy, n (%)</a:t>
                      </a:r>
                      <a:endParaRPr sz="1200" b="1"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775"/>
                        </a:spcBef>
                      </a:pPr>
                      <a:r>
                        <a:rPr sz="1200" b="1" spc="0">
                          <a:solidFill>
                            <a:srgbClr val="231F20"/>
                          </a:solidFill>
                          <a:latin typeface="Arial"/>
                          <a:cs typeface="Arial"/>
                        </a:rPr>
                        <a:t>50 (34.5)</a:t>
                      </a:r>
                      <a:endParaRPr sz="1200" b="1"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775"/>
                        </a:spcBef>
                      </a:pPr>
                      <a:r>
                        <a:rPr sz="1200" b="1" spc="0">
                          <a:solidFill>
                            <a:srgbClr val="231F20"/>
                          </a:solidFill>
                          <a:latin typeface="Arial"/>
                          <a:cs typeface="Arial"/>
                        </a:rPr>
                        <a:t>30 (41.7)</a:t>
                      </a:r>
                      <a:endParaRPr sz="1200" b="1"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11"/>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355"/>
                        </a:spcBef>
                      </a:pPr>
                      <a:r>
                        <a:rPr sz="1200" spc="0">
                          <a:solidFill>
                            <a:srgbClr val="231F20"/>
                          </a:solidFill>
                          <a:latin typeface="Arial"/>
                          <a:cs typeface="Arial"/>
                        </a:rPr>
                        <a:t>Prior therapy</a:t>
                      </a:r>
                      <a:r>
                        <a:rPr lang="en-ZA" sz="1200" spc="0">
                          <a:solidFill>
                            <a:srgbClr val="231F20"/>
                          </a:solidFill>
                          <a:latin typeface="Arial"/>
                          <a:cs typeface="Arial"/>
                        </a:rPr>
                        <a:t>, n (%)</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pPr>
                      <a:endParaRPr sz="1200" spc="0">
                        <a:latin typeface="Times New Roman"/>
                        <a:cs typeface="Times New Roman"/>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pPr>
                      <a:endParaRPr sz="1200" spc="0">
                        <a:latin typeface="Times New Roman"/>
                        <a:cs typeface="Times New Roman"/>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49860" algn="l">
                        <a:lnSpc>
                          <a:spcPct val="100000"/>
                        </a:lnSpc>
                        <a:spcBef>
                          <a:spcPts val="355"/>
                        </a:spcBef>
                      </a:pPr>
                      <a:r>
                        <a:rPr lang="en-US" sz="1200" spc="0">
                          <a:solidFill>
                            <a:srgbClr val="231F20"/>
                          </a:solidFill>
                          <a:latin typeface="Arial"/>
                          <a:cs typeface="Arial"/>
                        </a:rPr>
                        <a:t>Chemoi</a:t>
                      </a:r>
                      <a:r>
                        <a:rPr sz="1200" spc="0">
                          <a:solidFill>
                            <a:srgbClr val="231F20"/>
                          </a:solidFill>
                          <a:latin typeface="Arial"/>
                          <a:cs typeface="Arial"/>
                        </a:rPr>
                        <a:t>mmunotherapy</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143 (98.6)</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71 (98.6)</a:t>
                      </a:r>
                      <a:endParaRPr sz="1200"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13"/>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49860" algn="l">
                        <a:lnSpc>
                          <a:spcPct val="100000"/>
                        </a:lnSpc>
                        <a:spcBef>
                          <a:spcPts val="355"/>
                        </a:spcBef>
                      </a:pPr>
                      <a:r>
                        <a:rPr sz="1200" spc="0">
                          <a:solidFill>
                            <a:srgbClr val="231F20"/>
                          </a:solidFill>
                          <a:latin typeface="Arial"/>
                          <a:cs typeface="Arial"/>
                        </a:rPr>
                        <a:t>Anthracyclines</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118 (81.4)</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57 (79.2)</a:t>
                      </a:r>
                      <a:endParaRPr sz="1200"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49860" algn="l">
                        <a:lnSpc>
                          <a:spcPct val="100000"/>
                        </a:lnSpc>
                        <a:spcBef>
                          <a:spcPts val="355"/>
                        </a:spcBef>
                      </a:pPr>
                      <a:r>
                        <a:rPr sz="1200" spc="0">
                          <a:solidFill>
                            <a:srgbClr val="231F20"/>
                          </a:solidFill>
                          <a:latin typeface="Arial"/>
                          <a:cs typeface="Arial"/>
                        </a:rPr>
                        <a:t>Cyclophosphamide</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136 (93.8)</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68 (94.4)</a:t>
                      </a:r>
                      <a:endParaRPr sz="1200"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15"/>
                  </a:ext>
                </a:extLst>
              </a:tr>
              <a:tr h="2391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49860" algn="l">
                        <a:lnSpc>
                          <a:spcPct val="100000"/>
                        </a:lnSpc>
                        <a:spcBef>
                          <a:spcPts val="355"/>
                        </a:spcBef>
                      </a:pPr>
                      <a:r>
                        <a:rPr sz="1200" spc="0">
                          <a:solidFill>
                            <a:srgbClr val="231F20"/>
                          </a:solidFill>
                          <a:latin typeface="Arial"/>
                          <a:cs typeface="Arial"/>
                        </a:rPr>
                        <a:t>Bendamustine</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79 (54.5)</a:t>
                      </a:r>
                      <a:endParaRPr sz="1200" spc="0">
                        <a:latin typeface="Arial"/>
                        <a:cs typeface="Arial"/>
                      </a:endParaRPr>
                    </a:p>
                  </a:txBody>
                  <a:tcPr marL="60960" marR="60960" marT="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355"/>
                        </a:spcBef>
                      </a:pPr>
                      <a:r>
                        <a:rPr sz="1200" spc="0">
                          <a:solidFill>
                            <a:srgbClr val="231F20"/>
                          </a:solidFill>
                          <a:latin typeface="Arial"/>
                          <a:cs typeface="Arial"/>
                        </a:rPr>
                        <a:t>40 (55.6)</a:t>
                      </a:r>
                      <a:endParaRPr sz="1200" spc="0">
                        <a:latin typeface="Arial"/>
                        <a:cs typeface="Arial"/>
                      </a:endParaRPr>
                    </a:p>
                  </a:txBody>
                  <a:tcPr marL="60960" marR="60960" marT="0" marB="0" anchor="ctr">
                    <a:lnL>
                      <a:noFill/>
                    </a:lnL>
                    <a:lnR>
                      <a:noFill/>
                    </a:lnR>
                    <a:lnT w="12700" cap="flat" cmpd="sng" algn="ctr">
                      <a:solidFill>
                        <a:srgbClr val="B1AFAF"/>
                      </a:solidFill>
                      <a:prstDash val="solid"/>
                      <a:round/>
                      <a:headEnd type="none" w="med" len="med"/>
                      <a:tailEnd type="none" w="med" len="med"/>
                    </a:lnT>
                    <a:lnB w="12700">
                      <a:solidFill>
                        <a:srgbClr val="B1AFAF"/>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bl>
          </a:graphicData>
        </a:graphic>
      </p:graphicFrame>
      <p:sp>
        <p:nvSpPr>
          <p:cNvPr id="6" name="TextBox 5">
            <a:extLst>
              <a:ext uri="{FF2B5EF4-FFF2-40B4-BE49-F238E27FC236}">
                <a16:creationId xmlns:a16="http://schemas.microsoft.com/office/drawing/2014/main" id="{85871759-8218-B880-0286-0390E6063BE7}"/>
              </a:ext>
            </a:extLst>
          </p:cNvPr>
          <p:cNvSpPr txBox="1"/>
          <p:nvPr/>
        </p:nvSpPr>
        <p:spPr>
          <a:xfrm>
            <a:off x="739448" y="5978049"/>
            <a:ext cx="10982382" cy="507831"/>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ECOG</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PS, Eastern Cooperative Oncology Group performance status;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FLIPI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Follicular Lymphoma International Prognostic Index;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GELF</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Groupe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d’Etude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des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Lymphomes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Folliculaires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LDH</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lactate dehydrogenase; Obi, obinutuzumab; PD, progressive disease;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ULN</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upper limit of normal; Zanu, zanubrutinib.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Adapted</a:t>
            </a:r>
            <a:r>
              <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rPr>
              <a:t> from Zinzani PL et al. </a:t>
            </a:r>
            <a:r>
              <a:rPr kumimoji="0" lang="it-IT" altLang="en-US" sz="900" b="0" i="0" u="none" strike="noStrike" kern="1200" cap="none" spc="0" normalizeH="0" baseline="0" noProof="0">
                <a:ln>
                  <a:noFill/>
                </a:ln>
                <a:solidFill>
                  <a:srgbClr val="283349"/>
                </a:solidFill>
                <a:effectLst/>
                <a:uLnTx/>
                <a:uFillTx/>
                <a:latin typeface="Arial" panose="020B0604020202020204"/>
                <a:ea typeface="+mn-ea"/>
                <a:cs typeface="+mn-cs"/>
              </a:rPr>
              <a:t>J Clin Oncol. 2023;41(33):5107-5117</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3545684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AD70E-5DB3-F689-28D5-7510F0D868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9674F42-E305-1839-3BAB-FEB1343E0CE9}"/>
              </a:ext>
            </a:extLst>
          </p:cNvPr>
          <p:cNvSpPr>
            <a:spLocks noGrp="1"/>
          </p:cNvSpPr>
          <p:nvPr>
            <p:ph type="ctrTitle"/>
          </p:nvPr>
        </p:nvSpPr>
        <p:spPr>
          <a:xfrm>
            <a:off x="739448" y="116957"/>
            <a:ext cx="10738778" cy="905449"/>
          </a:xfrm>
        </p:spPr>
        <p:txBody>
          <a:bodyPr/>
          <a:lstStyle/>
          <a:p>
            <a:r>
              <a:rPr lang="en-US" sz="2800">
                <a:latin typeface="Arial" panose="020B0604020202020204" pitchFamily="34" charset="0"/>
                <a:cs typeface="Arial" panose="020B0604020202020204" pitchFamily="34" charset="0"/>
              </a:rPr>
              <a:t>ROSEWOOD: ORR difference by IRC was 22.7% in favor of </a:t>
            </a:r>
            <a:r>
              <a:rPr lang="en-US" sz="2800" err="1">
                <a:latin typeface="Arial" panose="020B0604020202020204" pitchFamily="34" charset="0"/>
                <a:cs typeface="Arial" panose="020B0604020202020204" pitchFamily="34" charset="0"/>
              </a:rPr>
              <a:t>Zanu</a:t>
            </a:r>
            <a:r>
              <a:rPr lang="en-US" sz="2800">
                <a:latin typeface="Arial" panose="020B0604020202020204" pitchFamily="34" charset="0"/>
                <a:cs typeface="Arial" panose="020B0604020202020204" pitchFamily="34" charset="0"/>
              </a:rPr>
              <a:t>-Obi at median study follow-up of 20.2 months </a:t>
            </a:r>
            <a:endParaRPr lang="en-GB"/>
          </a:p>
        </p:txBody>
      </p:sp>
      <p:sp>
        <p:nvSpPr>
          <p:cNvPr id="6" name="TextBox 5">
            <a:extLst>
              <a:ext uri="{FF2B5EF4-FFF2-40B4-BE49-F238E27FC236}">
                <a16:creationId xmlns:a16="http://schemas.microsoft.com/office/drawing/2014/main" id="{85871759-8218-B880-0286-0390E6063BE7}"/>
              </a:ext>
            </a:extLst>
          </p:cNvPr>
          <p:cNvSpPr txBox="1"/>
          <p:nvPr/>
        </p:nvSpPr>
        <p:spPr>
          <a:xfrm>
            <a:off x="739448" y="5839549"/>
            <a:ext cx="10982382" cy="646331"/>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a</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ORR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difference by IRC was 22.7%; 95% CI, 9.0%–36.5%.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CR, complete response;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DOCR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duration of CR; DOR, duration of response; IRC, independent review committee; NE, not estimable; Obi, obinutuzumab; ORR, objective response rate; PR, partial response; </a:t>
            </a:r>
            <a:b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Zanu, zanubrutinib.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Adapted</a:t>
            </a:r>
            <a:r>
              <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rPr>
              <a:t> from Zinzani PL et al. </a:t>
            </a:r>
            <a:r>
              <a:rPr kumimoji="0" lang="it-IT" altLang="en-US" sz="900" b="0" i="0" u="none" strike="noStrike" kern="1200" cap="none" spc="0" normalizeH="0" baseline="0" noProof="0">
                <a:ln>
                  <a:noFill/>
                </a:ln>
                <a:solidFill>
                  <a:srgbClr val="283349"/>
                </a:solidFill>
                <a:effectLst/>
                <a:uLnTx/>
                <a:uFillTx/>
                <a:latin typeface="Arial" panose="020B0604020202020204"/>
                <a:ea typeface="+mn-ea"/>
                <a:cs typeface="+mn-cs"/>
              </a:rPr>
              <a:t>J Clin Oncol. 2023;41(33):5107-5117</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graphicFrame>
        <p:nvGraphicFramePr>
          <p:cNvPr id="5" name="object 78">
            <a:extLst>
              <a:ext uri="{FF2B5EF4-FFF2-40B4-BE49-F238E27FC236}">
                <a16:creationId xmlns:a16="http://schemas.microsoft.com/office/drawing/2014/main" id="{A14EE75D-8C6B-3AD2-F78F-9DC4574A2802}"/>
              </a:ext>
            </a:extLst>
          </p:cNvPr>
          <p:cNvGraphicFramePr>
            <a:graphicFrameLocks noGrp="1"/>
          </p:cNvGraphicFramePr>
          <p:nvPr/>
        </p:nvGraphicFramePr>
        <p:xfrm>
          <a:off x="1040911" y="1420093"/>
          <a:ext cx="10110177" cy="3815080"/>
        </p:xfrm>
        <a:graphic>
          <a:graphicData uri="http://schemas.openxmlformats.org/drawingml/2006/table">
            <a:tbl>
              <a:tblPr firstRow="1" bandRow="1">
                <a:tableStyleId>{2D5ABB26-0587-4C30-8999-92F81FD0307C}</a:tableStyleId>
              </a:tblPr>
              <a:tblGrid>
                <a:gridCol w="3383307">
                  <a:extLst>
                    <a:ext uri="{9D8B030D-6E8A-4147-A177-3AD203B41FA5}">
                      <a16:colId xmlns:a16="http://schemas.microsoft.com/office/drawing/2014/main" val="20000"/>
                    </a:ext>
                  </a:extLst>
                </a:gridCol>
                <a:gridCol w="2349230">
                  <a:extLst>
                    <a:ext uri="{9D8B030D-6E8A-4147-A177-3AD203B41FA5}">
                      <a16:colId xmlns:a16="http://schemas.microsoft.com/office/drawing/2014/main" val="20001"/>
                    </a:ext>
                  </a:extLst>
                </a:gridCol>
                <a:gridCol w="2415176">
                  <a:extLst>
                    <a:ext uri="{9D8B030D-6E8A-4147-A177-3AD203B41FA5}">
                      <a16:colId xmlns:a16="http://schemas.microsoft.com/office/drawing/2014/main" val="20002"/>
                    </a:ext>
                  </a:extLst>
                </a:gridCol>
                <a:gridCol w="1962464">
                  <a:extLst>
                    <a:ext uri="{9D8B030D-6E8A-4147-A177-3AD203B41FA5}">
                      <a16:colId xmlns:a16="http://schemas.microsoft.com/office/drawing/2014/main" val="20003"/>
                    </a:ext>
                  </a:extLst>
                </a:gridCol>
              </a:tblGrid>
              <a:tr h="523240">
                <a:tc>
                  <a:txBody>
                    <a:bodyPr/>
                    <a:lstStyle/>
                    <a:p>
                      <a:pPr marL="47625" algn="l">
                        <a:lnSpc>
                          <a:spcPct val="100000"/>
                        </a:lnSpc>
                        <a:spcBef>
                          <a:spcPts val="955"/>
                        </a:spcBef>
                      </a:pPr>
                      <a:r>
                        <a:rPr sz="1600" b="1" spc="0">
                          <a:solidFill>
                            <a:srgbClr val="FFFFFF"/>
                          </a:solidFill>
                          <a:latin typeface="+mn-lt"/>
                          <a:cs typeface="Arial Black"/>
                        </a:rPr>
                        <a:t>Endpoint</a:t>
                      </a:r>
                      <a:endParaRPr sz="1600" b="1" spc="0">
                        <a:latin typeface="+mn-lt"/>
                        <a:cs typeface="Arial Black"/>
                      </a:endParaRPr>
                    </a:p>
                  </a:txBody>
                  <a:tcPr marL="0" marR="0" marT="161713" marB="0" anchor="ctr">
                    <a:solidFill>
                      <a:srgbClr val="10508E"/>
                    </a:solidFill>
                  </a:tcPr>
                </a:tc>
                <a:tc>
                  <a:txBody>
                    <a:bodyPr/>
                    <a:lstStyle/>
                    <a:p>
                      <a:pPr marL="86360" marR="128270" algn="ctr">
                        <a:lnSpc>
                          <a:spcPct val="100000"/>
                        </a:lnSpc>
                        <a:spcBef>
                          <a:spcPts val="210"/>
                        </a:spcBef>
                      </a:pPr>
                      <a:r>
                        <a:rPr sz="1600" b="1" spc="0" err="1">
                          <a:solidFill>
                            <a:srgbClr val="FFFFFF"/>
                          </a:solidFill>
                          <a:latin typeface="+mn-lt"/>
                          <a:cs typeface="Arial Black"/>
                        </a:rPr>
                        <a:t>Zanu</a:t>
                      </a:r>
                      <a:r>
                        <a:rPr sz="1600" b="1" spc="0">
                          <a:solidFill>
                            <a:srgbClr val="FFFFFF"/>
                          </a:solidFill>
                          <a:latin typeface="+mn-lt"/>
                          <a:cs typeface="Arial Black"/>
                        </a:rPr>
                        <a:t> + </a:t>
                      </a:r>
                      <a:r>
                        <a:rPr lang="en-GB" sz="1600" b="1" spc="0">
                          <a:solidFill>
                            <a:srgbClr val="FFFFFF"/>
                          </a:solidFill>
                          <a:latin typeface="+mn-lt"/>
                          <a:cs typeface="Arial Black"/>
                        </a:rPr>
                        <a:t>Obi</a:t>
                      </a:r>
                      <a:br>
                        <a:rPr lang="en-GB" sz="1600" b="1" spc="0">
                          <a:solidFill>
                            <a:srgbClr val="FFFFFF"/>
                          </a:solidFill>
                          <a:latin typeface="+mn-lt"/>
                          <a:cs typeface="Arial Black"/>
                        </a:rPr>
                      </a:br>
                      <a:r>
                        <a:rPr sz="1600" b="1" spc="0">
                          <a:solidFill>
                            <a:srgbClr val="FFFFFF"/>
                          </a:solidFill>
                          <a:latin typeface="+mn-lt"/>
                          <a:cs typeface="Arial Black"/>
                        </a:rPr>
                        <a:t>(n=145)</a:t>
                      </a:r>
                      <a:endParaRPr sz="1600" b="1" spc="0">
                        <a:latin typeface="+mn-lt"/>
                        <a:cs typeface="Arial Black"/>
                      </a:endParaRPr>
                    </a:p>
                  </a:txBody>
                  <a:tcPr marL="0" marR="0" marT="35560" marB="0" anchor="ctr">
                    <a:solidFill>
                      <a:srgbClr val="10508E"/>
                    </a:solidFill>
                  </a:tcPr>
                </a:tc>
                <a:tc>
                  <a:txBody>
                    <a:bodyPr/>
                    <a:lstStyle/>
                    <a:p>
                      <a:pPr marL="135890" marR="102870" algn="ctr">
                        <a:lnSpc>
                          <a:spcPct val="100000"/>
                        </a:lnSpc>
                        <a:spcBef>
                          <a:spcPts val="595"/>
                        </a:spcBef>
                      </a:pPr>
                      <a:r>
                        <a:rPr lang="en-GB" sz="1600" b="1" kern="1200" spc="0">
                          <a:solidFill>
                            <a:srgbClr val="FFFFFF"/>
                          </a:solidFill>
                          <a:latin typeface="+mn-lt"/>
                          <a:ea typeface="+mn-ea"/>
                          <a:cs typeface="Arial Black"/>
                        </a:rPr>
                        <a:t>Obi</a:t>
                      </a:r>
                      <a:br>
                        <a:rPr lang="en-GB" sz="1600" b="1" kern="1200" spc="0">
                          <a:solidFill>
                            <a:srgbClr val="FFFFFF"/>
                          </a:solidFill>
                          <a:latin typeface="+mn-lt"/>
                          <a:ea typeface="+mn-ea"/>
                          <a:cs typeface="Arial Black"/>
                        </a:rPr>
                      </a:br>
                      <a:r>
                        <a:rPr sz="1600" b="1" kern="1200" spc="0">
                          <a:solidFill>
                            <a:srgbClr val="FFFFFF"/>
                          </a:solidFill>
                          <a:latin typeface="+mn-lt"/>
                          <a:ea typeface="+mn-ea"/>
                          <a:cs typeface="Arial Black"/>
                        </a:rPr>
                        <a:t>(n=72)</a:t>
                      </a:r>
                    </a:p>
                  </a:txBody>
                  <a:tcPr marL="0" marR="0" marT="33600" marB="0" anchor="ctr">
                    <a:solidFill>
                      <a:srgbClr val="10508E"/>
                    </a:solidFill>
                  </a:tcPr>
                </a:tc>
                <a:tc>
                  <a:txBody>
                    <a:bodyPr/>
                    <a:lstStyle/>
                    <a:p>
                      <a:pPr marL="110489" algn="ctr">
                        <a:lnSpc>
                          <a:spcPct val="100000"/>
                        </a:lnSpc>
                        <a:spcBef>
                          <a:spcPts val="555"/>
                        </a:spcBef>
                      </a:pPr>
                      <a:r>
                        <a:rPr sz="1600" b="1" kern="1200" spc="0">
                          <a:solidFill>
                            <a:srgbClr val="FFFFFF"/>
                          </a:solidFill>
                          <a:latin typeface="+mn-lt"/>
                          <a:ea typeface="+mn-ea"/>
                          <a:cs typeface="Arial Black"/>
                        </a:rPr>
                        <a:t>2-sided</a:t>
                      </a:r>
                      <a:r>
                        <a:rPr lang="en-US" sz="1600" b="1" kern="1200" spc="0">
                          <a:solidFill>
                            <a:srgbClr val="FFFFFF"/>
                          </a:solidFill>
                          <a:latin typeface="+mn-lt"/>
                          <a:ea typeface="+mn-ea"/>
                          <a:cs typeface="Arial Black"/>
                        </a:rPr>
                        <a:t> </a:t>
                      </a:r>
                      <a:r>
                        <a:rPr sz="1600" b="1" i="1" kern="1200" spc="0">
                          <a:solidFill>
                            <a:srgbClr val="FFFFFF"/>
                          </a:solidFill>
                          <a:latin typeface="+mn-lt"/>
                          <a:ea typeface="+mn-ea"/>
                          <a:cs typeface="Trebuchet MS"/>
                        </a:rPr>
                        <a:t>P</a:t>
                      </a:r>
                      <a:r>
                        <a:rPr sz="1600" b="1" kern="1200" spc="0">
                          <a:solidFill>
                            <a:srgbClr val="FFFFFF"/>
                          </a:solidFill>
                          <a:latin typeface="+mn-lt"/>
                          <a:ea typeface="+mn-ea"/>
                          <a:cs typeface="Trebuchet MS"/>
                        </a:rPr>
                        <a:t> </a:t>
                      </a:r>
                      <a:r>
                        <a:rPr sz="1600" b="1" kern="1200" spc="0">
                          <a:solidFill>
                            <a:srgbClr val="FFFFFF"/>
                          </a:solidFill>
                          <a:latin typeface="+mn-lt"/>
                          <a:ea typeface="+mn-ea"/>
                          <a:cs typeface="Arial Black"/>
                        </a:rPr>
                        <a:t>value</a:t>
                      </a:r>
                    </a:p>
                  </a:txBody>
                  <a:tcPr marL="0" marR="0" marT="33600" marB="0" anchor="ctr">
                    <a:solidFill>
                      <a:srgbClr val="10508E"/>
                    </a:solidFill>
                  </a:tcPr>
                </a:tc>
                <a:extLst>
                  <a:ext uri="{0D108BD9-81ED-4DB2-BD59-A6C34878D82A}">
                    <a16:rowId xmlns:a16="http://schemas.microsoft.com/office/drawing/2014/main" val="10000"/>
                  </a:ext>
                </a:extLst>
              </a:tr>
              <a:tr h="365760">
                <a:tc>
                  <a:txBody>
                    <a:bodyPr/>
                    <a:lstStyle/>
                    <a:p>
                      <a:pPr marL="47625" algn="l">
                        <a:lnSpc>
                          <a:spcPct val="100000"/>
                        </a:lnSpc>
                        <a:spcBef>
                          <a:spcPts val="455"/>
                        </a:spcBef>
                      </a:pPr>
                      <a:r>
                        <a:rPr sz="1600" spc="-50">
                          <a:solidFill>
                            <a:srgbClr val="231F20"/>
                          </a:solidFill>
                          <a:latin typeface="+mn-lt"/>
                          <a:cs typeface="Arial"/>
                        </a:rPr>
                        <a:t>ORR</a:t>
                      </a:r>
                      <a:r>
                        <a:rPr sz="1600" spc="10">
                          <a:solidFill>
                            <a:srgbClr val="231F20"/>
                          </a:solidFill>
                          <a:latin typeface="+mn-lt"/>
                          <a:cs typeface="Arial"/>
                        </a:rPr>
                        <a:t> </a:t>
                      </a:r>
                      <a:r>
                        <a:rPr sz="1600">
                          <a:solidFill>
                            <a:srgbClr val="231F20"/>
                          </a:solidFill>
                          <a:latin typeface="+mn-lt"/>
                          <a:cs typeface="Arial"/>
                        </a:rPr>
                        <a:t>by</a:t>
                      </a:r>
                      <a:r>
                        <a:rPr sz="1600" spc="10">
                          <a:solidFill>
                            <a:srgbClr val="231F20"/>
                          </a:solidFill>
                          <a:latin typeface="+mn-lt"/>
                          <a:cs typeface="Arial"/>
                        </a:rPr>
                        <a:t> </a:t>
                      </a:r>
                      <a:r>
                        <a:rPr sz="1600" spc="-45">
                          <a:solidFill>
                            <a:srgbClr val="231F20"/>
                          </a:solidFill>
                          <a:latin typeface="+mn-lt"/>
                          <a:cs typeface="Arial"/>
                        </a:rPr>
                        <a:t>IRC</a:t>
                      </a:r>
                      <a:r>
                        <a:rPr lang="en-ZA" sz="1600" spc="-45" baseline="30000">
                          <a:solidFill>
                            <a:srgbClr val="231F20"/>
                          </a:solidFill>
                          <a:latin typeface="+mn-lt"/>
                          <a:cs typeface="Arial"/>
                        </a:rPr>
                        <a:t>a</a:t>
                      </a:r>
                      <a:r>
                        <a:rPr lang="en-US" sz="1600" spc="-45">
                          <a:solidFill>
                            <a:srgbClr val="231F20"/>
                          </a:solidFill>
                          <a:latin typeface="+mn-lt"/>
                          <a:cs typeface="Arial"/>
                        </a:rPr>
                        <a:t> </a:t>
                      </a:r>
                      <a:r>
                        <a:rPr sz="1600" spc="-20">
                          <a:solidFill>
                            <a:srgbClr val="231F20"/>
                          </a:solidFill>
                          <a:latin typeface="+mn-lt"/>
                          <a:cs typeface="Arial"/>
                        </a:rPr>
                        <a:t>(95%</a:t>
                      </a:r>
                      <a:r>
                        <a:rPr sz="1600" spc="10">
                          <a:solidFill>
                            <a:srgbClr val="231F20"/>
                          </a:solidFill>
                          <a:latin typeface="+mn-lt"/>
                          <a:cs typeface="Arial"/>
                        </a:rPr>
                        <a:t> </a:t>
                      </a:r>
                      <a:r>
                        <a:rPr sz="1600" spc="-40">
                          <a:solidFill>
                            <a:srgbClr val="231F20"/>
                          </a:solidFill>
                          <a:latin typeface="+mn-lt"/>
                          <a:cs typeface="Arial"/>
                        </a:rPr>
                        <a:t>CI),</a:t>
                      </a:r>
                      <a:r>
                        <a:rPr sz="1600" spc="10">
                          <a:solidFill>
                            <a:srgbClr val="231F20"/>
                          </a:solidFill>
                          <a:latin typeface="+mn-lt"/>
                          <a:cs typeface="Arial"/>
                        </a:rPr>
                        <a:t> </a:t>
                      </a:r>
                      <a:r>
                        <a:rPr sz="1600" spc="-50">
                          <a:solidFill>
                            <a:srgbClr val="231F20"/>
                          </a:solidFill>
                          <a:latin typeface="+mn-lt"/>
                          <a:cs typeface="Arial"/>
                        </a:rPr>
                        <a:t>%</a:t>
                      </a:r>
                      <a:endParaRPr sz="1600">
                        <a:latin typeface="+mn-lt"/>
                        <a:cs typeface="Arial"/>
                      </a:endParaRPr>
                    </a:p>
                  </a:txBody>
                  <a:tcPr marL="0" marR="0" marT="77047" marB="0" anchor="ctr">
                    <a:lnB w="12700">
                      <a:solidFill>
                        <a:srgbClr val="B1AFAF"/>
                      </a:solidFill>
                      <a:prstDash val="solid"/>
                    </a:lnB>
                    <a:solidFill>
                      <a:srgbClr val="F3F4F4"/>
                    </a:solidFill>
                  </a:tcPr>
                </a:tc>
                <a:tc>
                  <a:txBody>
                    <a:bodyPr/>
                    <a:lstStyle/>
                    <a:p>
                      <a:pPr marL="86360" algn="ctr">
                        <a:lnSpc>
                          <a:spcPct val="100000"/>
                        </a:lnSpc>
                        <a:spcBef>
                          <a:spcPts val="455"/>
                        </a:spcBef>
                      </a:pPr>
                      <a:r>
                        <a:rPr sz="1600" b="1">
                          <a:solidFill>
                            <a:srgbClr val="231F20"/>
                          </a:solidFill>
                          <a:latin typeface="+mn-lt"/>
                          <a:cs typeface="Arial"/>
                        </a:rPr>
                        <a:t>69.0</a:t>
                      </a:r>
                      <a:r>
                        <a:rPr sz="1600" spc="65">
                          <a:solidFill>
                            <a:srgbClr val="231F20"/>
                          </a:solidFill>
                          <a:latin typeface="+mn-lt"/>
                          <a:cs typeface="Arial"/>
                        </a:rPr>
                        <a:t> </a:t>
                      </a:r>
                      <a:r>
                        <a:rPr sz="1600" spc="-10">
                          <a:solidFill>
                            <a:srgbClr val="231F20"/>
                          </a:solidFill>
                          <a:latin typeface="+mn-lt"/>
                          <a:cs typeface="Arial"/>
                        </a:rPr>
                        <a:t>(60.8-76.4)</a:t>
                      </a:r>
                      <a:endParaRPr sz="1600">
                        <a:latin typeface="+mn-lt"/>
                        <a:cs typeface="Arial"/>
                      </a:endParaRPr>
                    </a:p>
                  </a:txBody>
                  <a:tcPr marL="0" marR="0" marT="77047" marB="0" anchor="ctr">
                    <a:lnB w="12700">
                      <a:solidFill>
                        <a:srgbClr val="B1AFAF"/>
                      </a:solidFill>
                      <a:prstDash val="solid"/>
                    </a:lnB>
                    <a:solidFill>
                      <a:srgbClr val="F3F4F4"/>
                    </a:solidFill>
                  </a:tcPr>
                </a:tc>
                <a:tc>
                  <a:txBody>
                    <a:bodyPr/>
                    <a:lstStyle/>
                    <a:p>
                      <a:pPr marL="135890" algn="ctr">
                        <a:lnSpc>
                          <a:spcPct val="100000"/>
                        </a:lnSpc>
                        <a:spcBef>
                          <a:spcPts val="455"/>
                        </a:spcBef>
                      </a:pPr>
                      <a:r>
                        <a:rPr sz="1600" b="1">
                          <a:solidFill>
                            <a:srgbClr val="231F20"/>
                          </a:solidFill>
                          <a:latin typeface="+mn-lt"/>
                          <a:cs typeface="Arial"/>
                        </a:rPr>
                        <a:t>45.8</a:t>
                      </a:r>
                      <a:r>
                        <a:rPr sz="1600" b="1" spc="70">
                          <a:solidFill>
                            <a:srgbClr val="231F20"/>
                          </a:solidFill>
                          <a:latin typeface="+mn-lt"/>
                          <a:cs typeface="Arial"/>
                        </a:rPr>
                        <a:t> </a:t>
                      </a:r>
                      <a:r>
                        <a:rPr sz="1600" spc="-10">
                          <a:solidFill>
                            <a:srgbClr val="231F20"/>
                          </a:solidFill>
                          <a:latin typeface="+mn-lt"/>
                          <a:cs typeface="Arial"/>
                        </a:rPr>
                        <a:t>(34.0-58.0)</a:t>
                      </a:r>
                      <a:endParaRPr sz="1600">
                        <a:latin typeface="+mn-lt"/>
                        <a:cs typeface="Arial"/>
                      </a:endParaRPr>
                    </a:p>
                  </a:txBody>
                  <a:tcPr marL="0" marR="0" marT="77047" marB="0" anchor="ctr">
                    <a:lnB w="12700">
                      <a:solidFill>
                        <a:srgbClr val="B1AFAF"/>
                      </a:solidFill>
                      <a:prstDash val="solid"/>
                    </a:lnB>
                    <a:solidFill>
                      <a:srgbClr val="F3F4F4"/>
                    </a:solidFill>
                  </a:tcPr>
                </a:tc>
                <a:tc>
                  <a:txBody>
                    <a:bodyPr/>
                    <a:lstStyle/>
                    <a:p>
                      <a:pPr marL="110489" algn="ctr">
                        <a:lnSpc>
                          <a:spcPct val="100000"/>
                        </a:lnSpc>
                        <a:spcBef>
                          <a:spcPts val="455"/>
                        </a:spcBef>
                      </a:pPr>
                      <a:r>
                        <a:rPr sz="1600" spc="-10">
                          <a:solidFill>
                            <a:srgbClr val="231F20"/>
                          </a:solidFill>
                          <a:latin typeface="+mn-lt"/>
                          <a:cs typeface="Arial"/>
                        </a:rPr>
                        <a:t>.0012</a:t>
                      </a:r>
                      <a:endParaRPr sz="1600">
                        <a:latin typeface="+mn-lt"/>
                        <a:cs typeface="Arial"/>
                      </a:endParaRPr>
                    </a:p>
                  </a:txBody>
                  <a:tcPr marL="0" marR="0" marT="77047" marB="0" anchor="ctr">
                    <a:lnB w="12700">
                      <a:solidFill>
                        <a:srgbClr val="B1AFAF"/>
                      </a:solidFill>
                      <a:prstDash val="solid"/>
                    </a:lnB>
                    <a:solidFill>
                      <a:srgbClr val="F3F4F4"/>
                    </a:solidFill>
                  </a:tcPr>
                </a:tc>
                <a:extLst>
                  <a:ext uri="{0D108BD9-81ED-4DB2-BD59-A6C34878D82A}">
                    <a16:rowId xmlns:a16="http://schemas.microsoft.com/office/drawing/2014/main" val="10001"/>
                  </a:ext>
                </a:extLst>
              </a:tr>
              <a:tr h="365760">
                <a:tc>
                  <a:txBody>
                    <a:bodyPr/>
                    <a:lstStyle/>
                    <a:p>
                      <a:pPr marL="149860" algn="l">
                        <a:lnSpc>
                          <a:spcPct val="100000"/>
                        </a:lnSpc>
                        <a:spcBef>
                          <a:spcPts val="455"/>
                        </a:spcBef>
                      </a:pPr>
                      <a:r>
                        <a:rPr sz="1600" spc="-25">
                          <a:solidFill>
                            <a:srgbClr val="231F20"/>
                          </a:solidFill>
                          <a:latin typeface="+mn-lt"/>
                          <a:cs typeface="Arial"/>
                        </a:rPr>
                        <a:t>CR</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tcPr>
                </a:tc>
                <a:tc>
                  <a:txBody>
                    <a:bodyPr/>
                    <a:lstStyle/>
                    <a:p>
                      <a:pPr marL="86360" algn="ctr">
                        <a:lnSpc>
                          <a:spcPct val="100000"/>
                        </a:lnSpc>
                        <a:spcBef>
                          <a:spcPts val="455"/>
                        </a:spcBef>
                      </a:pPr>
                      <a:r>
                        <a:rPr sz="1600" b="1" spc="-20">
                          <a:solidFill>
                            <a:srgbClr val="231F20"/>
                          </a:solidFill>
                          <a:latin typeface="+mn-lt"/>
                          <a:cs typeface="Arial"/>
                        </a:rPr>
                        <a:t>39.3</a:t>
                      </a:r>
                      <a:endParaRPr sz="1600" b="1">
                        <a:latin typeface="+mn-lt"/>
                        <a:cs typeface="Arial"/>
                      </a:endParaRPr>
                    </a:p>
                  </a:txBody>
                  <a:tcPr marL="0" marR="0" marT="77047" marB="0" anchor="ctr">
                    <a:lnT w="12700">
                      <a:solidFill>
                        <a:srgbClr val="B1AFAF"/>
                      </a:solidFill>
                      <a:prstDash val="solid"/>
                    </a:lnT>
                    <a:lnB w="12700">
                      <a:solidFill>
                        <a:srgbClr val="B1AFAF"/>
                      </a:solidFill>
                      <a:prstDash val="solid"/>
                    </a:lnB>
                  </a:tcPr>
                </a:tc>
                <a:tc>
                  <a:txBody>
                    <a:bodyPr/>
                    <a:lstStyle/>
                    <a:p>
                      <a:pPr marL="135890" algn="ctr">
                        <a:lnSpc>
                          <a:spcPct val="100000"/>
                        </a:lnSpc>
                        <a:spcBef>
                          <a:spcPts val="455"/>
                        </a:spcBef>
                      </a:pPr>
                      <a:r>
                        <a:rPr sz="1600" b="1" spc="-20">
                          <a:solidFill>
                            <a:srgbClr val="231F20"/>
                          </a:solidFill>
                          <a:latin typeface="+mn-lt"/>
                          <a:cs typeface="Arial"/>
                        </a:rPr>
                        <a:t>19.4</a:t>
                      </a:r>
                      <a:endParaRPr sz="1600" b="1">
                        <a:latin typeface="+mn-lt"/>
                        <a:cs typeface="Arial"/>
                      </a:endParaRPr>
                    </a:p>
                  </a:txBody>
                  <a:tcPr marL="0" marR="0" marT="77047" marB="0" anchor="ctr">
                    <a:lnT w="12700">
                      <a:solidFill>
                        <a:srgbClr val="B1AFAF"/>
                      </a:solidFill>
                      <a:prstDash val="solid"/>
                    </a:lnT>
                    <a:lnB w="12700">
                      <a:solidFill>
                        <a:srgbClr val="B1AFAF"/>
                      </a:solidFill>
                      <a:prstDash val="solid"/>
                    </a:lnB>
                  </a:tcPr>
                </a:tc>
                <a:tc>
                  <a:txBody>
                    <a:bodyPr/>
                    <a:lstStyle/>
                    <a:p>
                      <a:pPr marL="110489" algn="ctr">
                        <a:lnSpc>
                          <a:spcPct val="100000"/>
                        </a:lnSpc>
                        <a:spcBef>
                          <a:spcPts val="455"/>
                        </a:spcBef>
                      </a:pPr>
                      <a:r>
                        <a:rPr sz="1600" spc="-10">
                          <a:solidFill>
                            <a:srgbClr val="231F20"/>
                          </a:solidFill>
                          <a:latin typeface="+mn-lt"/>
                          <a:cs typeface="Arial"/>
                        </a:rPr>
                        <a:t>.0035</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tcPr>
                </a:tc>
                <a:extLst>
                  <a:ext uri="{0D108BD9-81ED-4DB2-BD59-A6C34878D82A}">
                    <a16:rowId xmlns:a16="http://schemas.microsoft.com/office/drawing/2014/main" val="10002"/>
                  </a:ext>
                </a:extLst>
              </a:tr>
              <a:tr h="365760">
                <a:tc>
                  <a:txBody>
                    <a:bodyPr/>
                    <a:lstStyle/>
                    <a:p>
                      <a:pPr marL="149860" algn="l">
                        <a:lnSpc>
                          <a:spcPct val="100000"/>
                        </a:lnSpc>
                        <a:spcBef>
                          <a:spcPts val="455"/>
                        </a:spcBef>
                      </a:pPr>
                      <a:r>
                        <a:rPr sz="1600" spc="-25">
                          <a:solidFill>
                            <a:srgbClr val="231F20"/>
                          </a:solidFill>
                          <a:latin typeface="+mn-lt"/>
                          <a:cs typeface="Arial"/>
                        </a:rPr>
                        <a:t>PR</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solidFill>
                      <a:srgbClr val="F3F4F4"/>
                    </a:solidFill>
                  </a:tcPr>
                </a:tc>
                <a:tc>
                  <a:txBody>
                    <a:bodyPr/>
                    <a:lstStyle/>
                    <a:p>
                      <a:pPr marL="86360" algn="ctr">
                        <a:lnSpc>
                          <a:spcPct val="100000"/>
                        </a:lnSpc>
                        <a:spcBef>
                          <a:spcPts val="455"/>
                        </a:spcBef>
                      </a:pPr>
                      <a:r>
                        <a:rPr sz="1600" spc="-20">
                          <a:solidFill>
                            <a:srgbClr val="231F20"/>
                          </a:solidFill>
                          <a:latin typeface="+mn-lt"/>
                          <a:cs typeface="Arial"/>
                        </a:rPr>
                        <a:t>29.7</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solidFill>
                      <a:srgbClr val="F3F4F4"/>
                    </a:solidFill>
                  </a:tcPr>
                </a:tc>
                <a:tc>
                  <a:txBody>
                    <a:bodyPr/>
                    <a:lstStyle/>
                    <a:p>
                      <a:pPr marL="135890" algn="ctr">
                        <a:lnSpc>
                          <a:spcPct val="100000"/>
                        </a:lnSpc>
                        <a:spcBef>
                          <a:spcPts val="455"/>
                        </a:spcBef>
                      </a:pPr>
                      <a:r>
                        <a:rPr sz="1600" spc="-20">
                          <a:solidFill>
                            <a:srgbClr val="231F20"/>
                          </a:solidFill>
                          <a:latin typeface="+mn-lt"/>
                          <a:cs typeface="Arial"/>
                        </a:rPr>
                        <a:t>26.4</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solidFill>
                      <a:srgbClr val="F3F4F4"/>
                    </a:solidFill>
                  </a:tcPr>
                </a:tc>
                <a:tc>
                  <a:txBody>
                    <a:bodyPr/>
                    <a:lstStyle/>
                    <a:p>
                      <a:pPr marL="110489" algn="ctr">
                        <a:lnSpc>
                          <a:spcPct val="100000"/>
                        </a:lnSpc>
                        <a:spcBef>
                          <a:spcPts val="455"/>
                        </a:spcBef>
                      </a:pPr>
                      <a:r>
                        <a:rPr sz="1600">
                          <a:solidFill>
                            <a:srgbClr val="231F20"/>
                          </a:solidFill>
                          <a:latin typeface="+mn-lt"/>
                          <a:cs typeface="Arial"/>
                        </a:rPr>
                        <a:t>–</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solidFill>
                      <a:srgbClr val="F3F4F4"/>
                    </a:solidFill>
                  </a:tcPr>
                </a:tc>
                <a:extLst>
                  <a:ext uri="{0D108BD9-81ED-4DB2-BD59-A6C34878D82A}">
                    <a16:rowId xmlns:a16="http://schemas.microsoft.com/office/drawing/2014/main" val="10003"/>
                  </a:ext>
                </a:extLst>
              </a:tr>
              <a:tr h="365760">
                <a:tc>
                  <a:txBody>
                    <a:bodyPr/>
                    <a:lstStyle/>
                    <a:p>
                      <a:pPr marL="47625" algn="l">
                        <a:lnSpc>
                          <a:spcPct val="100000"/>
                        </a:lnSpc>
                        <a:spcBef>
                          <a:spcPts val="455"/>
                        </a:spcBef>
                      </a:pPr>
                      <a:r>
                        <a:rPr sz="1600" spc="-25">
                          <a:solidFill>
                            <a:srgbClr val="231F20"/>
                          </a:solidFill>
                          <a:latin typeface="+mn-lt"/>
                          <a:cs typeface="Arial"/>
                        </a:rPr>
                        <a:t>DOR</a:t>
                      </a:r>
                      <a:r>
                        <a:rPr sz="1600">
                          <a:solidFill>
                            <a:srgbClr val="231F20"/>
                          </a:solidFill>
                          <a:latin typeface="+mn-lt"/>
                          <a:cs typeface="Arial"/>
                        </a:rPr>
                        <a:t> by </a:t>
                      </a:r>
                      <a:r>
                        <a:rPr sz="1600" spc="-25">
                          <a:solidFill>
                            <a:srgbClr val="231F20"/>
                          </a:solidFill>
                          <a:latin typeface="+mn-lt"/>
                          <a:cs typeface="Arial"/>
                        </a:rPr>
                        <a:t>IRC</a:t>
                      </a:r>
                      <a:endParaRPr sz="1600">
                        <a:latin typeface="+mn-lt"/>
                        <a:cs typeface="Arial"/>
                      </a:endParaRPr>
                    </a:p>
                  </a:txBody>
                  <a:tcPr marL="0" marR="0" marT="77047" marB="0" anchor="ct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noFill/>
                  </a:tcPr>
                </a:tc>
                <a:tc>
                  <a:txBody>
                    <a:bodyPr/>
                    <a:lstStyle/>
                    <a:p>
                      <a:pPr algn="ctr">
                        <a:lnSpc>
                          <a:spcPct val="100000"/>
                        </a:lnSpc>
                      </a:pPr>
                      <a:endParaRPr sz="1600">
                        <a:latin typeface="+mn-lt"/>
                        <a:cs typeface="Times New Roman"/>
                      </a:endParaRPr>
                    </a:p>
                  </a:txBody>
                  <a:tcPr marL="0" marR="0" marT="0" marB="0" anchor="ct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noFill/>
                  </a:tcPr>
                </a:tc>
                <a:tc>
                  <a:txBody>
                    <a:bodyPr/>
                    <a:lstStyle/>
                    <a:p>
                      <a:pPr algn="ctr">
                        <a:lnSpc>
                          <a:spcPct val="100000"/>
                        </a:lnSpc>
                      </a:pPr>
                      <a:endParaRPr sz="1600">
                        <a:latin typeface="+mn-lt"/>
                        <a:cs typeface="Times New Roman"/>
                      </a:endParaRPr>
                    </a:p>
                  </a:txBody>
                  <a:tcPr marL="0" marR="0" marT="0" marB="0" anchor="ct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noFill/>
                  </a:tcPr>
                </a:tc>
                <a:tc>
                  <a:txBody>
                    <a:bodyPr/>
                    <a:lstStyle/>
                    <a:p>
                      <a:pPr algn="ctr">
                        <a:lnSpc>
                          <a:spcPct val="100000"/>
                        </a:lnSpc>
                      </a:pPr>
                      <a:endParaRPr sz="1600">
                        <a:latin typeface="+mn-lt"/>
                        <a:cs typeface="Times New Roman"/>
                      </a:endParaRPr>
                    </a:p>
                  </a:txBody>
                  <a:tcPr marL="0" marR="0" marT="0" marB="0" anchor="ct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noFill/>
                  </a:tcPr>
                </a:tc>
                <a:extLst>
                  <a:ext uri="{0D108BD9-81ED-4DB2-BD59-A6C34878D82A}">
                    <a16:rowId xmlns:a16="http://schemas.microsoft.com/office/drawing/2014/main" val="1081882250"/>
                  </a:ext>
                </a:extLst>
              </a:tr>
              <a:tr h="365760">
                <a:tc>
                  <a:txBody>
                    <a:bodyPr/>
                    <a:lstStyle/>
                    <a:p>
                      <a:pPr marL="149860" algn="l">
                        <a:lnSpc>
                          <a:spcPct val="100000"/>
                        </a:lnSpc>
                        <a:spcBef>
                          <a:spcPts val="455"/>
                        </a:spcBef>
                      </a:pPr>
                      <a:r>
                        <a:rPr sz="1600">
                          <a:solidFill>
                            <a:srgbClr val="231F20"/>
                          </a:solidFill>
                          <a:latin typeface="+mn-lt"/>
                          <a:cs typeface="Arial"/>
                        </a:rPr>
                        <a:t>Median </a:t>
                      </a:r>
                      <a:r>
                        <a:rPr sz="1600" spc="-20">
                          <a:solidFill>
                            <a:srgbClr val="231F20"/>
                          </a:solidFill>
                          <a:latin typeface="+mn-lt"/>
                          <a:cs typeface="Arial"/>
                        </a:rPr>
                        <a:t>(95%</a:t>
                      </a:r>
                      <a:r>
                        <a:rPr sz="1600" spc="5">
                          <a:solidFill>
                            <a:srgbClr val="231F20"/>
                          </a:solidFill>
                          <a:latin typeface="+mn-lt"/>
                          <a:cs typeface="Arial"/>
                        </a:rPr>
                        <a:t> </a:t>
                      </a:r>
                      <a:r>
                        <a:rPr sz="1600" spc="-40">
                          <a:solidFill>
                            <a:srgbClr val="231F20"/>
                          </a:solidFill>
                          <a:latin typeface="+mn-lt"/>
                          <a:cs typeface="Arial"/>
                        </a:rPr>
                        <a:t>CI),</a:t>
                      </a:r>
                      <a:r>
                        <a:rPr sz="1600" spc="5">
                          <a:solidFill>
                            <a:srgbClr val="231F20"/>
                          </a:solidFill>
                          <a:latin typeface="+mn-lt"/>
                          <a:cs typeface="Arial"/>
                        </a:rPr>
                        <a:t> </a:t>
                      </a:r>
                      <a:r>
                        <a:rPr sz="1600" spc="-25">
                          <a:solidFill>
                            <a:srgbClr val="231F20"/>
                          </a:solidFill>
                          <a:latin typeface="+mn-lt"/>
                          <a:cs typeface="Arial"/>
                        </a:rPr>
                        <a:t>mo</a:t>
                      </a:r>
                      <a:r>
                        <a:rPr lang="en-US" sz="1600" spc="-25">
                          <a:solidFill>
                            <a:srgbClr val="231F20"/>
                          </a:solidFill>
                          <a:latin typeface="+mn-lt"/>
                          <a:cs typeface="Arial"/>
                        </a:rPr>
                        <a:t>nths</a:t>
                      </a:r>
                      <a:endParaRPr sz="1600">
                        <a:latin typeface="+mn-lt"/>
                        <a:cs typeface="Arial"/>
                      </a:endParaRPr>
                    </a:p>
                  </a:txBody>
                  <a:tcPr marL="0" marR="0" marT="77047" marB="0" anchor="ctr">
                    <a:lnT w="12700">
                      <a:solidFill>
                        <a:srgbClr val="B1AFAF"/>
                      </a:solidFill>
                      <a:prstDash val="solid"/>
                    </a:lnT>
                    <a:lnB w="12700" cap="flat" cmpd="sng" algn="ctr">
                      <a:solidFill>
                        <a:srgbClr val="B1AFAF"/>
                      </a:solidFill>
                      <a:prstDash val="solid"/>
                      <a:round/>
                      <a:headEnd type="none" w="med" len="med"/>
                      <a:tailEnd type="none" w="med" len="med"/>
                    </a:lnB>
                    <a:solidFill>
                      <a:srgbClr val="F3F4F4"/>
                    </a:solidFill>
                  </a:tcPr>
                </a:tc>
                <a:tc>
                  <a:txBody>
                    <a:bodyPr/>
                    <a:lstStyle/>
                    <a:p>
                      <a:pPr marL="86360" algn="ctr">
                        <a:lnSpc>
                          <a:spcPct val="100000"/>
                        </a:lnSpc>
                        <a:spcBef>
                          <a:spcPts val="455"/>
                        </a:spcBef>
                      </a:pPr>
                      <a:r>
                        <a:rPr sz="1600" spc="-20">
                          <a:solidFill>
                            <a:srgbClr val="231F20"/>
                          </a:solidFill>
                          <a:latin typeface="+mn-lt"/>
                          <a:cs typeface="Arial"/>
                        </a:rPr>
                        <a:t>NE</a:t>
                      </a:r>
                      <a:r>
                        <a:rPr sz="1600" spc="25">
                          <a:solidFill>
                            <a:srgbClr val="231F20"/>
                          </a:solidFill>
                          <a:latin typeface="+mn-lt"/>
                          <a:cs typeface="Arial"/>
                        </a:rPr>
                        <a:t> </a:t>
                      </a:r>
                      <a:r>
                        <a:rPr sz="1600" spc="-20">
                          <a:solidFill>
                            <a:srgbClr val="231F20"/>
                          </a:solidFill>
                          <a:latin typeface="+mn-lt"/>
                          <a:cs typeface="Arial"/>
                        </a:rPr>
                        <a:t>(25</a:t>
                      </a:r>
                      <a:r>
                        <a:rPr lang="en-ZA" sz="1600" spc="-20">
                          <a:solidFill>
                            <a:srgbClr val="231F20"/>
                          </a:solidFill>
                          <a:latin typeface="+mn-lt"/>
                          <a:cs typeface="Arial"/>
                        </a:rPr>
                        <a:t>.3</a:t>
                      </a:r>
                      <a:r>
                        <a:rPr sz="1600" spc="-20">
                          <a:solidFill>
                            <a:srgbClr val="231F20"/>
                          </a:solidFill>
                          <a:latin typeface="+mn-lt"/>
                          <a:cs typeface="Arial"/>
                        </a:rPr>
                        <a:t>-</a:t>
                      </a:r>
                      <a:r>
                        <a:rPr sz="1600" spc="-25">
                          <a:solidFill>
                            <a:srgbClr val="231F20"/>
                          </a:solidFill>
                          <a:latin typeface="+mn-lt"/>
                          <a:cs typeface="Arial"/>
                        </a:rPr>
                        <a:t>NE)</a:t>
                      </a:r>
                      <a:endParaRPr sz="1600">
                        <a:latin typeface="+mn-lt"/>
                        <a:cs typeface="Arial"/>
                      </a:endParaRPr>
                    </a:p>
                  </a:txBody>
                  <a:tcPr marL="0" marR="0" marT="77047" marB="0" anchor="ctr">
                    <a:lnT w="12700">
                      <a:solidFill>
                        <a:srgbClr val="B1AFAF"/>
                      </a:solidFill>
                      <a:prstDash val="solid"/>
                    </a:lnT>
                    <a:lnB w="12700" cap="flat" cmpd="sng" algn="ctr">
                      <a:solidFill>
                        <a:srgbClr val="B1AFAF"/>
                      </a:solidFill>
                      <a:prstDash val="solid"/>
                      <a:round/>
                      <a:headEnd type="none" w="med" len="med"/>
                      <a:tailEnd type="none" w="med" len="med"/>
                    </a:lnB>
                    <a:solidFill>
                      <a:srgbClr val="F3F4F4"/>
                    </a:solidFill>
                  </a:tcPr>
                </a:tc>
                <a:tc>
                  <a:txBody>
                    <a:bodyPr/>
                    <a:lstStyle/>
                    <a:p>
                      <a:pPr marL="135890" algn="ctr">
                        <a:lnSpc>
                          <a:spcPct val="100000"/>
                        </a:lnSpc>
                        <a:spcBef>
                          <a:spcPts val="455"/>
                        </a:spcBef>
                      </a:pPr>
                      <a:r>
                        <a:rPr lang="en-ZA" sz="1600">
                          <a:solidFill>
                            <a:srgbClr val="231F20"/>
                          </a:solidFill>
                          <a:latin typeface="+mn-lt"/>
                          <a:cs typeface="Arial"/>
                        </a:rPr>
                        <a:t>14.0</a:t>
                      </a:r>
                      <a:r>
                        <a:rPr sz="1600" spc="100">
                          <a:solidFill>
                            <a:srgbClr val="231F20"/>
                          </a:solidFill>
                          <a:latin typeface="+mn-lt"/>
                          <a:cs typeface="Arial"/>
                        </a:rPr>
                        <a:t> </a:t>
                      </a:r>
                      <a:r>
                        <a:rPr sz="1600" spc="-40">
                          <a:solidFill>
                            <a:srgbClr val="231F20"/>
                          </a:solidFill>
                          <a:latin typeface="+mn-lt"/>
                          <a:cs typeface="Arial"/>
                        </a:rPr>
                        <a:t>(</a:t>
                      </a:r>
                      <a:r>
                        <a:rPr lang="en-ZA" sz="1600" spc="-40">
                          <a:solidFill>
                            <a:srgbClr val="231F20"/>
                          </a:solidFill>
                          <a:latin typeface="+mn-lt"/>
                          <a:cs typeface="Arial"/>
                        </a:rPr>
                        <a:t>9.2-25.1</a:t>
                      </a:r>
                      <a:r>
                        <a:rPr sz="1600" spc="-25">
                          <a:solidFill>
                            <a:srgbClr val="231F20"/>
                          </a:solidFill>
                          <a:latin typeface="+mn-lt"/>
                          <a:cs typeface="Arial"/>
                        </a:rPr>
                        <a:t>)</a:t>
                      </a:r>
                      <a:endParaRPr sz="1600">
                        <a:latin typeface="+mn-lt"/>
                        <a:cs typeface="Arial"/>
                      </a:endParaRPr>
                    </a:p>
                  </a:txBody>
                  <a:tcPr marL="0" marR="0" marT="77047" marB="0" anchor="ctr">
                    <a:lnT w="12700">
                      <a:solidFill>
                        <a:srgbClr val="B1AFAF"/>
                      </a:solidFill>
                      <a:prstDash val="solid"/>
                    </a:lnT>
                    <a:lnB w="12700" cap="flat" cmpd="sng" algn="ctr">
                      <a:solidFill>
                        <a:srgbClr val="B1AFAF"/>
                      </a:solidFill>
                      <a:prstDash val="solid"/>
                      <a:round/>
                      <a:headEnd type="none" w="med" len="med"/>
                      <a:tailEnd type="none" w="med" len="med"/>
                    </a:lnB>
                    <a:solidFill>
                      <a:srgbClr val="F3F4F4"/>
                    </a:solidFill>
                  </a:tcPr>
                </a:tc>
                <a:tc>
                  <a:txBody>
                    <a:bodyPr/>
                    <a:lstStyle/>
                    <a:p>
                      <a:pPr marL="110489" algn="ctr">
                        <a:lnSpc>
                          <a:spcPct val="100000"/>
                        </a:lnSpc>
                        <a:spcBef>
                          <a:spcPts val="455"/>
                        </a:spcBef>
                      </a:pPr>
                      <a:r>
                        <a:rPr sz="1600">
                          <a:solidFill>
                            <a:srgbClr val="231F20"/>
                          </a:solidFill>
                          <a:latin typeface="+mn-lt"/>
                          <a:cs typeface="Arial"/>
                        </a:rPr>
                        <a:t>–</a:t>
                      </a:r>
                      <a:endParaRPr sz="1600">
                        <a:latin typeface="+mn-lt"/>
                        <a:cs typeface="Arial"/>
                      </a:endParaRPr>
                    </a:p>
                  </a:txBody>
                  <a:tcPr marL="0" marR="0" marT="77047" marB="0" anchor="ctr">
                    <a:lnT w="12700">
                      <a:solidFill>
                        <a:srgbClr val="B1AFAF"/>
                      </a:solidFill>
                      <a:prstDash val="solid"/>
                    </a:lnT>
                    <a:lnB w="12700" cap="flat" cmpd="sng" algn="ctr">
                      <a:solidFill>
                        <a:srgbClr val="B1AFAF"/>
                      </a:solidFill>
                      <a:prstDash val="solid"/>
                      <a:round/>
                      <a:headEnd type="none" w="med" len="med"/>
                      <a:tailEnd type="none" w="med" len="med"/>
                    </a:lnB>
                    <a:solidFill>
                      <a:srgbClr val="F3F4F4"/>
                    </a:solidFill>
                  </a:tcPr>
                </a:tc>
                <a:extLst>
                  <a:ext uri="{0D108BD9-81ED-4DB2-BD59-A6C34878D82A}">
                    <a16:rowId xmlns:a16="http://schemas.microsoft.com/office/drawing/2014/main" val="3370512001"/>
                  </a:ext>
                </a:extLst>
              </a:tr>
              <a:tr h="365760">
                <a:tc>
                  <a:txBody>
                    <a:bodyPr/>
                    <a:lstStyle/>
                    <a:p>
                      <a:pPr marL="0" marR="0" lvl="0" indent="0" algn="ctr" defTabSz="914400" rtl="0" eaLnBrk="1" fontAlgn="auto" latinLnBrk="0" hangingPunct="1">
                        <a:lnSpc>
                          <a:spcPct val="100000"/>
                        </a:lnSpc>
                        <a:spcBef>
                          <a:spcPts val="455"/>
                        </a:spcBef>
                        <a:spcAft>
                          <a:spcPts val="0"/>
                        </a:spcAft>
                        <a:buClrTx/>
                        <a:buSzTx/>
                        <a:buFontTx/>
                        <a:buNone/>
                        <a:tabLst/>
                        <a:defRPr/>
                      </a:pPr>
                      <a:r>
                        <a:rPr lang="en-GB" sz="1600" b="1" kern="1200" spc="-25">
                          <a:solidFill>
                            <a:srgbClr val="231F20"/>
                          </a:solidFill>
                          <a:latin typeface="+mn-lt"/>
                          <a:ea typeface="+mn-ea"/>
                          <a:cs typeface="Arial"/>
                        </a:rPr>
                        <a:t>18-month DOR rate </a:t>
                      </a:r>
                      <a:r>
                        <a:rPr lang="en-GB" sz="1600" kern="1200" spc="-25">
                          <a:solidFill>
                            <a:srgbClr val="231F20"/>
                          </a:solidFill>
                          <a:latin typeface="+mn-lt"/>
                          <a:ea typeface="+mn-ea"/>
                          <a:cs typeface="Arial"/>
                        </a:rPr>
                        <a:t>(95% CI), %</a:t>
                      </a:r>
                    </a:p>
                  </a:txBody>
                  <a:tcPr marL="0" marR="0" marT="77047" marB="0" anchor="ct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solidFill>
                      <a:srgbClr val="FFFFFF"/>
                    </a:solidFill>
                  </a:tcPr>
                </a:tc>
                <a:tc>
                  <a:txBody>
                    <a:bodyPr/>
                    <a:lstStyle/>
                    <a:p>
                      <a:pPr marL="47625" algn="ctr" defTabSz="914400" rtl="0" eaLnBrk="1" latinLnBrk="0" hangingPunct="1">
                        <a:lnSpc>
                          <a:spcPct val="100000"/>
                        </a:lnSpc>
                        <a:spcBef>
                          <a:spcPts val="455"/>
                        </a:spcBef>
                      </a:pPr>
                      <a:r>
                        <a:rPr sz="1600" b="1" kern="1200" spc="-25">
                          <a:solidFill>
                            <a:srgbClr val="231F20"/>
                          </a:solidFill>
                          <a:latin typeface="+mn-lt"/>
                          <a:ea typeface="+mn-ea"/>
                          <a:cs typeface="Arial"/>
                        </a:rPr>
                        <a:t>69.3</a:t>
                      </a:r>
                      <a:r>
                        <a:rPr sz="1600" kern="1200" spc="-25">
                          <a:solidFill>
                            <a:srgbClr val="231F20"/>
                          </a:solidFill>
                          <a:latin typeface="+mn-lt"/>
                          <a:ea typeface="+mn-ea"/>
                          <a:cs typeface="Arial"/>
                        </a:rPr>
                        <a:t> (57.8-78.2)</a:t>
                      </a:r>
                    </a:p>
                  </a:txBody>
                  <a:tcPr marL="0" marR="0" marT="77047" marB="0" anchor="ct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solidFill>
                      <a:srgbClr val="FFFFFF"/>
                    </a:solidFill>
                  </a:tcPr>
                </a:tc>
                <a:tc>
                  <a:txBody>
                    <a:bodyPr/>
                    <a:lstStyle/>
                    <a:p>
                      <a:pPr marL="47625" algn="ctr" defTabSz="914400" rtl="0" eaLnBrk="1" latinLnBrk="0" hangingPunct="1">
                        <a:lnSpc>
                          <a:spcPct val="100000"/>
                        </a:lnSpc>
                        <a:spcBef>
                          <a:spcPts val="455"/>
                        </a:spcBef>
                      </a:pPr>
                      <a:r>
                        <a:rPr sz="1600" b="1" kern="1200" spc="-25">
                          <a:solidFill>
                            <a:srgbClr val="231F20"/>
                          </a:solidFill>
                          <a:latin typeface="+mn-lt"/>
                          <a:ea typeface="+mn-ea"/>
                          <a:cs typeface="Arial"/>
                        </a:rPr>
                        <a:t>41.9</a:t>
                      </a:r>
                      <a:r>
                        <a:rPr sz="1600" kern="1200" spc="-25">
                          <a:solidFill>
                            <a:srgbClr val="231F20"/>
                          </a:solidFill>
                          <a:latin typeface="+mn-lt"/>
                          <a:ea typeface="+mn-ea"/>
                          <a:cs typeface="Arial"/>
                        </a:rPr>
                        <a:t> (22.6-60.1)</a:t>
                      </a:r>
                    </a:p>
                  </a:txBody>
                  <a:tcPr marL="0" marR="0" marT="77047" marB="0" anchor="ct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solidFill>
                      <a:srgbClr val="FFFFFF"/>
                    </a:solidFill>
                  </a:tcPr>
                </a:tc>
                <a:tc>
                  <a:txBody>
                    <a:bodyPr/>
                    <a:lstStyle/>
                    <a:p>
                      <a:pPr marL="47625" algn="ctr" defTabSz="914400" rtl="0" eaLnBrk="1" latinLnBrk="0" hangingPunct="1">
                        <a:lnSpc>
                          <a:spcPct val="100000"/>
                        </a:lnSpc>
                        <a:spcBef>
                          <a:spcPts val="455"/>
                        </a:spcBef>
                      </a:pPr>
                      <a:r>
                        <a:rPr sz="1600" kern="1200" spc="-25">
                          <a:solidFill>
                            <a:srgbClr val="231F20"/>
                          </a:solidFill>
                          <a:latin typeface="+mn-lt"/>
                          <a:ea typeface="+mn-ea"/>
                          <a:cs typeface="Arial"/>
                        </a:rPr>
                        <a:t>–</a:t>
                      </a:r>
                    </a:p>
                  </a:txBody>
                  <a:tcPr marL="0" marR="0" marT="77047" marB="0" anchor="ct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solidFill>
                      <a:srgbClr val="FFFFFF"/>
                    </a:solidFill>
                  </a:tcPr>
                </a:tc>
                <a:extLst>
                  <a:ext uri="{0D108BD9-81ED-4DB2-BD59-A6C34878D82A}">
                    <a16:rowId xmlns:a16="http://schemas.microsoft.com/office/drawing/2014/main" val="3438981747"/>
                  </a:ext>
                </a:extLst>
              </a:tr>
              <a:tr h="365760">
                <a:tc>
                  <a:txBody>
                    <a:bodyPr/>
                    <a:lstStyle/>
                    <a:p>
                      <a:pPr marL="47625" algn="l">
                        <a:lnSpc>
                          <a:spcPct val="100000"/>
                        </a:lnSpc>
                        <a:spcBef>
                          <a:spcPts val="455"/>
                        </a:spcBef>
                      </a:pPr>
                      <a:r>
                        <a:rPr sz="1600" spc="-25">
                          <a:solidFill>
                            <a:srgbClr val="231F20"/>
                          </a:solidFill>
                          <a:latin typeface="+mn-lt"/>
                          <a:cs typeface="Arial"/>
                        </a:rPr>
                        <a:t>DO</a:t>
                      </a:r>
                      <a:r>
                        <a:rPr lang="en-ZA" sz="1600" spc="-25">
                          <a:solidFill>
                            <a:srgbClr val="231F20"/>
                          </a:solidFill>
                          <a:latin typeface="+mn-lt"/>
                          <a:cs typeface="Arial"/>
                        </a:rPr>
                        <a:t>C</a:t>
                      </a:r>
                      <a:r>
                        <a:rPr sz="1600" spc="-25">
                          <a:solidFill>
                            <a:srgbClr val="231F20"/>
                          </a:solidFill>
                          <a:latin typeface="+mn-lt"/>
                          <a:cs typeface="Arial"/>
                        </a:rPr>
                        <a:t>R</a:t>
                      </a:r>
                      <a:r>
                        <a:rPr sz="1600">
                          <a:solidFill>
                            <a:srgbClr val="231F20"/>
                          </a:solidFill>
                          <a:latin typeface="+mn-lt"/>
                          <a:cs typeface="Arial"/>
                        </a:rPr>
                        <a:t> by </a:t>
                      </a:r>
                      <a:r>
                        <a:rPr sz="1600" spc="-25">
                          <a:solidFill>
                            <a:srgbClr val="231F20"/>
                          </a:solidFill>
                          <a:latin typeface="+mn-lt"/>
                          <a:cs typeface="Arial"/>
                        </a:rPr>
                        <a:t>IRC</a:t>
                      </a:r>
                      <a:endParaRPr sz="1600">
                        <a:latin typeface="+mn-lt"/>
                        <a:cs typeface="Arial"/>
                      </a:endParaRPr>
                    </a:p>
                  </a:txBody>
                  <a:tcPr marL="0" marR="0" marT="77047" marB="0" anchor="ctr">
                    <a:lnT w="12700" cap="flat" cmpd="sng" algn="ctr">
                      <a:solidFill>
                        <a:srgbClr val="B1AFAF"/>
                      </a:solidFill>
                      <a:prstDash val="solid"/>
                      <a:round/>
                      <a:headEnd type="none" w="med" len="med"/>
                      <a:tailEnd type="none" w="med" len="med"/>
                    </a:lnT>
                    <a:lnB w="12700">
                      <a:solidFill>
                        <a:srgbClr val="B1AFAF"/>
                      </a:solidFill>
                      <a:prstDash val="solid"/>
                    </a:lnB>
                    <a:solidFill>
                      <a:srgbClr val="F3F4F4"/>
                    </a:solidFill>
                  </a:tcPr>
                </a:tc>
                <a:tc>
                  <a:txBody>
                    <a:bodyPr/>
                    <a:lstStyle/>
                    <a:p>
                      <a:pPr algn="ctr">
                        <a:lnSpc>
                          <a:spcPct val="100000"/>
                        </a:lnSpc>
                      </a:pPr>
                      <a:endParaRPr sz="1600">
                        <a:latin typeface="+mn-lt"/>
                        <a:cs typeface="Times New Roman"/>
                      </a:endParaRPr>
                    </a:p>
                  </a:txBody>
                  <a:tcPr marL="0" marR="0" marT="0" marB="0" anchor="ctr">
                    <a:lnT w="12700" cap="flat" cmpd="sng" algn="ctr">
                      <a:solidFill>
                        <a:srgbClr val="B1AFAF"/>
                      </a:solidFill>
                      <a:prstDash val="solid"/>
                      <a:round/>
                      <a:headEnd type="none" w="med" len="med"/>
                      <a:tailEnd type="none" w="med" len="med"/>
                    </a:lnT>
                    <a:lnB w="12700">
                      <a:solidFill>
                        <a:srgbClr val="B1AFAF"/>
                      </a:solidFill>
                      <a:prstDash val="solid"/>
                    </a:lnB>
                    <a:solidFill>
                      <a:srgbClr val="F3F4F4"/>
                    </a:solidFill>
                  </a:tcPr>
                </a:tc>
                <a:tc>
                  <a:txBody>
                    <a:bodyPr/>
                    <a:lstStyle/>
                    <a:p>
                      <a:pPr algn="ctr">
                        <a:lnSpc>
                          <a:spcPct val="100000"/>
                        </a:lnSpc>
                      </a:pPr>
                      <a:endParaRPr sz="1600">
                        <a:latin typeface="+mn-lt"/>
                        <a:cs typeface="Times New Roman"/>
                      </a:endParaRPr>
                    </a:p>
                  </a:txBody>
                  <a:tcPr marL="0" marR="0" marT="0" marB="0" anchor="ctr">
                    <a:lnT w="12700" cap="flat" cmpd="sng" algn="ctr">
                      <a:solidFill>
                        <a:srgbClr val="B1AFAF"/>
                      </a:solidFill>
                      <a:prstDash val="solid"/>
                      <a:round/>
                      <a:headEnd type="none" w="med" len="med"/>
                      <a:tailEnd type="none" w="med" len="med"/>
                    </a:lnT>
                    <a:lnB w="12700">
                      <a:solidFill>
                        <a:srgbClr val="B1AFAF"/>
                      </a:solidFill>
                      <a:prstDash val="solid"/>
                    </a:lnB>
                    <a:solidFill>
                      <a:srgbClr val="F3F4F4"/>
                    </a:solidFill>
                  </a:tcPr>
                </a:tc>
                <a:tc>
                  <a:txBody>
                    <a:bodyPr/>
                    <a:lstStyle/>
                    <a:p>
                      <a:pPr algn="ctr">
                        <a:lnSpc>
                          <a:spcPct val="100000"/>
                        </a:lnSpc>
                      </a:pPr>
                      <a:endParaRPr sz="1600">
                        <a:latin typeface="+mn-lt"/>
                        <a:cs typeface="Times New Roman"/>
                      </a:endParaRPr>
                    </a:p>
                  </a:txBody>
                  <a:tcPr marL="0" marR="0" marT="0" marB="0" anchor="ctr">
                    <a:lnT w="12700" cap="flat" cmpd="sng" algn="ctr">
                      <a:solidFill>
                        <a:srgbClr val="B1AFAF"/>
                      </a:solidFill>
                      <a:prstDash val="solid"/>
                      <a:round/>
                      <a:headEnd type="none" w="med" len="med"/>
                      <a:tailEnd type="none" w="med" len="med"/>
                    </a:lnT>
                    <a:lnB w="12700">
                      <a:solidFill>
                        <a:srgbClr val="B1AFAF"/>
                      </a:solidFill>
                      <a:prstDash val="solid"/>
                    </a:lnB>
                    <a:solidFill>
                      <a:srgbClr val="F3F4F4"/>
                    </a:solidFill>
                  </a:tcPr>
                </a:tc>
                <a:extLst>
                  <a:ext uri="{0D108BD9-81ED-4DB2-BD59-A6C34878D82A}">
                    <a16:rowId xmlns:a16="http://schemas.microsoft.com/office/drawing/2014/main" val="10005"/>
                  </a:ext>
                </a:extLst>
              </a:tr>
              <a:tr h="365760">
                <a:tc>
                  <a:txBody>
                    <a:bodyPr/>
                    <a:lstStyle/>
                    <a:p>
                      <a:pPr marL="149860" algn="l">
                        <a:lnSpc>
                          <a:spcPct val="100000"/>
                        </a:lnSpc>
                        <a:spcBef>
                          <a:spcPts val="455"/>
                        </a:spcBef>
                      </a:pPr>
                      <a:r>
                        <a:rPr sz="1600">
                          <a:solidFill>
                            <a:srgbClr val="231F20"/>
                          </a:solidFill>
                          <a:latin typeface="+mn-lt"/>
                          <a:cs typeface="Arial"/>
                        </a:rPr>
                        <a:t>Median </a:t>
                      </a:r>
                      <a:r>
                        <a:rPr sz="1600" spc="-20">
                          <a:solidFill>
                            <a:srgbClr val="231F20"/>
                          </a:solidFill>
                          <a:latin typeface="+mn-lt"/>
                          <a:cs typeface="Arial"/>
                        </a:rPr>
                        <a:t>(95%</a:t>
                      </a:r>
                      <a:r>
                        <a:rPr sz="1600" spc="5">
                          <a:solidFill>
                            <a:srgbClr val="231F20"/>
                          </a:solidFill>
                          <a:latin typeface="+mn-lt"/>
                          <a:cs typeface="Arial"/>
                        </a:rPr>
                        <a:t> </a:t>
                      </a:r>
                      <a:r>
                        <a:rPr sz="1600" spc="-40">
                          <a:solidFill>
                            <a:srgbClr val="231F20"/>
                          </a:solidFill>
                          <a:latin typeface="+mn-lt"/>
                          <a:cs typeface="Arial"/>
                        </a:rPr>
                        <a:t>CI),</a:t>
                      </a:r>
                      <a:r>
                        <a:rPr sz="1600" spc="5">
                          <a:solidFill>
                            <a:srgbClr val="231F20"/>
                          </a:solidFill>
                          <a:latin typeface="+mn-lt"/>
                          <a:cs typeface="Arial"/>
                        </a:rPr>
                        <a:t> </a:t>
                      </a:r>
                      <a:r>
                        <a:rPr sz="1600" spc="-25">
                          <a:solidFill>
                            <a:srgbClr val="231F20"/>
                          </a:solidFill>
                          <a:latin typeface="+mn-lt"/>
                          <a:cs typeface="Arial"/>
                        </a:rPr>
                        <a:t>mo</a:t>
                      </a:r>
                      <a:r>
                        <a:rPr lang="en-US" sz="1600" spc="-25">
                          <a:solidFill>
                            <a:srgbClr val="231F20"/>
                          </a:solidFill>
                          <a:latin typeface="+mn-lt"/>
                          <a:cs typeface="Arial"/>
                        </a:rPr>
                        <a:t>nths</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tcPr>
                </a:tc>
                <a:tc>
                  <a:txBody>
                    <a:bodyPr/>
                    <a:lstStyle/>
                    <a:p>
                      <a:pPr marL="86360" algn="ctr">
                        <a:lnSpc>
                          <a:spcPct val="100000"/>
                        </a:lnSpc>
                        <a:spcBef>
                          <a:spcPts val="455"/>
                        </a:spcBef>
                      </a:pPr>
                      <a:r>
                        <a:rPr sz="1600" spc="-20">
                          <a:solidFill>
                            <a:srgbClr val="231F20"/>
                          </a:solidFill>
                          <a:latin typeface="+mn-lt"/>
                          <a:cs typeface="Arial"/>
                        </a:rPr>
                        <a:t>NE</a:t>
                      </a:r>
                      <a:r>
                        <a:rPr sz="1600" spc="25">
                          <a:solidFill>
                            <a:srgbClr val="231F20"/>
                          </a:solidFill>
                          <a:latin typeface="+mn-lt"/>
                          <a:cs typeface="Arial"/>
                        </a:rPr>
                        <a:t> </a:t>
                      </a:r>
                      <a:r>
                        <a:rPr sz="1600" spc="-20">
                          <a:solidFill>
                            <a:srgbClr val="231F20"/>
                          </a:solidFill>
                          <a:latin typeface="+mn-lt"/>
                          <a:cs typeface="Arial"/>
                        </a:rPr>
                        <a:t>(26.5-</a:t>
                      </a:r>
                      <a:r>
                        <a:rPr sz="1600" spc="-25">
                          <a:solidFill>
                            <a:srgbClr val="231F20"/>
                          </a:solidFill>
                          <a:latin typeface="+mn-lt"/>
                          <a:cs typeface="Arial"/>
                        </a:rPr>
                        <a:t>NE)</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tcPr>
                </a:tc>
                <a:tc>
                  <a:txBody>
                    <a:bodyPr/>
                    <a:lstStyle/>
                    <a:p>
                      <a:pPr marL="135890" algn="ctr">
                        <a:lnSpc>
                          <a:spcPct val="100000"/>
                        </a:lnSpc>
                        <a:spcBef>
                          <a:spcPts val="455"/>
                        </a:spcBef>
                      </a:pPr>
                      <a:r>
                        <a:rPr sz="1600">
                          <a:solidFill>
                            <a:srgbClr val="231F20"/>
                          </a:solidFill>
                          <a:latin typeface="+mn-lt"/>
                          <a:cs typeface="Arial"/>
                        </a:rPr>
                        <a:t>26.5</a:t>
                      </a:r>
                      <a:r>
                        <a:rPr sz="1600" spc="100">
                          <a:solidFill>
                            <a:srgbClr val="231F20"/>
                          </a:solidFill>
                          <a:latin typeface="+mn-lt"/>
                          <a:cs typeface="Arial"/>
                        </a:rPr>
                        <a:t> </a:t>
                      </a:r>
                      <a:r>
                        <a:rPr sz="1600" spc="-40">
                          <a:solidFill>
                            <a:srgbClr val="231F20"/>
                          </a:solidFill>
                          <a:latin typeface="+mn-lt"/>
                          <a:cs typeface="Arial"/>
                        </a:rPr>
                        <a:t>(2.7-</a:t>
                      </a:r>
                      <a:r>
                        <a:rPr sz="1600" spc="-25">
                          <a:solidFill>
                            <a:srgbClr val="231F20"/>
                          </a:solidFill>
                          <a:latin typeface="+mn-lt"/>
                          <a:cs typeface="Arial"/>
                        </a:rPr>
                        <a:t>NE)</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tcPr>
                </a:tc>
                <a:tc>
                  <a:txBody>
                    <a:bodyPr/>
                    <a:lstStyle/>
                    <a:p>
                      <a:pPr marL="110489" algn="ctr">
                        <a:lnSpc>
                          <a:spcPct val="100000"/>
                        </a:lnSpc>
                        <a:spcBef>
                          <a:spcPts val="455"/>
                        </a:spcBef>
                      </a:pPr>
                      <a:r>
                        <a:rPr sz="1600">
                          <a:solidFill>
                            <a:srgbClr val="231F20"/>
                          </a:solidFill>
                          <a:latin typeface="+mn-lt"/>
                          <a:cs typeface="Arial"/>
                        </a:rPr>
                        <a:t>–</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tcPr>
                </a:tc>
                <a:extLst>
                  <a:ext uri="{0D108BD9-81ED-4DB2-BD59-A6C34878D82A}">
                    <a16:rowId xmlns:a16="http://schemas.microsoft.com/office/drawing/2014/main" val="10006"/>
                  </a:ext>
                </a:extLst>
              </a:tr>
              <a:tr h="365760">
                <a:tc>
                  <a:txBody>
                    <a:bodyPr/>
                    <a:lstStyle/>
                    <a:p>
                      <a:pPr marL="149860" algn="l">
                        <a:lnSpc>
                          <a:spcPct val="100000"/>
                        </a:lnSpc>
                        <a:spcBef>
                          <a:spcPts val="455"/>
                        </a:spcBef>
                      </a:pPr>
                      <a:r>
                        <a:rPr sz="1600" b="1" spc="-50">
                          <a:solidFill>
                            <a:srgbClr val="231F20"/>
                          </a:solidFill>
                          <a:latin typeface="+mn-lt"/>
                          <a:cs typeface="Arial"/>
                        </a:rPr>
                        <a:t>18-</a:t>
                      </a:r>
                      <a:r>
                        <a:rPr sz="1600" b="1">
                          <a:solidFill>
                            <a:srgbClr val="231F20"/>
                          </a:solidFill>
                          <a:latin typeface="+mn-lt"/>
                          <a:cs typeface="Arial"/>
                        </a:rPr>
                        <a:t>month</a:t>
                      </a:r>
                      <a:r>
                        <a:rPr sz="1600" b="1" spc="10">
                          <a:solidFill>
                            <a:srgbClr val="231F20"/>
                          </a:solidFill>
                          <a:latin typeface="+mn-lt"/>
                          <a:cs typeface="Arial"/>
                        </a:rPr>
                        <a:t> </a:t>
                      </a:r>
                      <a:r>
                        <a:rPr sz="1600" b="1" spc="-25">
                          <a:solidFill>
                            <a:srgbClr val="231F20"/>
                          </a:solidFill>
                          <a:latin typeface="+mn-lt"/>
                          <a:cs typeface="Arial"/>
                        </a:rPr>
                        <a:t>DOCR</a:t>
                      </a:r>
                      <a:r>
                        <a:rPr sz="1600" b="1" spc="10">
                          <a:solidFill>
                            <a:srgbClr val="231F20"/>
                          </a:solidFill>
                          <a:latin typeface="+mn-lt"/>
                          <a:cs typeface="Arial"/>
                        </a:rPr>
                        <a:t> </a:t>
                      </a:r>
                      <a:r>
                        <a:rPr sz="1600" b="1">
                          <a:solidFill>
                            <a:srgbClr val="231F20"/>
                          </a:solidFill>
                          <a:latin typeface="+mn-lt"/>
                          <a:cs typeface="Arial"/>
                        </a:rPr>
                        <a:t>rate</a:t>
                      </a:r>
                      <a:r>
                        <a:rPr sz="1600" b="1" spc="10">
                          <a:solidFill>
                            <a:srgbClr val="231F20"/>
                          </a:solidFill>
                          <a:latin typeface="+mn-lt"/>
                          <a:cs typeface="Arial"/>
                        </a:rPr>
                        <a:t> </a:t>
                      </a:r>
                      <a:r>
                        <a:rPr sz="1600" spc="-20">
                          <a:solidFill>
                            <a:srgbClr val="231F20"/>
                          </a:solidFill>
                          <a:latin typeface="+mn-lt"/>
                          <a:cs typeface="Arial"/>
                        </a:rPr>
                        <a:t>(95%</a:t>
                      </a:r>
                      <a:r>
                        <a:rPr sz="1600" spc="10">
                          <a:solidFill>
                            <a:srgbClr val="231F20"/>
                          </a:solidFill>
                          <a:latin typeface="+mn-lt"/>
                          <a:cs typeface="Arial"/>
                        </a:rPr>
                        <a:t> </a:t>
                      </a:r>
                      <a:r>
                        <a:rPr sz="1600" spc="-40">
                          <a:solidFill>
                            <a:srgbClr val="231F20"/>
                          </a:solidFill>
                          <a:latin typeface="+mn-lt"/>
                          <a:cs typeface="Arial"/>
                        </a:rPr>
                        <a:t>CI),</a:t>
                      </a:r>
                      <a:r>
                        <a:rPr sz="1600" spc="10">
                          <a:solidFill>
                            <a:srgbClr val="231F20"/>
                          </a:solidFill>
                          <a:latin typeface="+mn-lt"/>
                          <a:cs typeface="Arial"/>
                        </a:rPr>
                        <a:t> </a:t>
                      </a:r>
                      <a:r>
                        <a:rPr sz="1600" spc="-50">
                          <a:solidFill>
                            <a:srgbClr val="231F20"/>
                          </a:solidFill>
                          <a:latin typeface="+mn-lt"/>
                          <a:cs typeface="Arial"/>
                        </a:rPr>
                        <a:t>%</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solidFill>
                      <a:srgbClr val="F3F4F4"/>
                    </a:solidFill>
                  </a:tcPr>
                </a:tc>
                <a:tc>
                  <a:txBody>
                    <a:bodyPr/>
                    <a:lstStyle/>
                    <a:p>
                      <a:pPr marL="86360" algn="ctr">
                        <a:lnSpc>
                          <a:spcPct val="100000"/>
                        </a:lnSpc>
                        <a:spcBef>
                          <a:spcPts val="455"/>
                        </a:spcBef>
                      </a:pPr>
                      <a:r>
                        <a:rPr sz="1600" b="1" spc="-20">
                          <a:solidFill>
                            <a:srgbClr val="231F20"/>
                          </a:solidFill>
                          <a:latin typeface="+mn-lt"/>
                          <a:cs typeface="Arial"/>
                        </a:rPr>
                        <a:t>87.4</a:t>
                      </a:r>
                      <a:r>
                        <a:rPr sz="1600" spc="-5">
                          <a:solidFill>
                            <a:srgbClr val="231F20"/>
                          </a:solidFill>
                          <a:latin typeface="+mn-lt"/>
                          <a:cs typeface="Arial"/>
                        </a:rPr>
                        <a:t> </a:t>
                      </a:r>
                      <a:r>
                        <a:rPr sz="1600" spc="-10">
                          <a:solidFill>
                            <a:srgbClr val="231F20"/>
                          </a:solidFill>
                          <a:latin typeface="+mn-lt"/>
                          <a:cs typeface="Arial"/>
                        </a:rPr>
                        <a:t>(73.8-94.2)</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solidFill>
                      <a:srgbClr val="F3F4F4"/>
                    </a:solidFill>
                  </a:tcPr>
                </a:tc>
                <a:tc>
                  <a:txBody>
                    <a:bodyPr/>
                    <a:lstStyle/>
                    <a:p>
                      <a:pPr marL="135890" algn="ctr">
                        <a:lnSpc>
                          <a:spcPct val="100000"/>
                        </a:lnSpc>
                        <a:spcBef>
                          <a:spcPts val="455"/>
                        </a:spcBef>
                      </a:pPr>
                      <a:r>
                        <a:rPr sz="1600" b="1" spc="-90">
                          <a:solidFill>
                            <a:srgbClr val="231F20"/>
                          </a:solidFill>
                          <a:latin typeface="+mn-lt"/>
                          <a:cs typeface="Arial"/>
                        </a:rPr>
                        <a:t>51.1</a:t>
                      </a:r>
                      <a:r>
                        <a:rPr sz="1600" b="1" spc="50">
                          <a:solidFill>
                            <a:srgbClr val="231F20"/>
                          </a:solidFill>
                          <a:latin typeface="+mn-lt"/>
                          <a:cs typeface="Arial"/>
                        </a:rPr>
                        <a:t> </a:t>
                      </a:r>
                      <a:r>
                        <a:rPr sz="1600" spc="-25">
                          <a:solidFill>
                            <a:srgbClr val="231F20"/>
                          </a:solidFill>
                          <a:latin typeface="+mn-lt"/>
                          <a:cs typeface="Arial"/>
                        </a:rPr>
                        <a:t>(21.0-</a:t>
                      </a:r>
                      <a:r>
                        <a:rPr sz="1600" spc="-10">
                          <a:solidFill>
                            <a:srgbClr val="231F20"/>
                          </a:solidFill>
                          <a:latin typeface="+mn-lt"/>
                          <a:cs typeface="Arial"/>
                        </a:rPr>
                        <a:t>74.9)</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solidFill>
                      <a:srgbClr val="F3F4F4"/>
                    </a:solidFill>
                  </a:tcPr>
                </a:tc>
                <a:tc>
                  <a:txBody>
                    <a:bodyPr/>
                    <a:lstStyle/>
                    <a:p>
                      <a:pPr marL="110489" algn="ctr">
                        <a:lnSpc>
                          <a:spcPct val="100000"/>
                        </a:lnSpc>
                        <a:spcBef>
                          <a:spcPts val="455"/>
                        </a:spcBef>
                      </a:pPr>
                      <a:r>
                        <a:rPr sz="1600">
                          <a:solidFill>
                            <a:srgbClr val="231F20"/>
                          </a:solidFill>
                          <a:latin typeface="+mn-lt"/>
                          <a:cs typeface="Arial"/>
                        </a:rPr>
                        <a:t>–</a:t>
                      </a:r>
                      <a:endParaRPr sz="1600">
                        <a:latin typeface="+mn-lt"/>
                        <a:cs typeface="Arial"/>
                      </a:endParaRPr>
                    </a:p>
                  </a:txBody>
                  <a:tcPr marL="0" marR="0" marT="77047" marB="0" anchor="ctr">
                    <a:lnT w="12700">
                      <a:solidFill>
                        <a:srgbClr val="B1AFAF"/>
                      </a:solidFill>
                      <a:prstDash val="solid"/>
                    </a:lnT>
                    <a:lnB w="12700">
                      <a:solidFill>
                        <a:srgbClr val="B1AFAF"/>
                      </a:solidFill>
                      <a:prstDash val="solid"/>
                    </a:lnB>
                    <a:solidFill>
                      <a:srgbClr val="F3F4F4"/>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11258158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40B9DF-C777-D591-D295-7A1486A04722}"/>
              </a:ext>
            </a:extLst>
          </p:cNvPr>
          <p:cNvSpPr>
            <a:spLocks noGrp="1"/>
          </p:cNvSpPr>
          <p:nvPr>
            <p:ph sz="quarter" idx="13"/>
          </p:nvPr>
        </p:nvSpPr>
        <p:spPr>
          <a:xfrm>
            <a:off x="707251" y="1252096"/>
            <a:ext cx="10637379" cy="3876952"/>
          </a:xfrm>
        </p:spPr>
        <p:txBody>
          <a:bodyPr vert="horz" lIns="91440" tIns="45720" rIns="91440" bIns="45720" rtlCol="0" anchor="t">
            <a:noAutofit/>
          </a:bodyPr>
          <a:lstStyle/>
          <a:p>
            <a:r>
              <a:rPr lang="en-US"/>
              <a:t>The views expressed are those of the speakers and may not necessarily reflect the opinion of BeiGene.</a:t>
            </a:r>
          </a:p>
          <a:p>
            <a:r>
              <a:rPr lang="en-US"/>
              <a:t>The material may contain information about products or indications that have not yet been approved in your country; for prescriptions, always refer to the product information approved in your country, as well as, where applicable, the reimbursement conditions.</a:t>
            </a:r>
          </a:p>
          <a:p>
            <a:r>
              <a:rPr lang="en-US"/>
              <a:t>This material is intended for Healthcare Professionals for scientific information exchange purposes only, not for advertising purposes, and does not constitute commercial promotion of any product or recommendation on diagnosis and treatments.</a:t>
            </a:r>
            <a:endParaRPr lang="en-US" strike="sngStrike"/>
          </a:p>
        </p:txBody>
      </p:sp>
      <p:sp>
        <p:nvSpPr>
          <p:cNvPr id="3" name="Slide Number Placeholder 2">
            <a:extLst>
              <a:ext uri="{FF2B5EF4-FFF2-40B4-BE49-F238E27FC236}">
                <a16:creationId xmlns:a16="http://schemas.microsoft.com/office/drawing/2014/main" id="{16548DA2-8D7B-9D44-6D65-DA67018A104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73EE80EC-597A-25FA-192A-C5367DBD2B35}"/>
              </a:ext>
            </a:extLst>
          </p:cNvPr>
          <p:cNvSpPr>
            <a:spLocks noGrp="1"/>
          </p:cNvSpPr>
          <p:nvPr>
            <p:ph type="ctrTitle"/>
          </p:nvPr>
        </p:nvSpPr>
        <p:spPr/>
        <p:txBody>
          <a:bodyPr/>
          <a:lstStyle/>
          <a:p>
            <a:r>
              <a:rPr lang="en-US"/>
              <a:t>Disclaimers (1)</a:t>
            </a:r>
            <a:endParaRPr lang="en-GB"/>
          </a:p>
        </p:txBody>
      </p:sp>
    </p:spTree>
    <p:extLst>
      <p:ext uri="{BB962C8B-B14F-4D97-AF65-F5344CB8AC3E}">
        <p14:creationId xmlns:p14="http://schemas.microsoft.com/office/powerpoint/2010/main" val="172162422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AD70E-5DB3-F689-28D5-7510F0D868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9674F42-E305-1839-3BAB-FEB1343E0CE9}"/>
              </a:ext>
            </a:extLst>
          </p:cNvPr>
          <p:cNvSpPr>
            <a:spLocks noGrp="1"/>
          </p:cNvSpPr>
          <p:nvPr>
            <p:ph type="ctrTitle"/>
          </p:nvPr>
        </p:nvSpPr>
        <p:spPr>
          <a:xfrm>
            <a:off x="739448" y="116957"/>
            <a:ext cx="10738778" cy="905449"/>
          </a:xfrm>
        </p:spPr>
        <p:txBody>
          <a:bodyPr/>
          <a:lstStyle/>
          <a:p>
            <a:r>
              <a:rPr lang="en-US" sz="2800">
                <a:latin typeface="Arial" panose="020B0604020202020204" pitchFamily="34" charset="0"/>
                <a:cs typeface="Arial" panose="020B0604020202020204" pitchFamily="34" charset="0"/>
              </a:rPr>
              <a:t>ROSEWOOD: </a:t>
            </a:r>
            <a:r>
              <a:rPr lang="en-US" sz="2800" err="1">
                <a:latin typeface="Arial" panose="020B0604020202020204" pitchFamily="34" charset="0"/>
                <a:cs typeface="Arial" panose="020B0604020202020204" pitchFamily="34" charset="0"/>
              </a:rPr>
              <a:t>Zanu</a:t>
            </a:r>
            <a:r>
              <a:rPr lang="en-US" sz="2800">
                <a:latin typeface="Arial" panose="020B0604020202020204" pitchFamily="34" charset="0"/>
                <a:cs typeface="Arial" panose="020B0604020202020204" pitchFamily="34" charset="0"/>
              </a:rPr>
              <a:t>-Obi showed consistent benefit over Obi alone across prespecified subgroups</a:t>
            </a:r>
            <a:endParaRPr lang="en-GB"/>
          </a:p>
        </p:txBody>
      </p:sp>
      <p:grpSp>
        <p:nvGrpSpPr>
          <p:cNvPr id="7" name="Group 6">
            <a:extLst>
              <a:ext uri="{FF2B5EF4-FFF2-40B4-BE49-F238E27FC236}">
                <a16:creationId xmlns:a16="http://schemas.microsoft.com/office/drawing/2014/main" id="{7C968DC7-A957-14EE-49CF-5048A8EB035B}"/>
              </a:ext>
            </a:extLst>
          </p:cNvPr>
          <p:cNvGrpSpPr/>
          <p:nvPr/>
        </p:nvGrpSpPr>
        <p:grpSpPr>
          <a:xfrm>
            <a:off x="916769" y="1127335"/>
            <a:ext cx="10358465" cy="4896393"/>
            <a:chOff x="802348" y="892261"/>
            <a:chExt cx="7768849" cy="3739930"/>
          </a:xfrm>
        </p:grpSpPr>
        <p:sp>
          <p:nvSpPr>
            <p:cNvPr id="8" name="TextBox 7">
              <a:extLst>
                <a:ext uri="{FF2B5EF4-FFF2-40B4-BE49-F238E27FC236}">
                  <a16:creationId xmlns:a16="http://schemas.microsoft.com/office/drawing/2014/main" id="{0510DA7F-3239-FB13-8FE9-A648C1CAB568}"/>
                </a:ext>
              </a:extLst>
            </p:cNvPr>
            <p:cNvSpPr txBox="1"/>
            <p:nvPr/>
          </p:nvSpPr>
          <p:spPr>
            <a:xfrm>
              <a:off x="3220631" y="892261"/>
              <a:ext cx="2669661" cy="3554495"/>
            </a:xfrm>
            <a:prstGeom prst="rect">
              <a:avLst/>
            </a:prstGeom>
            <a:noFill/>
          </p:spPr>
          <p:txBody>
            <a:bodyPr wrap="square" lIns="60960" rIns="60960" rtlCol="0">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noFill/>
                  </a:ln>
                  <a:solidFill>
                    <a:srgbClr val="000000"/>
                  </a:solidFill>
                  <a:effectLst/>
                  <a:uLnTx/>
                  <a:uFillTx/>
                  <a:latin typeface="Arial" panose="020B0604020202020204"/>
                  <a:ea typeface="+mn-ea"/>
                  <a:cs typeface="+mn-cs"/>
                </a:rPr>
                <a:t>Zanubrutinib +</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err="1">
                  <a:ln>
                    <a:noFill/>
                  </a:ln>
                  <a:solidFill>
                    <a:srgbClr val="000000"/>
                  </a:solidFill>
                  <a:effectLst/>
                  <a:uLnTx/>
                  <a:uFillTx/>
                  <a:latin typeface="Arial" panose="020B0604020202020204"/>
                  <a:ea typeface="+mn-ea"/>
                  <a:cs typeface="+mn-cs"/>
                </a:rPr>
                <a:t>obinutuzumab</a:t>
              </a:r>
              <a:endParaRPr kumimoji="0" lang="en-US" sz="933" b="1"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100/145</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58/83</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42/62</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89/130</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11/15</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77/108</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23/37</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11/23</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89/122</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21/29</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26/34</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49/77</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47/78</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53/67</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29/47</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66/93</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42/71</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53/67</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25/39</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40/59</a:t>
              </a:r>
            </a:p>
          </p:txBody>
        </p:sp>
        <p:grpSp>
          <p:nvGrpSpPr>
            <p:cNvPr id="9" name="Group 8">
              <a:extLst>
                <a:ext uri="{FF2B5EF4-FFF2-40B4-BE49-F238E27FC236}">
                  <a16:creationId xmlns:a16="http://schemas.microsoft.com/office/drawing/2014/main" id="{B15092C8-0243-C0D8-6B5F-8E4726B28972}"/>
                </a:ext>
              </a:extLst>
            </p:cNvPr>
            <p:cNvGrpSpPr/>
            <p:nvPr/>
          </p:nvGrpSpPr>
          <p:grpSpPr>
            <a:xfrm>
              <a:off x="4905584" y="1159717"/>
              <a:ext cx="1611824" cy="3472474"/>
              <a:chOff x="7497860" y="1461228"/>
              <a:chExt cx="1334183" cy="2874328"/>
            </a:xfrm>
          </p:grpSpPr>
          <p:sp>
            <p:nvSpPr>
              <p:cNvPr id="14" name="object 84">
                <a:extLst>
                  <a:ext uri="{FF2B5EF4-FFF2-40B4-BE49-F238E27FC236}">
                    <a16:creationId xmlns:a16="http://schemas.microsoft.com/office/drawing/2014/main" id="{67EAFEDD-98A8-23E2-6E0B-D690DFCB35FB}"/>
                  </a:ext>
                </a:extLst>
              </p:cNvPr>
              <p:cNvSpPr/>
              <p:nvPr/>
            </p:nvSpPr>
            <p:spPr>
              <a:xfrm>
                <a:off x="8248712" y="1591642"/>
                <a:ext cx="208279" cy="0"/>
              </a:xfrm>
              <a:custGeom>
                <a:avLst/>
                <a:gdLst/>
                <a:ahLst/>
                <a:cxnLst/>
                <a:rect l="l" t="t" r="r" b="b"/>
                <a:pathLst>
                  <a:path w="208279">
                    <a:moveTo>
                      <a:pt x="0" y="0"/>
                    </a:moveTo>
                    <a:lnTo>
                      <a:pt x="207803"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 name="object 85">
                <a:extLst>
                  <a:ext uri="{FF2B5EF4-FFF2-40B4-BE49-F238E27FC236}">
                    <a16:creationId xmlns:a16="http://schemas.microsoft.com/office/drawing/2014/main" id="{1F39D47B-425F-0161-2C13-1E7BD479174B}"/>
                  </a:ext>
                </a:extLst>
              </p:cNvPr>
              <p:cNvSpPr/>
              <p:nvPr/>
            </p:nvSpPr>
            <p:spPr>
              <a:xfrm>
                <a:off x="8329780" y="1573660"/>
                <a:ext cx="36195" cy="36195"/>
              </a:xfrm>
              <a:custGeom>
                <a:avLst/>
                <a:gdLst/>
                <a:ahLst/>
                <a:cxnLst/>
                <a:rect l="l" t="t" r="r" b="b"/>
                <a:pathLst>
                  <a:path w="36195" h="36195">
                    <a:moveTo>
                      <a:pt x="17979" y="0"/>
                    </a:moveTo>
                    <a:lnTo>
                      <a:pt x="10981" y="1412"/>
                    </a:lnTo>
                    <a:lnTo>
                      <a:pt x="5266" y="5266"/>
                    </a:lnTo>
                    <a:lnTo>
                      <a:pt x="1412" y="10981"/>
                    </a:lnTo>
                    <a:lnTo>
                      <a:pt x="0" y="17979"/>
                    </a:lnTo>
                    <a:lnTo>
                      <a:pt x="1412" y="24977"/>
                    </a:lnTo>
                    <a:lnTo>
                      <a:pt x="5266" y="30692"/>
                    </a:lnTo>
                    <a:lnTo>
                      <a:pt x="10981" y="34545"/>
                    </a:lnTo>
                    <a:lnTo>
                      <a:pt x="17979" y="35958"/>
                    </a:lnTo>
                    <a:lnTo>
                      <a:pt x="24977" y="34545"/>
                    </a:lnTo>
                    <a:lnTo>
                      <a:pt x="30692" y="30692"/>
                    </a:lnTo>
                    <a:lnTo>
                      <a:pt x="34545" y="24977"/>
                    </a:lnTo>
                    <a:lnTo>
                      <a:pt x="35958" y="17979"/>
                    </a:lnTo>
                    <a:lnTo>
                      <a:pt x="34545" y="10981"/>
                    </a:lnTo>
                    <a:lnTo>
                      <a:pt x="30692" y="5266"/>
                    </a:lnTo>
                    <a:lnTo>
                      <a:pt x="24977" y="1412"/>
                    </a:lnTo>
                    <a:lnTo>
                      <a:pt x="17979" y="0"/>
                    </a:lnTo>
                    <a:close/>
                  </a:path>
                </a:pathLst>
              </a:custGeom>
              <a:solidFill>
                <a:srgbClr val="1F1C1D"/>
              </a:solidFill>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 name="object 87">
                <a:extLst>
                  <a:ext uri="{FF2B5EF4-FFF2-40B4-BE49-F238E27FC236}">
                    <a16:creationId xmlns:a16="http://schemas.microsoft.com/office/drawing/2014/main" id="{A845B894-4CD1-138E-F3BD-912FDD927812}"/>
                  </a:ext>
                </a:extLst>
              </p:cNvPr>
              <p:cNvSpPr/>
              <p:nvPr/>
            </p:nvSpPr>
            <p:spPr>
              <a:xfrm>
                <a:off x="8287053" y="2026891"/>
                <a:ext cx="508000" cy="0"/>
              </a:xfrm>
              <a:custGeom>
                <a:avLst/>
                <a:gdLst/>
                <a:ahLst/>
                <a:cxnLst/>
                <a:rect l="l" t="t" r="r" b="b"/>
                <a:pathLst>
                  <a:path w="508000">
                    <a:moveTo>
                      <a:pt x="0" y="0"/>
                    </a:moveTo>
                    <a:lnTo>
                      <a:pt x="507388"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 name="object 88">
                <a:extLst>
                  <a:ext uri="{FF2B5EF4-FFF2-40B4-BE49-F238E27FC236}">
                    <a16:creationId xmlns:a16="http://schemas.microsoft.com/office/drawing/2014/main" id="{6E996378-DC47-4D02-4B9D-94CDFF032500}"/>
                  </a:ext>
                </a:extLst>
              </p:cNvPr>
              <p:cNvSpPr/>
              <p:nvPr/>
            </p:nvSpPr>
            <p:spPr>
              <a:xfrm>
                <a:off x="8527763" y="2008912"/>
                <a:ext cx="36195" cy="36195"/>
              </a:xfrm>
              <a:custGeom>
                <a:avLst/>
                <a:gdLst/>
                <a:ahLst/>
                <a:cxnLst/>
                <a:rect l="l" t="t" r="r" b="b"/>
                <a:pathLst>
                  <a:path w="36195" h="36195">
                    <a:moveTo>
                      <a:pt x="17979" y="0"/>
                    </a:moveTo>
                    <a:lnTo>
                      <a:pt x="10981" y="1412"/>
                    </a:lnTo>
                    <a:lnTo>
                      <a:pt x="5266" y="5266"/>
                    </a:lnTo>
                    <a:lnTo>
                      <a:pt x="1412" y="10981"/>
                    </a:lnTo>
                    <a:lnTo>
                      <a:pt x="0" y="17979"/>
                    </a:lnTo>
                    <a:lnTo>
                      <a:pt x="1412" y="24977"/>
                    </a:lnTo>
                    <a:lnTo>
                      <a:pt x="5266" y="30692"/>
                    </a:lnTo>
                    <a:lnTo>
                      <a:pt x="10981" y="34545"/>
                    </a:lnTo>
                    <a:lnTo>
                      <a:pt x="17979" y="35958"/>
                    </a:lnTo>
                    <a:lnTo>
                      <a:pt x="24977" y="34545"/>
                    </a:lnTo>
                    <a:lnTo>
                      <a:pt x="30692" y="30692"/>
                    </a:lnTo>
                    <a:lnTo>
                      <a:pt x="34545" y="24977"/>
                    </a:lnTo>
                    <a:lnTo>
                      <a:pt x="35958" y="17979"/>
                    </a:lnTo>
                    <a:lnTo>
                      <a:pt x="34545" y="10981"/>
                    </a:lnTo>
                    <a:lnTo>
                      <a:pt x="30692" y="5266"/>
                    </a:lnTo>
                    <a:lnTo>
                      <a:pt x="24977" y="1412"/>
                    </a:lnTo>
                    <a:lnTo>
                      <a:pt x="17979" y="0"/>
                    </a:lnTo>
                    <a:close/>
                  </a:path>
                </a:pathLst>
              </a:custGeom>
              <a:solidFill>
                <a:srgbClr val="1F1C1D"/>
              </a:solidFill>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 name="object 89">
                <a:extLst>
                  <a:ext uri="{FF2B5EF4-FFF2-40B4-BE49-F238E27FC236}">
                    <a16:creationId xmlns:a16="http://schemas.microsoft.com/office/drawing/2014/main" id="{CEF7A977-B345-82BE-DBD1-191A296CFE8D}"/>
                  </a:ext>
                </a:extLst>
              </p:cNvPr>
              <p:cNvSpPr/>
              <p:nvPr/>
            </p:nvSpPr>
            <p:spPr>
              <a:xfrm>
                <a:off x="8215158" y="2197180"/>
                <a:ext cx="233679" cy="0"/>
              </a:xfrm>
              <a:custGeom>
                <a:avLst/>
                <a:gdLst/>
                <a:ahLst/>
                <a:cxnLst/>
                <a:rect l="l" t="t" r="r" b="b"/>
                <a:pathLst>
                  <a:path w="233679">
                    <a:moveTo>
                      <a:pt x="0" y="0"/>
                    </a:moveTo>
                    <a:lnTo>
                      <a:pt x="233415"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 name="object 90">
                <a:extLst>
                  <a:ext uri="{FF2B5EF4-FFF2-40B4-BE49-F238E27FC236}">
                    <a16:creationId xmlns:a16="http://schemas.microsoft.com/office/drawing/2014/main" id="{5358306F-A3C8-8ECC-6342-2D11CD16D0C6}"/>
                  </a:ext>
                </a:extLst>
              </p:cNvPr>
              <p:cNvSpPr/>
              <p:nvPr/>
            </p:nvSpPr>
            <p:spPr>
              <a:xfrm>
                <a:off x="8319958" y="2179198"/>
                <a:ext cx="36195" cy="36195"/>
              </a:xfrm>
              <a:custGeom>
                <a:avLst/>
                <a:gdLst/>
                <a:ahLst/>
                <a:cxnLst/>
                <a:rect l="l" t="t" r="r" b="b"/>
                <a:pathLst>
                  <a:path w="36195" h="36195">
                    <a:moveTo>
                      <a:pt x="17979" y="0"/>
                    </a:moveTo>
                    <a:lnTo>
                      <a:pt x="10981" y="1412"/>
                    </a:lnTo>
                    <a:lnTo>
                      <a:pt x="5266" y="5266"/>
                    </a:lnTo>
                    <a:lnTo>
                      <a:pt x="1412" y="10981"/>
                    </a:lnTo>
                    <a:lnTo>
                      <a:pt x="0" y="17979"/>
                    </a:lnTo>
                    <a:lnTo>
                      <a:pt x="1412" y="24977"/>
                    </a:lnTo>
                    <a:lnTo>
                      <a:pt x="5266" y="30692"/>
                    </a:lnTo>
                    <a:lnTo>
                      <a:pt x="10981" y="34545"/>
                    </a:lnTo>
                    <a:lnTo>
                      <a:pt x="17979" y="35958"/>
                    </a:lnTo>
                    <a:lnTo>
                      <a:pt x="24977" y="34545"/>
                    </a:lnTo>
                    <a:lnTo>
                      <a:pt x="30692" y="30692"/>
                    </a:lnTo>
                    <a:lnTo>
                      <a:pt x="34545" y="24977"/>
                    </a:lnTo>
                    <a:lnTo>
                      <a:pt x="35958" y="17979"/>
                    </a:lnTo>
                    <a:lnTo>
                      <a:pt x="34545" y="10981"/>
                    </a:lnTo>
                    <a:lnTo>
                      <a:pt x="30692" y="5266"/>
                    </a:lnTo>
                    <a:lnTo>
                      <a:pt x="24977" y="1412"/>
                    </a:lnTo>
                    <a:lnTo>
                      <a:pt x="17979" y="0"/>
                    </a:lnTo>
                    <a:close/>
                  </a:path>
                </a:pathLst>
              </a:custGeom>
              <a:solidFill>
                <a:srgbClr val="1F1C1D"/>
              </a:solidFill>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0" name="object 91">
                <a:extLst>
                  <a:ext uri="{FF2B5EF4-FFF2-40B4-BE49-F238E27FC236}">
                    <a16:creationId xmlns:a16="http://schemas.microsoft.com/office/drawing/2014/main" id="{0ACD6E48-94CB-6F47-45F8-10AA6543AF1A}"/>
                  </a:ext>
                </a:extLst>
              </p:cNvPr>
              <p:cNvSpPr/>
              <p:nvPr/>
            </p:nvSpPr>
            <p:spPr>
              <a:xfrm>
                <a:off x="8185046" y="2291218"/>
                <a:ext cx="414020" cy="0"/>
              </a:xfrm>
              <a:custGeom>
                <a:avLst/>
                <a:gdLst/>
                <a:ahLst/>
                <a:cxnLst/>
                <a:rect l="l" t="t" r="r" b="b"/>
                <a:pathLst>
                  <a:path w="414020">
                    <a:moveTo>
                      <a:pt x="0" y="0"/>
                    </a:moveTo>
                    <a:lnTo>
                      <a:pt x="413717"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1" name="object 92">
                <a:extLst>
                  <a:ext uri="{FF2B5EF4-FFF2-40B4-BE49-F238E27FC236}">
                    <a16:creationId xmlns:a16="http://schemas.microsoft.com/office/drawing/2014/main" id="{B496C2CB-E5B5-9005-B279-F148BA71F02D}"/>
                  </a:ext>
                </a:extLst>
              </p:cNvPr>
              <p:cNvSpPr/>
              <p:nvPr/>
            </p:nvSpPr>
            <p:spPr>
              <a:xfrm>
                <a:off x="8371424" y="2273241"/>
                <a:ext cx="36195" cy="36195"/>
              </a:xfrm>
              <a:custGeom>
                <a:avLst/>
                <a:gdLst/>
                <a:ahLst/>
                <a:cxnLst/>
                <a:rect l="l" t="t" r="r" b="b"/>
                <a:pathLst>
                  <a:path w="36195" h="36195">
                    <a:moveTo>
                      <a:pt x="17979" y="0"/>
                    </a:moveTo>
                    <a:lnTo>
                      <a:pt x="10981" y="1412"/>
                    </a:lnTo>
                    <a:lnTo>
                      <a:pt x="5266" y="5266"/>
                    </a:lnTo>
                    <a:lnTo>
                      <a:pt x="1412" y="10981"/>
                    </a:lnTo>
                    <a:lnTo>
                      <a:pt x="0" y="17979"/>
                    </a:lnTo>
                    <a:lnTo>
                      <a:pt x="1412" y="24977"/>
                    </a:lnTo>
                    <a:lnTo>
                      <a:pt x="5266" y="30692"/>
                    </a:lnTo>
                    <a:lnTo>
                      <a:pt x="10981" y="34545"/>
                    </a:lnTo>
                    <a:lnTo>
                      <a:pt x="17979" y="35958"/>
                    </a:lnTo>
                    <a:lnTo>
                      <a:pt x="24977" y="34545"/>
                    </a:lnTo>
                    <a:lnTo>
                      <a:pt x="30692" y="30692"/>
                    </a:lnTo>
                    <a:lnTo>
                      <a:pt x="34545" y="24977"/>
                    </a:lnTo>
                    <a:lnTo>
                      <a:pt x="35958" y="17979"/>
                    </a:lnTo>
                    <a:lnTo>
                      <a:pt x="34545" y="10981"/>
                    </a:lnTo>
                    <a:lnTo>
                      <a:pt x="30692" y="5266"/>
                    </a:lnTo>
                    <a:lnTo>
                      <a:pt x="24977" y="1412"/>
                    </a:lnTo>
                    <a:lnTo>
                      <a:pt x="17979" y="0"/>
                    </a:lnTo>
                    <a:close/>
                  </a:path>
                </a:pathLst>
              </a:custGeom>
              <a:solidFill>
                <a:srgbClr val="1F1C1D"/>
              </a:solidFill>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2" name="object 94">
                <a:extLst>
                  <a:ext uri="{FF2B5EF4-FFF2-40B4-BE49-F238E27FC236}">
                    <a16:creationId xmlns:a16="http://schemas.microsoft.com/office/drawing/2014/main" id="{763D84B0-4633-FA0B-41D6-CE533274421A}"/>
                  </a:ext>
                </a:extLst>
              </p:cNvPr>
              <p:cNvSpPr/>
              <p:nvPr/>
            </p:nvSpPr>
            <p:spPr>
              <a:xfrm>
                <a:off x="8230876" y="2558923"/>
                <a:ext cx="226060" cy="0"/>
              </a:xfrm>
              <a:custGeom>
                <a:avLst/>
                <a:gdLst/>
                <a:ahLst/>
                <a:cxnLst/>
                <a:rect l="l" t="t" r="r" b="b"/>
                <a:pathLst>
                  <a:path w="226059">
                    <a:moveTo>
                      <a:pt x="0" y="0"/>
                    </a:moveTo>
                    <a:lnTo>
                      <a:pt x="225640"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3" name="object 95">
                <a:extLst>
                  <a:ext uri="{FF2B5EF4-FFF2-40B4-BE49-F238E27FC236}">
                    <a16:creationId xmlns:a16="http://schemas.microsoft.com/office/drawing/2014/main" id="{5195CA48-227A-48DD-8529-85D20B4C7F5C}"/>
                  </a:ext>
                </a:extLst>
              </p:cNvPr>
              <p:cNvSpPr/>
              <p:nvPr/>
            </p:nvSpPr>
            <p:spPr>
              <a:xfrm>
                <a:off x="8106939" y="2482032"/>
                <a:ext cx="480059" cy="0"/>
              </a:xfrm>
              <a:custGeom>
                <a:avLst/>
                <a:gdLst/>
                <a:ahLst/>
                <a:cxnLst/>
                <a:rect l="l" t="t" r="r" b="b"/>
                <a:pathLst>
                  <a:path w="480059">
                    <a:moveTo>
                      <a:pt x="0" y="0"/>
                    </a:moveTo>
                    <a:lnTo>
                      <a:pt x="479702"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4" name="object 96">
                <a:extLst>
                  <a:ext uri="{FF2B5EF4-FFF2-40B4-BE49-F238E27FC236}">
                    <a16:creationId xmlns:a16="http://schemas.microsoft.com/office/drawing/2014/main" id="{D13FE8AD-3AEC-AF9E-4A4D-5E1E228244E7}"/>
                  </a:ext>
                </a:extLst>
              </p:cNvPr>
              <p:cNvSpPr/>
              <p:nvPr/>
            </p:nvSpPr>
            <p:spPr>
              <a:xfrm>
                <a:off x="8329772" y="2464065"/>
                <a:ext cx="36195" cy="113030"/>
              </a:xfrm>
              <a:custGeom>
                <a:avLst/>
                <a:gdLst/>
                <a:ahLst/>
                <a:cxnLst/>
                <a:rect l="l" t="t" r="r" b="b"/>
                <a:pathLst>
                  <a:path w="36195" h="113029">
                    <a:moveTo>
                      <a:pt x="35966" y="94869"/>
                    </a:moveTo>
                    <a:lnTo>
                      <a:pt x="34544" y="87871"/>
                    </a:lnTo>
                    <a:lnTo>
                      <a:pt x="30695" y="82156"/>
                    </a:lnTo>
                    <a:lnTo>
                      <a:pt x="24980" y="78295"/>
                    </a:lnTo>
                    <a:lnTo>
                      <a:pt x="17983" y="76885"/>
                    </a:lnTo>
                    <a:lnTo>
                      <a:pt x="10985" y="78295"/>
                    </a:lnTo>
                    <a:lnTo>
                      <a:pt x="5270" y="82156"/>
                    </a:lnTo>
                    <a:lnTo>
                      <a:pt x="1409" y="87871"/>
                    </a:lnTo>
                    <a:lnTo>
                      <a:pt x="0" y="94869"/>
                    </a:lnTo>
                    <a:lnTo>
                      <a:pt x="1409" y="101866"/>
                    </a:lnTo>
                    <a:lnTo>
                      <a:pt x="5270" y="107581"/>
                    </a:lnTo>
                    <a:lnTo>
                      <a:pt x="10985" y="111429"/>
                    </a:lnTo>
                    <a:lnTo>
                      <a:pt x="17983" y="112839"/>
                    </a:lnTo>
                    <a:lnTo>
                      <a:pt x="24980" y="111429"/>
                    </a:lnTo>
                    <a:lnTo>
                      <a:pt x="30695" y="107581"/>
                    </a:lnTo>
                    <a:lnTo>
                      <a:pt x="34544" y="101866"/>
                    </a:lnTo>
                    <a:lnTo>
                      <a:pt x="35966" y="94869"/>
                    </a:lnTo>
                    <a:close/>
                  </a:path>
                  <a:path w="36195" h="113029">
                    <a:moveTo>
                      <a:pt x="35966" y="17970"/>
                    </a:moveTo>
                    <a:lnTo>
                      <a:pt x="34544" y="10972"/>
                    </a:lnTo>
                    <a:lnTo>
                      <a:pt x="30695" y="5257"/>
                    </a:lnTo>
                    <a:lnTo>
                      <a:pt x="24980" y="1409"/>
                    </a:lnTo>
                    <a:lnTo>
                      <a:pt x="17983" y="0"/>
                    </a:lnTo>
                    <a:lnTo>
                      <a:pt x="10985" y="1409"/>
                    </a:lnTo>
                    <a:lnTo>
                      <a:pt x="5270" y="5257"/>
                    </a:lnTo>
                    <a:lnTo>
                      <a:pt x="1409" y="10972"/>
                    </a:lnTo>
                    <a:lnTo>
                      <a:pt x="0" y="17970"/>
                    </a:lnTo>
                    <a:lnTo>
                      <a:pt x="1409" y="24968"/>
                    </a:lnTo>
                    <a:lnTo>
                      <a:pt x="5270" y="30683"/>
                    </a:lnTo>
                    <a:lnTo>
                      <a:pt x="10985" y="34544"/>
                    </a:lnTo>
                    <a:lnTo>
                      <a:pt x="17983" y="35953"/>
                    </a:lnTo>
                    <a:lnTo>
                      <a:pt x="24980" y="34544"/>
                    </a:lnTo>
                    <a:lnTo>
                      <a:pt x="30695" y="30683"/>
                    </a:lnTo>
                    <a:lnTo>
                      <a:pt x="34544" y="24968"/>
                    </a:lnTo>
                    <a:lnTo>
                      <a:pt x="35966" y="17970"/>
                    </a:lnTo>
                    <a:close/>
                  </a:path>
                </a:pathLst>
              </a:custGeom>
              <a:solidFill>
                <a:srgbClr val="1F1C1D"/>
              </a:solidFill>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5" name="object 97">
                <a:extLst>
                  <a:ext uri="{FF2B5EF4-FFF2-40B4-BE49-F238E27FC236}">
                    <a16:creationId xmlns:a16="http://schemas.microsoft.com/office/drawing/2014/main" id="{2E9125CD-9A03-82F0-6900-68A346327FF4}"/>
                  </a:ext>
                </a:extLst>
              </p:cNvPr>
              <p:cNvSpPr/>
              <p:nvPr/>
            </p:nvSpPr>
            <p:spPr>
              <a:xfrm>
                <a:off x="8215158" y="2733156"/>
                <a:ext cx="552450" cy="0"/>
              </a:xfrm>
              <a:custGeom>
                <a:avLst/>
                <a:gdLst/>
                <a:ahLst/>
                <a:cxnLst/>
                <a:rect l="l" t="t" r="r" b="b"/>
                <a:pathLst>
                  <a:path w="552450">
                    <a:moveTo>
                      <a:pt x="0" y="0"/>
                    </a:moveTo>
                    <a:lnTo>
                      <a:pt x="552096"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7" name="object 98">
                <a:extLst>
                  <a:ext uri="{FF2B5EF4-FFF2-40B4-BE49-F238E27FC236}">
                    <a16:creationId xmlns:a16="http://schemas.microsoft.com/office/drawing/2014/main" id="{5783B2AE-879B-73B1-1226-A80A5888C795}"/>
                  </a:ext>
                </a:extLst>
              </p:cNvPr>
              <p:cNvSpPr/>
              <p:nvPr/>
            </p:nvSpPr>
            <p:spPr>
              <a:xfrm>
                <a:off x="8472025" y="2715179"/>
                <a:ext cx="36195" cy="36195"/>
              </a:xfrm>
              <a:custGeom>
                <a:avLst/>
                <a:gdLst/>
                <a:ahLst/>
                <a:cxnLst/>
                <a:rect l="l" t="t" r="r" b="b"/>
                <a:pathLst>
                  <a:path w="36195" h="36195">
                    <a:moveTo>
                      <a:pt x="17979" y="0"/>
                    </a:moveTo>
                    <a:lnTo>
                      <a:pt x="10981" y="1412"/>
                    </a:lnTo>
                    <a:lnTo>
                      <a:pt x="5266" y="5266"/>
                    </a:lnTo>
                    <a:lnTo>
                      <a:pt x="1412" y="10981"/>
                    </a:lnTo>
                    <a:lnTo>
                      <a:pt x="0" y="17979"/>
                    </a:lnTo>
                    <a:lnTo>
                      <a:pt x="1412" y="24977"/>
                    </a:lnTo>
                    <a:lnTo>
                      <a:pt x="5266" y="30692"/>
                    </a:lnTo>
                    <a:lnTo>
                      <a:pt x="10981" y="34545"/>
                    </a:lnTo>
                    <a:lnTo>
                      <a:pt x="17979" y="35958"/>
                    </a:lnTo>
                    <a:lnTo>
                      <a:pt x="24977" y="34545"/>
                    </a:lnTo>
                    <a:lnTo>
                      <a:pt x="30692" y="30692"/>
                    </a:lnTo>
                    <a:lnTo>
                      <a:pt x="34545" y="24977"/>
                    </a:lnTo>
                    <a:lnTo>
                      <a:pt x="35958" y="17979"/>
                    </a:lnTo>
                    <a:lnTo>
                      <a:pt x="34545" y="10981"/>
                    </a:lnTo>
                    <a:lnTo>
                      <a:pt x="30692" y="5266"/>
                    </a:lnTo>
                    <a:lnTo>
                      <a:pt x="24977" y="1412"/>
                    </a:lnTo>
                    <a:lnTo>
                      <a:pt x="17979" y="0"/>
                    </a:lnTo>
                    <a:close/>
                  </a:path>
                </a:pathLst>
              </a:custGeom>
              <a:solidFill>
                <a:srgbClr val="1F1C1D"/>
              </a:solidFill>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8" name="object 99">
                <a:extLst>
                  <a:ext uri="{FF2B5EF4-FFF2-40B4-BE49-F238E27FC236}">
                    <a16:creationId xmlns:a16="http://schemas.microsoft.com/office/drawing/2014/main" id="{FE2F9BD6-DE0B-77F0-6AB2-E49C569EB7CB}"/>
                  </a:ext>
                </a:extLst>
              </p:cNvPr>
              <p:cNvSpPr/>
              <p:nvPr/>
            </p:nvSpPr>
            <p:spPr>
              <a:xfrm>
                <a:off x="8161318" y="2826285"/>
                <a:ext cx="386715" cy="0"/>
              </a:xfrm>
              <a:custGeom>
                <a:avLst/>
                <a:gdLst/>
                <a:ahLst/>
                <a:cxnLst/>
                <a:rect l="l" t="t" r="r" b="b"/>
                <a:pathLst>
                  <a:path w="386715">
                    <a:moveTo>
                      <a:pt x="0" y="0"/>
                    </a:moveTo>
                    <a:lnTo>
                      <a:pt x="386481"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9" name="object 100">
                <a:extLst>
                  <a:ext uri="{FF2B5EF4-FFF2-40B4-BE49-F238E27FC236}">
                    <a16:creationId xmlns:a16="http://schemas.microsoft.com/office/drawing/2014/main" id="{48A71BFD-3582-9F66-0650-7A2A96206101}"/>
                  </a:ext>
                </a:extLst>
              </p:cNvPr>
              <p:cNvSpPr/>
              <p:nvPr/>
            </p:nvSpPr>
            <p:spPr>
              <a:xfrm>
                <a:off x="8334691" y="2808304"/>
                <a:ext cx="36195" cy="36195"/>
              </a:xfrm>
              <a:custGeom>
                <a:avLst/>
                <a:gdLst/>
                <a:ahLst/>
                <a:cxnLst/>
                <a:rect l="l" t="t" r="r" b="b"/>
                <a:pathLst>
                  <a:path w="36195" h="36195">
                    <a:moveTo>
                      <a:pt x="17979" y="0"/>
                    </a:moveTo>
                    <a:lnTo>
                      <a:pt x="10981" y="1412"/>
                    </a:lnTo>
                    <a:lnTo>
                      <a:pt x="5266" y="5266"/>
                    </a:lnTo>
                    <a:lnTo>
                      <a:pt x="1412" y="10981"/>
                    </a:lnTo>
                    <a:lnTo>
                      <a:pt x="0" y="17979"/>
                    </a:lnTo>
                    <a:lnTo>
                      <a:pt x="1412" y="24977"/>
                    </a:lnTo>
                    <a:lnTo>
                      <a:pt x="5266" y="30692"/>
                    </a:lnTo>
                    <a:lnTo>
                      <a:pt x="10981" y="34545"/>
                    </a:lnTo>
                    <a:lnTo>
                      <a:pt x="17979" y="35958"/>
                    </a:lnTo>
                    <a:lnTo>
                      <a:pt x="24977" y="34545"/>
                    </a:lnTo>
                    <a:lnTo>
                      <a:pt x="30692" y="30692"/>
                    </a:lnTo>
                    <a:lnTo>
                      <a:pt x="34545" y="24977"/>
                    </a:lnTo>
                    <a:lnTo>
                      <a:pt x="35958" y="17979"/>
                    </a:lnTo>
                    <a:lnTo>
                      <a:pt x="34545" y="10981"/>
                    </a:lnTo>
                    <a:lnTo>
                      <a:pt x="30692" y="5266"/>
                    </a:lnTo>
                    <a:lnTo>
                      <a:pt x="24977" y="1412"/>
                    </a:lnTo>
                    <a:lnTo>
                      <a:pt x="17979" y="0"/>
                    </a:lnTo>
                    <a:close/>
                  </a:path>
                </a:pathLst>
              </a:custGeom>
              <a:solidFill>
                <a:srgbClr val="1F1C1D"/>
              </a:solidFill>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0" name="object 101">
                <a:extLst>
                  <a:ext uri="{FF2B5EF4-FFF2-40B4-BE49-F238E27FC236}">
                    <a16:creationId xmlns:a16="http://schemas.microsoft.com/office/drawing/2014/main" id="{0094BCE7-EB13-3829-C4B5-2B66901ABA28}"/>
                  </a:ext>
                </a:extLst>
              </p:cNvPr>
              <p:cNvSpPr/>
              <p:nvPr/>
            </p:nvSpPr>
            <p:spPr>
              <a:xfrm>
                <a:off x="8161318" y="2914637"/>
                <a:ext cx="307340" cy="0"/>
              </a:xfrm>
              <a:custGeom>
                <a:avLst/>
                <a:gdLst/>
                <a:ahLst/>
                <a:cxnLst/>
                <a:rect l="l" t="t" r="r" b="b"/>
                <a:pathLst>
                  <a:path w="307340">
                    <a:moveTo>
                      <a:pt x="0" y="0"/>
                    </a:moveTo>
                    <a:lnTo>
                      <a:pt x="307031"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1" name="object 102">
                <a:extLst>
                  <a:ext uri="{FF2B5EF4-FFF2-40B4-BE49-F238E27FC236}">
                    <a16:creationId xmlns:a16="http://schemas.microsoft.com/office/drawing/2014/main" id="{85454519-E867-8C61-7FD4-A80524E5083B}"/>
                  </a:ext>
                </a:extLst>
              </p:cNvPr>
              <p:cNvSpPr/>
              <p:nvPr/>
            </p:nvSpPr>
            <p:spPr>
              <a:xfrm>
                <a:off x="8300178" y="2896660"/>
                <a:ext cx="36195" cy="36195"/>
              </a:xfrm>
              <a:custGeom>
                <a:avLst/>
                <a:gdLst/>
                <a:ahLst/>
                <a:cxnLst/>
                <a:rect l="l" t="t" r="r" b="b"/>
                <a:pathLst>
                  <a:path w="36195" h="36195">
                    <a:moveTo>
                      <a:pt x="17979" y="0"/>
                    </a:moveTo>
                    <a:lnTo>
                      <a:pt x="10981" y="1412"/>
                    </a:lnTo>
                    <a:lnTo>
                      <a:pt x="5266" y="5266"/>
                    </a:lnTo>
                    <a:lnTo>
                      <a:pt x="1412" y="10981"/>
                    </a:lnTo>
                    <a:lnTo>
                      <a:pt x="0" y="17979"/>
                    </a:lnTo>
                    <a:lnTo>
                      <a:pt x="1412" y="24977"/>
                    </a:lnTo>
                    <a:lnTo>
                      <a:pt x="5266" y="30692"/>
                    </a:lnTo>
                    <a:lnTo>
                      <a:pt x="10981" y="34545"/>
                    </a:lnTo>
                    <a:lnTo>
                      <a:pt x="17979" y="35958"/>
                    </a:lnTo>
                    <a:lnTo>
                      <a:pt x="24977" y="34545"/>
                    </a:lnTo>
                    <a:lnTo>
                      <a:pt x="30692" y="30692"/>
                    </a:lnTo>
                    <a:lnTo>
                      <a:pt x="34545" y="24977"/>
                    </a:lnTo>
                    <a:lnTo>
                      <a:pt x="35958" y="17979"/>
                    </a:lnTo>
                    <a:lnTo>
                      <a:pt x="34545" y="10981"/>
                    </a:lnTo>
                    <a:lnTo>
                      <a:pt x="30692" y="5266"/>
                    </a:lnTo>
                    <a:lnTo>
                      <a:pt x="24977" y="1412"/>
                    </a:lnTo>
                    <a:lnTo>
                      <a:pt x="17979" y="0"/>
                    </a:lnTo>
                    <a:close/>
                  </a:path>
                </a:pathLst>
              </a:custGeom>
              <a:solidFill>
                <a:srgbClr val="1F1C1D"/>
              </a:solidFill>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2" name="object 104">
                <a:extLst>
                  <a:ext uri="{FF2B5EF4-FFF2-40B4-BE49-F238E27FC236}">
                    <a16:creationId xmlns:a16="http://schemas.microsoft.com/office/drawing/2014/main" id="{453B82BB-CD45-0EB6-4DFF-637098684BD2}"/>
                  </a:ext>
                </a:extLst>
              </p:cNvPr>
              <p:cNvSpPr/>
              <p:nvPr/>
            </p:nvSpPr>
            <p:spPr>
              <a:xfrm>
                <a:off x="8189008" y="3084473"/>
                <a:ext cx="307975" cy="0"/>
              </a:xfrm>
              <a:custGeom>
                <a:avLst/>
                <a:gdLst/>
                <a:ahLst/>
                <a:cxnLst/>
                <a:rect l="l" t="t" r="r" b="b"/>
                <a:pathLst>
                  <a:path w="307975">
                    <a:moveTo>
                      <a:pt x="0" y="0"/>
                    </a:moveTo>
                    <a:lnTo>
                      <a:pt x="307682"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3" name="object 105">
                <a:extLst>
                  <a:ext uri="{FF2B5EF4-FFF2-40B4-BE49-F238E27FC236}">
                    <a16:creationId xmlns:a16="http://schemas.microsoft.com/office/drawing/2014/main" id="{4881B01B-4AE1-C6BD-F485-A82F5437619B}"/>
                  </a:ext>
                </a:extLst>
              </p:cNvPr>
              <p:cNvSpPr/>
              <p:nvPr/>
            </p:nvSpPr>
            <p:spPr>
              <a:xfrm>
                <a:off x="8329780" y="3066494"/>
                <a:ext cx="36195" cy="36195"/>
              </a:xfrm>
              <a:custGeom>
                <a:avLst/>
                <a:gdLst/>
                <a:ahLst/>
                <a:cxnLst/>
                <a:rect l="l" t="t" r="r" b="b"/>
                <a:pathLst>
                  <a:path w="36195" h="36195">
                    <a:moveTo>
                      <a:pt x="17979" y="0"/>
                    </a:moveTo>
                    <a:lnTo>
                      <a:pt x="10981" y="1412"/>
                    </a:lnTo>
                    <a:lnTo>
                      <a:pt x="5266" y="5266"/>
                    </a:lnTo>
                    <a:lnTo>
                      <a:pt x="1412" y="10981"/>
                    </a:lnTo>
                    <a:lnTo>
                      <a:pt x="0" y="17979"/>
                    </a:lnTo>
                    <a:lnTo>
                      <a:pt x="1412" y="24977"/>
                    </a:lnTo>
                    <a:lnTo>
                      <a:pt x="5266" y="30692"/>
                    </a:lnTo>
                    <a:lnTo>
                      <a:pt x="10981" y="34545"/>
                    </a:lnTo>
                    <a:lnTo>
                      <a:pt x="17979" y="35958"/>
                    </a:lnTo>
                    <a:lnTo>
                      <a:pt x="24977" y="34545"/>
                    </a:lnTo>
                    <a:lnTo>
                      <a:pt x="30692" y="30692"/>
                    </a:lnTo>
                    <a:lnTo>
                      <a:pt x="34545" y="24977"/>
                    </a:lnTo>
                    <a:lnTo>
                      <a:pt x="35958" y="17979"/>
                    </a:lnTo>
                    <a:lnTo>
                      <a:pt x="34545" y="10981"/>
                    </a:lnTo>
                    <a:lnTo>
                      <a:pt x="30692" y="5266"/>
                    </a:lnTo>
                    <a:lnTo>
                      <a:pt x="24977" y="1412"/>
                    </a:lnTo>
                    <a:lnTo>
                      <a:pt x="17979" y="0"/>
                    </a:lnTo>
                    <a:close/>
                  </a:path>
                </a:pathLst>
              </a:custGeom>
              <a:solidFill>
                <a:srgbClr val="1F1C1D"/>
              </a:solidFill>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4" name="object 106">
                <a:extLst>
                  <a:ext uri="{FF2B5EF4-FFF2-40B4-BE49-F238E27FC236}">
                    <a16:creationId xmlns:a16="http://schemas.microsoft.com/office/drawing/2014/main" id="{3A5CE648-1DD1-4C51-4227-1DAA423D89C7}"/>
                  </a:ext>
                </a:extLst>
              </p:cNvPr>
              <p:cNvSpPr/>
              <p:nvPr/>
            </p:nvSpPr>
            <p:spPr>
              <a:xfrm>
                <a:off x="8237060" y="3178965"/>
                <a:ext cx="304165" cy="0"/>
              </a:xfrm>
              <a:custGeom>
                <a:avLst/>
                <a:gdLst/>
                <a:ahLst/>
                <a:cxnLst/>
                <a:rect l="l" t="t" r="r" b="b"/>
                <a:pathLst>
                  <a:path w="304165">
                    <a:moveTo>
                      <a:pt x="0" y="0"/>
                    </a:moveTo>
                    <a:lnTo>
                      <a:pt x="303692"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5" name="object 107">
                <a:extLst>
                  <a:ext uri="{FF2B5EF4-FFF2-40B4-BE49-F238E27FC236}">
                    <a16:creationId xmlns:a16="http://schemas.microsoft.com/office/drawing/2014/main" id="{3DD8515F-B91A-F291-CD5F-16C44B53552A}"/>
                  </a:ext>
                </a:extLst>
              </p:cNvPr>
              <p:cNvSpPr/>
              <p:nvPr/>
            </p:nvSpPr>
            <p:spPr>
              <a:xfrm>
                <a:off x="8370455" y="3160986"/>
                <a:ext cx="36195" cy="36195"/>
              </a:xfrm>
              <a:custGeom>
                <a:avLst/>
                <a:gdLst/>
                <a:ahLst/>
                <a:cxnLst/>
                <a:rect l="l" t="t" r="r" b="b"/>
                <a:pathLst>
                  <a:path w="36195" h="36195">
                    <a:moveTo>
                      <a:pt x="17979" y="0"/>
                    </a:moveTo>
                    <a:lnTo>
                      <a:pt x="10981" y="1412"/>
                    </a:lnTo>
                    <a:lnTo>
                      <a:pt x="5266" y="5266"/>
                    </a:lnTo>
                    <a:lnTo>
                      <a:pt x="1412" y="10981"/>
                    </a:lnTo>
                    <a:lnTo>
                      <a:pt x="0" y="17979"/>
                    </a:lnTo>
                    <a:lnTo>
                      <a:pt x="1412" y="24977"/>
                    </a:lnTo>
                    <a:lnTo>
                      <a:pt x="5266" y="30692"/>
                    </a:lnTo>
                    <a:lnTo>
                      <a:pt x="10981" y="34545"/>
                    </a:lnTo>
                    <a:lnTo>
                      <a:pt x="17979" y="35958"/>
                    </a:lnTo>
                    <a:lnTo>
                      <a:pt x="24977" y="34545"/>
                    </a:lnTo>
                    <a:lnTo>
                      <a:pt x="30692" y="30692"/>
                    </a:lnTo>
                    <a:lnTo>
                      <a:pt x="34545" y="24977"/>
                    </a:lnTo>
                    <a:lnTo>
                      <a:pt x="35958" y="17979"/>
                    </a:lnTo>
                    <a:lnTo>
                      <a:pt x="34545" y="10981"/>
                    </a:lnTo>
                    <a:lnTo>
                      <a:pt x="30692" y="5266"/>
                    </a:lnTo>
                    <a:lnTo>
                      <a:pt x="24977" y="1412"/>
                    </a:lnTo>
                    <a:lnTo>
                      <a:pt x="17979" y="0"/>
                    </a:lnTo>
                    <a:close/>
                  </a:path>
                </a:pathLst>
              </a:custGeom>
              <a:solidFill>
                <a:srgbClr val="1F1C1D"/>
              </a:solidFill>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6" name="object 108">
                <a:extLst>
                  <a:ext uri="{FF2B5EF4-FFF2-40B4-BE49-F238E27FC236}">
                    <a16:creationId xmlns:a16="http://schemas.microsoft.com/office/drawing/2014/main" id="{9FF85540-A08A-2040-07F7-903525A77636}"/>
                  </a:ext>
                </a:extLst>
              </p:cNvPr>
              <p:cNvSpPr/>
              <p:nvPr/>
            </p:nvSpPr>
            <p:spPr>
              <a:xfrm>
                <a:off x="8176189" y="3362530"/>
                <a:ext cx="356870" cy="0"/>
              </a:xfrm>
              <a:custGeom>
                <a:avLst/>
                <a:gdLst/>
                <a:ahLst/>
                <a:cxnLst/>
                <a:rect l="l" t="t" r="r" b="b"/>
                <a:pathLst>
                  <a:path w="356870">
                    <a:moveTo>
                      <a:pt x="0" y="0"/>
                    </a:moveTo>
                    <a:lnTo>
                      <a:pt x="356735"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7" name="object 109">
                <a:extLst>
                  <a:ext uri="{FF2B5EF4-FFF2-40B4-BE49-F238E27FC236}">
                    <a16:creationId xmlns:a16="http://schemas.microsoft.com/office/drawing/2014/main" id="{42FE66B5-4A69-240B-4F9A-482D5D5992B1}"/>
                  </a:ext>
                </a:extLst>
              </p:cNvPr>
              <p:cNvSpPr/>
              <p:nvPr/>
            </p:nvSpPr>
            <p:spPr>
              <a:xfrm>
                <a:off x="8339907" y="3344548"/>
                <a:ext cx="36195" cy="36195"/>
              </a:xfrm>
              <a:custGeom>
                <a:avLst/>
                <a:gdLst/>
                <a:ahLst/>
                <a:cxnLst/>
                <a:rect l="l" t="t" r="r" b="b"/>
                <a:pathLst>
                  <a:path w="36195" h="36195">
                    <a:moveTo>
                      <a:pt x="17979" y="0"/>
                    </a:moveTo>
                    <a:lnTo>
                      <a:pt x="10981" y="1412"/>
                    </a:lnTo>
                    <a:lnTo>
                      <a:pt x="5266" y="5266"/>
                    </a:lnTo>
                    <a:lnTo>
                      <a:pt x="1412" y="10981"/>
                    </a:lnTo>
                    <a:lnTo>
                      <a:pt x="0" y="17979"/>
                    </a:lnTo>
                    <a:lnTo>
                      <a:pt x="1412" y="24977"/>
                    </a:lnTo>
                    <a:lnTo>
                      <a:pt x="5266" y="30692"/>
                    </a:lnTo>
                    <a:lnTo>
                      <a:pt x="10981" y="34545"/>
                    </a:lnTo>
                    <a:lnTo>
                      <a:pt x="17979" y="35958"/>
                    </a:lnTo>
                    <a:lnTo>
                      <a:pt x="24977" y="34545"/>
                    </a:lnTo>
                    <a:lnTo>
                      <a:pt x="30692" y="30692"/>
                    </a:lnTo>
                    <a:lnTo>
                      <a:pt x="34545" y="24977"/>
                    </a:lnTo>
                    <a:lnTo>
                      <a:pt x="35958" y="17979"/>
                    </a:lnTo>
                    <a:lnTo>
                      <a:pt x="34545" y="10981"/>
                    </a:lnTo>
                    <a:lnTo>
                      <a:pt x="30692" y="5266"/>
                    </a:lnTo>
                    <a:lnTo>
                      <a:pt x="24977" y="1412"/>
                    </a:lnTo>
                    <a:lnTo>
                      <a:pt x="17979" y="0"/>
                    </a:lnTo>
                    <a:close/>
                  </a:path>
                </a:pathLst>
              </a:custGeom>
              <a:solidFill>
                <a:srgbClr val="1F1C1D"/>
              </a:solidFill>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8" name="object 110">
                <a:extLst>
                  <a:ext uri="{FF2B5EF4-FFF2-40B4-BE49-F238E27FC236}">
                    <a16:creationId xmlns:a16="http://schemas.microsoft.com/office/drawing/2014/main" id="{057A5223-595E-2FB3-60CA-F5C6C8B6FF88}"/>
                  </a:ext>
                </a:extLst>
              </p:cNvPr>
              <p:cNvSpPr/>
              <p:nvPr/>
            </p:nvSpPr>
            <p:spPr>
              <a:xfrm>
                <a:off x="8193527" y="3445249"/>
                <a:ext cx="285750" cy="0"/>
              </a:xfrm>
              <a:custGeom>
                <a:avLst/>
                <a:gdLst/>
                <a:ahLst/>
                <a:cxnLst/>
                <a:rect l="l" t="t" r="r" b="b"/>
                <a:pathLst>
                  <a:path w="285750">
                    <a:moveTo>
                      <a:pt x="0" y="0"/>
                    </a:moveTo>
                    <a:lnTo>
                      <a:pt x="285220"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9" name="object 111">
                <a:extLst>
                  <a:ext uri="{FF2B5EF4-FFF2-40B4-BE49-F238E27FC236}">
                    <a16:creationId xmlns:a16="http://schemas.microsoft.com/office/drawing/2014/main" id="{3F7FAAF4-2F53-A03F-23DD-8E7FDC2C4297}"/>
                  </a:ext>
                </a:extLst>
              </p:cNvPr>
              <p:cNvSpPr/>
              <p:nvPr/>
            </p:nvSpPr>
            <p:spPr>
              <a:xfrm>
                <a:off x="8317321" y="3427267"/>
                <a:ext cx="36195" cy="36195"/>
              </a:xfrm>
              <a:custGeom>
                <a:avLst/>
                <a:gdLst/>
                <a:ahLst/>
                <a:cxnLst/>
                <a:rect l="l" t="t" r="r" b="b"/>
                <a:pathLst>
                  <a:path w="36195" h="36195">
                    <a:moveTo>
                      <a:pt x="17979" y="0"/>
                    </a:moveTo>
                    <a:lnTo>
                      <a:pt x="10981" y="1412"/>
                    </a:lnTo>
                    <a:lnTo>
                      <a:pt x="5266" y="5266"/>
                    </a:lnTo>
                    <a:lnTo>
                      <a:pt x="1412" y="10981"/>
                    </a:lnTo>
                    <a:lnTo>
                      <a:pt x="0" y="17979"/>
                    </a:lnTo>
                    <a:lnTo>
                      <a:pt x="1412" y="24977"/>
                    </a:lnTo>
                    <a:lnTo>
                      <a:pt x="5266" y="30692"/>
                    </a:lnTo>
                    <a:lnTo>
                      <a:pt x="10981" y="34545"/>
                    </a:lnTo>
                    <a:lnTo>
                      <a:pt x="17979" y="35958"/>
                    </a:lnTo>
                    <a:lnTo>
                      <a:pt x="24977" y="34545"/>
                    </a:lnTo>
                    <a:lnTo>
                      <a:pt x="30692" y="30692"/>
                    </a:lnTo>
                    <a:lnTo>
                      <a:pt x="34545" y="24977"/>
                    </a:lnTo>
                    <a:lnTo>
                      <a:pt x="35958" y="17979"/>
                    </a:lnTo>
                    <a:lnTo>
                      <a:pt x="34545" y="10981"/>
                    </a:lnTo>
                    <a:lnTo>
                      <a:pt x="30692" y="5266"/>
                    </a:lnTo>
                    <a:lnTo>
                      <a:pt x="24977" y="1412"/>
                    </a:lnTo>
                    <a:lnTo>
                      <a:pt x="17979" y="0"/>
                    </a:lnTo>
                    <a:close/>
                  </a:path>
                </a:pathLst>
              </a:custGeom>
              <a:solidFill>
                <a:srgbClr val="1F1C1D"/>
              </a:solidFill>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0" name="object 113">
                <a:extLst>
                  <a:ext uri="{FF2B5EF4-FFF2-40B4-BE49-F238E27FC236}">
                    <a16:creationId xmlns:a16="http://schemas.microsoft.com/office/drawing/2014/main" id="{0886DBB7-7C38-9CBB-E6D6-33890A301A14}"/>
                  </a:ext>
                </a:extLst>
              </p:cNvPr>
              <p:cNvSpPr/>
              <p:nvPr/>
            </p:nvSpPr>
            <p:spPr>
              <a:xfrm>
                <a:off x="8139720" y="3792560"/>
                <a:ext cx="316230" cy="0"/>
              </a:xfrm>
              <a:custGeom>
                <a:avLst/>
                <a:gdLst/>
                <a:ahLst/>
                <a:cxnLst/>
                <a:rect l="l" t="t" r="r" b="b"/>
                <a:pathLst>
                  <a:path w="316229">
                    <a:moveTo>
                      <a:pt x="0" y="0"/>
                    </a:moveTo>
                    <a:lnTo>
                      <a:pt x="316008"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1" name="object 114">
                <a:extLst>
                  <a:ext uri="{FF2B5EF4-FFF2-40B4-BE49-F238E27FC236}">
                    <a16:creationId xmlns:a16="http://schemas.microsoft.com/office/drawing/2014/main" id="{536008DE-9BC8-8FB4-142B-7F23E15D1D5E}"/>
                  </a:ext>
                </a:extLst>
              </p:cNvPr>
              <p:cNvSpPr/>
              <p:nvPr/>
            </p:nvSpPr>
            <p:spPr>
              <a:xfrm>
                <a:off x="8282018" y="3774580"/>
                <a:ext cx="36195" cy="36195"/>
              </a:xfrm>
              <a:custGeom>
                <a:avLst/>
                <a:gdLst/>
                <a:ahLst/>
                <a:cxnLst/>
                <a:rect l="l" t="t" r="r" b="b"/>
                <a:pathLst>
                  <a:path w="36195" h="36195">
                    <a:moveTo>
                      <a:pt x="17979" y="0"/>
                    </a:moveTo>
                    <a:lnTo>
                      <a:pt x="10981" y="1412"/>
                    </a:lnTo>
                    <a:lnTo>
                      <a:pt x="5266" y="5266"/>
                    </a:lnTo>
                    <a:lnTo>
                      <a:pt x="1412" y="10981"/>
                    </a:lnTo>
                    <a:lnTo>
                      <a:pt x="0" y="17979"/>
                    </a:lnTo>
                    <a:lnTo>
                      <a:pt x="1412" y="24977"/>
                    </a:lnTo>
                    <a:lnTo>
                      <a:pt x="5266" y="30692"/>
                    </a:lnTo>
                    <a:lnTo>
                      <a:pt x="10981" y="34545"/>
                    </a:lnTo>
                    <a:lnTo>
                      <a:pt x="17979" y="35958"/>
                    </a:lnTo>
                    <a:lnTo>
                      <a:pt x="24977" y="34545"/>
                    </a:lnTo>
                    <a:lnTo>
                      <a:pt x="30692" y="30692"/>
                    </a:lnTo>
                    <a:lnTo>
                      <a:pt x="34545" y="24977"/>
                    </a:lnTo>
                    <a:lnTo>
                      <a:pt x="35958" y="17979"/>
                    </a:lnTo>
                    <a:lnTo>
                      <a:pt x="34545" y="10981"/>
                    </a:lnTo>
                    <a:lnTo>
                      <a:pt x="30692" y="5266"/>
                    </a:lnTo>
                    <a:lnTo>
                      <a:pt x="24977" y="1412"/>
                    </a:lnTo>
                    <a:lnTo>
                      <a:pt x="17979" y="0"/>
                    </a:lnTo>
                    <a:close/>
                  </a:path>
                </a:pathLst>
              </a:custGeom>
              <a:solidFill>
                <a:srgbClr val="1F1C1D"/>
              </a:solidFill>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2" name="object 115">
                <a:extLst>
                  <a:ext uri="{FF2B5EF4-FFF2-40B4-BE49-F238E27FC236}">
                    <a16:creationId xmlns:a16="http://schemas.microsoft.com/office/drawing/2014/main" id="{CDED50D2-4D7A-3A19-1977-FE38321C3D06}"/>
                  </a:ext>
                </a:extLst>
              </p:cNvPr>
              <p:cNvSpPr/>
              <p:nvPr/>
            </p:nvSpPr>
            <p:spPr>
              <a:xfrm>
                <a:off x="8144616" y="4055866"/>
                <a:ext cx="414655" cy="0"/>
              </a:xfrm>
              <a:custGeom>
                <a:avLst/>
                <a:gdLst/>
                <a:ahLst/>
                <a:cxnLst/>
                <a:rect l="l" t="t" r="r" b="b"/>
                <a:pathLst>
                  <a:path w="414654">
                    <a:moveTo>
                      <a:pt x="0" y="0"/>
                    </a:moveTo>
                    <a:lnTo>
                      <a:pt x="414193"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3" name="object 116">
                <a:extLst>
                  <a:ext uri="{FF2B5EF4-FFF2-40B4-BE49-F238E27FC236}">
                    <a16:creationId xmlns:a16="http://schemas.microsoft.com/office/drawing/2014/main" id="{FCB76664-E144-15DC-2AF0-E43C9C986B0E}"/>
                  </a:ext>
                </a:extLst>
              </p:cNvPr>
              <p:cNvSpPr/>
              <p:nvPr/>
            </p:nvSpPr>
            <p:spPr>
              <a:xfrm>
                <a:off x="8337994" y="4037888"/>
                <a:ext cx="36195" cy="36195"/>
              </a:xfrm>
              <a:custGeom>
                <a:avLst/>
                <a:gdLst/>
                <a:ahLst/>
                <a:cxnLst/>
                <a:rect l="l" t="t" r="r" b="b"/>
                <a:pathLst>
                  <a:path w="36195" h="36195">
                    <a:moveTo>
                      <a:pt x="17979" y="0"/>
                    </a:moveTo>
                    <a:lnTo>
                      <a:pt x="10981" y="1412"/>
                    </a:lnTo>
                    <a:lnTo>
                      <a:pt x="5266" y="5266"/>
                    </a:lnTo>
                    <a:lnTo>
                      <a:pt x="1412" y="10981"/>
                    </a:lnTo>
                    <a:lnTo>
                      <a:pt x="0" y="17979"/>
                    </a:lnTo>
                    <a:lnTo>
                      <a:pt x="1412" y="24977"/>
                    </a:lnTo>
                    <a:lnTo>
                      <a:pt x="5266" y="30692"/>
                    </a:lnTo>
                    <a:lnTo>
                      <a:pt x="10981" y="34545"/>
                    </a:lnTo>
                    <a:lnTo>
                      <a:pt x="17979" y="35958"/>
                    </a:lnTo>
                    <a:lnTo>
                      <a:pt x="24977" y="34545"/>
                    </a:lnTo>
                    <a:lnTo>
                      <a:pt x="30692" y="30692"/>
                    </a:lnTo>
                    <a:lnTo>
                      <a:pt x="34545" y="24977"/>
                    </a:lnTo>
                    <a:lnTo>
                      <a:pt x="35958" y="17979"/>
                    </a:lnTo>
                    <a:lnTo>
                      <a:pt x="34545" y="10981"/>
                    </a:lnTo>
                    <a:lnTo>
                      <a:pt x="30692" y="5266"/>
                    </a:lnTo>
                    <a:lnTo>
                      <a:pt x="24977" y="1412"/>
                    </a:lnTo>
                    <a:lnTo>
                      <a:pt x="17979" y="0"/>
                    </a:lnTo>
                    <a:close/>
                  </a:path>
                </a:pathLst>
              </a:custGeom>
              <a:solidFill>
                <a:srgbClr val="1F1C1D"/>
              </a:solidFill>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4" name="object 117">
                <a:extLst>
                  <a:ext uri="{FF2B5EF4-FFF2-40B4-BE49-F238E27FC236}">
                    <a16:creationId xmlns:a16="http://schemas.microsoft.com/office/drawing/2014/main" id="{0D4B8B01-9327-50B1-004D-DE121CBAA25B}"/>
                  </a:ext>
                </a:extLst>
              </p:cNvPr>
              <p:cNvSpPr/>
              <p:nvPr/>
            </p:nvSpPr>
            <p:spPr>
              <a:xfrm>
                <a:off x="8185343" y="4152681"/>
                <a:ext cx="332105" cy="0"/>
              </a:xfrm>
              <a:custGeom>
                <a:avLst/>
                <a:gdLst/>
                <a:ahLst/>
                <a:cxnLst/>
                <a:rect l="l" t="t" r="r" b="b"/>
                <a:pathLst>
                  <a:path w="332104">
                    <a:moveTo>
                      <a:pt x="0" y="0"/>
                    </a:moveTo>
                    <a:lnTo>
                      <a:pt x="331971"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5" name="object 118">
                <a:extLst>
                  <a:ext uri="{FF2B5EF4-FFF2-40B4-BE49-F238E27FC236}">
                    <a16:creationId xmlns:a16="http://schemas.microsoft.com/office/drawing/2014/main" id="{29FBCEF2-961E-D8E9-2AC6-8A384EBC9A8A}"/>
                  </a:ext>
                </a:extLst>
              </p:cNvPr>
              <p:cNvSpPr/>
              <p:nvPr/>
            </p:nvSpPr>
            <p:spPr>
              <a:xfrm>
                <a:off x="8339603" y="4134701"/>
                <a:ext cx="36195" cy="36195"/>
              </a:xfrm>
              <a:custGeom>
                <a:avLst/>
                <a:gdLst/>
                <a:ahLst/>
                <a:cxnLst/>
                <a:rect l="l" t="t" r="r" b="b"/>
                <a:pathLst>
                  <a:path w="36195" h="36195">
                    <a:moveTo>
                      <a:pt x="17979" y="0"/>
                    </a:moveTo>
                    <a:lnTo>
                      <a:pt x="10981" y="1412"/>
                    </a:lnTo>
                    <a:lnTo>
                      <a:pt x="5266" y="5266"/>
                    </a:lnTo>
                    <a:lnTo>
                      <a:pt x="1412" y="10981"/>
                    </a:lnTo>
                    <a:lnTo>
                      <a:pt x="0" y="17979"/>
                    </a:lnTo>
                    <a:lnTo>
                      <a:pt x="1412" y="24977"/>
                    </a:lnTo>
                    <a:lnTo>
                      <a:pt x="5266" y="30692"/>
                    </a:lnTo>
                    <a:lnTo>
                      <a:pt x="10981" y="34545"/>
                    </a:lnTo>
                    <a:lnTo>
                      <a:pt x="17979" y="35958"/>
                    </a:lnTo>
                    <a:lnTo>
                      <a:pt x="24977" y="34545"/>
                    </a:lnTo>
                    <a:lnTo>
                      <a:pt x="30692" y="30692"/>
                    </a:lnTo>
                    <a:lnTo>
                      <a:pt x="34545" y="24977"/>
                    </a:lnTo>
                    <a:lnTo>
                      <a:pt x="35958" y="17979"/>
                    </a:lnTo>
                    <a:lnTo>
                      <a:pt x="34545" y="10981"/>
                    </a:lnTo>
                    <a:lnTo>
                      <a:pt x="30692" y="5266"/>
                    </a:lnTo>
                    <a:lnTo>
                      <a:pt x="24977" y="1412"/>
                    </a:lnTo>
                    <a:lnTo>
                      <a:pt x="17979" y="0"/>
                    </a:lnTo>
                    <a:close/>
                  </a:path>
                </a:pathLst>
              </a:custGeom>
              <a:solidFill>
                <a:srgbClr val="1F1C1D"/>
              </a:solidFill>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6" name="object 119">
                <a:extLst>
                  <a:ext uri="{FF2B5EF4-FFF2-40B4-BE49-F238E27FC236}">
                    <a16:creationId xmlns:a16="http://schemas.microsoft.com/office/drawing/2014/main" id="{78780286-B549-DCCA-4D24-80DF24068D60}"/>
                  </a:ext>
                </a:extLst>
              </p:cNvPr>
              <p:cNvSpPr/>
              <p:nvPr/>
            </p:nvSpPr>
            <p:spPr>
              <a:xfrm>
                <a:off x="8219111" y="1774470"/>
                <a:ext cx="309245" cy="0"/>
              </a:xfrm>
              <a:custGeom>
                <a:avLst/>
                <a:gdLst/>
                <a:ahLst/>
                <a:cxnLst/>
                <a:rect l="l" t="t" r="r" b="b"/>
                <a:pathLst>
                  <a:path w="309245">
                    <a:moveTo>
                      <a:pt x="0" y="0"/>
                    </a:moveTo>
                    <a:lnTo>
                      <a:pt x="308651"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7" name="object 120">
                <a:extLst>
                  <a:ext uri="{FF2B5EF4-FFF2-40B4-BE49-F238E27FC236}">
                    <a16:creationId xmlns:a16="http://schemas.microsoft.com/office/drawing/2014/main" id="{1F3D3DFB-C74B-EBD3-66C5-0C66DA4E503F}"/>
                  </a:ext>
                </a:extLst>
              </p:cNvPr>
              <p:cNvSpPr/>
              <p:nvPr/>
            </p:nvSpPr>
            <p:spPr>
              <a:xfrm>
                <a:off x="8356029" y="1756493"/>
                <a:ext cx="36195" cy="36195"/>
              </a:xfrm>
              <a:custGeom>
                <a:avLst/>
                <a:gdLst/>
                <a:ahLst/>
                <a:cxnLst/>
                <a:rect l="l" t="t" r="r" b="b"/>
                <a:pathLst>
                  <a:path w="36195" h="36195">
                    <a:moveTo>
                      <a:pt x="17979" y="0"/>
                    </a:moveTo>
                    <a:lnTo>
                      <a:pt x="10981" y="1412"/>
                    </a:lnTo>
                    <a:lnTo>
                      <a:pt x="5266" y="5266"/>
                    </a:lnTo>
                    <a:lnTo>
                      <a:pt x="1412" y="10981"/>
                    </a:lnTo>
                    <a:lnTo>
                      <a:pt x="0" y="17979"/>
                    </a:lnTo>
                    <a:lnTo>
                      <a:pt x="1412" y="24977"/>
                    </a:lnTo>
                    <a:lnTo>
                      <a:pt x="5266" y="30692"/>
                    </a:lnTo>
                    <a:lnTo>
                      <a:pt x="10981" y="34545"/>
                    </a:lnTo>
                    <a:lnTo>
                      <a:pt x="17979" y="35958"/>
                    </a:lnTo>
                    <a:lnTo>
                      <a:pt x="24977" y="34545"/>
                    </a:lnTo>
                    <a:lnTo>
                      <a:pt x="30692" y="30692"/>
                    </a:lnTo>
                    <a:lnTo>
                      <a:pt x="34545" y="24977"/>
                    </a:lnTo>
                    <a:lnTo>
                      <a:pt x="35958" y="17979"/>
                    </a:lnTo>
                    <a:lnTo>
                      <a:pt x="34545" y="10981"/>
                    </a:lnTo>
                    <a:lnTo>
                      <a:pt x="30692" y="5266"/>
                    </a:lnTo>
                    <a:lnTo>
                      <a:pt x="24977" y="1412"/>
                    </a:lnTo>
                    <a:lnTo>
                      <a:pt x="17979" y="0"/>
                    </a:lnTo>
                    <a:close/>
                  </a:path>
                </a:pathLst>
              </a:custGeom>
              <a:solidFill>
                <a:srgbClr val="1F1C1D"/>
              </a:solidFill>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8" name="object 121">
                <a:extLst>
                  <a:ext uri="{FF2B5EF4-FFF2-40B4-BE49-F238E27FC236}">
                    <a16:creationId xmlns:a16="http://schemas.microsoft.com/office/drawing/2014/main" id="{28EDC872-EA9D-EBEB-F900-7896A6417F86}"/>
                  </a:ext>
                </a:extLst>
              </p:cNvPr>
              <p:cNvSpPr/>
              <p:nvPr/>
            </p:nvSpPr>
            <p:spPr>
              <a:xfrm>
                <a:off x="8179712" y="1850110"/>
                <a:ext cx="292735" cy="0"/>
              </a:xfrm>
              <a:custGeom>
                <a:avLst/>
                <a:gdLst/>
                <a:ahLst/>
                <a:cxnLst/>
                <a:rect l="l" t="t" r="r" b="b"/>
                <a:pathLst>
                  <a:path w="292734">
                    <a:moveTo>
                      <a:pt x="0" y="0"/>
                    </a:moveTo>
                    <a:lnTo>
                      <a:pt x="292312"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9" name="object 122">
                <a:extLst>
                  <a:ext uri="{FF2B5EF4-FFF2-40B4-BE49-F238E27FC236}">
                    <a16:creationId xmlns:a16="http://schemas.microsoft.com/office/drawing/2014/main" id="{B73469AE-5758-4C8E-9576-B1E9410AED49}"/>
                  </a:ext>
                </a:extLst>
              </p:cNvPr>
              <p:cNvSpPr/>
              <p:nvPr/>
            </p:nvSpPr>
            <p:spPr>
              <a:xfrm>
                <a:off x="8308446" y="1832128"/>
                <a:ext cx="36195" cy="36195"/>
              </a:xfrm>
              <a:custGeom>
                <a:avLst/>
                <a:gdLst/>
                <a:ahLst/>
                <a:cxnLst/>
                <a:rect l="l" t="t" r="r" b="b"/>
                <a:pathLst>
                  <a:path w="36195" h="36195">
                    <a:moveTo>
                      <a:pt x="17979" y="0"/>
                    </a:moveTo>
                    <a:lnTo>
                      <a:pt x="10981" y="1412"/>
                    </a:lnTo>
                    <a:lnTo>
                      <a:pt x="5266" y="5266"/>
                    </a:lnTo>
                    <a:lnTo>
                      <a:pt x="1412" y="10981"/>
                    </a:lnTo>
                    <a:lnTo>
                      <a:pt x="0" y="17979"/>
                    </a:lnTo>
                    <a:lnTo>
                      <a:pt x="1412" y="24977"/>
                    </a:lnTo>
                    <a:lnTo>
                      <a:pt x="5266" y="30692"/>
                    </a:lnTo>
                    <a:lnTo>
                      <a:pt x="10981" y="34545"/>
                    </a:lnTo>
                    <a:lnTo>
                      <a:pt x="17979" y="35958"/>
                    </a:lnTo>
                    <a:lnTo>
                      <a:pt x="24977" y="34545"/>
                    </a:lnTo>
                    <a:lnTo>
                      <a:pt x="30692" y="30692"/>
                    </a:lnTo>
                    <a:lnTo>
                      <a:pt x="34545" y="24977"/>
                    </a:lnTo>
                    <a:lnTo>
                      <a:pt x="35958" y="17979"/>
                    </a:lnTo>
                    <a:lnTo>
                      <a:pt x="34545" y="10981"/>
                    </a:lnTo>
                    <a:lnTo>
                      <a:pt x="30692" y="5266"/>
                    </a:lnTo>
                    <a:lnTo>
                      <a:pt x="24977" y="1412"/>
                    </a:lnTo>
                    <a:lnTo>
                      <a:pt x="17979" y="0"/>
                    </a:lnTo>
                    <a:close/>
                  </a:path>
                </a:pathLst>
              </a:custGeom>
              <a:solidFill>
                <a:srgbClr val="1F1C1D"/>
              </a:solidFill>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0" name="object 123">
                <a:extLst>
                  <a:ext uri="{FF2B5EF4-FFF2-40B4-BE49-F238E27FC236}">
                    <a16:creationId xmlns:a16="http://schemas.microsoft.com/office/drawing/2014/main" id="{AEB02757-4BD4-76C7-3DB5-8644ED1A75DB}"/>
                  </a:ext>
                </a:extLst>
              </p:cNvPr>
              <p:cNvSpPr/>
              <p:nvPr/>
            </p:nvSpPr>
            <p:spPr>
              <a:xfrm>
                <a:off x="8199522" y="1938275"/>
                <a:ext cx="222885" cy="0"/>
              </a:xfrm>
              <a:custGeom>
                <a:avLst/>
                <a:gdLst/>
                <a:ahLst/>
                <a:cxnLst/>
                <a:rect l="l" t="t" r="r" b="b"/>
                <a:pathLst>
                  <a:path w="222884">
                    <a:moveTo>
                      <a:pt x="0" y="0"/>
                    </a:moveTo>
                    <a:lnTo>
                      <a:pt x="222538"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1" name="object 124">
                <a:extLst>
                  <a:ext uri="{FF2B5EF4-FFF2-40B4-BE49-F238E27FC236}">
                    <a16:creationId xmlns:a16="http://schemas.microsoft.com/office/drawing/2014/main" id="{67DDCF34-20D6-96E8-D073-C4A2D05BF26A}"/>
                  </a:ext>
                </a:extLst>
              </p:cNvPr>
              <p:cNvSpPr/>
              <p:nvPr/>
            </p:nvSpPr>
            <p:spPr>
              <a:xfrm>
                <a:off x="8295322" y="1920293"/>
                <a:ext cx="36195" cy="36195"/>
              </a:xfrm>
              <a:custGeom>
                <a:avLst/>
                <a:gdLst/>
                <a:ahLst/>
                <a:cxnLst/>
                <a:rect l="l" t="t" r="r" b="b"/>
                <a:pathLst>
                  <a:path w="36195" h="36195">
                    <a:moveTo>
                      <a:pt x="17979" y="0"/>
                    </a:moveTo>
                    <a:lnTo>
                      <a:pt x="10981" y="1413"/>
                    </a:lnTo>
                    <a:lnTo>
                      <a:pt x="5266" y="5268"/>
                    </a:lnTo>
                    <a:lnTo>
                      <a:pt x="1412" y="10983"/>
                    </a:lnTo>
                    <a:lnTo>
                      <a:pt x="0" y="17979"/>
                    </a:lnTo>
                    <a:lnTo>
                      <a:pt x="1412" y="24977"/>
                    </a:lnTo>
                    <a:lnTo>
                      <a:pt x="5266" y="30692"/>
                    </a:lnTo>
                    <a:lnTo>
                      <a:pt x="10981" y="34545"/>
                    </a:lnTo>
                    <a:lnTo>
                      <a:pt x="17979" y="35958"/>
                    </a:lnTo>
                    <a:lnTo>
                      <a:pt x="24977" y="34545"/>
                    </a:lnTo>
                    <a:lnTo>
                      <a:pt x="30692" y="30692"/>
                    </a:lnTo>
                    <a:lnTo>
                      <a:pt x="34545" y="24977"/>
                    </a:lnTo>
                    <a:lnTo>
                      <a:pt x="35958" y="17979"/>
                    </a:lnTo>
                    <a:lnTo>
                      <a:pt x="34545" y="10983"/>
                    </a:lnTo>
                    <a:lnTo>
                      <a:pt x="30692" y="5268"/>
                    </a:lnTo>
                    <a:lnTo>
                      <a:pt x="24977" y="1413"/>
                    </a:lnTo>
                    <a:lnTo>
                      <a:pt x="17979" y="0"/>
                    </a:lnTo>
                    <a:close/>
                  </a:path>
                </a:pathLst>
              </a:custGeom>
              <a:solidFill>
                <a:srgbClr val="1F1C1D"/>
              </a:solidFill>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nvGrpSpPr>
              <p:cNvPr id="52" name="object 125">
                <a:extLst>
                  <a:ext uri="{FF2B5EF4-FFF2-40B4-BE49-F238E27FC236}">
                    <a16:creationId xmlns:a16="http://schemas.microsoft.com/office/drawing/2014/main" id="{BD32F11C-F2C4-46C5-B84A-80B11CB2D8B4}"/>
                  </a:ext>
                </a:extLst>
              </p:cNvPr>
              <p:cNvGrpSpPr/>
              <p:nvPr/>
            </p:nvGrpSpPr>
            <p:grpSpPr>
              <a:xfrm>
                <a:off x="8247020" y="3689138"/>
                <a:ext cx="294005" cy="36195"/>
                <a:chOff x="10721773" y="5950357"/>
                <a:chExt cx="294005" cy="36195"/>
              </a:xfrm>
            </p:grpSpPr>
            <p:sp>
              <p:nvSpPr>
                <p:cNvPr id="70" name="object 126">
                  <a:extLst>
                    <a:ext uri="{FF2B5EF4-FFF2-40B4-BE49-F238E27FC236}">
                      <a16:creationId xmlns:a16="http://schemas.microsoft.com/office/drawing/2014/main" id="{F0638518-E722-1A88-43A3-FC15891CC297}"/>
                    </a:ext>
                  </a:extLst>
                </p:cNvPr>
                <p:cNvSpPr/>
                <p:nvPr/>
              </p:nvSpPr>
              <p:spPr>
                <a:xfrm>
                  <a:off x="10721773" y="5968342"/>
                  <a:ext cx="294005" cy="0"/>
                </a:xfrm>
                <a:custGeom>
                  <a:avLst/>
                  <a:gdLst/>
                  <a:ahLst/>
                  <a:cxnLst/>
                  <a:rect l="l" t="t" r="r" b="b"/>
                  <a:pathLst>
                    <a:path w="294004">
                      <a:moveTo>
                        <a:pt x="0" y="0"/>
                      </a:moveTo>
                      <a:lnTo>
                        <a:pt x="293725"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1" name="object 127">
                  <a:extLst>
                    <a:ext uri="{FF2B5EF4-FFF2-40B4-BE49-F238E27FC236}">
                      <a16:creationId xmlns:a16="http://schemas.microsoft.com/office/drawing/2014/main" id="{8E736A95-0AC8-BBC8-8873-1846CFE47E0F}"/>
                    </a:ext>
                  </a:extLst>
                </p:cNvPr>
                <p:cNvSpPr/>
                <p:nvPr/>
              </p:nvSpPr>
              <p:spPr>
                <a:xfrm>
                  <a:off x="10850893" y="5950357"/>
                  <a:ext cx="36195" cy="36195"/>
                </a:xfrm>
                <a:custGeom>
                  <a:avLst/>
                  <a:gdLst/>
                  <a:ahLst/>
                  <a:cxnLst/>
                  <a:rect l="l" t="t" r="r" b="b"/>
                  <a:pathLst>
                    <a:path w="36195" h="36195">
                      <a:moveTo>
                        <a:pt x="17979" y="0"/>
                      </a:moveTo>
                      <a:lnTo>
                        <a:pt x="10981" y="1412"/>
                      </a:lnTo>
                      <a:lnTo>
                        <a:pt x="5266" y="5266"/>
                      </a:lnTo>
                      <a:lnTo>
                        <a:pt x="1412" y="10981"/>
                      </a:lnTo>
                      <a:lnTo>
                        <a:pt x="0" y="17979"/>
                      </a:lnTo>
                      <a:lnTo>
                        <a:pt x="1412" y="24977"/>
                      </a:lnTo>
                      <a:lnTo>
                        <a:pt x="5266" y="30692"/>
                      </a:lnTo>
                      <a:lnTo>
                        <a:pt x="10981" y="34545"/>
                      </a:lnTo>
                      <a:lnTo>
                        <a:pt x="17979" y="35958"/>
                      </a:lnTo>
                      <a:lnTo>
                        <a:pt x="24977" y="34545"/>
                      </a:lnTo>
                      <a:lnTo>
                        <a:pt x="30692" y="30692"/>
                      </a:lnTo>
                      <a:lnTo>
                        <a:pt x="34545" y="24977"/>
                      </a:lnTo>
                      <a:lnTo>
                        <a:pt x="35958" y="17979"/>
                      </a:lnTo>
                      <a:lnTo>
                        <a:pt x="34545" y="10981"/>
                      </a:lnTo>
                      <a:lnTo>
                        <a:pt x="30692" y="5266"/>
                      </a:lnTo>
                      <a:lnTo>
                        <a:pt x="24977" y="1412"/>
                      </a:lnTo>
                      <a:lnTo>
                        <a:pt x="17979" y="0"/>
                      </a:lnTo>
                      <a:close/>
                    </a:path>
                  </a:pathLst>
                </a:custGeom>
                <a:solidFill>
                  <a:srgbClr val="1F1C1D"/>
                </a:solidFill>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grpSp>
            <p:nvGrpSpPr>
              <p:cNvPr id="53" name="object 165">
                <a:extLst>
                  <a:ext uri="{FF2B5EF4-FFF2-40B4-BE49-F238E27FC236}">
                    <a16:creationId xmlns:a16="http://schemas.microsoft.com/office/drawing/2014/main" id="{745B1E6C-F4ED-7AF1-1E4B-5DBC9782E7B4}"/>
                  </a:ext>
                </a:extLst>
              </p:cNvPr>
              <p:cNvGrpSpPr/>
              <p:nvPr/>
            </p:nvGrpSpPr>
            <p:grpSpPr>
              <a:xfrm>
                <a:off x="7559168" y="1461228"/>
                <a:ext cx="1223645" cy="2770505"/>
                <a:chOff x="10033921" y="3722447"/>
                <a:chExt cx="1223645" cy="2770505"/>
              </a:xfrm>
            </p:grpSpPr>
            <p:sp>
              <p:nvSpPr>
                <p:cNvPr id="61" name="object 166">
                  <a:extLst>
                    <a:ext uri="{FF2B5EF4-FFF2-40B4-BE49-F238E27FC236}">
                      <a16:creationId xmlns:a16="http://schemas.microsoft.com/office/drawing/2014/main" id="{EC75B1D5-AF72-DB81-CFD8-6C4AD0B59683}"/>
                    </a:ext>
                  </a:extLst>
                </p:cNvPr>
                <p:cNvSpPr/>
                <p:nvPr/>
              </p:nvSpPr>
              <p:spPr>
                <a:xfrm>
                  <a:off x="10036376" y="6462988"/>
                  <a:ext cx="1218565" cy="0"/>
                </a:xfrm>
                <a:custGeom>
                  <a:avLst/>
                  <a:gdLst/>
                  <a:ahLst/>
                  <a:cxnLst/>
                  <a:rect l="l" t="t" r="r" b="b"/>
                  <a:pathLst>
                    <a:path w="1218565">
                      <a:moveTo>
                        <a:pt x="1218145" y="0"/>
                      </a:moveTo>
                      <a:lnTo>
                        <a:pt x="0"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2" name="object 167">
                  <a:extLst>
                    <a:ext uri="{FF2B5EF4-FFF2-40B4-BE49-F238E27FC236}">
                      <a16:creationId xmlns:a16="http://schemas.microsoft.com/office/drawing/2014/main" id="{844570FD-B8D6-3C3F-3EDE-FBC372ACB2B5}"/>
                    </a:ext>
                  </a:extLst>
                </p:cNvPr>
                <p:cNvSpPr/>
                <p:nvPr/>
              </p:nvSpPr>
              <p:spPr>
                <a:xfrm>
                  <a:off x="10645449" y="3722447"/>
                  <a:ext cx="0" cy="2755265"/>
                </a:xfrm>
                <a:custGeom>
                  <a:avLst/>
                  <a:gdLst/>
                  <a:ahLst/>
                  <a:cxnLst/>
                  <a:rect l="l" t="t" r="r" b="b"/>
                  <a:pathLst>
                    <a:path h="2755265">
                      <a:moveTo>
                        <a:pt x="0" y="2755045"/>
                      </a:moveTo>
                      <a:lnTo>
                        <a:pt x="0"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3" name="object 168">
                  <a:extLst>
                    <a:ext uri="{FF2B5EF4-FFF2-40B4-BE49-F238E27FC236}">
                      <a16:creationId xmlns:a16="http://schemas.microsoft.com/office/drawing/2014/main" id="{EAAFC7B7-047A-20AE-EEA6-4FCFB7C842E9}"/>
                    </a:ext>
                  </a:extLst>
                </p:cNvPr>
                <p:cNvSpPr/>
                <p:nvPr/>
              </p:nvSpPr>
              <p:spPr>
                <a:xfrm>
                  <a:off x="10036377" y="6462108"/>
                  <a:ext cx="0" cy="31115"/>
                </a:xfrm>
                <a:custGeom>
                  <a:avLst/>
                  <a:gdLst/>
                  <a:ahLst/>
                  <a:cxnLst/>
                  <a:rect l="l" t="t" r="r" b="b"/>
                  <a:pathLst>
                    <a:path h="31114">
                      <a:moveTo>
                        <a:pt x="0" y="30771"/>
                      </a:moveTo>
                      <a:lnTo>
                        <a:pt x="0"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4" name="object 169">
                  <a:extLst>
                    <a:ext uri="{FF2B5EF4-FFF2-40B4-BE49-F238E27FC236}">
                      <a16:creationId xmlns:a16="http://schemas.microsoft.com/office/drawing/2014/main" id="{C17011C1-153B-27D1-BEEA-F8BC6F52970E}"/>
                    </a:ext>
                  </a:extLst>
                </p:cNvPr>
                <p:cNvSpPr/>
                <p:nvPr/>
              </p:nvSpPr>
              <p:spPr>
                <a:xfrm>
                  <a:off x="10253439" y="6462108"/>
                  <a:ext cx="0" cy="31115"/>
                </a:xfrm>
                <a:custGeom>
                  <a:avLst/>
                  <a:gdLst/>
                  <a:ahLst/>
                  <a:cxnLst/>
                  <a:rect l="l" t="t" r="r" b="b"/>
                  <a:pathLst>
                    <a:path h="31114">
                      <a:moveTo>
                        <a:pt x="0" y="30771"/>
                      </a:moveTo>
                      <a:lnTo>
                        <a:pt x="0"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5" name="object 170">
                  <a:extLst>
                    <a:ext uri="{FF2B5EF4-FFF2-40B4-BE49-F238E27FC236}">
                      <a16:creationId xmlns:a16="http://schemas.microsoft.com/office/drawing/2014/main" id="{320AA5DE-4252-E298-09D8-3541ACE82E6A}"/>
                    </a:ext>
                  </a:extLst>
                </p:cNvPr>
                <p:cNvSpPr/>
                <p:nvPr/>
              </p:nvSpPr>
              <p:spPr>
                <a:xfrm>
                  <a:off x="10447687" y="6462108"/>
                  <a:ext cx="0" cy="31115"/>
                </a:xfrm>
                <a:custGeom>
                  <a:avLst/>
                  <a:gdLst/>
                  <a:ahLst/>
                  <a:cxnLst/>
                  <a:rect l="l" t="t" r="r" b="b"/>
                  <a:pathLst>
                    <a:path h="31114">
                      <a:moveTo>
                        <a:pt x="0" y="30771"/>
                      </a:moveTo>
                      <a:lnTo>
                        <a:pt x="0"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6" name="object 171">
                  <a:extLst>
                    <a:ext uri="{FF2B5EF4-FFF2-40B4-BE49-F238E27FC236}">
                      <a16:creationId xmlns:a16="http://schemas.microsoft.com/office/drawing/2014/main" id="{869AB1C5-10DF-D944-6E5C-66D3545489DE}"/>
                    </a:ext>
                  </a:extLst>
                </p:cNvPr>
                <p:cNvSpPr/>
                <p:nvPr/>
              </p:nvSpPr>
              <p:spPr>
                <a:xfrm>
                  <a:off x="10645449" y="6462108"/>
                  <a:ext cx="0" cy="31115"/>
                </a:xfrm>
                <a:custGeom>
                  <a:avLst/>
                  <a:gdLst/>
                  <a:ahLst/>
                  <a:cxnLst/>
                  <a:rect l="l" t="t" r="r" b="b"/>
                  <a:pathLst>
                    <a:path h="31114">
                      <a:moveTo>
                        <a:pt x="0" y="30771"/>
                      </a:moveTo>
                      <a:lnTo>
                        <a:pt x="0"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7" name="object 172">
                  <a:extLst>
                    <a:ext uri="{FF2B5EF4-FFF2-40B4-BE49-F238E27FC236}">
                      <a16:creationId xmlns:a16="http://schemas.microsoft.com/office/drawing/2014/main" id="{6DE2A5B5-EFB3-20A7-F45E-1778D1DD587E}"/>
                    </a:ext>
                  </a:extLst>
                </p:cNvPr>
                <p:cNvSpPr/>
                <p:nvPr/>
              </p:nvSpPr>
              <p:spPr>
                <a:xfrm>
                  <a:off x="10850702" y="6462108"/>
                  <a:ext cx="0" cy="31115"/>
                </a:xfrm>
                <a:custGeom>
                  <a:avLst/>
                  <a:gdLst/>
                  <a:ahLst/>
                  <a:cxnLst/>
                  <a:rect l="l" t="t" r="r" b="b"/>
                  <a:pathLst>
                    <a:path h="31114">
                      <a:moveTo>
                        <a:pt x="0" y="30771"/>
                      </a:moveTo>
                      <a:lnTo>
                        <a:pt x="0"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8" name="object 173">
                  <a:extLst>
                    <a:ext uri="{FF2B5EF4-FFF2-40B4-BE49-F238E27FC236}">
                      <a16:creationId xmlns:a16="http://schemas.microsoft.com/office/drawing/2014/main" id="{E1CE8398-7675-0CB7-EBAC-FAC5E96BD5F9}"/>
                    </a:ext>
                  </a:extLst>
                </p:cNvPr>
                <p:cNvSpPr/>
                <p:nvPr/>
              </p:nvSpPr>
              <p:spPr>
                <a:xfrm>
                  <a:off x="11061391" y="6462108"/>
                  <a:ext cx="0" cy="31115"/>
                </a:xfrm>
                <a:custGeom>
                  <a:avLst/>
                  <a:gdLst/>
                  <a:ahLst/>
                  <a:cxnLst/>
                  <a:rect l="l" t="t" r="r" b="b"/>
                  <a:pathLst>
                    <a:path h="31114">
                      <a:moveTo>
                        <a:pt x="0" y="30771"/>
                      </a:moveTo>
                      <a:lnTo>
                        <a:pt x="0"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9" name="object 174">
                  <a:extLst>
                    <a:ext uri="{FF2B5EF4-FFF2-40B4-BE49-F238E27FC236}">
                      <a16:creationId xmlns:a16="http://schemas.microsoft.com/office/drawing/2014/main" id="{558A59F4-D297-7D7E-9294-3F79443F9C6A}"/>
                    </a:ext>
                  </a:extLst>
                </p:cNvPr>
                <p:cNvSpPr/>
                <p:nvPr/>
              </p:nvSpPr>
              <p:spPr>
                <a:xfrm>
                  <a:off x="11254522" y="6462108"/>
                  <a:ext cx="0" cy="31115"/>
                </a:xfrm>
                <a:custGeom>
                  <a:avLst/>
                  <a:gdLst/>
                  <a:ahLst/>
                  <a:cxnLst/>
                  <a:rect l="l" t="t" r="r" b="b"/>
                  <a:pathLst>
                    <a:path h="31114">
                      <a:moveTo>
                        <a:pt x="0" y="30771"/>
                      </a:moveTo>
                      <a:lnTo>
                        <a:pt x="0" y="0"/>
                      </a:lnTo>
                    </a:path>
                  </a:pathLst>
                </a:custGeom>
                <a:ln w="4911">
                  <a:solidFill>
                    <a:srgbClr val="000000"/>
                  </a:solidFill>
                </a:ln>
              </p:spPr>
              <p:txBody>
                <a:bodyPr wrap="square" lIns="0" tIns="0" rIns="0" bIns="0" rtlCol="0"/>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54" name="object 175">
                <a:extLst>
                  <a:ext uri="{FF2B5EF4-FFF2-40B4-BE49-F238E27FC236}">
                    <a16:creationId xmlns:a16="http://schemas.microsoft.com/office/drawing/2014/main" id="{58591D1F-C310-E46B-7657-980542C60A24}"/>
                  </a:ext>
                </a:extLst>
              </p:cNvPr>
              <p:cNvSpPr txBox="1"/>
              <p:nvPr/>
            </p:nvSpPr>
            <p:spPr>
              <a:xfrm>
                <a:off x="7497860" y="4233160"/>
                <a:ext cx="124029" cy="102396"/>
              </a:xfrm>
              <a:prstGeom prst="rect">
                <a:avLst/>
              </a:prstGeom>
            </p:spPr>
            <p:txBody>
              <a:bodyPr vert="horz" wrap="square" lIns="0" tIns="21167" rIns="0" bIns="0" rtlCol="0">
                <a:spAutoFit/>
              </a:bodyPr>
              <a:lstStyle/>
              <a:p>
                <a:pPr marL="16933" marR="0" lvl="0" indent="0" algn="l" defTabSz="609585" rtl="0" eaLnBrk="1" fontAlgn="base" latinLnBrk="0" hangingPunct="1">
                  <a:lnSpc>
                    <a:spcPct val="100000"/>
                  </a:lnSpc>
                  <a:spcBef>
                    <a:spcPts val="167"/>
                  </a:spcBef>
                  <a:spcAft>
                    <a:spcPct val="0"/>
                  </a:spcAft>
                  <a:buClrTx/>
                  <a:buSzTx/>
                  <a:buFontTx/>
                  <a:buNone/>
                  <a:tabLst/>
                  <a:defRPr/>
                </a:pPr>
                <a:r>
                  <a:rPr kumimoji="0" sz="933" b="1" i="0" u="none" strike="noStrike" kern="0" cap="none" spc="-13" normalizeH="0" baseline="0" noProof="0">
                    <a:ln>
                      <a:noFill/>
                    </a:ln>
                    <a:solidFill>
                      <a:srgbClr val="000000"/>
                    </a:solidFill>
                    <a:effectLst/>
                    <a:uLnTx/>
                    <a:uFillTx/>
                    <a:latin typeface="Arial" panose="020B0604020202020204"/>
                    <a:ea typeface="+mn-ea"/>
                    <a:cs typeface="Arial"/>
                  </a:rPr>
                  <a:t>-</a:t>
                </a:r>
                <a:r>
                  <a:rPr kumimoji="0" sz="933" b="1" i="0" u="none" strike="noStrike" kern="0" cap="none" spc="-33" normalizeH="0" baseline="0" noProof="0">
                    <a:ln>
                      <a:noFill/>
                    </a:ln>
                    <a:solidFill>
                      <a:srgbClr val="000000"/>
                    </a:solidFill>
                    <a:effectLst/>
                    <a:uLnTx/>
                    <a:uFillTx/>
                    <a:latin typeface="Arial" panose="020B0604020202020204"/>
                    <a:ea typeface="+mn-ea"/>
                    <a:cs typeface="Arial"/>
                  </a:rPr>
                  <a:t>75</a:t>
                </a:r>
                <a:endParaRPr kumimoji="0" sz="933" b="0" i="0" u="none" strike="noStrike" kern="0" cap="none" spc="0" normalizeH="0" baseline="0" noProof="0">
                  <a:ln>
                    <a:noFill/>
                  </a:ln>
                  <a:solidFill>
                    <a:srgbClr val="000000"/>
                  </a:solidFill>
                  <a:effectLst/>
                  <a:uLnTx/>
                  <a:uFillTx/>
                  <a:latin typeface="Arial" panose="020B0604020202020204"/>
                  <a:ea typeface="+mn-ea"/>
                  <a:cs typeface="Arial"/>
                </a:endParaRPr>
              </a:p>
            </p:txBody>
          </p:sp>
          <p:sp>
            <p:nvSpPr>
              <p:cNvPr id="55" name="object 176">
                <a:extLst>
                  <a:ext uri="{FF2B5EF4-FFF2-40B4-BE49-F238E27FC236}">
                    <a16:creationId xmlns:a16="http://schemas.microsoft.com/office/drawing/2014/main" id="{54185832-A0A5-840E-3466-1BCA05625EFA}"/>
                  </a:ext>
                </a:extLst>
              </p:cNvPr>
              <p:cNvSpPr txBox="1"/>
              <p:nvPr/>
            </p:nvSpPr>
            <p:spPr>
              <a:xfrm>
                <a:off x="7714939" y="4233160"/>
                <a:ext cx="124029" cy="102396"/>
              </a:xfrm>
              <a:prstGeom prst="rect">
                <a:avLst/>
              </a:prstGeom>
            </p:spPr>
            <p:txBody>
              <a:bodyPr vert="horz" wrap="square" lIns="0" tIns="21167" rIns="0" bIns="0" rtlCol="0">
                <a:spAutoFit/>
              </a:bodyPr>
              <a:lstStyle/>
              <a:p>
                <a:pPr marL="16933" marR="0" lvl="0" indent="0" algn="l" defTabSz="609585" rtl="0" eaLnBrk="1" fontAlgn="base" latinLnBrk="0" hangingPunct="1">
                  <a:lnSpc>
                    <a:spcPct val="100000"/>
                  </a:lnSpc>
                  <a:spcBef>
                    <a:spcPts val="167"/>
                  </a:spcBef>
                  <a:spcAft>
                    <a:spcPct val="0"/>
                  </a:spcAft>
                  <a:buClrTx/>
                  <a:buSzTx/>
                  <a:buFontTx/>
                  <a:buNone/>
                  <a:tabLst/>
                  <a:defRPr/>
                </a:pPr>
                <a:r>
                  <a:rPr kumimoji="0" sz="933" b="1" i="0" u="none" strike="noStrike" kern="0" cap="none" spc="-13" normalizeH="0" baseline="0" noProof="0">
                    <a:ln>
                      <a:noFill/>
                    </a:ln>
                    <a:solidFill>
                      <a:srgbClr val="000000"/>
                    </a:solidFill>
                    <a:effectLst/>
                    <a:uLnTx/>
                    <a:uFillTx/>
                    <a:latin typeface="Arial" panose="020B0604020202020204"/>
                    <a:ea typeface="+mn-ea"/>
                    <a:cs typeface="Arial"/>
                  </a:rPr>
                  <a:t>-</a:t>
                </a:r>
                <a:r>
                  <a:rPr kumimoji="0" sz="933" b="1" i="0" u="none" strike="noStrike" kern="0" cap="none" spc="-33" normalizeH="0" baseline="0" noProof="0">
                    <a:ln>
                      <a:noFill/>
                    </a:ln>
                    <a:solidFill>
                      <a:srgbClr val="000000"/>
                    </a:solidFill>
                    <a:effectLst/>
                    <a:uLnTx/>
                    <a:uFillTx/>
                    <a:latin typeface="Arial" panose="020B0604020202020204"/>
                    <a:ea typeface="+mn-ea"/>
                    <a:cs typeface="Arial"/>
                  </a:rPr>
                  <a:t>50</a:t>
                </a:r>
                <a:endParaRPr kumimoji="0" sz="933" b="0" i="0" u="none" strike="noStrike" kern="0" cap="none" spc="0" normalizeH="0" baseline="0" noProof="0">
                  <a:ln>
                    <a:noFill/>
                  </a:ln>
                  <a:solidFill>
                    <a:srgbClr val="000000"/>
                  </a:solidFill>
                  <a:effectLst/>
                  <a:uLnTx/>
                  <a:uFillTx/>
                  <a:latin typeface="Arial" panose="020B0604020202020204"/>
                  <a:ea typeface="+mn-ea"/>
                  <a:cs typeface="Arial"/>
                </a:endParaRPr>
              </a:p>
            </p:txBody>
          </p:sp>
          <p:sp>
            <p:nvSpPr>
              <p:cNvPr id="56" name="object 177">
                <a:extLst>
                  <a:ext uri="{FF2B5EF4-FFF2-40B4-BE49-F238E27FC236}">
                    <a16:creationId xmlns:a16="http://schemas.microsoft.com/office/drawing/2014/main" id="{14EFD120-1274-6995-719E-16BC27B5C8C8}"/>
                  </a:ext>
                </a:extLst>
              </p:cNvPr>
              <p:cNvSpPr txBox="1"/>
              <p:nvPr/>
            </p:nvSpPr>
            <p:spPr>
              <a:xfrm>
                <a:off x="7909187" y="4233160"/>
                <a:ext cx="124029" cy="102396"/>
              </a:xfrm>
              <a:prstGeom prst="rect">
                <a:avLst/>
              </a:prstGeom>
            </p:spPr>
            <p:txBody>
              <a:bodyPr vert="horz" wrap="square" lIns="0" tIns="21167" rIns="0" bIns="0" rtlCol="0">
                <a:spAutoFit/>
              </a:bodyPr>
              <a:lstStyle/>
              <a:p>
                <a:pPr marL="16933" marR="0" lvl="0" indent="0" algn="l" defTabSz="609585" rtl="0" eaLnBrk="1" fontAlgn="base" latinLnBrk="0" hangingPunct="1">
                  <a:lnSpc>
                    <a:spcPct val="100000"/>
                  </a:lnSpc>
                  <a:spcBef>
                    <a:spcPts val="167"/>
                  </a:spcBef>
                  <a:spcAft>
                    <a:spcPct val="0"/>
                  </a:spcAft>
                  <a:buClrTx/>
                  <a:buSzTx/>
                  <a:buFontTx/>
                  <a:buNone/>
                  <a:tabLst/>
                  <a:defRPr/>
                </a:pPr>
                <a:r>
                  <a:rPr kumimoji="0" sz="933" b="1" i="0" u="none" strike="noStrike" kern="0" cap="none" spc="-13" normalizeH="0" baseline="0" noProof="0">
                    <a:ln>
                      <a:noFill/>
                    </a:ln>
                    <a:solidFill>
                      <a:srgbClr val="000000"/>
                    </a:solidFill>
                    <a:effectLst/>
                    <a:uLnTx/>
                    <a:uFillTx/>
                    <a:latin typeface="Arial" panose="020B0604020202020204"/>
                    <a:ea typeface="+mn-ea"/>
                    <a:cs typeface="Arial"/>
                  </a:rPr>
                  <a:t>-</a:t>
                </a:r>
                <a:r>
                  <a:rPr kumimoji="0" sz="933" b="1" i="0" u="none" strike="noStrike" kern="0" cap="none" spc="-33" normalizeH="0" baseline="0" noProof="0">
                    <a:ln>
                      <a:noFill/>
                    </a:ln>
                    <a:solidFill>
                      <a:srgbClr val="000000"/>
                    </a:solidFill>
                    <a:effectLst/>
                    <a:uLnTx/>
                    <a:uFillTx/>
                    <a:latin typeface="Arial" panose="020B0604020202020204"/>
                    <a:ea typeface="+mn-ea"/>
                    <a:cs typeface="Arial"/>
                  </a:rPr>
                  <a:t>25</a:t>
                </a:r>
                <a:endParaRPr kumimoji="0" sz="933" b="0" i="0" u="none" strike="noStrike" kern="0" cap="none" spc="0" normalizeH="0" baseline="0" noProof="0">
                  <a:ln>
                    <a:noFill/>
                  </a:ln>
                  <a:solidFill>
                    <a:srgbClr val="000000"/>
                  </a:solidFill>
                  <a:effectLst/>
                  <a:uLnTx/>
                  <a:uFillTx/>
                  <a:latin typeface="Arial" panose="020B0604020202020204"/>
                  <a:ea typeface="+mn-ea"/>
                  <a:cs typeface="Arial"/>
                </a:endParaRPr>
              </a:p>
            </p:txBody>
          </p:sp>
          <p:sp>
            <p:nvSpPr>
              <p:cNvPr id="57" name="object 178">
                <a:extLst>
                  <a:ext uri="{FF2B5EF4-FFF2-40B4-BE49-F238E27FC236}">
                    <a16:creationId xmlns:a16="http://schemas.microsoft.com/office/drawing/2014/main" id="{911FC959-AD6A-6F11-B41A-464718FDBB4C}"/>
                  </a:ext>
                </a:extLst>
              </p:cNvPr>
              <p:cNvSpPr txBox="1"/>
              <p:nvPr/>
            </p:nvSpPr>
            <p:spPr>
              <a:xfrm>
                <a:off x="8141364" y="4233160"/>
                <a:ext cx="68718" cy="102396"/>
              </a:xfrm>
              <a:prstGeom prst="rect">
                <a:avLst/>
              </a:prstGeom>
            </p:spPr>
            <p:txBody>
              <a:bodyPr vert="horz" wrap="square" lIns="0" tIns="21167" rIns="0" bIns="0" rtlCol="0">
                <a:spAutoFit/>
              </a:bodyPr>
              <a:lstStyle/>
              <a:p>
                <a:pPr marL="16933" marR="0" lvl="0" indent="0" algn="l" defTabSz="609585" rtl="0" eaLnBrk="1" fontAlgn="base" latinLnBrk="0" hangingPunct="1">
                  <a:lnSpc>
                    <a:spcPct val="100000"/>
                  </a:lnSpc>
                  <a:spcBef>
                    <a:spcPts val="167"/>
                  </a:spcBef>
                  <a:spcAft>
                    <a:spcPct val="0"/>
                  </a:spcAft>
                  <a:buClrTx/>
                  <a:buSzTx/>
                  <a:buFontTx/>
                  <a:buNone/>
                  <a:tabLst/>
                  <a:defRPr/>
                </a:pPr>
                <a:r>
                  <a:rPr kumimoji="0" sz="933" b="1" i="0" u="none" strike="noStrike" kern="0" cap="none" spc="-27" normalizeH="0" baseline="0" noProof="0">
                    <a:ln>
                      <a:noFill/>
                    </a:ln>
                    <a:solidFill>
                      <a:srgbClr val="000000"/>
                    </a:solidFill>
                    <a:effectLst/>
                    <a:uLnTx/>
                    <a:uFillTx/>
                    <a:latin typeface="Arial" panose="020B0604020202020204"/>
                    <a:ea typeface="+mn-ea"/>
                    <a:cs typeface="Arial"/>
                  </a:rPr>
                  <a:t>0</a:t>
                </a:r>
                <a:endParaRPr kumimoji="0" sz="933" b="0" i="0" u="none" strike="noStrike" kern="0" cap="none" spc="0" normalizeH="0" baseline="0" noProof="0">
                  <a:ln>
                    <a:noFill/>
                  </a:ln>
                  <a:solidFill>
                    <a:srgbClr val="000000"/>
                  </a:solidFill>
                  <a:effectLst/>
                  <a:uLnTx/>
                  <a:uFillTx/>
                  <a:latin typeface="Arial" panose="020B0604020202020204"/>
                  <a:ea typeface="+mn-ea"/>
                  <a:cs typeface="Arial"/>
                </a:endParaRPr>
              </a:p>
            </p:txBody>
          </p:sp>
          <p:sp>
            <p:nvSpPr>
              <p:cNvPr id="58" name="object 179">
                <a:extLst>
                  <a:ext uri="{FF2B5EF4-FFF2-40B4-BE49-F238E27FC236}">
                    <a16:creationId xmlns:a16="http://schemas.microsoft.com/office/drawing/2014/main" id="{82751C49-26F1-51F7-18DE-4BE21336F005}"/>
                  </a:ext>
                </a:extLst>
              </p:cNvPr>
              <p:cNvSpPr txBox="1"/>
              <p:nvPr/>
            </p:nvSpPr>
            <p:spPr>
              <a:xfrm>
                <a:off x="8325159" y="4229434"/>
                <a:ext cx="103078" cy="102396"/>
              </a:xfrm>
              <a:prstGeom prst="rect">
                <a:avLst/>
              </a:prstGeom>
            </p:spPr>
            <p:txBody>
              <a:bodyPr vert="horz" wrap="square" lIns="0" tIns="21167" rIns="0" bIns="0" rtlCol="0">
                <a:spAutoFit/>
              </a:bodyPr>
              <a:lstStyle/>
              <a:p>
                <a:pPr marL="16933" marR="0" lvl="0" indent="0" algn="l" defTabSz="609585" rtl="0" eaLnBrk="1" fontAlgn="base" latinLnBrk="0" hangingPunct="1">
                  <a:lnSpc>
                    <a:spcPct val="100000"/>
                  </a:lnSpc>
                  <a:spcBef>
                    <a:spcPts val="167"/>
                  </a:spcBef>
                  <a:spcAft>
                    <a:spcPct val="0"/>
                  </a:spcAft>
                  <a:buClrTx/>
                  <a:buSzTx/>
                  <a:buFontTx/>
                  <a:buNone/>
                  <a:tabLst/>
                  <a:defRPr/>
                </a:pPr>
                <a:r>
                  <a:rPr kumimoji="0" sz="933" b="1" i="0" u="none" strike="noStrike" kern="0" cap="none" spc="-33" normalizeH="0" baseline="0" noProof="0">
                    <a:ln>
                      <a:noFill/>
                    </a:ln>
                    <a:solidFill>
                      <a:srgbClr val="000000"/>
                    </a:solidFill>
                    <a:effectLst/>
                    <a:uLnTx/>
                    <a:uFillTx/>
                    <a:latin typeface="Arial" panose="020B0604020202020204"/>
                    <a:ea typeface="+mn-ea"/>
                    <a:cs typeface="Arial"/>
                  </a:rPr>
                  <a:t>25</a:t>
                </a:r>
                <a:endParaRPr kumimoji="0" sz="933" b="0" i="0" u="none" strike="noStrike" kern="0" cap="none" spc="0" normalizeH="0" baseline="0" noProof="0">
                  <a:ln>
                    <a:noFill/>
                  </a:ln>
                  <a:solidFill>
                    <a:srgbClr val="000000"/>
                  </a:solidFill>
                  <a:effectLst/>
                  <a:uLnTx/>
                  <a:uFillTx/>
                  <a:latin typeface="Arial" panose="020B0604020202020204"/>
                  <a:ea typeface="+mn-ea"/>
                  <a:cs typeface="Arial"/>
                </a:endParaRPr>
              </a:p>
            </p:txBody>
          </p:sp>
          <p:sp>
            <p:nvSpPr>
              <p:cNvPr id="59" name="object 180">
                <a:extLst>
                  <a:ext uri="{FF2B5EF4-FFF2-40B4-BE49-F238E27FC236}">
                    <a16:creationId xmlns:a16="http://schemas.microsoft.com/office/drawing/2014/main" id="{D465D69D-9075-2B1E-894C-06933B74307F}"/>
                  </a:ext>
                </a:extLst>
              </p:cNvPr>
              <p:cNvSpPr txBox="1"/>
              <p:nvPr/>
            </p:nvSpPr>
            <p:spPr>
              <a:xfrm>
                <a:off x="8535853" y="4229434"/>
                <a:ext cx="103078" cy="102396"/>
              </a:xfrm>
              <a:prstGeom prst="rect">
                <a:avLst/>
              </a:prstGeom>
            </p:spPr>
            <p:txBody>
              <a:bodyPr vert="horz" wrap="square" lIns="0" tIns="21167" rIns="0" bIns="0" rtlCol="0">
                <a:spAutoFit/>
              </a:bodyPr>
              <a:lstStyle/>
              <a:p>
                <a:pPr marL="16933" marR="0" lvl="0" indent="0" algn="l" defTabSz="609585" rtl="0" eaLnBrk="1" fontAlgn="base" latinLnBrk="0" hangingPunct="1">
                  <a:lnSpc>
                    <a:spcPct val="100000"/>
                  </a:lnSpc>
                  <a:spcBef>
                    <a:spcPts val="167"/>
                  </a:spcBef>
                  <a:spcAft>
                    <a:spcPct val="0"/>
                  </a:spcAft>
                  <a:buClrTx/>
                  <a:buSzTx/>
                  <a:buFontTx/>
                  <a:buNone/>
                  <a:tabLst/>
                  <a:defRPr/>
                </a:pPr>
                <a:r>
                  <a:rPr kumimoji="0" sz="933" b="1" i="0" u="none" strike="noStrike" kern="0" cap="none" spc="-33" normalizeH="0" baseline="0" noProof="0">
                    <a:ln>
                      <a:noFill/>
                    </a:ln>
                    <a:solidFill>
                      <a:srgbClr val="000000"/>
                    </a:solidFill>
                    <a:effectLst/>
                    <a:uLnTx/>
                    <a:uFillTx/>
                    <a:latin typeface="Arial" panose="020B0604020202020204"/>
                    <a:ea typeface="+mn-ea"/>
                    <a:cs typeface="Arial"/>
                  </a:rPr>
                  <a:t>50</a:t>
                </a:r>
                <a:endParaRPr kumimoji="0" sz="933" b="0" i="0" u="none" strike="noStrike" kern="0" cap="none" spc="0" normalizeH="0" baseline="0" noProof="0">
                  <a:ln>
                    <a:noFill/>
                  </a:ln>
                  <a:solidFill>
                    <a:srgbClr val="000000"/>
                  </a:solidFill>
                  <a:effectLst/>
                  <a:uLnTx/>
                  <a:uFillTx/>
                  <a:latin typeface="Arial" panose="020B0604020202020204"/>
                  <a:ea typeface="+mn-ea"/>
                  <a:cs typeface="Arial"/>
                </a:endParaRPr>
              </a:p>
            </p:txBody>
          </p:sp>
          <p:sp>
            <p:nvSpPr>
              <p:cNvPr id="60" name="object 181">
                <a:extLst>
                  <a:ext uri="{FF2B5EF4-FFF2-40B4-BE49-F238E27FC236}">
                    <a16:creationId xmlns:a16="http://schemas.microsoft.com/office/drawing/2014/main" id="{E8096DC8-B98F-EE1B-3AD4-CAB4E0FC018C}"/>
                  </a:ext>
                </a:extLst>
              </p:cNvPr>
              <p:cNvSpPr txBox="1"/>
              <p:nvPr/>
            </p:nvSpPr>
            <p:spPr>
              <a:xfrm>
                <a:off x="8728965" y="4229434"/>
                <a:ext cx="103078" cy="102396"/>
              </a:xfrm>
              <a:prstGeom prst="rect">
                <a:avLst/>
              </a:prstGeom>
            </p:spPr>
            <p:txBody>
              <a:bodyPr vert="horz" wrap="square" lIns="0" tIns="21167" rIns="0" bIns="0" rtlCol="0">
                <a:spAutoFit/>
              </a:bodyPr>
              <a:lstStyle/>
              <a:p>
                <a:pPr marL="16933" marR="0" lvl="0" indent="0" algn="l" defTabSz="609585" rtl="0" eaLnBrk="1" fontAlgn="base" latinLnBrk="0" hangingPunct="1">
                  <a:lnSpc>
                    <a:spcPct val="100000"/>
                  </a:lnSpc>
                  <a:spcBef>
                    <a:spcPts val="167"/>
                  </a:spcBef>
                  <a:spcAft>
                    <a:spcPct val="0"/>
                  </a:spcAft>
                  <a:buClrTx/>
                  <a:buSzTx/>
                  <a:buFontTx/>
                  <a:buNone/>
                  <a:tabLst/>
                  <a:defRPr/>
                </a:pPr>
                <a:r>
                  <a:rPr kumimoji="0" sz="933" b="1" i="0" u="none" strike="noStrike" kern="0" cap="none" spc="-33" normalizeH="0" baseline="0" noProof="0">
                    <a:ln>
                      <a:noFill/>
                    </a:ln>
                    <a:solidFill>
                      <a:srgbClr val="000000"/>
                    </a:solidFill>
                    <a:effectLst/>
                    <a:uLnTx/>
                    <a:uFillTx/>
                    <a:latin typeface="Arial" panose="020B0604020202020204"/>
                    <a:ea typeface="+mn-ea"/>
                    <a:cs typeface="Arial"/>
                  </a:rPr>
                  <a:t>75</a:t>
                </a:r>
                <a:endParaRPr kumimoji="0" sz="933" b="0" i="0" u="none" strike="noStrike" kern="0" cap="none" spc="0" normalizeH="0" baseline="0" noProof="0">
                  <a:ln>
                    <a:noFill/>
                  </a:ln>
                  <a:solidFill>
                    <a:srgbClr val="000000"/>
                  </a:solidFill>
                  <a:effectLst/>
                  <a:uLnTx/>
                  <a:uFillTx/>
                  <a:latin typeface="Arial" panose="020B0604020202020204"/>
                  <a:ea typeface="+mn-ea"/>
                  <a:cs typeface="Arial"/>
                </a:endParaRPr>
              </a:p>
            </p:txBody>
          </p:sp>
        </p:grpSp>
        <p:sp>
          <p:nvSpPr>
            <p:cNvPr id="10" name="TextBox 9">
              <a:extLst>
                <a:ext uri="{FF2B5EF4-FFF2-40B4-BE49-F238E27FC236}">
                  <a16:creationId xmlns:a16="http://schemas.microsoft.com/office/drawing/2014/main" id="{E6E45796-1BEE-BF89-1983-FA25ACB22D96}"/>
                </a:ext>
              </a:extLst>
            </p:cNvPr>
            <p:cNvSpPr txBox="1"/>
            <p:nvPr/>
          </p:nvSpPr>
          <p:spPr>
            <a:xfrm>
              <a:off x="802348" y="892261"/>
              <a:ext cx="2669661" cy="3554495"/>
            </a:xfrm>
            <a:prstGeom prst="rect">
              <a:avLst/>
            </a:prstGeom>
            <a:noFill/>
          </p:spPr>
          <p:txBody>
            <a:bodyPr wrap="square" lIns="60960" rIns="60960" rtlCol="0">
              <a:no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noFill/>
                  </a:ln>
                  <a:solidFill>
                    <a:srgbClr val="000000"/>
                  </a:solidFill>
                  <a:effectLst/>
                  <a:uLnTx/>
                  <a:uFillTx/>
                  <a:latin typeface="Arial" panose="020B0604020202020204"/>
                  <a:ea typeface="+mn-ea"/>
                  <a:cs typeface="+mn-cs"/>
                </a:rPr>
                <a:t>Subgroups</a:t>
              </a: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noFill/>
                  </a:ln>
                  <a:solidFill>
                    <a:srgbClr val="000000"/>
                  </a:solidFill>
                  <a:effectLst/>
                  <a:uLnTx/>
                  <a:uFillTx/>
                  <a:latin typeface="Arial" panose="020B0604020202020204"/>
                  <a:ea typeface="+mn-ea"/>
                  <a:cs typeface="+mn-cs"/>
                </a:rPr>
                <a:t>All patients in ITT</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noFill/>
                  </a:ln>
                  <a:solidFill>
                    <a:srgbClr val="000000"/>
                  </a:solidFill>
                  <a:effectLst/>
                  <a:uLnTx/>
                  <a:uFillTx/>
                  <a:latin typeface="Arial" panose="020B0604020202020204"/>
                  <a:ea typeface="+mn-ea"/>
                  <a:cs typeface="+mn-cs"/>
                </a:rPr>
                <a:t>Age, years</a:t>
              </a:r>
            </a:p>
            <a:p>
              <a:pPr marL="129597"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&lt;65</a:t>
              </a:r>
            </a:p>
            <a:p>
              <a:pPr marL="129597"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≥65</a:t>
              </a:r>
            </a:p>
            <a:p>
              <a:pPr marL="129597"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&lt;75</a:t>
              </a:r>
            </a:p>
            <a:p>
              <a:pPr marL="129597"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≥75</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noFill/>
                  </a:ln>
                  <a:solidFill>
                    <a:srgbClr val="000000"/>
                  </a:solidFill>
                  <a:effectLst/>
                  <a:uLnTx/>
                  <a:uFillTx/>
                  <a:latin typeface="Arial" panose="020B0604020202020204"/>
                  <a:ea typeface="+mn-ea"/>
                  <a:cs typeface="+mn-cs"/>
                </a:rPr>
                <a:t>No. of prior lines of therapy</a:t>
              </a:r>
            </a:p>
            <a:p>
              <a:pPr marL="129597"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2-3</a:t>
              </a:r>
            </a:p>
            <a:p>
              <a:pPr marL="129597"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&gt;3</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noFill/>
                  </a:ln>
                  <a:solidFill>
                    <a:srgbClr val="000000"/>
                  </a:solidFill>
                  <a:effectLst/>
                  <a:uLnTx/>
                  <a:uFillTx/>
                  <a:latin typeface="Arial" panose="020B0604020202020204"/>
                  <a:ea typeface="+mn-ea"/>
                  <a:cs typeface="+mn-cs"/>
                </a:rPr>
                <a:t>Bulky disease: any target lesion longest diameter ≥7 cm</a:t>
              </a:r>
            </a:p>
            <a:p>
              <a:pPr marL="129597"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Yes</a:t>
              </a:r>
            </a:p>
            <a:p>
              <a:pPr marL="129597"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No</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err="1">
                  <a:ln>
                    <a:noFill/>
                  </a:ln>
                  <a:solidFill>
                    <a:srgbClr val="000000"/>
                  </a:solidFill>
                  <a:effectLst/>
                  <a:uLnTx/>
                  <a:uFillTx/>
                  <a:latin typeface="Arial" panose="020B0604020202020204"/>
                  <a:ea typeface="+mn-ea"/>
                  <a:cs typeface="+mn-cs"/>
                </a:rPr>
                <a:t>FLIPI</a:t>
              </a:r>
              <a:r>
                <a:rPr kumimoji="0" lang="en-US" sz="933" b="1" i="0" u="none" strike="noStrike" kern="0" cap="none" spc="0" normalizeH="0" baseline="0" noProof="0">
                  <a:ln>
                    <a:noFill/>
                  </a:ln>
                  <a:solidFill>
                    <a:srgbClr val="000000"/>
                  </a:solidFill>
                  <a:effectLst/>
                  <a:uLnTx/>
                  <a:uFillTx/>
                  <a:latin typeface="Arial" panose="020B0604020202020204"/>
                  <a:ea typeface="+mn-ea"/>
                  <a:cs typeface="+mn-cs"/>
                </a:rPr>
                <a:t> risk category</a:t>
              </a:r>
            </a:p>
            <a:p>
              <a:pPr marL="129597"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Low (0-1)</a:t>
              </a:r>
            </a:p>
            <a:p>
              <a:pPr marL="129597"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Intermediate (2)</a:t>
              </a:r>
            </a:p>
            <a:p>
              <a:pPr marL="129597"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High (≥3)</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noFill/>
                  </a:ln>
                  <a:solidFill>
                    <a:srgbClr val="000000"/>
                  </a:solidFill>
                  <a:effectLst/>
                  <a:uLnTx/>
                  <a:uFillTx/>
                  <a:latin typeface="Arial" panose="020B0604020202020204"/>
                  <a:ea typeface="+mn-ea"/>
                  <a:cs typeface="+mn-cs"/>
                </a:rPr>
                <a:t>Rituximab-refractory status</a:t>
              </a:r>
            </a:p>
            <a:p>
              <a:pPr marL="129597"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Refractory</a:t>
              </a:r>
            </a:p>
            <a:p>
              <a:pPr marL="129597"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Not refractory</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noFill/>
                  </a:ln>
                  <a:solidFill>
                    <a:srgbClr val="000000"/>
                  </a:solidFill>
                  <a:effectLst/>
                  <a:uLnTx/>
                  <a:uFillTx/>
                  <a:latin typeface="Arial" panose="020B0604020202020204"/>
                  <a:ea typeface="+mn-ea"/>
                  <a:cs typeface="+mn-cs"/>
                </a:rPr>
                <a:t>Refractory status to most recent line of therapy</a:t>
              </a:r>
            </a:p>
            <a:p>
              <a:pPr marL="129597"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Refractory</a:t>
              </a:r>
            </a:p>
            <a:p>
              <a:pPr marL="129597"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Not refractory</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noFill/>
                  </a:ln>
                  <a:solidFill>
                    <a:srgbClr val="000000"/>
                  </a:solidFill>
                  <a:effectLst/>
                  <a:uLnTx/>
                  <a:uFillTx/>
                  <a:latin typeface="Arial" panose="020B0604020202020204"/>
                  <a:ea typeface="+mn-ea"/>
                  <a:cs typeface="+mn-cs"/>
                </a:rPr>
                <a:t>Progression of disease ≥6 months of completion of the most recent line of therapy</a:t>
              </a:r>
            </a:p>
            <a:p>
              <a:pPr marL="129597"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Yes</a:t>
              </a:r>
            </a:p>
            <a:p>
              <a:pPr marL="129597"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No</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noFill/>
                  </a:ln>
                  <a:solidFill>
                    <a:srgbClr val="000000"/>
                  </a:solidFill>
                  <a:effectLst/>
                  <a:uLnTx/>
                  <a:uFillTx/>
                  <a:latin typeface="Arial" panose="020B0604020202020204"/>
                  <a:ea typeface="+mn-ea"/>
                  <a:cs typeface="+mn-cs"/>
                </a:rPr>
                <a:t>Progression of disease ≥24 months of starting the first line of chemoimmunotherapy</a:t>
              </a:r>
            </a:p>
            <a:p>
              <a:pPr marL="129597"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Yes</a:t>
              </a:r>
            </a:p>
            <a:p>
              <a:pPr marL="129597"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No</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	</a:t>
              </a:r>
            </a:p>
          </p:txBody>
        </p:sp>
        <p:sp>
          <p:nvSpPr>
            <p:cNvPr id="11" name="TextBox 10">
              <a:extLst>
                <a:ext uri="{FF2B5EF4-FFF2-40B4-BE49-F238E27FC236}">
                  <a16:creationId xmlns:a16="http://schemas.microsoft.com/office/drawing/2014/main" id="{6A32A06C-2AE2-903F-DF56-5CD77A187F9F}"/>
                </a:ext>
              </a:extLst>
            </p:cNvPr>
            <p:cNvSpPr txBox="1"/>
            <p:nvPr/>
          </p:nvSpPr>
          <p:spPr>
            <a:xfrm>
              <a:off x="2848129" y="892261"/>
              <a:ext cx="2669661" cy="184667"/>
            </a:xfrm>
            <a:prstGeom prst="rect">
              <a:avLst/>
            </a:prstGeom>
            <a:noFill/>
          </p:spPr>
          <p:txBody>
            <a:bodyPr wrap="square" lIns="60960" rIns="60960" rtlCol="0">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noFill/>
                  </a:ln>
                  <a:solidFill>
                    <a:srgbClr val="000000"/>
                  </a:solidFill>
                  <a:effectLst/>
                  <a:uLnTx/>
                  <a:uFillTx/>
                  <a:latin typeface="Arial" panose="020B0604020202020204"/>
                  <a:ea typeface="+mn-ea"/>
                  <a:cs typeface="+mn-cs"/>
                </a:rPr>
                <a:t>Response/patients</a:t>
              </a:r>
            </a:p>
          </p:txBody>
        </p:sp>
        <p:sp>
          <p:nvSpPr>
            <p:cNvPr id="12" name="TextBox 11">
              <a:extLst>
                <a:ext uri="{FF2B5EF4-FFF2-40B4-BE49-F238E27FC236}">
                  <a16:creationId xmlns:a16="http://schemas.microsoft.com/office/drawing/2014/main" id="{A050FBE5-CF1F-68A3-2F99-DF6E1B43F9DC}"/>
                </a:ext>
              </a:extLst>
            </p:cNvPr>
            <p:cNvSpPr txBox="1"/>
            <p:nvPr/>
          </p:nvSpPr>
          <p:spPr>
            <a:xfrm>
              <a:off x="2453465" y="892261"/>
              <a:ext cx="2669661" cy="3554495"/>
            </a:xfrm>
            <a:prstGeom prst="rect">
              <a:avLst/>
            </a:prstGeom>
            <a:noFill/>
          </p:spPr>
          <p:txBody>
            <a:bodyPr wrap="square" lIns="60960" rIns="60960" rtlCol="0">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noFill/>
                  </a:ln>
                  <a:solidFill>
                    <a:srgbClr val="000000"/>
                  </a:solidFill>
                  <a:effectLst/>
                  <a:uLnTx/>
                  <a:uFillTx/>
                  <a:latin typeface="Arial" panose="020B0604020202020204"/>
                  <a:ea typeface="+mn-ea"/>
                  <a:cs typeface="+mn-cs"/>
                </a:rPr>
                <a:t>Obinutuzumab</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33/72</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14/32</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19/40</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30/60</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3/12</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27/54</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6/18</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3/12</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30/60</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3/9</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13/24</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17/37</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14/36</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19/36</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11/29</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21/42</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12/39</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19/30</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9/22</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14/31</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0E0A871B-B26D-439A-83B5-EF832FC861EE}"/>
                </a:ext>
              </a:extLst>
            </p:cNvPr>
            <p:cNvSpPr txBox="1"/>
            <p:nvPr/>
          </p:nvSpPr>
          <p:spPr>
            <a:xfrm>
              <a:off x="5901536" y="892261"/>
              <a:ext cx="2669661" cy="3554495"/>
            </a:xfrm>
            <a:prstGeom prst="rect">
              <a:avLst/>
            </a:prstGeom>
            <a:noFill/>
          </p:spPr>
          <p:txBody>
            <a:bodyPr wrap="square" lIns="60960" rIns="60960" rtlCol="0">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noFill/>
                  </a:ln>
                  <a:solidFill>
                    <a:srgbClr val="000000"/>
                  </a:solidFill>
                  <a:effectLst/>
                  <a:uLnTx/>
                  <a:uFillTx/>
                  <a:latin typeface="Arial" panose="020B0604020202020204"/>
                  <a:ea typeface="+mn-ea"/>
                  <a:cs typeface="+mn-cs"/>
                </a:rPr>
                <a:t>Risk difference</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noFill/>
                  </a:ln>
                  <a:solidFill>
                    <a:srgbClr val="000000"/>
                  </a:solidFill>
                  <a:effectLst/>
                  <a:uLnTx/>
                  <a:uFillTx/>
                  <a:latin typeface="Arial" panose="020B0604020202020204"/>
                  <a:ea typeface="+mn-ea"/>
                  <a:cs typeface="+mn-cs"/>
                </a:rPr>
                <a:t>(95% CI), %</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22.7 (9.0-36.5)</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26.1 (6.3-45.9)</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20.2 (0.9-39.6)</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18.5 (3.5-33.4)</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48.3 (15.2-81.5)</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21.3 (5.5-37.1)</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28.8 (2.0-55.6)</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22.8 (−9.1 to 54.7)</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23.0 (8.0-37.9)</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39.1 (4.3-73.9)</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22.3 (−2.2 to 46.8)</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17.7 (−1.6 to 37.0)</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21.4 (2.1-40.6)</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26.3 (7.3-45.3)</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23.8 (1.3-46.2)</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21.0 (3.3-38.7)</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28.4 (9.9-46.8)</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15.8 (−4.0 to 35.6)</a:t>
              </a: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23.2 (−2.3 to 48.7)</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a:ea typeface="+mn-ea"/>
                  <a:cs typeface="+mn-cs"/>
                </a:rPr>
                <a:t>22.6 (1.4-43.8)</a:t>
              </a:r>
            </a:p>
          </p:txBody>
        </p:sp>
      </p:grpSp>
      <p:sp>
        <p:nvSpPr>
          <p:cNvPr id="5" name="TextBox 4">
            <a:extLst>
              <a:ext uri="{FF2B5EF4-FFF2-40B4-BE49-F238E27FC236}">
                <a16:creationId xmlns:a16="http://schemas.microsoft.com/office/drawing/2014/main" id="{50C28EA9-238E-A528-1C53-F3B8749B0C7E}"/>
              </a:ext>
            </a:extLst>
          </p:cNvPr>
          <p:cNvSpPr txBox="1"/>
          <p:nvPr/>
        </p:nvSpPr>
        <p:spPr>
          <a:xfrm>
            <a:off x="739448" y="6116548"/>
            <a:ext cx="10982382" cy="369332"/>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FLIPI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Follicular Lymphoma International Prognostic Index; ITT, intent to treat; Obi, obinutuzumab;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zanu</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zanubrutinib.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Adapted</a:t>
            </a:r>
            <a:r>
              <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rPr>
              <a:t> from Zinzani PL et al. </a:t>
            </a:r>
            <a:r>
              <a:rPr kumimoji="0" lang="it-IT" altLang="en-US" sz="900" b="0" i="0" u="none" strike="noStrike" kern="1200" cap="none" spc="0" normalizeH="0" baseline="0" noProof="0">
                <a:ln>
                  <a:noFill/>
                </a:ln>
                <a:solidFill>
                  <a:srgbClr val="283349"/>
                </a:solidFill>
                <a:effectLst/>
                <a:uLnTx/>
                <a:uFillTx/>
                <a:latin typeface="Arial" panose="020B0604020202020204"/>
                <a:ea typeface="+mn-ea"/>
                <a:cs typeface="+mn-cs"/>
              </a:rPr>
              <a:t>J </a:t>
            </a:r>
            <a:r>
              <a:rPr kumimoji="0" lang="it-IT" altLang="en-US" sz="900" b="0" i="0" u="none" strike="noStrike" kern="1200" cap="none" spc="0" normalizeH="0" baseline="0" noProof="0" err="1">
                <a:ln>
                  <a:noFill/>
                </a:ln>
                <a:solidFill>
                  <a:srgbClr val="283349"/>
                </a:solidFill>
                <a:effectLst/>
                <a:uLnTx/>
                <a:uFillTx/>
                <a:latin typeface="Arial" panose="020B0604020202020204"/>
                <a:ea typeface="+mn-ea"/>
                <a:cs typeface="+mn-cs"/>
              </a:rPr>
              <a:t>Clin</a:t>
            </a:r>
            <a:r>
              <a:rPr kumimoji="0" lang="it-IT" altLang="en-US" sz="9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altLang="en-US" sz="900" b="0" i="0" u="none" strike="noStrike" kern="1200" cap="none" spc="0" normalizeH="0" baseline="0" noProof="0" err="1">
                <a:ln>
                  <a:noFill/>
                </a:ln>
                <a:solidFill>
                  <a:srgbClr val="283349"/>
                </a:solidFill>
                <a:effectLst/>
                <a:uLnTx/>
                <a:uFillTx/>
                <a:latin typeface="Arial" panose="020B0604020202020204"/>
                <a:ea typeface="+mn-ea"/>
                <a:cs typeface="+mn-cs"/>
              </a:rPr>
              <a:t>Oncol</a:t>
            </a:r>
            <a:r>
              <a:rPr kumimoji="0" lang="it-IT" altLang="en-US" sz="900" b="0" i="0" u="none" strike="noStrike" kern="1200" cap="none" spc="0" normalizeH="0" baseline="0" noProof="0">
                <a:ln>
                  <a:noFill/>
                </a:ln>
                <a:solidFill>
                  <a:srgbClr val="283349"/>
                </a:solidFill>
                <a:effectLst/>
                <a:uLnTx/>
                <a:uFillTx/>
                <a:latin typeface="Arial" panose="020B0604020202020204"/>
                <a:ea typeface="+mn-ea"/>
                <a:cs typeface="+mn-cs"/>
              </a:rPr>
              <a:t>. 2023;41(33):5107-5117</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4648896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AD70E-5DB3-F689-28D5-7510F0D868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9674F42-E305-1839-3BAB-FEB1343E0CE9}"/>
              </a:ext>
            </a:extLst>
          </p:cNvPr>
          <p:cNvSpPr>
            <a:spLocks noGrp="1"/>
          </p:cNvSpPr>
          <p:nvPr>
            <p:ph type="ctrTitle"/>
          </p:nvPr>
        </p:nvSpPr>
        <p:spPr>
          <a:xfrm>
            <a:off x="739448" y="116957"/>
            <a:ext cx="10738778" cy="905449"/>
          </a:xfrm>
        </p:spPr>
        <p:txBody>
          <a:bodyPr/>
          <a:lstStyle/>
          <a:p>
            <a:r>
              <a:rPr lang="en-US" sz="2800">
                <a:latin typeface="Arial" panose="020B0604020202020204" pitchFamily="34" charset="0"/>
                <a:cs typeface="Arial" panose="020B0604020202020204" pitchFamily="34" charset="0"/>
              </a:rPr>
              <a:t>ROSEWOOD: DOR and </a:t>
            </a:r>
            <a:r>
              <a:rPr lang="en-US" sz="2800" err="1">
                <a:latin typeface="Arial" panose="020B0604020202020204" pitchFamily="34" charset="0"/>
                <a:cs typeface="Arial" panose="020B0604020202020204" pitchFamily="34" charset="0"/>
              </a:rPr>
              <a:t>PFS</a:t>
            </a:r>
            <a:r>
              <a:rPr lang="en-US" sz="2800">
                <a:latin typeface="Arial" panose="020B0604020202020204" pitchFamily="34" charset="0"/>
                <a:cs typeface="Arial" panose="020B0604020202020204" pitchFamily="34" charset="0"/>
              </a:rPr>
              <a:t> were longer with </a:t>
            </a:r>
            <a:r>
              <a:rPr lang="en-US" sz="2800" err="1">
                <a:latin typeface="Arial" panose="020B0604020202020204" pitchFamily="34" charset="0"/>
                <a:cs typeface="Arial" panose="020B0604020202020204" pitchFamily="34" charset="0"/>
              </a:rPr>
              <a:t>Zanu</a:t>
            </a:r>
            <a:r>
              <a:rPr lang="en-US" sz="2800">
                <a:latin typeface="Arial" panose="020B0604020202020204" pitchFamily="34" charset="0"/>
                <a:cs typeface="Arial" panose="020B0604020202020204" pitchFamily="34" charset="0"/>
              </a:rPr>
              <a:t>-Obi</a:t>
            </a:r>
            <a:endParaRPr lang="en-GB"/>
          </a:p>
        </p:txBody>
      </p:sp>
      <p:sp>
        <p:nvSpPr>
          <p:cNvPr id="6" name="TextBox 5">
            <a:extLst>
              <a:ext uri="{FF2B5EF4-FFF2-40B4-BE49-F238E27FC236}">
                <a16:creationId xmlns:a16="http://schemas.microsoft.com/office/drawing/2014/main" id="{85871759-8218-B880-0286-0390E6063BE7}"/>
              </a:ext>
            </a:extLst>
          </p:cNvPr>
          <p:cNvSpPr txBox="1"/>
          <p:nvPr/>
        </p:nvSpPr>
        <p:spPr>
          <a:xfrm>
            <a:off x="739448" y="5978049"/>
            <a:ext cx="10982382" cy="507831"/>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a</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Descriptive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2-sided P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DOR, duration of response; HR, hazard ratio; IRC, independent review committee;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mDOR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median DOR; mPFS, median progression-free survival; NE, not estimable; Obi, obinutuzumab; zanu, zanubrutinib.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Adapted</a:t>
            </a:r>
            <a:r>
              <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rPr>
              <a:t> from Zinzani PL et al. </a:t>
            </a:r>
            <a:r>
              <a:rPr kumimoji="0" lang="it-IT" altLang="en-US" sz="900" b="0" i="0" u="none" strike="noStrike" kern="1200" cap="none" spc="0" normalizeH="0" baseline="0" noProof="0">
                <a:ln>
                  <a:noFill/>
                </a:ln>
                <a:solidFill>
                  <a:srgbClr val="283349"/>
                </a:solidFill>
                <a:effectLst/>
                <a:uLnTx/>
                <a:uFillTx/>
                <a:latin typeface="Arial" panose="020B0604020202020204"/>
                <a:ea typeface="+mn-ea"/>
                <a:cs typeface="+mn-cs"/>
              </a:rPr>
              <a:t>J Clin Oncol. 2023;41(33):5107-5117</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4F0AE5ED-C9D2-91C6-4FD3-50C1C6B838BF}"/>
              </a:ext>
            </a:extLst>
          </p:cNvPr>
          <p:cNvGrpSpPr/>
          <p:nvPr/>
        </p:nvGrpSpPr>
        <p:grpSpPr>
          <a:xfrm>
            <a:off x="428608" y="1415653"/>
            <a:ext cx="11579187" cy="3913682"/>
            <a:chOff x="203216" y="1147461"/>
            <a:chExt cx="8684390" cy="2935262"/>
          </a:xfrm>
        </p:grpSpPr>
        <p:sp>
          <p:nvSpPr>
            <p:cNvPr id="5" name="Freeform: Shape 4">
              <a:extLst>
                <a:ext uri="{FF2B5EF4-FFF2-40B4-BE49-F238E27FC236}">
                  <a16:creationId xmlns:a16="http://schemas.microsoft.com/office/drawing/2014/main" id="{00D6752A-9882-2724-801B-33FBF92042A4}"/>
                </a:ext>
              </a:extLst>
            </p:cNvPr>
            <p:cNvSpPr/>
            <p:nvPr/>
          </p:nvSpPr>
          <p:spPr>
            <a:xfrm>
              <a:off x="1073985" y="2709588"/>
              <a:ext cx="1199954" cy="321134"/>
            </a:xfrm>
            <a:custGeom>
              <a:avLst/>
              <a:gdLst>
                <a:gd name="connsiteX0" fmla="*/ 1731454 w 1787842"/>
                <a:gd name="connsiteY0" fmla="*/ 0 h 397668"/>
                <a:gd name="connsiteX1" fmla="*/ 1787843 w 1787842"/>
                <a:gd name="connsiteY1" fmla="*/ 56388 h 397668"/>
                <a:gd name="connsiteX2" fmla="*/ 1787843 w 1787842"/>
                <a:gd name="connsiteY2" fmla="*/ 341281 h 397668"/>
                <a:gd name="connsiteX3" fmla="*/ 1731454 w 1787842"/>
                <a:gd name="connsiteY3" fmla="*/ 397669 h 397668"/>
                <a:gd name="connsiteX4" fmla="*/ 56388 w 1787842"/>
                <a:gd name="connsiteY4" fmla="*/ 397669 h 397668"/>
                <a:gd name="connsiteX5" fmla="*/ 0 w 1787842"/>
                <a:gd name="connsiteY5" fmla="*/ 341281 h 397668"/>
                <a:gd name="connsiteX6" fmla="*/ 0 w 1787842"/>
                <a:gd name="connsiteY6" fmla="*/ 56388 h 397668"/>
                <a:gd name="connsiteX7" fmla="*/ 56388 w 1787842"/>
                <a:gd name="connsiteY7" fmla="*/ 0 h 39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7842" h="397668">
                  <a:moveTo>
                    <a:pt x="1731454" y="0"/>
                  </a:moveTo>
                  <a:cubicBezTo>
                    <a:pt x="1762597" y="0"/>
                    <a:pt x="1787843" y="25246"/>
                    <a:pt x="1787843" y="56388"/>
                  </a:cubicBezTo>
                  <a:lnTo>
                    <a:pt x="1787843" y="341281"/>
                  </a:lnTo>
                  <a:cubicBezTo>
                    <a:pt x="1787843" y="372423"/>
                    <a:pt x="1762597" y="397669"/>
                    <a:pt x="1731454" y="397669"/>
                  </a:cubicBezTo>
                  <a:lnTo>
                    <a:pt x="56388" y="397669"/>
                  </a:lnTo>
                  <a:cubicBezTo>
                    <a:pt x="25246" y="397669"/>
                    <a:pt x="0" y="372423"/>
                    <a:pt x="0" y="341281"/>
                  </a:cubicBezTo>
                  <a:lnTo>
                    <a:pt x="0" y="56388"/>
                  </a:lnTo>
                  <a:cubicBezTo>
                    <a:pt x="0" y="25246"/>
                    <a:pt x="25246" y="0"/>
                    <a:pt x="56388" y="0"/>
                  </a:cubicBezTo>
                  <a:close/>
                </a:path>
              </a:pathLst>
            </a:custGeom>
            <a:solidFill>
              <a:srgbClr val="E6E7E8"/>
            </a:solidFill>
            <a:ln w="9525" cap="flat">
              <a:no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067"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2" name="Freeform: Shape 71">
              <a:extLst>
                <a:ext uri="{FF2B5EF4-FFF2-40B4-BE49-F238E27FC236}">
                  <a16:creationId xmlns:a16="http://schemas.microsoft.com/office/drawing/2014/main" id="{D0A31CF2-D302-295B-094F-9280A2C6C2E9}"/>
                </a:ext>
              </a:extLst>
            </p:cNvPr>
            <p:cNvSpPr/>
            <p:nvPr/>
          </p:nvSpPr>
          <p:spPr>
            <a:xfrm>
              <a:off x="1011186" y="3245061"/>
              <a:ext cx="6537" cy="58995"/>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3" name="Freeform: Shape 72">
              <a:extLst>
                <a:ext uri="{FF2B5EF4-FFF2-40B4-BE49-F238E27FC236}">
                  <a16:creationId xmlns:a16="http://schemas.microsoft.com/office/drawing/2014/main" id="{926F144E-B2EC-EB43-B998-883838091887}"/>
                </a:ext>
              </a:extLst>
            </p:cNvPr>
            <p:cNvSpPr/>
            <p:nvPr/>
          </p:nvSpPr>
          <p:spPr>
            <a:xfrm>
              <a:off x="1355015" y="3245061"/>
              <a:ext cx="6537" cy="58995"/>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4" name="Freeform: Shape 73">
              <a:extLst>
                <a:ext uri="{FF2B5EF4-FFF2-40B4-BE49-F238E27FC236}">
                  <a16:creationId xmlns:a16="http://schemas.microsoft.com/office/drawing/2014/main" id="{21770AA4-7789-6131-A2A5-0545F22DB491}"/>
                </a:ext>
              </a:extLst>
            </p:cNvPr>
            <p:cNvSpPr/>
            <p:nvPr/>
          </p:nvSpPr>
          <p:spPr>
            <a:xfrm>
              <a:off x="1694584" y="3245061"/>
              <a:ext cx="6537" cy="58995"/>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5" name="Freeform: Shape 74">
              <a:extLst>
                <a:ext uri="{FF2B5EF4-FFF2-40B4-BE49-F238E27FC236}">
                  <a16:creationId xmlns:a16="http://schemas.microsoft.com/office/drawing/2014/main" id="{A6503014-DDB2-A03E-CCE0-E885DA3D3BED}"/>
                </a:ext>
              </a:extLst>
            </p:cNvPr>
            <p:cNvSpPr/>
            <p:nvPr/>
          </p:nvSpPr>
          <p:spPr>
            <a:xfrm>
              <a:off x="2041914" y="3245061"/>
              <a:ext cx="6537" cy="58995"/>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6" name="Freeform: Shape 75">
              <a:extLst>
                <a:ext uri="{FF2B5EF4-FFF2-40B4-BE49-F238E27FC236}">
                  <a16:creationId xmlns:a16="http://schemas.microsoft.com/office/drawing/2014/main" id="{AA0D80DA-BEAC-1D99-3E18-08D4389D9801}"/>
                </a:ext>
              </a:extLst>
            </p:cNvPr>
            <p:cNvSpPr/>
            <p:nvPr/>
          </p:nvSpPr>
          <p:spPr>
            <a:xfrm>
              <a:off x="2387273" y="3245061"/>
              <a:ext cx="6537" cy="58995"/>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7" name="Freeform: Shape 76">
              <a:extLst>
                <a:ext uri="{FF2B5EF4-FFF2-40B4-BE49-F238E27FC236}">
                  <a16:creationId xmlns:a16="http://schemas.microsoft.com/office/drawing/2014/main" id="{404C3D0B-5E6C-560B-FF4F-9A80F9DD9210}"/>
                </a:ext>
              </a:extLst>
            </p:cNvPr>
            <p:cNvSpPr/>
            <p:nvPr/>
          </p:nvSpPr>
          <p:spPr>
            <a:xfrm>
              <a:off x="2727748" y="3245061"/>
              <a:ext cx="6537" cy="58995"/>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8" name="Freeform: Shape 77">
              <a:extLst>
                <a:ext uri="{FF2B5EF4-FFF2-40B4-BE49-F238E27FC236}">
                  <a16:creationId xmlns:a16="http://schemas.microsoft.com/office/drawing/2014/main" id="{C41313E6-2A7C-16C2-11A4-9125D4263A31}"/>
                </a:ext>
              </a:extLst>
            </p:cNvPr>
            <p:cNvSpPr/>
            <p:nvPr/>
          </p:nvSpPr>
          <p:spPr>
            <a:xfrm>
              <a:off x="3078478" y="3245061"/>
              <a:ext cx="6537" cy="58995"/>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9" name="Freeform: Shape 78">
              <a:extLst>
                <a:ext uri="{FF2B5EF4-FFF2-40B4-BE49-F238E27FC236}">
                  <a16:creationId xmlns:a16="http://schemas.microsoft.com/office/drawing/2014/main" id="{01E63F9D-0422-EE53-34AD-1A6E41A1A2E0}"/>
                </a:ext>
              </a:extLst>
            </p:cNvPr>
            <p:cNvSpPr/>
            <p:nvPr/>
          </p:nvSpPr>
          <p:spPr>
            <a:xfrm>
              <a:off x="3423005" y="3245061"/>
              <a:ext cx="6537" cy="58995"/>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0" name="Freeform: Shape 79">
              <a:extLst>
                <a:ext uri="{FF2B5EF4-FFF2-40B4-BE49-F238E27FC236}">
                  <a16:creationId xmlns:a16="http://schemas.microsoft.com/office/drawing/2014/main" id="{F1A8E7CE-63D0-1DFC-D452-F901AC5A19A2}"/>
                </a:ext>
              </a:extLst>
            </p:cNvPr>
            <p:cNvSpPr/>
            <p:nvPr/>
          </p:nvSpPr>
          <p:spPr>
            <a:xfrm>
              <a:off x="3766444" y="3245061"/>
              <a:ext cx="6537" cy="58995"/>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1" name="Freeform: Shape 80">
              <a:extLst>
                <a:ext uri="{FF2B5EF4-FFF2-40B4-BE49-F238E27FC236}">
                  <a16:creationId xmlns:a16="http://schemas.microsoft.com/office/drawing/2014/main" id="{A82421A8-8956-8E0A-93D1-5127970D1D7C}"/>
                </a:ext>
              </a:extLst>
            </p:cNvPr>
            <p:cNvSpPr/>
            <p:nvPr/>
          </p:nvSpPr>
          <p:spPr>
            <a:xfrm>
              <a:off x="4112124" y="3245061"/>
              <a:ext cx="6537" cy="58995"/>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2" name="Freeform: Shape 81">
              <a:extLst>
                <a:ext uri="{FF2B5EF4-FFF2-40B4-BE49-F238E27FC236}">
                  <a16:creationId xmlns:a16="http://schemas.microsoft.com/office/drawing/2014/main" id="{993791B4-C65E-CF4A-FEF8-3C91F3BE1B02}"/>
                </a:ext>
              </a:extLst>
            </p:cNvPr>
            <p:cNvSpPr/>
            <p:nvPr/>
          </p:nvSpPr>
          <p:spPr>
            <a:xfrm>
              <a:off x="4456651" y="3245061"/>
              <a:ext cx="6537" cy="58995"/>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3" name="Freeform: Shape 82">
              <a:extLst>
                <a:ext uri="{FF2B5EF4-FFF2-40B4-BE49-F238E27FC236}">
                  <a16:creationId xmlns:a16="http://schemas.microsoft.com/office/drawing/2014/main" id="{32F470A3-F6AB-92C2-886C-492617F85D5E}"/>
                </a:ext>
              </a:extLst>
            </p:cNvPr>
            <p:cNvSpPr/>
            <p:nvPr/>
          </p:nvSpPr>
          <p:spPr>
            <a:xfrm>
              <a:off x="972622" y="3245061"/>
              <a:ext cx="38564" cy="7692"/>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4" name="Freeform: Shape 83">
              <a:extLst>
                <a:ext uri="{FF2B5EF4-FFF2-40B4-BE49-F238E27FC236}">
                  <a16:creationId xmlns:a16="http://schemas.microsoft.com/office/drawing/2014/main" id="{5C1871C5-B97F-B7DE-667D-A84C7353AEB7}"/>
                </a:ext>
              </a:extLst>
            </p:cNvPr>
            <p:cNvSpPr/>
            <p:nvPr/>
          </p:nvSpPr>
          <p:spPr>
            <a:xfrm>
              <a:off x="972622" y="2920695"/>
              <a:ext cx="38564" cy="7692"/>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5" name="Freeform: Shape 84">
              <a:extLst>
                <a:ext uri="{FF2B5EF4-FFF2-40B4-BE49-F238E27FC236}">
                  <a16:creationId xmlns:a16="http://schemas.microsoft.com/office/drawing/2014/main" id="{B68C6975-8FB7-506D-7C46-4E239E025B33}"/>
                </a:ext>
              </a:extLst>
            </p:cNvPr>
            <p:cNvSpPr/>
            <p:nvPr/>
          </p:nvSpPr>
          <p:spPr>
            <a:xfrm>
              <a:off x="972622" y="2596254"/>
              <a:ext cx="38564" cy="7692"/>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6" name="Freeform: Shape 85">
              <a:extLst>
                <a:ext uri="{FF2B5EF4-FFF2-40B4-BE49-F238E27FC236}">
                  <a16:creationId xmlns:a16="http://schemas.microsoft.com/office/drawing/2014/main" id="{B54E2020-9E55-1913-803C-541A86D20DAA}"/>
                </a:ext>
              </a:extLst>
            </p:cNvPr>
            <p:cNvSpPr/>
            <p:nvPr/>
          </p:nvSpPr>
          <p:spPr>
            <a:xfrm>
              <a:off x="972622" y="2271889"/>
              <a:ext cx="38564" cy="7692"/>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7" name="Freeform: Shape 86">
              <a:extLst>
                <a:ext uri="{FF2B5EF4-FFF2-40B4-BE49-F238E27FC236}">
                  <a16:creationId xmlns:a16="http://schemas.microsoft.com/office/drawing/2014/main" id="{C5632EE8-32B7-44A2-7AA4-CC0D0C02B445}"/>
                </a:ext>
              </a:extLst>
            </p:cNvPr>
            <p:cNvSpPr/>
            <p:nvPr/>
          </p:nvSpPr>
          <p:spPr>
            <a:xfrm>
              <a:off x="972622" y="1947446"/>
              <a:ext cx="38564" cy="7692"/>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8" name="Freeform: Shape 87">
              <a:extLst>
                <a:ext uri="{FF2B5EF4-FFF2-40B4-BE49-F238E27FC236}">
                  <a16:creationId xmlns:a16="http://schemas.microsoft.com/office/drawing/2014/main" id="{9D3BCC14-C8E5-F183-37E8-4401DF66C07E}"/>
                </a:ext>
              </a:extLst>
            </p:cNvPr>
            <p:cNvSpPr/>
            <p:nvPr/>
          </p:nvSpPr>
          <p:spPr>
            <a:xfrm>
              <a:off x="972622" y="1623082"/>
              <a:ext cx="38564" cy="7692"/>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9" name="Freeform: Shape 88">
              <a:extLst>
                <a:ext uri="{FF2B5EF4-FFF2-40B4-BE49-F238E27FC236}">
                  <a16:creationId xmlns:a16="http://schemas.microsoft.com/office/drawing/2014/main" id="{A60E2EB0-9318-2978-B531-299BC7D668CD}"/>
                </a:ext>
              </a:extLst>
            </p:cNvPr>
            <p:cNvSpPr/>
            <p:nvPr/>
          </p:nvSpPr>
          <p:spPr>
            <a:xfrm>
              <a:off x="1011186" y="1623082"/>
              <a:ext cx="3617760" cy="1621979"/>
            </a:xfrm>
            <a:custGeom>
              <a:avLst/>
              <a:gdLst>
                <a:gd name="connsiteX0" fmla="*/ 0 w 5271992"/>
                <a:gd name="connsiteY0" fmla="*/ 0 h 2008536"/>
                <a:gd name="connsiteX1" fmla="*/ 0 w 5271992"/>
                <a:gd name="connsiteY1" fmla="*/ 2008537 h 2008536"/>
                <a:gd name="connsiteX2" fmla="*/ 5271993 w 5271992"/>
                <a:gd name="connsiteY2" fmla="*/ 2008537 h 2008536"/>
              </a:gdLst>
              <a:ahLst/>
              <a:cxnLst>
                <a:cxn ang="0">
                  <a:pos x="connsiteX0" y="connsiteY0"/>
                </a:cxn>
                <a:cxn ang="0">
                  <a:pos x="connsiteX1" y="connsiteY1"/>
                </a:cxn>
                <a:cxn ang="0">
                  <a:pos x="connsiteX2" y="connsiteY2"/>
                </a:cxn>
              </a:cxnLst>
              <a:rect l="l" t="t" r="r" b="b"/>
              <a:pathLst>
                <a:path w="5271992" h="2008536">
                  <a:moveTo>
                    <a:pt x="0" y="0"/>
                  </a:moveTo>
                  <a:lnTo>
                    <a:pt x="0" y="2008537"/>
                  </a:lnTo>
                  <a:lnTo>
                    <a:pt x="5271993" y="2008537"/>
                  </a:lnTo>
                </a:path>
              </a:pathLst>
            </a:custGeom>
            <a:noFill/>
            <a:ln w="12700" cap="sq">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0" name="Freeform: Shape 89">
              <a:extLst>
                <a:ext uri="{FF2B5EF4-FFF2-40B4-BE49-F238E27FC236}">
                  <a16:creationId xmlns:a16="http://schemas.microsoft.com/office/drawing/2014/main" id="{0A6F16A3-AE11-FB6E-AFFC-BDAD156A164B}"/>
                </a:ext>
              </a:extLst>
            </p:cNvPr>
            <p:cNvSpPr/>
            <p:nvPr/>
          </p:nvSpPr>
          <p:spPr>
            <a:xfrm>
              <a:off x="1005892" y="1619235"/>
              <a:ext cx="2816479" cy="1331458"/>
            </a:xfrm>
            <a:custGeom>
              <a:avLst/>
              <a:gdLst>
                <a:gd name="connsiteX0" fmla="*/ 4104322 w 4104322"/>
                <a:gd name="connsiteY0" fmla="*/ 1648778 h 1648777"/>
                <a:gd name="connsiteX1" fmla="*/ 3330797 w 4104322"/>
                <a:gd name="connsiteY1" fmla="*/ 1648778 h 1648777"/>
                <a:gd name="connsiteX2" fmla="*/ 3330797 w 4104322"/>
                <a:gd name="connsiteY2" fmla="*/ 1469327 h 1648777"/>
                <a:gd name="connsiteX3" fmla="*/ 3156680 w 4104322"/>
                <a:gd name="connsiteY3" fmla="*/ 1469327 h 1648777"/>
                <a:gd name="connsiteX4" fmla="*/ 3156680 w 4104322"/>
                <a:gd name="connsiteY4" fmla="*/ 1287209 h 1648777"/>
                <a:gd name="connsiteX5" fmla="*/ 2712339 w 4104322"/>
                <a:gd name="connsiteY5" fmla="*/ 1287209 h 1648777"/>
                <a:gd name="connsiteX6" fmla="*/ 2712339 w 4104322"/>
                <a:gd name="connsiteY6" fmla="*/ 1167479 h 1648777"/>
                <a:gd name="connsiteX7" fmla="*/ 2071592 w 4104322"/>
                <a:gd name="connsiteY7" fmla="*/ 1167479 h 1648777"/>
                <a:gd name="connsiteX8" fmla="*/ 2071592 w 4104322"/>
                <a:gd name="connsiteY8" fmla="*/ 1074515 h 1648777"/>
                <a:gd name="connsiteX9" fmla="*/ 1751933 w 4104322"/>
                <a:gd name="connsiteY9" fmla="*/ 1074515 h 1648777"/>
                <a:gd name="connsiteX10" fmla="*/ 1751933 w 4104322"/>
                <a:gd name="connsiteY10" fmla="*/ 987933 h 1648777"/>
                <a:gd name="connsiteX11" fmla="*/ 1593342 w 4104322"/>
                <a:gd name="connsiteY11" fmla="*/ 987933 h 1648777"/>
                <a:gd name="connsiteX12" fmla="*/ 1593342 w 4104322"/>
                <a:gd name="connsiteY12" fmla="*/ 903446 h 1648777"/>
                <a:gd name="connsiteX13" fmla="*/ 1505426 w 4104322"/>
                <a:gd name="connsiteY13" fmla="*/ 903446 h 1648777"/>
                <a:gd name="connsiteX14" fmla="*/ 1505426 w 4104322"/>
                <a:gd name="connsiteY14" fmla="*/ 818769 h 1648777"/>
                <a:gd name="connsiteX15" fmla="*/ 1384649 w 4104322"/>
                <a:gd name="connsiteY15" fmla="*/ 818769 h 1648777"/>
                <a:gd name="connsiteX16" fmla="*/ 1384649 w 4104322"/>
                <a:gd name="connsiteY16" fmla="*/ 740759 h 1648777"/>
                <a:gd name="connsiteX17" fmla="*/ 1157764 w 4104322"/>
                <a:gd name="connsiteY17" fmla="*/ 740759 h 1648777"/>
                <a:gd name="connsiteX18" fmla="*/ 1157764 w 4104322"/>
                <a:gd name="connsiteY18" fmla="*/ 668655 h 1648777"/>
                <a:gd name="connsiteX19" fmla="*/ 1147191 w 4104322"/>
                <a:gd name="connsiteY19" fmla="*/ 668655 h 1648777"/>
                <a:gd name="connsiteX20" fmla="*/ 1147191 w 4104322"/>
                <a:gd name="connsiteY20" fmla="*/ 584264 h 1648777"/>
                <a:gd name="connsiteX21" fmla="*/ 1128998 w 4104322"/>
                <a:gd name="connsiteY21" fmla="*/ 584264 h 1648777"/>
                <a:gd name="connsiteX22" fmla="*/ 1128998 w 4104322"/>
                <a:gd name="connsiteY22" fmla="*/ 502349 h 1648777"/>
                <a:gd name="connsiteX23" fmla="*/ 938403 w 4104322"/>
                <a:gd name="connsiteY23" fmla="*/ 502349 h 1648777"/>
                <a:gd name="connsiteX24" fmla="*/ 938403 w 4104322"/>
                <a:gd name="connsiteY24" fmla="*/ 427006 h 1648777"/>
                <a:gd name="connsiteX25" fmla="*/ 772192 w 4104322"/>
                <a:gd name="connsiteY25" fmla="*/ 427006 h 1648777"/>
                <a:gd name="connsiteX26" fmla="*/ 772192 w 4104322"/>
                <a:gd name="connsiteY26" fmla="*/ 360807 h 1648777"/>
                <a:gd name="connsiteX27" fmla="*/ 677418 w 4104322"/>
                <a:gd name="connsiteY27" fmla="*/ 360807 h 1648777"/>
                <a:gd name="connsiteX28" fmla="*/ 677418 w 4104322"/>
                <a:gd name="connsiteY28" fmla="*/ 288798 h 1648777"/>
                <a:gd name="connsiteX29" fmla="*/ 482441 w 4104322"/>
                <a:gd name="connsiteY29" fmla="*/ 288798 h 1648777"/>
                <a:gd name="connsiteX30" fmla="*/ 482441 w 4104322"/>
                <a:gd name="connsiteY30" fmla="*/ 215170 h 1648777"/>
                <a:gd name="connsiteX31" fmla="*/ 354616 w 4104322"/>
                <a:gd name="connsiteY31" fmla="*/ 215170 h 1648777"/>
                <a:gd name="connsiteX32" fmla="*/ 354616 w 4104322"/>
                <a:gd name="connsiteY32" fmla="*/ 145637 h 1648777"/>
                <a:gd name="connsiteX33" fmla="*/ 342900 w 4104322"/>
                <a:gd name="connsiteY33" fmla="*/ 145637 h 1648777"/>
                <a:gd name="connsiteX34" fmla="*/ 342900 w 4104322"/>
                <a:gd name="connsiteY34" fmla="*/ 70771 h 1648777"/>
                <a:gd name="connsiteX35" fmla="*/ 316325 w 4104322"/>
                <a:gd name="connsiteY35" fmla="*/ 70771 h 1648777"/>
                <a:gd name="connsiteX36" fmla="*/ 316325 w 4104322"/>
                <a:gd name="connsiteY36" fmla="*/ 0 h 1648777"/>
                <a:gd name="connsiteX37" fmla="*/ 0 w 4104322"/>
                <a:gd name="connsiteY37" fmla="*/ 0 h 164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04322" h="1648777">
                  <a:moveTo>
                    <a:pt x="4104322" y="1648778"/>
                  </a:moveTo>
                  <a:lnTo>
                    <a:pt x="3330797" y="1648778"/>
                  </a:lnTo>
                  <a:lnTo>
                    <a:pt x="3330797" y="1469327"/>
                  </a:lnTo>
                  <a:lnTo>
                    <a:pt x="3156680" y="1469327"/>
                  </a:lnTo>
                  <a:lnTo>
                    <a:pt x="3156680" y="1287209"/>
                  </a:lnTo>
                  <a:lnTo>
                    <a:pt x="2712339" y="1287209"/>
                  </a:lnTo>
                  <a:lnTo>
                    <a:pt x="2712339" y="1167479"/>
                  </a:lnTo>
                  <a:lnTo>
                    <a:pt x="2071592" y="1167479"/>
                  </a:lnTo>
                  <a:lnTo>
                    <a:pt x="2071592" y="1074515"/>
                  </a:lnTo>
                  <a:lnTo>
                    <a:pt x="1751933" y="1074515"/>
                  </a:lnTo>
                  <a:lnTo>
                    <a:pt x="1751933" y="987933"/>
                  </a:lnTo>
                  <a:lnTo>
                    <a:pt x="1593342" y="987933"/>
                  </a:lnTo>
                  <a:lnTo>
                    <a:pt x="1593342" y="903446"/>
                  </a:lnTo>
                  <a:lnTo>
                    <a:pt x="1505426" y="903446"/>
                  </a:lnTo>
                  <a:lnTo>
                    <a:pt x="1505426" y="818769"/>
                  </a:lnTo>
                  <a:lnTo>
                    <a:pt x="1384649" y="818769"/>
                  </a:lnTo>
                  <a:lnTo>
                    <a:pt x="1384649" y="740759"/>
                  </a:lnTo>
                  <a:lnTo>
                    <a:pt x="1157764" y="740759"/>
                  </a:lnTo>
                  <a:lnTo>
                    <a:pt x="1157764" y="668655"/>
                  </a:lnTo>
                  <a:lnTo>
                    <a:pt x="1147191" y="668655"/>
                  </a:lnTo>
                  <a:lnTo>
                    <a:pt x="1147191" y="584264"/>
                  </a:lnTo>
                  <a:lnTo>
                    <a:pt x="1128998" y="584264"/>
                  </a:lnTo>
                  <a:lnTo>
                    <a:pt x="1128998" y="502349"/>
                  </a:lnTo>
                  <a:lnTo>
                    <a:pt x="938403" y="502349"/>
                  </a:lnTo>
                  <a:lnTo>
                    <a:pt x="938403" y="427006"/>
                  </a:lnTo>
                  <a:lnTo>
                    <a:pt x="772192" y="427006"/>
                  </a:lnTo>
                  <a:lnTo>
                    <a:pt x="772192" y="360807"/>
                  </a:lnTo>
                  <a:lnTo>
                    <a:pt x="677418" y="360807"/>
                  </a:lnTo>
                  <a:lnTo>
                    <a:pt x="677418" y="288798"/>
                  </a:lnTo>
                  <a:lnTo>
                    <a:pt x="482441" y="288798"/>
                  </a:lnTo>
                  <a:lnTo>
                    <a:pt x="482441" y="215170"/>
                  </a:lnTo>
                  <a:lnTo>
                    <a:pt x="354616" y="215170"/>
                  </a:lnTo>
                  <a:lnTo>
                    <a:pt x="354616" y="145637"/>
                  </a:lnTo>
                  <a:lnTo>
                    <a:pt x="342900" y="145637"/>
                  </a:lnTo>
                  <a:lnTo>
                    <a:pt x="342900" y="70771"/>
                  </a:lnTo>
                  <a:lnTo>
                    <a:pt x="316325" y="70771"/>
                  </a:lnTo>
                  <a:lnTo>
                    <a:pt x="316325" y="0"/>
                  </a:lnTo>
                  <a:lnTo>
                    <a:pt x="0" y="0"/>
                  </a:lnTo>
                </a:path>
              </a:pathLst>
            </a:custGeom>
            <a:noFill/>
            <a:ln w="19050"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1" name="Freeform: Shape 90">
              <a:extLst>
                <a:ext uri="{FF2B5EF4-FFF2-40B4-BE49-F238E27FC236}">
                  <a16:creationId xmlns:a16="http://schemas.microsoft.com/office/drawing/2014/main" id="{F164C4E7-6E0A-77AC-7C47-E48C2D74C4AF}"/>
                </a:ext>
              </a:extLst>
            </p:cNvPr>
            <p:cNvSpPr/>
            <p:nvPr/>
          </p:nvSpPr>
          <p:spPr>
            <a:xfrm>
              <a:off x="3822371" y="293154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2" name="Freeform: Shape 91">
              <a:extLst>
                <a:ext uri="{FF2B5EF4-FFF2-40B4-BE49-F238E27FC236}">
                  <a16:creationId xmlns:a16="http://schemas.microsoft.com/office/drawing/2014/main" id="{DE84C3BA-876C-F06C-93AB-1C42288B9715}"/>
                </a:ext>
              </a:extLst>
            </p:cNvPr>
            <p:cNvSpPr/>
            <p:nvPr/>
          </p:nvSpPr>
          <p:spPr>
            <a:xfrm>
              <a:off x="3801455" y="2950694"/>
              <a:ext cx="41897" cy="7692"/>
            </a:xfrm>
            <a:custGeom>
              <a:avLst/>
              <a:gdLst>
                <a:gd name="connsiteX0" fmla="*/ 61055 w 61055"/>
                <a:gd name="connsiteY0" fmla="*/ 0 h 9525"/>
                <a:gd name="connsiteX1" fmla="*/ 0 w 61055"/>
                <a:gd name="connsiteY1" fmla="*/ 0 h 9525"/>
              </a:gdLst>
              <a:ahLst/>
              <a:cxnLst>
                <a:cxn ang="0">
                  <a:pos x="connsiteX0" y="connsiteY0"/>
                </a:cxn>
                <a:cxn ang="0">
                  <a:pos x="connsiteX1" y="connsiteY1"/>
                </a:cxn>
              </a:cxnLst>
              <a:rect l="l" t="t" r="r" b="b"/>
              <a:pathLst>
                <a:path w="61055" h="9525">
                  <a:moveTo>
                    <a:pt x="61055"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3" name="Freeform: Shape 92">
              <a:extLst>
                <a:ext uri="{FF2B5EF4-FFF2-40B4-BE49-F238E27FC236}">
                  <a16:creationId xmlns:a16="http://schemas.microsoft.com/office/drawing/2014/main" id="{30B9B5DB-2654-B713-D53A-967B15526D7B}"/>
                </a:ext>
              </a:extLst>
            </p:cNvPr>
            <p:cNvSpPr/>
            <p:nvPr/>
          </p:nvSpPr>
          <p:spPr>
            <a:xfrm>
              <a:off x="3814855" y="293154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4" name="Freeform: Shape 93">
              <a:extLst>
                <a:ext uri="{FF2B5EF4-FFF2-40B4-BE49-F238E27FC236}">
                  <a16:creationId xmlns:a16="http://schemas.microsoft.com/office/drawing/2014/main" id="{C4D2F3A9-68C2-EB2B-EADF-F1EF0282ED2A}"/>
                </a:ext>
              </a:extLst>
            </p:cNvPr>
            <p:cNvSpPr/>
            <p:nvPr/>
          </p:nvSpPr>
          <p:spPr>
            <a:xfrm>
              <a:off x="3793873" y="2950694"/>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5" name="Freeform: Shape 94">
              <a:extLst>
                <a:ext uri="{FF2B5EF4-FFF2-40B4-BE49-F238E27FC236}">
                  <a16:creationId xmlns:a16="http://schemas.microsoft.com/office/drawing/2014/main" id="{1AA7E4A1-58B9-9580-5B09-39896D51272E}"/>
                </a:ext>
              </a:extLst>
            </p:cNvPr>
            <p:cNvSpPr/>
            <p:nvPr/>
          </p:nvSpPr>
          <p:spPr>
            <a:xfrm>
              <a:off x="3013573" y="2639097"/>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6" name="Freeform: Shape 95">
              <a:extLst>
                <a:ext uri="{FF2B5EF4-FFF2-40B4-BE49-F238E27FC236}">
                  <a16:creationId xmlns:a16="http://schemas.microsoft.com/office/drawing/2014/main" id="{6B634417-EF92-8096-6A96-97D231F493AE}"/>
                </a:ext>
              </a:extLst>
            </p:cNvPr>
            <p:cNvSpPr/>
            <p:nvPr/>
          </p:nvSpPr>
          <p:spPr>
            <a:xfrm>
              <a:off x="2992592" y="2658327"/>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7" name="Freeform: Shape 96">
              <a:extLst>
                <a:ext uri="{FF2B5EF4-FFF2-40B4-BE49-F238E27FC236}">
                  <a16:creationId xmlns:a16="http://schemas.microsoft.com/office/drawing/2014/main" id="{38D8275C-972B-E631-C04B-87CEDB3C3AC3}"/>
                </a:ext>
              </a:extLst>
            </p:cNvPr>
            <p:cNvSpPr/>
            <p:nvPr/>
          </p:nvSpPr>
          <p:spPr>
            <a:xfrm>
              <a:off x="3144886" y="2639097"/>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8" name="Freeform: Shape 97">
              <a:extLst>
                <a:ext uri="{FF2B5EF4-FFF2-40B4-BE49-F238E27FC236}">
                  <a16:creationId xmlns:a16="http://schemas.microsoft.com/office/drawing/2014/main" id="{179D894A-AE8C-51BC-0BE5-D3E35973D0AF}"/>
                </a:ext>
              </a:extLst>
            </p:cNvPr>
            <p:cNvSpPr/>
            <p:nvPr/>
          </p:nvSpPr>
          <p:spPr>
            <a:xfrm>
              <a:off x="3123905" y="2658327"/>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9" name="Freeform: Shape 98">
              <a:extLst>
                <a:ext uri="{FF2B5EF4-FFF2-40B4-BE49-F238E27FC236}">
                  <a16:creationId xmlns:a16="http://schemas.microsoft.com/office/drawing/2014/main" id="{D402D0C5-C0DE-6E4E-AD48-053E804488F4}"/>
                </a:ext>
              </a:extLst>
            </p:cNvPr>
            <p:cNvSpPr/>
            <p:nvPr/>
          </p:nvSpPr>
          <p:spPr>
            <a:xfrm>
              <a:off x="2655647" y="254264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0" name="Freeform: Shape 99">
              <a:extLst>
                <a:ext uri="{FF2B5EF4-FFF2-40B4-BE49-F238E27FC236}">
                  <a16:creationId xmlns:a16="http://schemas.microsoft.com/office/drawing/2014/main" id="{437006CE-91C7-46DB-D52A-D94AE30D9555}"/>
                </a:ext>
              </a:extLst>
            </p:cNvPr>
            <p:cNvSpPr/>
            <p:nvPr/>
          </p:nvSpPr>
          <p:spPr>
            <a:xfrm>
              <a:off x="2634666" y="2561794"/>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1" name="Freeform: Shape 100">
              <a:extLst>
                <a:ext uri="{FF2B5EF4-FFF2-40B4-BE49-F238E27FC236}">
                  <a16:creationId xmlns:a16="http://schemas.microsoft.com/office/drawing/2014/main" id="{B9E8FB64-B17A-1AF0-D9B5-AF5DBA619ADA}"/>
                </a:ext>
              </a:extLst>
            </p:cNvPr>
            <p:cNvSpPr/>
            <p:nvPr/>
          </p:nvSpPr>
          <p:spPr>
            <a:xfrm>
              <a:off x="2769051" y="254264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2" name="Freeform: Shape 101">
              <a:extLst>
                <a:ext uri="{FF2B5EF4-FFF2-40B4-BE49-F238E27FC236}">
                  <a16:creationId xmlns:a16="http://schemas.microsoft.com/office/drawing/2014/main" id="{10824498-3FA8-6D0E-EBEE-B0F84905AD7E}"/>
                </a:ext>
              </a:extLst>
            </p:cNvPr>
            <p:cNvSpPr/>
            <p:nvPr/>
          </p:nvSpPr>
          <p:spPr>
            <a:xfrm>
              <a:off x="2748069" y="2561794"/>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3" name="Freeform: Shape 102">
              <a:extLst>
                <a:ext uri="{FF2B5EF4-FFF2-40B4-BE49-F238E27FC236}">
                  <a16:creationId xmlns:a16="http://schemas.microsoft.com/office/drawing/2014/main" id="{66C26FEB-6628-60C0-6951-7B4FE2561FD0}"/>
                </a:ext>
              </a:extLst>
            </p:cNvPr>
            <p:cNvSpPr/>
            <p:nvPr/>
          </p:nvSpPr>
          <p:spPr>
            <a:xfrm>
              <a:off x="2300337" y="2467646"/>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4" name="Freeform: Shape 103">
              <a:extLst>
                <a:ext uri="{FF2B5EF4-FFF2-40B4-BE49-F238E27FC236}">
                  <a16:creationId xmlns:a16="http://schemas.microsoft.com/office/drawing/2014/main" id="{999F79E8-6E26-6EB2-545A-4CE087AE18A3}"/>
                </a:ext>
              </a:extLst>
            </p:cNvPr>
            <p:cNvSpPr/>
            <p:nvPr/>
          </p:nvSpPr>
          <p:spPr>
            <a:xfrm>
              <a:off x="2279356" y="2486798"/>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5" name="Freeform: Shape 104">
              <a:extLst>
                <a:ext uri="{FF2B5EF4-FFF2-40B4-BE49-F238E27FC236}">
                  <a16:creationId xmlns:a16="http://schemas.microsoft.com/office/drawing/2014/main" id="{BDFF5CC0-08CC-6C64-A900-4D7FF0F2644A}"/>
                </a:ext>
              </a:extLst>
            </p:cNvPr>
            <p:cNvSpPr/>
            <p:nvPr/>
          </p:nvSpPr>
          <p:spPr>
            <a:xfrm>
              <a:off x="1972737" y="2263196"/>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6" name="Freeform: Shape 105">
              <a:extLst>
                <a:ext uri="{FF2B5EF4-FFF2-40B4-BE49-F238E27FC236}">
                  <a16:creationId xmlns:a16="http://schemas.microsoft.com/office/drawing/2014/main" id="{6FC473FC-F6C7-E105-51F2-E8D2A0CFB249}"/>
                </a:ext>
              </a:extLst>
            </p:cNvPr>
            <p:cNvSpPr/>
            <p:nvPr/>
          </p:nvSpPr>
          <p:spPr>
            <a:xfrm>
              <a:off x="1951756" y="2282349"/>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7" name="Freeform: Shape 106">
              <a:extLst>
                <a:ext uri="{FF2B5EF4-FFF2-40B4-BE49-F238E27FC236}">
                  <a16:creationId xmlns:a16="http://schemas.microsoft.com/office/drawing/2014/main" id="{C3ABD8A3-B132-C8F8-6FB0-B0E03403C84B}"/>
                </a:ext>
              </a:extLst>
            </p:cNvPr>
            <p:cNvSpPr/>
            <p:nvPr/>
          </p:nvSpPr>
          <p:spPr>
            <a:xfrm>
              <a:off x="1681807" y="200598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8" name="Freeform: Shape 107">
              <a:extLst>
                <a:ext uri="{FF2B5EF4-FFF2-40B4-BE49-F238E27FC236}">
                  <a16:creationId xmlns:a16="http://schemas.microsoft.com/office/drawing/2014/main" id="{39BC8094-045B-3BE2-CFE7-1770FDBB8087}"/>
                </a:ext>
              </a:extLst>
            </p:cNvPr>
            <p:cNvSpPr/>
            <p:nvPr/>
          </p:nvSpPr>
          <p:spPr>
            <a:xfrm>
              <a:off x="1660826" y="2025135"/>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9" name="Freeform: Shape 108">
              <a:extLst>
                <a:ext uri="{FF2B5EF4-FFF2-40B4-BE49-F238E27FC236}">
                  <a16:creationId xmlns:a16="http://schemas.microsoft.com/office/drawing/2014/main" id="{3067F897-011E-C1FB-DE30-2F6F0DB8AC6F}"/>
                </a:ext>
              </a:extLst>
            </p:cNvPr>
            <p:cNvSpPr/>
            <p:nvPr/>
          </p:nvSpPr>
          <p:spPr>
            <a:xfrm>
              <a:off x="1752138" y="200598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0" name="Freeform: Shape 109">
              <a:extLst>
                <a:ext uri="{FF2B5EF4-FFF2-40B4-BE49-F238E27FC236}">
                  <a16:creationId xmlns:a16="http://schemas.microsoft.com/office/drawing/2014/main" id="{03DB9C2B-700C-13CA-CBD3-934230A738D9}"/>
                </a:ext>
              </a:extLst>
            </p:cNvPr>
            <p:cNvSpPr/>
            <p:nvPr/>
          </p:nvSpPr>
          <p:spPr>
            <a:xfrm>
              <a:off x="1731156" y="2025135"/>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1" name="Freeform: Shape 110">
              <a:extLst>
                <a:ext uri="{FF2B5EF4-FFF2-40B4-BE49-F238E27FC236}">
                  <a16:creationId xmlns:a16="http://schemas.microsoft.com/office/drawing/2014/main" id="{CAF73DFA-31FF-8B49-785F-70BA8C926AEF}"/>
                </a:ext>
              </a:extLst>
            </p:cNvPr>
            <p:cNvSpPr/>
            <p:nvPr/>
          </p:nvSpPr>
          <p:spPr>
            <a:xfrm>
              <a:off x="1641348" y="19450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2" name="Freeform: Shape 111">
              <a:extLst>
                <a:ext uri="{FF2B5EF4-FFF2-40B4-BE49-F238E27FC236}">
                  <a16:creationId xmlns:a16="http://schemas.microsoft.com/office/drawing/2014/main" id="{1BC40CAF-B6BA-4E1D-1378-8BEA1E7D1AC3}"/>
                </a:ext>
              </a:extLst>
            </p:cNvPr>
            <p:cNvSpPr/>
            <p:nvPr/>
          </p:nvSpPr>
          <p:spPr>
            <a:xfrm>
              <a:off x="1620367" y="1964214"/>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3" name="Freeform: Shape 112">
              <a:extLst>
                <a:ext uri="{FF2B5EF4-FFF2-40B4-BE49-F238E27FC236}">
                  <a16:creationId xmlns:a16="http://schemas.microsoft.com/office/drawing/2014/main" id="{F9F41ACC-437E-1F3F-7146-6CD632057C14}"/>
                </a:ext>
              </a:extLst>
            </p:cNvPr>
            <p:cNvSpPr/>
            <p:nvPr/>
          </p:nvSpPr>
          <p:spPr>
            <a:xfrm>
              <a:off x="989682" y="1623082"/>
              <a:ext cx="3561483" cy="722880"/>
            </a:xfrm>
            <a:custGeom>
              <a:avLst/>
              <a:gdLst>
                <a:gd name="connsiteX0" fmla="*/ 5189982 w 5189981"/>
                <a:gd name="connsiteY0" fmla="*/ 895160 h 895159"/>
                <a:gd name="connsiteX1" fmla="*/ 3349657 w 5189981"/>
                <a:gd name="connsiteY1" fmla="*/ 895160 h 895159"/>
                <a:gd name="connsiteX2" fmla="*/ 3349657 w 5189981"/>
                <a:gd name="connsiteY2" fmla="*/ 783336 h 895159"/>
                <a:gd name="connsiteX3" fmla="*/ 3192018 w 5189981"/>
                <a:gd name="connsiteY3" fmla="*/ 783336 h 895159"/>
                <a:gd name="connsiteX4" fmla="*/ 3192018 w 5189981"/>
                <a:gd name="connsiteY4" fmla="*/ 690086 h 895159"/>
                <a:gd name="connsiteX5" fmla="*/ 3120009 w 5189981"/>
                <a:gd name="connsiteY5" fmla="*/ 690086 h 895159"/>
                <a:gd name="connsiteX6" fmla="*/ 3120009 w 5189981"/>
                <a:gd name="connsiteY6" fmla="*/ 613696 h 895159"/>
                <a:gd name="connsiteX7" fmla="*/ 2188083 w 5189981"/>
                <a:gd name="connsiteY7" fmla="*/ 613696 h 895159"/>
                <a:gd name="connsiteX8" fmla="*/ 2188083 w 5189981"/>
                <a:gd name="connsiteY8" fmla="*/ 569595 h 895159"/>
                <a:gd name="connsiteX9" fmla="*/ 1644968 w 5189981"/>
                <a:gd name="connsiteY9" fmla="*/ 569595 h 895159"/>
                <a:gd name="connsiteX10" fmla="*/ 1644968 w 5189981"/>
                <a:gd name="connsiteY10" fmla="*/ 538353 h 895159"/>
                <a:gd name="connsiteX11" fmla="*/ 1482376 w 5189981"/>
                <a:gd name="connsiteY11" fmla="*/ 538353 h 895159"/>
                <a:gd name="connsiteX12" fmla="*/ 1482376 w 5189981"/>
                <a:gd name="connsiteY12" fmla="*/ 516160 h 895159"/>
                <a:gd name="connsiteX13" fmla="*/ 1464469 w 5189981"/>
                <a:gd name="connsiteY13" fmla="*/ 516160 h 895159"/>
                <a:gd name="connsiteX14" fmla="*/ 1464469 w 5189981"/>
                <a:gd name="connsiteY14" fmla="*/ 487013 h 895159"/>
                <a:gd name="connsiteX15" fmla="*/ 1094423 w 5189981"/>
                <a:gd name="connsiteY15" fmla="*/ 487013 h 895159"/>
                <a:gd name="connsiteX16" fmla="*/ 1094423 w 5189981"/>
                <a:gd name="connsiteY16" fmla="*/ 461296 h 895159"/>
                <a:gd name="connsiteX17" fmla="*/ 1041654 w 5189981"/>
                <a:gd name="connsiteY17" fmla="*/ 461296 h 895159"/>
                <a:gd name="connsiteX18" fmla="*/ 1041654 w 5189981"/>
                <a:gd name="connsiteY18" fmla="*/ 438341 h 895159"/>
                <a:gd name="connsiteX19" fmla="*/ 1008602 w 5189981"/>
                <a:gd name="connsiteY19" fmla="*/ 438341 h 895159"/>
                <a:gd name="connsiteX20" fmla="*/ 1008602 w 5189981"/>
                <a:gd name="connsiteY20" fmla="*/ 416052 h 895159"/>
                <a:gd name="connsiteX21" fmla="*/ 951452 w 5189981"/>
                <a:gd name="connsiteY21" fmla="*/ 416052 h 895159"/>
                <a:gd name="connsiteX22" fmla="*/ 951452 w 5189981"/>
                <a:gd name="connsiteY22" fmla="*/ 393192 h 895159"/>
                <a:gd name="connsiteX23" fmla="*/ 876300 w 5189981"/>
                <a:gd name="connsiteY23" fmla="*/ 393192 h 895159"/>
                <a:gd name="connsiteX24" fmla="*/ 876300 w 5189981"/>
                <a:gd name="connsiteY24" fmla="*/ 369665 h 895159"/>
                <a:gd name="connsiteX25" fmla="*/ 811054 w 5189981"/>
                <a:gd name="connsiteY25" fmla="*/ 369665 h 895159"/>
                <a:gd name="connsiteX26" fmla="*/ 811054 w 5189981"/>
                <a:gd name="connsiteY26" fmla="*/ 347377 h 895159"/>
                <a:gd name="connsiteX27" fmla="*/ 745808 w 5189981"/>
                <a:gd name="connsiteY27" fmla="*/ 347377 h 895159"/>
                <a:gd name="connsiteX28" fmla="*/ 745808 w 5189981"/>
                <a:gd name="connsiteY28" fmla="*/ 327279 h 895159"/>
                <a:gd name="connsiteX29" fmla="*/ 720757 w 5189981"/>
                <a:gd name="connsiteY29" fmla="*/ 327279 h 895159"/>
                <a:gd name="connsiteX30" fmla="*/ 720757 w 5189981"/>
                <a:gd name="connsiteY30" fmla="*/ 277273 h 895159"/>
                <a:gd name="connsiteX31" fmla="*/ 713613 w 5189981"/>
                <a:gd name="connsiteY31" fmla="*/ 277273 h 895159"/>
                <a:gd name="connsiteX32" fmla="*/ 713613 w 5189981"/>
                <a:gd name="connsiteY32" fmla="*/ 234220 h 895159"/>
                <a:gd name="connsiteX33" fmla="*/ 664464 w 5189981"/>
                <a:gd name="connsiteY33" fmla="*/ 234220 h 895159"/>
                <a:gd name="connsiteX34" fmla="*/ 664464 w 5189981"/>
                <a:gd name="connsiteY34" fmla="*/ 214789 h 895159"/>
                <a:gd name="connsiteX35" fmla="*/ 516065 w 5189981"/>
                <a:gd name="connsiteY35" fmla="*/ 214789 h 895159"/>
                <a:gd name="connsiteX36" fmla="*/ 516065 w 5189981"/>
                <a:gd name="connsiteY36" fmla="*/ 191167 h 895159"/>
                <a:gd name="connsiteX37" fmla="*/ 457105 w 5189981"/>
                <a:gd name="connsiteY37" fmla="*/ 191167 h 895159"/>
                <a:gd name="connsiteX38" fmla="*/ 457105 w 5189981"/>
                <a:gd name="connsiteY38" fmla="*/ 169640 h 895159"/>
                <a:gd name="connsiteX39" fmla="*/ 448151 w 5189981"/>
                <a:gd name="connsiteY39" fmla="*/ 169640 h 895159"/>
                <a:gd name="connsiteX40" fmla="*/ 448151 w 5189981"/>
                <a:gd name="connsiteY40" fmla="*/ 147352 h 895159"/>
                <a:gd name="connsiteX41" fmla="*/ 408813 w 5189981"/>
                <a:gd name="connsiteY41" fmla="*/ 147352 h 895159"/>
                <a:gd name="connsiteX42" fmla="*/ 408813 w 5189981"/>
                <a:gd name="connsiteY42" fmla="*/ 126587 h 895159"/>
                <a:gd name="connsiteX43" fmla="*/ 399859 w 5189981"/>
                <a:gd name="connsiteY43" fmla="*/ 126587 h 895159"/>
                <a:gd name="connsiteX44" fmla="*/ 399859 w 5189981"/>
                <a:gd name="connsiteY44" fmla="*/ 82106 h 895159"/>
                <a:gd name="connsiteX45" fmla="*/ 379286 w 5189981"/>
                <a:gd name="connsiteY45" fmla="*/ 82106 h 895159"/>
                <a:gd name="connsiteX46" fmla="*/ 379286 w 5189981"/>
                <a:gd name="connsiteY46" fmla="*/ 36767 h 895159"/>
                <a:gd name="connsiteX47" fmla="*/ 365570 w 5189981"/>
                <a:gd name="connsiteY47" fmla="*/ 36767 h 895159"/>
                <a:gd name="connsiteX48" fmla="*/ 365570 w 5189981"/>
                <a:gd name="connsiteY48" fmla="*/ 19622 h 895159"/>
                <a:gd name="connsiteX49" fmla="*/ 289941 w 5189981"/>
                <a:gd name="connsiteY49" fmla="*/ 19622 h 895159"/>
                <a:gd name="connsiteX50" fmla="*/ 289941 w 5189981"/>
                <a:gd name="connsiteY50" fmla="*/ 0 h 895159"/>
                <a:gd name="connsiteX51" fmla="*/ 0 w 5189981"/>
                <a:gd name="connsiteY51" fmla="*/ 0 h 89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89981" h="895159">
                  <a:moveTo>
                    <a:pt x="5189982" y="895160"/>
                  </a:moveTo>
                  <a:lnTo>
                    <a:pt x="3349657" y="895160"/>
                  </a:lnTo>
                  <a:lnTo>
                    <a:pt x="3349657" y="783336"/>
                  </a:lnTo>
                  <a:lnTo>
                    <a:pt x="3192018" y="783336"/>
                  </a:lnTo>
                  <a:lnTo>
                    <a:pt x="3192018" y="690086"/>
                  </a:lnTo>
                  <a:lnTo>
                    <a:pt x="3120009" y="690086"/>
                  </a:lnTo>
                  <a:lnTo>
                    <a:pt x="3120009" y="613696"/>
                  </a:lnTo>
                  <a:lnTo>
                    <a:pt x="2188083" y="613696"/>
                  </a:lnTo>
                  <a:lnTo>
                    <a:pt x="2188083" y="569595"/>
                  </a:lnTo>
                  <a:lnTo>
                    <a:pt x="1644968" y="569595"/>
                  </a:lnTo>
                  <a:lnTo>
                    <a:pt x="1644968" y="538353"/>
                  </a:lnTo>
                  <a:lnTo>
                    <a:pt x="1482376" y="538353"/>
                  </a:lnTo>
                  <a:lnTo>
                    <a:pt x="1482376" y="516160"/>
                  </a:lnTo>
                  <a:lnTo>
                    <a:pt x="1464469" y="516160"/>
                  </a:lnTo>
                  <a:lnTo>
                    <a:pt x="1464469" y="487013"/>
                  </a:lnTo>
                  <a:lnTo>
                    <a:pt x="1094423" y="487013"/>
                  </a:lnTo>
                  <a:lnTo>
                    <a:pt x="1094423" y="461296"/>
                  </a:lnTo>
                  <a:lnTo>
                    <a:pt x="1041654" y="461296"/>
                  </a:lnTo>
                  <a:lnTo>
                    <a:pt x="1041654" y="438341"/>
                  </a:lnTo>
                  <a:lnTo>
                    <a:pt x="1008602" y="438341"/>
                  </a:lnTo>
                  <a:lnTo>
                    <a:pt x="1008602" y="416052"/>
                  </a:lnTo>
                  <a:lnTo>
                    <a:pt x="951452" y="416052"/>
                  </a:lnTo>
                  <a:lnTo>
                    <a:pt x="951452" y="393192"/>
                  </a:lnTo>
                  <a:lnTo>
                    <a:pt x="876300" y="393192"/>
                  </a:lnTo>
                  <a:lnTo>
                    <a:pt x="876300" y="369665"/>
                  </a:lnTo>
                  <a:lnTo>
                    <a:pt x="811054" y="369665"/>
                  </a:lnTo>
                  <a:lnTo>
                    <a:pt x="811054" y="347377"/>
                  </a:lnTo>
                  <a:lnTo>
                    <a:pt x="745808" y="347377"/>
                  </a:lnTo>
                  <a:lnTo>
                    <a:pt x="745808" y="327279"/>
                  </a:lnTo>
                  <a:lnTo>
                    <a:pt x="720757" y="327279"/>
                  </a:lnTo>
                  <a:lnTo>
                    <a:pt x="720757" y="277273"/>
                  </a:lnTo>
                  <a:lnTo>
                    <a:pt x="713613" y="277273"/>
                  </a:lnTo>
                  <a:lnTo>
                    <a:pt x="713613" y="234220"/>
                  </a:lnTo>
                  <a:lnTo>
                    <a:pt x="664464" y="234220"/>
                  </a:lnTo>
                  <a:lnTo>
                    <a:pt x="664464" y="214789"/>
                  </a:lnTo>
                  <a:lnTo>
                    <a:pt x="516065" y="214789"/>
                  </a:lnTo>
                  <a:lnTo>
                    <a:pt x="516065" y="191167"/>
                  </a:lnTo>
                  <a:lnTo>
                    <a:pt x="457105" y="191167"/>
                  </a:lnTo>
                  <a:lnTo>
                    <a:pt x="457105" y="169640"/>
                  </a:lnTo>
                  <a:lnTo>
                    <a:pt x="448151" y="169640"/>
                  </a:lnTo>
                  <a:lnTo>
                    <a:pt x="448151" y="147352"/>
                  </a:lnTo>
                  <a:lnTo>
                    <a:pt x="408813" y="147352"/>
                  </a:lnTo>
                  <a:lnTo>
                    <a:pt x="408813" y="126587"/>
                  </a:lnTo>
                  <a:lnTo>
                    <a:pt x="399859" y="126587"/>
                  </a:lnTo>
                  <a:lnTo>
                    <a:pt x="399859" y="82106"/>
                  </a:lnTo>
                  <a:lnTo>
                    <a:pt x="379286" y="82106"/>
                  </a:lnTo>
                  <a:lnTo>
                    <a:pt x="379286" y="36767"/>
                  </a:lnTo>
                  <a:lnTo>
                    <a:pt x="365570" y="36767"/>
                  </a:lnTo>
                  <a:lnTo>
                    <a:pt x="365570" y="19622"/>
                  </a:lnTo>
                  <a:lnTo>
                    <a:pt x="289941" y="19622"/>
                  </a:lnTo>
                  <a:lnTo>
                    <a:pt x="289941" y="0"/>
                  </a:lnTo>
                  <a:lnTo>
                    <a:pt x="0" y="0"/>
                  </a:lnTo>
                </a:path>
              </a:pathLst>
            </a:custGeom>
            <a:noFill/>
            <a:ln w="19050"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4" name="Freeform: Shape 113">
              <a:extLst>
                <a:ext uri="{FF2B5EF4-FFF2-40B4-BE49-F238E27FC236}">
                  <a16:creationId xmlns:a16="http://schemas.microsoft.com/office/drawing/2014/main" id="{ED0D68FE-B7F9-A297-DF95-B7C58241709D}"/>
                </a:ext>
              </a:extLst>
            </p:cNvPr>
            <p:cNvSpPr/>
            <p:nvPr/>
          </p:nvSpPr>
          <p:spPr>
            <a:xfrm>
              <a:off x="1642590" y="1939755"/>
              <a:ext cx="6537" cy="38305"/>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5" name="Freeform: Shape 114">
              <a:extLst>
                <a:ext uri="{FF2B5EF4-FFF2-40B4-BE49-F238E27FC236}">
                  <a16:creationId xmlns:a16="http://schemas.microsoft.com/office/drawing/2014/main" id="{0C07BB05-7284-980B-EDCA-3C750E9D5691}"/>
                </a:ext>
              </a:extLst>
            </p:cNvPr>
            <p:cNvSpPr/>
            <p:nvPr/>
          </p:nvSpPr>
          <p:spPr>
            <a:xfrm>
              <a:off x="1621609" y="1958906"/>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6" name="Freeform: Shape 115">
              <a:extLst>
                <a:ext uri="{FF2B5EF4-FFF2-40B4-BE49-F238E27FC236}">
                  <a16:creationId xmlns:a16="http://schemas.microsoft.com/office/drawing/2014/main" id="{1FB4097C-F0E9-2B5A-F1CB-73AC0B785A9B}"/>
                </a:ext>
              </a:extLst>
            </p:cNvPr>
            <p:cNvSpPr/>
            <p:nvPr/>
          </p:nvSpPr>
          <p:spPr>
            <a:xfrm>
              <a:off x="1714031" y="1976215"/>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7" name="Freeform: Shape 116">
              <a:extLst>
                <a:ext uri="{FF2B5EF4-FFF2-40B4-BE49-F238E27FC236}">
                  <a16:creationId xmlns:a16="http://schemas.microsoft.com/office/drawing/2014/main" id="{F45BE6F6-4F28-A06F-34DC-FEF223835864}"/>
                </a:ext>
              </a:extLst>
            </p:cNvPr>
            <p:cNvSpPr/>
            <p:nvPr/>
          </p:nvSpPr>
          <p:spPr>
            <a:xfrm>
              <a:off x="1693050" y="1995367"/>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8" name="Freeform: Shape 117">
              <a:extLst>
                <a:ext uri="{FF2B5EF4-FFF2-40B4-BE49-F238E27FC236}">
                  <a16:creationId xmlns:a16="http://schemas.microsoft.com/office/drawing/2014/main" id="{F74FF802-7C80-77F5-0C09-48AE171A746F}"/>
                </a:ext>
              </a:extLst>
            </p:cNvPr>
            <p:cNvSpPr/>
            <p:nvPr/>
          </p:nvSpPr>
          <p:spPr>
            <a:xfrm>
              <a:off x="1766649" y="199698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9" name="Freeform: Shape 118">
              <a:extLst>
                <a:ext uri="{FF2B5EF4-FFF2-40B4-BE49-F238E27FC236}">
                  <a16:creationId xmlns:a16="http://schemas.microsoft.com/office/drawing/2014/main" id="{211CAEAE-D635-8DA0-FAA9-3AFFD483FDA7}"/>
                </a:ext>
              </a:extLst>
            </p:cNvPr>
            <p:cNvSpPr/>
            <p:nvPr/>
          </p:nvSpPr>
          <p:spPr>
            <a:xfrm>
              <a:off x="1745667" y="2016211"/>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0" name="Freeform: Shape 119">
              <a:extLst>
                <a:ext uri="{FF2B5EF4-FFF2-40B4-BE49-F238E27FC236}">
                  <a16:creationId xmlns:a16="http://schemas.microsoft.com/office/drawing/2014/main" id="{6235F197-A7FA-56F4-FCD8-04824E2572A2}"/>
                </a:ext>
              </a:extLst>
            </p:cNvPr>
            <p:cNvSpPr/>
            <p:nvPr/>
          </p:nvSpPr>
          <p:spPr>
            <a:xfrm>
              <a:off x="1774558" y="199698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1" name="Freeform: Shape 120">
              <a:extLst>
                <a:ext uri="{FF2B5EF4-FFF2-40B4-BE49-F238E27FC236}">
                  <a16:creationId xmlns:a16="http://schemas.microsoft.com/office/drawing/2014/main" id="{1C1F2203-481E-22C0-CDB3-B90D8A48DE3D}"/>
                </a:ext>
              </a:extLst>
            </p:cNvPr>
            <p:cNvSpPr/>
            <p:nvPr/>
          </p:nvSpPr>
          <p:spPr>
            <a:xfrm>
              <a:off x="1753577" y="2016211"/>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2" name="Freeform: Shape 121">
              <a:extLst>
                <a:ext uri="{FF2B5EF4-FFF2-40B4-BE49-F238E27FC236}">
                  <a16:creationId xmlns:a16="http://schemas.microsoft.com/office/drawing/2014/main" id="{8EFC9227-45EE-8BF8-D727-DEA062EA1120}"/>
                </a:ext>
              </a:extLst>
            </p:cNvPr>
            <p:cNvSpPr/>
            <p:nvPr/>
          </p:nvSpPr>
          <p:spPr>
            <a:xfrm>
              <a:off x="1864170" y="199698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3" name="Freeform: Shape 122">
              <a:extLst>
                <a:ext uri="{FF2B5EF4-FFF2-40B4-BE49-F238E27FC236}">
                  <a16:creationId xmlns:a16="http://schemas.microsoft.com/office/drawing/2014/main" id="{BF0F8F2C-8085-352B-B899-E401376CBC07}"/>
                </a:ext>
              </a:extLst>
            </p:cNvPr>
            <p:cNvSpPr/>
            <p:nvPr/>
          </p:nvSpPr>
          <p:spPr>
            <a:xfrm>
              <a:off x="1843188" y="2016211"/>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4" name="Freeform: Shape 123">
              <a:extLst>
                <a:ext uri="{FF2B5EF4-FFF2-40B4-BE49-F238E27FC236}">
                  <a16:creationId xmlns:a16="http://schemas.microsoft.com/office/drawing/2014/main" id="{621D21A0-B832-BB98-3538-CDFF9D8EFA07}"/>
                </a:ext>
              </a:extLst>
            </p:cNvPr>
            <p:cNvSpPr/>
            <p:nvPr/>
          </p:nvSpPr>
          <p:spPr>
            <a:xfrm>
              <a:off x="1878615" y="199698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5" name="Freeform: Shape 124">
              <a:extLst>
                <a:ext uri="{FF2B5EF4-FFF2-40B4-BE49-F238E27FC236}">
                  <a16:creationId xmlns:a16="http://schemas.microsoft.com/office/drawing/2014/main" id="{36BB8E2C-AFEB-19D2-3355-A8DBB0C7FF37}"/>
                </a:ext>
              </a:extLst>
            </p:cNvPr>
            <p:cNvSpPr/>
            <p:nvPr/>
          </p:nvSpPr>
          <p:spPr>
            <a:xfrm>
              <a:off x="1857634" y="2016211"/>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6" name="Freeform: Shape 125">
              <a:extLst>
                <a:ext uri="{FF2B5EF4-FFF2-40B4-BE49-F238E27FC236}">
                  <a16:creationId xmlns:a16="http://schemas.microsoft.com/office/drawing/2014/main" id="{C41574CA-5EF4-A981-314E-070AFD2CB172}"/>
                </a:ext>
              </a:extLst>
            </p:cNvPr>
            <p:cNvSpPr/>
            <p:nvPr/>
          </p:nvSpPr>
          <p:spPr>
            <a:xfrm>
              <a:off x="1893256" y="199698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7" name="Freeform: Shape 126">
              <a:extLst>
                <a:ext uri="{FF2B5EF4-FFF2-40B4-BE49-F238E27FC236}">
                  <a16:creationId xmlns:a16="http://schemas.microsoft.com/office/drawing/2014/main" id="{CE76245B-3875-F6AA-4282-D5A78F148BB5}"/>
                </a:ext>
              </a:extLst>
            </p:cNvPr>
            <p:cNvSpPr/>
            <p:nvPr/>
          </p:nvSpPr>
          <p:spPr>
            <a:xfrm>
              <a:off x="1872275" y="2016211"/>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8" name="Freeform: Shape 127">
              <a:extLst>
                <a:ext uri="{FF2B5EF4-FFF2-40B4-BE49-F238E27FC236}">
                  <a16:creationId xmlns:a16="http://schemas.microsoft.com/office/drawing/2014/main" id="{36C90890-EAD4-7745-1131-8B9D997D4DFC}"/>
                </a:ext>
              </a:extLst>
            </p:cNvPr>
            <p:cNvSpPr/>
            <p:nvPr/>
          </p:nvSpPr>
          <p:spPr>
            <a:xfrm>
              <a:off x="1958357" y="199698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9" name="Freeform: Shape 128">
              <a:extLst>
                <a:ext uri="{FF2B5EF4-FFF2-40B4-BE49-F238E27FC236}">
                  <a16:creationId xmlns:a16="http://schemas.microsoft.com/office/drawing/2014/main" id="{2DF00958-A9A5-1E32-1BE9-E1D5B42CE872}"/>
                </a:ext>
              </a:extLst>
            </p:cNvPr>
            <p:cNvSpPr/>
            <p:nvPr/>
          </p:nvSpPr>
          <p:spPr>
            <a:xfrm>
              <a:off x="1937376" y="2016211"/>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0" name="Freeform: Shape 129">
              <a:extLst>
                <a:ext uri="{FF2B5EF4-FFF2-40B4-BE49-F238E27FC236}">
                  <a16:creationId xmlns:a16="http://schemas.microsoft.com/office/drawing/2014/main" id="{3C8ED4F9-AEAB-C283-90E4-22D8FFBCC01E}"/>
                </a:ext>
              </a:extLst>
            </p:cNvPr>
            <p:cNvSpPr/>
            <p:nvPr/>
          </p:nvSpPr>
          <p:spPr>
            <a:xfrm>
              <a:off x="1966005" y="199698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1" name="Freeform: Shape 130">
              <a:extLst>
                <a:ext uri="{FF2B5EF4-FFF2-40B4-BE49-F238E27FC236}">
                  <a16:creationId xmlns:a16="http://schemas.microsoft.com/office/drawing/2014/main" id="{30EED001-4086-FE08-0096-8BF3740A0C6C}"/>
                </a:ext>
              </a:extLst>
            </p:cNvPr>
            <p:cNvSpPr/>
            <p:nvPr/>
          </p:nvSpPr>
          <p:spPr>
            <a:xfrm>
              <a:off x="1945024" y="2016211"/>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2" name="Freeform: Shape 131">
              <a:extLst>
                <a:ext uri="{FF2B5EF4-FFF2-40B4-BE49-F238E27FC236}">
                  <a16:creationId xmlns:a16="http://schemas.microsoft.com/office/drawing/2014/main" id="{22B3C2CF-6871-205B-88B4-C68D13B9B2A0}"/>
                </a:ext>
              </a:extLst>
            </p:cNvPr>
            <p:cNvSpPr/>
            <p:nvPr/>
          </p:nvSpPr>
          <p:spPr>
            <a:xfrm>
              <a:off x="1980516" y="199698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3" name="Freeform: Shape 132">
              <a:extLst>
                <a:ext uri="{FF2B5EF4-FFF2-40B4-BE49-F238E27FC236}">
                  <a16:creationId xmlns:a16="http://schemas.microsoft.com/office/drawing/2014/main" id="{C999ABF6-A878-42B9-63FE-8A2F267FA670}"/>
                </a:ext>
              </a:extLst>
            </p:cNvPr>
            <p:cNvSpPr/>
            <p:nvPr/>
          </p:nvSpPr>
          <p:spPr>
            <a:xfrm>
              <a:off x="1959534" y="2016211"/>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4" name="Freeform: Shape 133">
              <a:extLst>
                <a:ext uri="{FF2B5EF4-FFF2-40B4-BE49-F238E27FC236}">
                  <a16:creationId xmlns:a16="http://schemas.microsoft.com/office/drawing/2014/main" id="{21FA14B0-FCAB-B5A9-956E-88F869739791}"/>
                </a:ext>
              </a:extLst>
            </p:cNvPr>
            <p:cNvSpPr/>
            <p:nvPr/>
          </p:nvSpPr>
          <p:spPr>
            <a:xfrm>
              <a:off x="1720829" y="1976215"/>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5" name="Freeform: Shape 134">
              <a:extLst>
                <a:ext uri="{FF2B5EF4-FFF2-40B4-BE49-F238E27FC236}">
                  <a16:creationId xmlns:a16="http://schemas.microsoft.com/office/drawing/2014/main" id="{ADC13EA2-BCE7-ECB0-198C-94426E8EEBB6}"/>
                </a:ext>
              </a:extLst>
            </p:cNvPr>
            <p:cNvSpPr/>
            <p:nvPr/>
          </p:nvSpPr>
          <p:spPr>
            <a:xfrm>
              <a:off x="1699848" y="1995367"/>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6" name="Freeform: Shape 135">
              <a:extLst>
                <a:ext uri="{FF2B5EF4-FFF2-40B4-BE49-F238E27FC236}">
                  <a16:creationId xmlns:a16="http://schemas.microsoft.com/office/drawing/2014/main" id="{69CE8C9C-4723-D5A8-2CE2-FA04CB2D9762}"/>
                </a:ext>
              </a:extLst>
            </p:cNvPr>
            <p:cNvSpPr/>
            <p:nvPr/>
          </p:nvSpPr>
          <p:spPr>
            <a:xfrm>
              <a:off x="2067774" y="2038595"/>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7" name="Freeform: Shape 136">
              <a:extLst>
                <a:ext uri="{FF2B5EF4-FFF2-40B4-BE49-F238E27FC236}">
                  <a16:creationId xmlns:a16="http://schemas.microsoft.com/office/drawing/2014/main" id="{5AAB10D9-96A7-B20F-FC6B-7346F664F3B0}"/>
                </a:ext>
              </a:extLst>
            </p:cNvPr>
            <p:cNvSpPr/>
            <p:nvPr/>
          </p:nvSpPr>
          <p:spPr>
            <a:xfrm>
              <a:off x="2046793" y="2057748"/>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8" name="Freeform: Shape 137">
              <a:extLst>
                <a:ext uri="{FF2B5EF4-FFF2-40B4-BE49-F238E27FC236}">
                  <a16:creationId xmlns:a16="http://schemas.microsoft.com/office/drawing/2014/main" id="{11C546C8-2211-6EAA-619A-8DE529A933BF}"/>
                </a:ext>
              </a:extLst>
            </p:cNvPr>
            <p:cNvSpPr/>
            <p:nvPr/>
          </p:nvSpPr>
          <p:spPr>
            <a:xfrm>
              <a:off x="2135752"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9" name="Freeform: Shape 138">
              <a:extLst>
                <a:ext uri="{FF2B5EF4-FFF2-40B4-BE49-F238E27FC236}">
                  <a16:creationId xmlns:a16="http://schemas.microsoft.com/office/drawing/2014/main" id="{1AFEFCC9-01FA-EC34-474E-D3158FB92B62}"/>
                </a:ext>
              </a:extLst>
            </p:cNvPr>
            <p:cNvSpPr/>
            <p:nvPr/>
          </p:nvSpPr>
          <p:spPr>
            <a:xfrm>
              <a:off x="2114771" y="208290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0" name="Freeform: Shape 139">
              <a:extLst>
                <a:ext uri="{FF2B5EF4-FFF2-40B4-BE49-F238E27FC236}">
                  <a16:creationId xmlns:a16="http://schemas.microsoft.com/office/drawing/2014/main" id="{01A2C22F-16A5-7CB4-63F4-CCAF77EAE4FC}"/>
                </a:ext>
              </a:extLst>
            </p:cNvPr>
            <p:cNvSpPr/>
            <p:nvPr/>
          </p:nvSpPr>
          <p:spPr>
            <a:xfrm>
              <a:off x="2182421"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1" name="Freeform: Shape 140">
              <a:extLst>
                <a:ext uri="{FF2B5EF4-FFF2-40B4-BE49-F238E27FC236}">
                  <a16:creationId xmlns:a16="http://schemas.microsoft.com/office/drawing/2014/main" id="{3376C5FE-6373-A474-613C-4EDCAB57F60C}"/>
                </a:ext>
              </a:extLst>
            </p:cNvPr>
            <p:cNvSpPr/>
            <p:nvPr/>
          </p:nvSpPr>
          <p:spPr>
            <a:xfrm>
              <a:off x="2161440" y="2082900"/>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2" name="Freeform: Shape 141">
              <a:extLst>
                <a:ext uri="{FF2B5EF4-FFF2-40B4-BE49-F238E27FC236}">
                  <a16:creationId xmlns:a16="http://schemas.microsoft.com/office/drawing/2014/main" id="{491B4257-6B93-8826-1742-50EAD2DD28EF}"/>
                </a:ext>
              </a:extLst>
            </p:cNvPr>
            <p:cNvSpPr/>
            <p:nvPr/>
          </p:nvSpPr>
          <p:spPr>
            <a:xfrm>
              <a:off x="2194186"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3" name="Freeform: Shape 142">
              <a:extLst>
                <a:ext uri="{FF2B5EF4-FFF2-40B4-BE49-F238E27FC236}">
                  <a16:creationId xmlns:a16="http://schemas.microsoft.com/office/drawing/2014/main" id="{008000DD-1714-FFA4-5C69-278833AE7C6C}"/>
                </a:ext>
              </a:extLst>
            </p:cNvPr>
            <p:cNvSpPr/>
            <p:nvPr/>
          </p:nvSpPr>
          <p:spPr>
            <a:xfrm>
              <a:off x="2173205" y="208290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4" name="Freeform: Shape 143">
              <a:extLst>
                <a:ext uri="{FF2B5EF4-FFF2-40B4-BE49-F238E27FC236}">
                  <a16:creationId xmlns:a16="http://schemas.microsoft.com/office/drawing/2014/main" id="{340DAFB5-82AA-C5D7-2860-5A16307CA25B}"/>
                </a:ext>
              </a:extLst>
            </p:cNvPr>
            <p:cNvSpPr/>
            <p:nvPr/>
          </p:nvSpPr>
          <p:spPr>
            <a:xfrm>
              <a:off x="2199219"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5" name="Freeform: Shape 144">
              <a:extLst>
                <a:ext uri="{FF2B5EF4-FFF2-40B4-BE49-F238E27FC236}">
                  <a16:creationId xmlns:a16="http://schemas.microsoft.com/office/drawing/2014/main" id="{CA2CF8EC-7460-5611-7CBE-94FB3713CD25}"/>
                </a:ext>
              </a:extLst>
            </p:cNvPr>
            <p:cNvSpPr/>
            <p:nvPr/>
          </p:nvSpPr>
          <p:spPr>
            <a:xfrm>
              <a:off x="2178238" y="2082900"/>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6" name="Freeform: Shape 145">
              <a:extLst>
                <a:ext uri="{FF2B5EF4-FFF2-40B4-BE49-F238E27FC236}">
                  <a16:creationId xmlns:a16="http://schemas.microsoft.com/office/drawing/2014/main" id="{2712C09C-6D58-6402-82E3-24042DF9E27E}"/>
                </a:ext>
              </a:extLst>
            </p:cNvPr>
            <p:cNvSpPr/>
            <p:nvPr/>
          </p:nvSpPr>
          <p:spPr>
            <a:xfrm>
              <a:off x="2227913"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7" name="Freeform: Shape 146">
              <a:extLst>
                <a:ext uri="{FF2B5EF4-FFF2-40B4-BE49-F238E27FC236}">
                  <a16:creationId xmlns:a16="http://schemas.microsoft.com/office/drawing/2014/main" id="{3653D567-95F7-E446-54A6-4B6095E48688}"/>
                </a:ext>
              </a:extLst>
            </p:cNvPr>
            <p:cNvSpPr/>
            <p:nvPr/>
          </p:nvSpPr>
          <p:spPr>
            <a:xfrm>
              <a:off x="2206932" y="208290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8" name="Freeform: Shape 147">
              <a:extLst>
                <a:ext uri="{FF2B5EF4-FFF2-40B4-BE49-F238E27FC236}">
                  <a16:creationId xmlns:a16="http://schemas.microsoft.com/office/drawing/2014/main" id="{D06CB1A6-56EE-EDE1-4A04-CAF30C322AE7}"/>
                </a:ext>
              </a:extLst>
            </p:cNvPr>
            <p:cNvSpPr/>
            <p:nvPr/>
          </p:nvSpPr>
          <p:spPr>
            <a:xfrm>
              <a:off x="2235692"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9" name="Freeform: Shape 148">
              <a:extLst>
                <a:ext uri="{FF2B5EF4-FFF2-40B4-BE49-F238E27FC236}">
                  <a16:creationId xmlns:a16="http://schemas.microsoft.com/office/drawing/2014/main" id="{FBA773B3-1632-5E90-23A2-A411898C688E}"/>
                </a:ext>
              </a:extLst>
            </p:cNvPr>
            <p:cNvSpPr/>
            <p:nvPr/>
          </p:nvSpPr>
          <p:spPr>
            <a:xfrm>
              <a:off x="2214710" y="208290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0" name="Freeform: Shape 149">
              <a:extLst>
                <a:ext uri="{FF2B5EF4-FFF2-40B4-BE49-F238E27FC236}">
                  <a16:creationId xmlns:a16="http://schemas.microsoft.com/office/drawing/2014/main" id="{77B2BF34-384F-3995-CDB2-243DD11A1E2C}"/>
                </a:ext>
              </a:extLst>
            </p:cNvPr>
            <p:cNvSpPr/>
            <p:nvPr/>
          </p:nvSpPr>
          <p:spPr>
            <a:xfrm>
              <a:off x="2295890"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1" name="Freeform: Shape 150">
              <a:extLst>
                <a:ext uri="{FF2B5EF4-FFF2-40B4-BE49-F238E27FC236}">
                  <a16:creationId xmlns:a16="http://schemas.microsoft.com/office/drawing/2014/main" id="{0018236D-3FF5-FAA6-D862-9686A239E1A6}"/>
                </a:ext>
              </a:extLst>
            </p:cNvPr>
            <p:cNvSpPr/>
            <p:nvPr/>
          </p:nvSpPr>
          <p:spPr>
            <a:xfrm>
              <a:off x="2274909" y="208290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2" name="Freeform: Shape 151">
              <a:extLst>
                <a:ext uri="{FF2B5EF4-FFF2-40B4-BE49-F238E27FC236}">
                  <a16:creationId xmlns:a16="http://schemas.microsoft.com/office/drawing/2014/main" id="{E8F0C430-887F-A523-D349-D55D953891C9}"/>
                </a:ext>
              </a:extLst>
            </p:cNvPr>
            <p:cNvSpPr/>
            <p:nvPr/>
          </p:nvSpPr>
          <p:spPr>
            <a:xfrm>
              <a:off x="2417008"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3" name="Freeform: Shape 152">
              <a:extLst>
                <a:ext uri="{FF2B5EF4-FFF2-40B4-BE49-F238E27FC236}">
                  <a16:creationId xmlns:a16="http://schemas.microsoft.com/office/drawing/2014/main" id="{A65268DB-837D-2389-A8AC-A6D8A2148832}"/>
                </a:ext>
              </a:extLst>
            </p:cNvPr>
            <p:cNvSpPr/>
            <p:nvPr/>
          </p:nvSpPr>
          <p:spPr>
            <a:xfrm>
              <a:off x="2396027" y="208290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4" name="Freeform: Shape 153">
              <a:extLst>
                <a:ext uri="{FF2B5EF4-FFF2-40B4-BE49-F238E27FC236}">
                  <a16:creationId xmlns:a16="http://schemas.microsoft.com/office/drawing/2014/main" id="{826381E4-C32B-DC5F-1D09-8918F247098D}"/>
                </a:ext>
              </a:extLst>
            </p:cNvPr>
            <p:cNvSpPr/>
            <p:nvPr/>
          </p:nvSpPr>
          <p:spPr>
            <a:xfrm>
              <a:off x="2431583"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5" name="Freeform: Shape 154">
              <a:extLst>
                <a:ext uri="{FF2B5EF4-FFF2-40B4-BE49-F238E27FC236}">
                  <a16:creationId xmlns:a16="http://schemas.microsoft.com/office/drawing/2014/main" id="{70628DE2-520B-CF57-E2B6-3D8D3AC98086}"/>
                </a:ext>
              </a:extLst>
            </p:cNvPr>
            <p:cNvSpPr/>
            <p:nvPr/>
          </p:nvSpPr>
          <p:spPr>
            <a:xfrm>
              <a:off x="2410602" y="208290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6" name="Freeform: Shape 155">
              <a:extLst>
                <a:ext uri="{FF2B5EF4-FFF2-40B4-BE49-F238E27FC236}">
                  <a16:creationId xmlns:a16="http://schemas.microsoft.com/office/drawing/2014/main" id="{221A6560-4E54-940B-961E-0BBF0A063960}"/>
                </a:ext>
              </a:extLst>
            </p:cNvPr>
            <p:cNvSpPr/>
            <p:nvPr/>
          </p:nvSpPr>
          <p:spPr>
            <a:xfrm>
              <a:off x="2446159"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7" name="Freeform: Shape 156">
              <a:extLst>
                <a:ext uri="{FF2B5EF4-FFF2-40B4-BE49-F238E27FC236}">
                  <a16:creationId xmlns:a16="http://schemas.microsoft.com/office/drawing/2014/main" id="{42678605-9E66-4E2C-2A64-D49F07C17CF7}"/>
                </a:ext>
              </a:extLst>
            </p:cNvPr>
            <p:cNvSpPr/>
            <p:nvPr/>
          </p:nvSpPr>
          <p:spPr>
            <a:xfrm>
              <a:off x="2425177" y="2082900"/>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8" name="Freeform: Shape 157">
              <a:extLst>
                <a:ext uri="{FF2B5EF4-FFF2-40B4-BE49-F238E27FC236}">
                  <a16:creationId xmlns:a16="http://schemas.microsoft.com/office/drawing/2014/main" id="{0E78D122-D631-03D7-3EB7-B30FA69387CC}"/>
                </a:ext>
              </a:extLst>
            </p:cNvPr>
            <p:cNvSpPr/>
            <p:nvPr/>
          </p:nvSpPr>
          <p:spPr>
            <a:xfrm>
              <a:off x="2457925"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9" name="Freeform: Shape 158">
              <a:extLst>
                <a:ext uri="{FF2B5EF4-FFF2-40B4-BE49-F238E27FC236}">
                  <a16:creationId xmlns:a16="http://schemas.microsoft.com/office/drawing/2014/main" id="{04EED3ED-048E-7954-F11C-8BB45321F868}"/>
                </a:ext>
              </a:extLst>
            </p:cNvPr>
            <p:cNvSpPr/>
            <p:nvPr/>
          </p:nvSpPr>
          <p:spPr>
            <a:xfrm>
              <a:off x="2436943" y="208290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0" name="Freeform: Shape 159">
              <a:extLst>
                <a:ext uri="{FF2B5EF4-FFF2-40B4-BE49-F238E27FC236}">
                  <a16:creationId xmlns:a16="http://schemas.microsoft.com/office/drawing/2014/main" id="{C90F599C-2E9A-40A7-8897-CC09B3FE05AA}"/>
                </a:ext>
              </a:extLst>
            </p:cNvPr>
            <p:cNvSpPr/>
            <p:nvPr/>
          </p:nvSpPr>
          <p:spPr>
            <a:xfrm>
              <a:off x="2454526" y="2063747"/>
              <a:ext cx="6537" cy="3830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1" name="Freeform: Shape 160">
              <a:extLst>
                <a:ext uri="{FF2B5EF4-FFF2-40B4-BE49-F238E27FC236}">
                  <a16:creationId xmlns:a16="http://schemas.microsoft.com/office/drawing/2014/main" id="{480365C3-1E87-287D-E373-9756BE2A6AD7}"/>
                </a:ext>
              </a:extLst>
            </p:cNvPr>
            <p:cNvSpPr/>
            <p:nvPr/>
          </p:nvSpPr>
          <p:spPr>
            <a:xfrm>
              <a:off x="2433544" y="2082900"/>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2" name="Freeform: Shape 161">
              <a:extLst>
                <a:ext uri="{FF2B5EF4-FFF2-40B4-BE49-F238E27FC236}">
                  <a16:creationId xmlns:a16="http://schemas.microsoft.com/office/drawing/2014/main" id="{0CE00390-7698-5AFF-4FAC-54D93731C0F4}"/>
                </a:ext>
              </a:extLst>
            </p:cNvPr>
            <p:cNvSpPr/>
            <p:nvPr/>
          </p:nvSpPr>
          <p:spPr>
            <a:xfrm>
              <a:off x="2636887"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3" name="Freeform: Shape 162">
              <a:extLst>
                <a:ext uri="{FF2B5EF4-FFF2-40B4-BE49-F238E27FC236}">
                  <a16:creationId xmlns:a16="http://schemas.microsoft.com/office/drawing/2014/main" id="{C9980925-230A-BA24-3A2C-E32F99CE9EDF}"/>
                </a:ext>
              </a:extLst>
            </p:cNvPr>
            <p:cNvSpPr/>
            <p:nvPr/>
          </p:nvSpPr>
          <p:spPr>
            <a:xfrm>
              <a:off x="2615906" y="2118514"/>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4" name="Freeform: Shape 163">
              <a:extLst>
                <a:ext uri="{FF2B5EF4-FFF2-40B4-BE49-F238E27FC236}">
                  <a16:creationId xmlns:a16="http://schemas.microsoft.com/office/drawing/2014/main" id="{08EE0F59-32EF-3C26-5CD5-597BA3798D98}"/>
                </a:ext>
              </a:extLst>
            </p:cNvPr>
            <p:cNvSpPr/>
            <p:nvPr/>
          </p:nvSpPr>
          <p:spPr>
            <a:xfrm>
              <a:off x="2644927"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5" name="Freeform: Shape 164">
              <a:extLst>
                <a:ext uri="{FF2B5EF4-FFF2-40B4-BE49-F238E27FC236}">
                  <a16:creationId xmlns:a16="http://schemas.microsoft.com/office/drawing/2014/main" id="{68826FF7-6C0E-7282-B988-6BAEC9153C7D}"/>
                </a:ext>
              </a:extLst>
            </p:cNvPr>
            <p:cNvSpPr/>
            <p:nvPr/>
          </p:nvSpPr>
          <p:spPr>
            <a:xfrm>
              <a:off x="2623946" y="2118514"/>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6" name="Freeform: Shape 165">
              <a:extLst>
                <a:ext uri="{FF2B5EF4-FFF2-40B4-BE49-F238E27FC236}">
                  <a16:creationId xmlns:a16="http://schemas.microsoft.com/office/drawing/2014/main" id="{D594B418-5101-B545-05AB-BE1E0D9384BB}"/>
                </a:ext>
              </a:extLst>
            </p:cNvPr>
            <p:cNvSpPr/>
            <p:nvPr/>
          </p:nvSpPr>
          <p:spPr>
            <a:xfrm>
              <a:off x="2652901"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7" name="Freeform: Shape 166">
              <a:extLst>
                <a:ext uri="{FF2B5EF4-FFF2-40B4-BE49-F238E27FC236}">
                  <a16:creationId xmlns:a16="http://schemas.microsoft.com/office/drawing/2014/main" id="{50BF8BD8-80BC-BEE8-607D-BB5241C085BD}"/>
                </a:ext>
              </a:extLst>
            </p:cNvPr>
            <p:cNvSpPr/>
            <p:nvPr/>
          </p:nvSpPr>
          <p:spPr>
            <a:xfrm>
              <a:off x="2631920" y="2118514"/>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8" name="Freeform: Shape 167">
              <a:extLst>
                <a:ext uri="{FF2B5EF4-FFF2-40B4-BE49-F238E27FC236}">
                  <a16:creationId xmlns:a16="http://schemas.microsoft.com/office/drawing/2014/main" id="{13E08CAE-FD78-824F-A2F2-92EE65DE81BE}"/>
                </a:ext>
              </a:extLst>
            </p:cNvPr>
            <p:cNvSpPr/>
            <p:nvPr/>
          </p:nvSpPr>
          <p:spPr>
            <a:xfrm>
              <a:off x="2662052"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9" name="Freeform: Shape 168">
              <a:extLst>
                <a:ext uri="{FF2B5EF4-FFF2-40B4-BE49-F238E27FC236}">
                  <a16:creationId xmlns:a16="http://schemas.microsoft.com/office/drawing/2014/main" id="{CC75E4C2-4A63-1D7C-0A93-E1D67490ED8E}"/>
                </a:ext>
              </a:extLst>
            </p:cNvPr>
            <p:cNvSpPr/>
            <p:nvPr/>
          </p:nvSpPr>
          <p:spPr>
            <a:xfrm>
              <a:off x="2641071" y="2118514"/>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0" name="Freeform: Shape 169">
              <a:extLst>
                <a:ext uri="{FF2B5EF4-FFF2-40B4-BE49-F238E27FC236}">
                  <a16:creationId xmlns:a16="http://schemas.microsoft.com/office/drawing/2014/main" id="{9900FFF4-9787-C436-9CA4-73DCE604F628}"/>
                </a:ext>
              </a:extLst>
            </p:cNvPr>
            <p:cNvSpPr/>
            <p:nvPr/>
          </p:nvSpPr>
          <p:spPr>
            <a:xfrm>
              <a:off x="2676563"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1" name="Freeform: Shape 170">
              <a:extLst>
                <a:ext uri="{FF2B5EF4-FFF2-40B4-BE49-F238E27FC236}">
                  <a16:creationId xmlns:a16="http://schemas.microsoft.com/office/drawing/2014/main" id="{EE10650F-3D33-4AAC-0F23-73C35AFB6154}"/>
                </a:ext>
              </a:extLst>
            </p:cNvPr>
            <p:cNvSpPr/>
            <p:nvPr/>
          </p:nvSpPr>
          <p:spPr>
            <a:xfrm>
              <a:off x="2655582" y="2118514"/>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2" name="Freeform: Shape 171">
              <a:extLst>
                <a:ext uri="{FF2B5EF4-FFF2-40B4-BE49-F238E27FC236}">
                  <a16:creationId xmlns:a16="http://schemas.microsoft.com/office/drawing/2014/main" id="{3BE79CB8-5968-5549-120A-02F6ADA10B91}"/>
                </a:ext>
              </a:extLst>
            </p:cNvPr>
            <p:cNvSpPr/>
            <p:nvPr/>
          </p:nvSpPr>
          <p:spPr>
            <a:xfrm>
              <a:off x="2685583"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3" name="Freeform: Shape 172">
              <a:extLst>
                <a:ext uri="{FF2B5EF4-FFF2-40B4-BE49-F238E27FC236}">
                  <a16:creationId xmlns:a16="http://schemas.microsoft.com/office/drawing/2014/main" id="{CE21C745-A3BA-8557-F5D2-2E7024D78636}"/>
                </a:ext>
              </a:extLst>
            </p:cNvPr>
            <p:cNvSpPr/>
            <p:nvPr/>
          </p:nvSpPr>
          <p:spPr>
            <a:xfrm>
              <a:off x="2664602" y="2118514"/>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4" name="Freeform: Shape 173">
              <a:extLst>
                <a:ext uri="{FF2B5EF4-FFF2-40B4-BE49-F238E27FC236}">
                  <a16:creationId xmlns:a16="http://schemas.microsoft.com/office/drawing/2014/main" id="{ED2D090F-754A-53D8-BCCF-822EB133D298}"/>
                </a:ext>
              </a:extLst>
            </p:cNvPr>
            <p:cNvSpPr/>
            <p:nvPr/>
          </p:nvSpPr>
          <p:spPr>
            <a:xfrm>
              <a:off x="2692773"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5" name="Freeform: Shape 174">
              <a:extLst>
                <a:ext uri="{FF2B5EF4-FFF2-40B4-BE49-F238E27FC236}">
                  <a16:creationId xmlns:a16="http://schemas.microsoft.com/office/drawing/2014/main" id="{23BADF48-B88A-3217-1FF7-99000212C613}"/>
                </a:ext>
              </a:extLst>
            </p:cNvPr>
            <p:cNvSpPr/>
            <p:nvPr/>
          </p:nvSpPr>
          <p:spPr>
            <a:xfrm>
              <a:off x="2671792" y="2118514"/>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6" name="Freeform: Shape 175">
              <a:extLst>
                <a:ext uri="{FF2B5EF4-FFF2-40B4-BE49-F238E27FC236}">
                  <a16:creationId xmlns:a16="http://schemas.microsoft.com/office/drawing/2014/main" id="{0376D20E-8D7D-CFD2-1716-CF60920E9E50}"/>
                </a:ext>
              </a:extLst>
            </p:cNvPr>
            <p:cNvSpPr/>
            <p:nvPr/>
          </p:nvSpPr>
          <p:spPr>
            <a:xfrm>
              <a:off x="2707611"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7" name="Freeform: Shape 176">
              <a:extLst>
                <a:ext uri="{FF2B5EF4-FFF2-40B4-BE49-F238E27FC236}">
                  <a16:creationId xmlns:a16="http://schemas.microsoft.com/office/drawing/2014/main" id="{F663790D-3D4B-EE41-D35B-42BC0AB18001}"/>
                </a:ext>
              </a:extLst>
            </p:cNvPr>
            <p:cNvSpPr/>
            <p:nvPr/>
          </p:nvSpPr>
          <p:spPr>
            <a:xfrm>
              <a:off x="2686629" y="2118514"/>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8" name="Freeform: Shape 177">
              <a:extLst>
                <a:ext uri="{FF2B5EF4-FFF2-40B4-BE49-F238E27FC236}">
                  <a16:creationId xmlns:a16="http://schemas.microsoft.com/office/drawing/2014/main" id="{899505B9-71B2-7ED5-8C48-140E898E1242}"/>
                </a:ext>
              </a:extLst>
            </p:cNvPr>
            <p:cNvSpPr/>
            <p:nvPr/>
          </p:nvSpPr>
          <p:spPr>
            <a:xfrm>
              <a:off x="2759050"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9" name="Freeform: Shape 178">
              <a:extLst>
                <a:ext uri="{FF2B5EF4-FFF2-40B4-BE49-F238E27FC236}">
                  <a16:creationId xmlns:a16="http://schemas.microsoft.com/office/drawing/2014/main" id="{D593E529-EB55-C115-F592-D4008BFEE09A}"/>
                </a:ext>
              </a:extLst>
            </p:cNvPr>
            <p:cNvSpPr/>
            <p:nvPr/>
          </p:nvSpPr>
          <p:spPr>
            <a:xfrm>
              <a:off x="2738069" y="2118514"/>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0" name="Freeform: Shape 179">
              <a:extLst>
                <a:ext uri="{FF2B5EF4-FFF2-40B4-BE49-F238E27FC236}">
                  <a16:creationId xmlns:a16="http://schemas.microsoft.com/office/drawing/2014/main" id="{D864051C-5733-1A6D-4180-D2E187CE0311}"/>
                </a:ext>
              </a:extLst>
            </p:cNvPr>
            <p:cNvSpPr/>
            <p:nvPr/>
          </p:nvSpPr>
          <p:spPr>
            <a:xfrm>
              <a:off x="2776175"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1" name="Freeform: Shape 180">
              <a:extLst>
                <a:ext uri="{FF2B5EF4-FFF2-40B4-BE49-F238E27FC236}">
                  <a16:creationId xmlns:a16="http://schemas.microsoft.com/office/drawing/2014/main" id="{E0DAC43D-97E1-A2A3-80A8-43AB7BBAE274}"/>
                </a:ext>
              </a:extLst>
            </p:cNvPr>
            <p:cNvSpPr/>
            <p:nvPr/>
          </p:nvSpPr>
          <p:spPr>
            <a:xfrm>
              <a:off x="2755194" y="2118514"/>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2" name="Freeform: Shape 181">
              <a:extLst>
                <a:ext uri="{FF2B5EF4-FFF2-40B4-BE49-F238E27FC236}">
                  <a16:creationId xmlns:a16="http://schemas.microsoft.com/office/drawing/2014/main" id="{27839FAA-3DD8-84C7-E12D-F3F4BC56602D}"/>
                </a:ext>
              </a:extLst>
            </p:cNvPr>
            <p:cNvSpPr/>
            <p:nvPr/>
          </p:nvSpPr>
          <p:spPr>
            <a:xfrm>
              <a:off x="2923765"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3" name="Freeform: Shape 182">
              <a:extLst>
                <a:ext uri="{FF2B5EF4-FFF2-40B4-BE49-F238E27FC236}">
                  <a16:creationId xmlns:a16="http://schemas.microsoft.com/office/drawing/2014/main" id="{A4FD565D-B8A4-1589-A985-0C72C6684146}"/>
                </a:ext>
              </a:extLst>
            </p:cNvPr>
            <p:cNvSpPr/>
            <p:nvPr/>
          </p:nvSpPr>
          <p:spPr>
            <a:xfrm>
              <a:off x="2902783" y="2118514"/>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4" name="Freeform: Shape 183">
              <a:extLst>
                <a:ext uri="{FF2B5EF4-FFF2-40B4-BE49-F238E27FC236}">
                  <a16:creationId xmlns:a16="http://schemas.microsoft.com/office/drawing/2014/main" id="{8B6237CC-C7E4-4AC5-2F5E-FF465B3A5C0D}"/>
                </a:ext>
              </a:extLst>
            </p:cNvPr>
            <p:cNvSpPr/>
            <p:nvPr/>
          </p:nvSpPr>
          <p:spPr>
            <a:xfrm>
              <a:off x="2943373"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5" name="Freeform: Shape 184">
              <a:extLst>
                <a:ext uri="{FF2B5EF4-FFF2-40B4-BE49-F238E27FC236}">
                  <a16:creationId xmlns:a16="http://schemas.microsoft.com/office/drawing/2014/main" id="{7B689075-B661-0E1F-0685-51B512A5D60E}"/>
                </a:ext>
              </a:extLst>
            </p:cNvPr>
            <p:cNvSpPr/>
            <p:nvPr/>
          </p:nvSpPr>
          <p:spPr>
            <a:xfrm>
              <a:off x="2922392" y="2118514"/>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6" name="Freeform: Shape 185">
              <a:extLst>
                <a:ext uri="{FF2B5EF4-FFF2-40B4-BE49-F238E27FC236}">
                  <a16:creationId xmlns:a16="http://schemas.microsoft.com/office/drawing/2014/main" id="{580E59CD-3F62-1CFE-4CCD-6E35EFA9D62C}"/>
                </a:ext>
              </a:extLst>
            </p:cNvPr>
            <p:cNvSpPr/>
            <p:nvPr/>
          </p:nvSpPr>
          <p:spPr>
            <a:xfrm>
              <a:off x="3128938" y="209936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7" name="Freeform: Shape 186">
              <a:extLst>
                <a:ext uri="{FF2B5EF4-FFF2-40B4-BE49-F238E27FC236}">
                  <a16:creationId xmlns:a16="http://schemas.microsoft.com/office/drawing/2014/main" id="{90521980-09E4-C1BE-A8A2-24C6F3CBC453}"/>
                </a:ext>
              </a:extLst>
            </p:cNvPr>
            <p:cNvSpPr/>
            <p:nvPr/>
          </p:nvSpPr>
          <p:spPr>
            <a:xfrm>
              <a:off x="3107956" y="2118514"/>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8" name="Freeform: Shape 187">
              <a:extLst>
                <a:ext uri="{FF2B5EF4-FFF2-40B4-BE49-F238E27FC236}">
                  <a16:creationId xmlns:a16="http://schemas.microsoft.com/office/drawing/2014/main" id="{28E56485-4652-4B02-F17F-AEC65BEE87B1}"/>
                </a:ext>
              </a:extLst>
            </p:cNvPr>
            <p:cNvSpPr/>
            <p:nvPr/>
          </p:nvSpPr>
          <p:spPr>
            <a:xfrm>
              <a:off x="3166130" y="216120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9" name="Freeform: Shape 188">
              <a:extLst>
                <a:ext uri="{FF2B5EF4-FFF2-40B4-BE49-F238E27FC236}">
                  <a16:creationId xmlns:a16="http://schemas.microsoft.com/office/drawing/2014/main" id="{22982EC2-CF4E-5034-CF17-FF736AA42C60}"/>
                </a:ext>
              </a:extLst>
            </p:cNvPr>
            <p:cNvSpPr/>
            <p:nvPr/>
          </p:nvSpPr>
          <p:spPr>
            <a:xfrm>
              <a:off x="3145148" y="2180355"/>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0" name="Freeform: Shape 189">
              <a:extLst>
                <a:ext uri="{FF2B5EF4-FFF2-40B4-BE49-F238E27FC236}">
                  <a16:creationId xmlns:a16="http://schemas.microsoft.com/office/drawing/2014/main" id="{6383BA35-F28D-67AF-2B35-EAC16064480D}"/>
                </a:ext>
              </a:extLst>
            </p:cNvPr>
            <p:cNvSpPr/>
            <p:nvPr/>
          </p:nvSpPr>
          <p:spPr>
            <a:xfrm>
              <a:off x="3184104" y="2236583"/>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1" name="Freeform: Shape 190">
              <a:extLst>
                <a:ext uri="{FF2B5EF4-FFF2-40B4-BE49-F238E27FC236}">
                  <a16:creationId xmlns:a16="http://schemas.microsoft.com/office/drawing/2014/main" id="{D0CC97DA-0351-1388-E71E-65EFABB3FA61}"/>
                </a:ext>
              </a:extLst>
            </p:cNvPr>
            <p:cNvSpPr/>
            <p:nvPr/>
          </p:nvSpPr>
          <p:spPr>
            <a:xfrm>
              <a:off x="3163123" y="2255813"/>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2" name="Freeform: Shape 191">
              <a:extLst>
                <a:ext uri="{FF2B5EF4-FFF2-40B4-BE49-F238E27FC236}">
                  <a16:creationId xmlns:a16="http://schemas.microsoft.com/office/drawing/2014/main" id="{907A336F-A0EF-EEF2-5691-E8F66BD208E7}"/>
                </a:ext>
              </a:extLst>
            </p:cNvPr>
            <p:cNvSpPr/>
            <p:nvPr/>
          </p:nvSpPr>
          <p:spPr>
            <a:xfrm>
              <a:off x="3262736" y="2236583"/>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3" name="Freeform: Shape 192">
              <a:extLst>
                <a:ext uri="{FF2B5EF4-FFF2-40B4-BE49-F238E27FC236}">
                  <a16:creationId xmlns:a16="http://schemas.microsoft.com/office/drawing/2014/main" id="{82793CBB-9374-BF13-C9CA-B51445BEE930}"/>
                </a:ext>
              </a:extLst>
            </p:cNvPr>
            <p:cNvSpPr/>
            <p:nvPr/>
          </p:nvSpPr>
          <p:spPr>
            <a:xfrm>
              <a:off x="3241755" y="2255813"/>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4" name="Freeform: Shape 193">
              <a:extLst>
                <a:ext uri="{FF2B5EF4-FFF2-40B4-BE49-F238E27FC236}">
                  <a16:creationId xmlns:a16="http://schemas.microsoft.com/office/drawing/2014/main" id="{987FFF0B-54F8-D971-8283-B8B127C811D4}"/>
                </a:ext>
              </a:extLst>
            </p:cNvPr>
            <p:cNvSpPr/>
            <p:nvPr/>
          </p:nvSpPr>
          <p:spPr>
            <a:xfrm>
              <a:off x="3493662" y="232673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5" name="Freeform: Shape 194">
              <a:extLst>
                <a:ext uri="{FF2B5EF4-FFF2-40B4-BE49-F238E27FC236}">
                  <a16:creationId xmlns:a16="http://schemas.microsoft.com/office/drawing/2014/main" id="{89ECB03A-E1BA-6CA0-3194-93836736F92F}"/>
                </a:ext>
              </a:extLst>
            </p:cNvPr>
            <p:cNvSpPr/>
            <p:nvPr/>
          </p:nvSpPr>
          <p:spPr>
            <a:xfrm>
              <a:off x="3472745" y="2345960"/>
              <a:ext cx="41897" cy="7692"/>
            </a:xfrm>
            <a:custGeom>
              <a:avLst/>
              <a:gdLst>
                <a:gd name="connsiteX0" fmla="*/ 61055 w 61055"/>
                <a:gd name="connsiteY0" fmla="*/ 0 h 9525"/>
                <a:gd name="connsiteX1" fmla="*/ 0 w 61055"/>
                <a:gd name="connsiteY1" fmla="*/ 0 h 9525"/>
              </a:gdLst>
              <a:ahLst/>
              <a:cxnLst>
                <a:cxn ang="0">
                  <a:pos x="connsiteX0" y="connsiteY0"/>
                </a:cxn>
                <a:cxn ang="0">
                  <a:pos x="connsiteX1" y="connsiteY1"/>
                </a:cxn>
              </a:cxnLst>
              <a:rect l="l" t="t" r="r" b="b"/>
              <a:pathLst>
                <a:path w="61055" h="9525">
                  <a:moveTo>
                    <a:pt x="61055"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6" name="Freeform: Shape 195">
              <a:extLst>
                <a:ext uri="{FF2B5EF4-FFF2-40B4-BE49-F238E27FC236}">
                  <a16:creationId xmlns:a16="http://schemas.microsoft.com/office/drawing/2014/main" id="{CC3AA48E-EF22-EC03-34CC-CF9608BEEBB5}"/>
                </a:ext>
              </a:extLst>
            </p:cNvPr>
            <p:cNvSpPr/>
            <p:nvPr/>
          </p:nvSpPr>
          <p:spPr>
            <a:xfrm>
              <a:off x="3571378" y="232673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7" name="Freeform: Shape 196">
              <a:extLst>
                <a:ext uri="{FF2B5EF4-FFF2-40B4-BE49-F238E27FC236}">
                  <a16:creationId xmlns:a16="http://schemas.microsoft.com/office/drawing/2014/main" id="{C7D55768-ED23-64DB-352F-A68C4492A19A}"/>
                </a:ext>
              </a:extLst>
            </p:cNvPr>
            <p:cNvSpPr/>
            <p:nvPr/>
          </p:nvSpPr>
          <p:spPr>
            <a:xfrm>
              <a:off x="3550397" y="2345960"/>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8" name="Freeform: Shape 197">
              <a:extLst>
                <a:ext uri="{FF2B5EF4-FFF2-40B4-BE49-F238E27FC236}">
                  <a16:creationId xmlns:a16="http://schemas.microsoft.com/office/drawing/2014/main" id="{006744DC-2E9F-A72C-6C9C-2B7BA4852C63}"/>
                </a:ext>
              </a:extLst>
            </p:cNvPr>
            <p:cNvSpPr/>
            <p:nvPr/>
          </p:nvSpPr>
          <p:spPr>
            <a:xfrm>
              <a:off x="3585954" y="232673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9" name="Freeform: Shape 198">
              <a:extLst>
                <a:ext uri="{FF2B5EF4-FFF2-40B4-BE49-F238E27FC236}">
                  <a16:creationId xmlns:a16="http://schemas.microsoft.com/office/drawing/2014/main" id="{8684608B-6A75-2461-760C-8F43A48F11C0}"/>
                </a:ext>
              </a:extLst>
            </p:cNvPr>
            <p:cNvSpPr/>
            <p:nvPr/>
          </p:nvSpPr>
          <p:spPr>
            <a:xfrm>
              <a:off x="3564973" y="234596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00" name="Freeform: Shape 199">
              <a:extLst>
                <a:ext uri="{FF2B5EF4-FFF2-40B4-BE49-F238E27FC236}">
                  <a16:creationId xmlns:a16="http://schemas.microsoft.com/office/drawing/2014/main" id="{D50FDE10-240C-DEC4-1D1D-BE49D93BA703}"/>
                </a:ext>
              </a:extLst>
            </p:cNvPr>
            <p:cNvSpPr/>
            <p:nvPr/>
          </p:nvSpPr>
          <p:spPr>
            <a:xfrm>
              <a:off x="3622099" y="232673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01" name="Freeform: Shape 200">
              <a:extLst>
                <a:ext uri="{FF2B5EF4-FFF2-40B4-BE49-F238E27FC236}">
                  <a16:creationId xmlns:a16="http://schemas.microsoft.com/office/drawing/2014/main" id="{AC0DC0E3-FE30-6194-A30C-24B3E51A6C89}"/>
                </a:ext>
              </a:extLst>
            </p:cNvPr>
            <p:cNvSpPr/>
            <p:nvPr/>
          </p:nvSpPr>
          <p:spPr>
            <a:xfrm>
              <a:off x="3601118" y="2345960"/>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02" name="Freeform: Shape 201">
              <a:extLst>
                <a:ext uri="{FF2B5EF4-FFF2-40B4-BE49-F238E27FC236}">
                  <a16:creationId xmlns:a16="http://schemas.microsoft.com/office/drawing/2014/main" id="{CD785698-2896-75B6-0735-6AD517EA4F1D}"/>
                </a:ext>
              </a:extLst>
            </p:cNvPr>
            <p:cNvSpPr/>
            <p:nvPr/>
          </p:nvSpPr>
          <p:spPr>
            <a:xfrm>
              <a:off x="3638114" y="232673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03" name="Freeform: Shape 202">
              <a:extLst>
                <a:ext uri="{FF2B5EF4-FFF2-40B4-BE49-F238E27FC236}">
                  <a16:creationId xmlns:a16="http://schemas.microsoft.com/office/drawing/2014/main" id="{F5097DE6-0164-72EA-D55B-0996DB5C40D5}"/>
                </a:ext>
              </a:extLst>
            </p:cNvPr>
            <p:cNvSpPr/>
            <p:nvPr/>
          </p:nvSpPr>
          <p:spPr>
            <a:xfrm>
              <a:off x="3617132" y="234596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04" name="Freeform: Shape 203">
              <a:extLst>
                <a:ext uri="{FF2B5EF4-FFF2-40B4-BE49-F238E27FC236}">
                  <a16:creationId xmlns:a16="http://schemas.microsoft.com/office/drawing/2014/main" id="{C3C69BF5-96E1-F080-43C3-1811B877126E}"/>
                </a:ext>
              </a:extLst>
            </p:cNvPr>
            <p:cNvSpPr/>
            <p:nvPr/>
          </p:nvSpPr>
          <p:spPr>
            <a:xfrm>
              <a:off x="3738772" y="232673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05" name="Freeform: Shape 204">
              <a:extLst>
                <a:ext uri="{FF2B5EF4-FFF2-40B4-BE49-F238E27FC236}">
                  <a16:creationId xmlns:a16="http://schemas.microsoft.com/office/drawing/2014/main" id="{6C8F1AF9-A77A-3AAD-E388-19703B103DD5}"/>
                </a:ext>
              </a:extLst>
            </p:cNvPr>
            <p:cNvSpPr/>
            <p:nvPr/>
          </p:nvSpPr>
          <p:spPr>
            <a:xfrm>
              <a:off x="3717790" y="2345960"/>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06" name="Freeform: Shape 205">
              <a:extLst>
                <a:ext uri="{FF2B5EF4-FFF2-40B4-BE49-F238E27FC236}">
                  <a16:creationId xmlns:a16="http://schemas.microsoft.com/office/drawing/2014/main" id="{22F2C319-07FA-812B-0623-BEE9C313DAAB}"/>
                </a:ext>
              </a:extLst>
            </p:cNvPr>
            <p:cNvSpPr/>
            <p:nvPr/>
          </p:nvSpPr>
          <p:spPr>
            <a:xfrm>
              <a:off x="4104019" y="232673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07" name="Freeform: Shape 206">
              <a:extLst>
                <a:ext uri="{FF2B5EF4-FFF2-40B4-BE49-F238E27FC236}">
                  <a16:creationId xmlns:a16="http://schemas.microsoft.com/office/drawing/2014/main" id="{66F4F511-DC9E-57D4-3047-907B08A0BB53}"/>
                </a:ext>
              </a:extLst>
            </p:cNvPr>
            <p:cNvSpPr/>
            <p:nvPr/>
          </p:nvSpPr>
          <p:spPr>
            <a:xfrm>
              <a:off x="4083037" y="2345960"/>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08" name="Freeform: Shape 207">
              <a:extLst>
                <a:ext uri="{FF2B5EF4-FFF2-40B4-BE49-F238E27FC236}">
                  <a16:creationId xmlns:a16="http://schemas.microsoft.com/office/drawing/2014/main" id="{AF327650-844F-8946-A707-CF3BD7F0AC49}"/>
                </a:ext>
              </a:extLst>
            </p:cNvPr>
            <p:cNvSpPr/>
            <p:nvPr/>
          </p:nvSpPr>
          <p:spPr>
            <a:xfrm>
              <a:off x="4135655" y="232673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09" name="Freeform: Shape 208">
              <a:extLst>
                <a:ext uri="{FF2B5EF4-FFF2-40B4-BE49-F238E27FC236}">
                  <a16:creationId xmlns:a16="http://schemas.microsoft.com/office/drawing/2014/main" id="{A24D5D57-9110-3505-4ABC-0332C95EA2D6}"/>
                </a:ext>
              </a:extLst>
            </p:cNvPr>
            <p:cNvSpPr/>
            <p:nvPr/>
          </p:nvSpPr>
          <p:spPr>
            <a:xfrm>
              <a:off x="4114673" y="234596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10" name="Freeform: Shape 209">
              <a:extLst>
                <a:ext uri="{FF2B5EF4-FFF2-40B4-BE49-F238E27FC236}">
                  <a16:creationId xmlns:a16="http://schemas.microsoft.com/office/drawing/2014/main" id="{094B2E8E-5F12-FC32-BC33-4D49020671D8}"/>
                </a:ext>
              </a:extLst>
            </p:cNvPr>
            <p:cNvSpPr/>
            <p:nvPr/>
          </p:nvSpPr>
          <p:spPr>
            <a:xfrm>
              <a:off x="4551166" y="232673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11" name="Freeform: Shape 210">
              <a:extLst>
                <a:ext uri="{FF2B5EF4-FFF2-40B4-BE49-F238E27FC236}">
                  <a16:creationId xmlns:a16="http://schemas.microsoft.com/office/drawing/2014/main" id="{A2CFB9C5-E20D-78DD-8A42-744294955F35}"/>
                </a:ext>
              </a:extLst>
            </p:cNvPr>
            <p:cNvSpPr/>
            <p:nvPr/>
          </p:nvSpPr>
          <p:spPr>
            <a:xfrm>
              <a:off x="4530184" y="234596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12" name="Freeform: Shape 211">
              <a:extLst>
                <a:ext uri="{FF2B5EF4-FFF2-40B4-BE49-F238E27FC236}">
                  <a16:creationId xmlns:a16="http://schemas.microsoft.com/office/drawing/2014/main" id="{01DC3079-C3A8-C068-FC19-BEF1F8277975}"/>
                </a:ext>
              </a:extLst>
            </p:cNvPr>
            <p:cNvSpPr/>
            <p:nvPr/>
          </p:nvSpPr>
          <p:spPr>
            <a:xfrm>
              <a:off x="1233093" y="1657234"/>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13" name="Freeform: Shape 212">
              <a:extLst>
                <a:ext uri="{FF2B5EF4-FFF2-40B4-BE49-F238E27FC236}">
                  <a16:creationId xmlns:a16="http://schemas.microsoft.com/office/drawing/2014/main" id="{2E6587A3-7785-3DC2-38CD-F29A43699E65}"/>
                </a:ext>
              </a:extLst>
            </p:cNvPr>
            <p:cNvSpPr/>
            <p:nvPr/>
          </p:nvSpPr>
          <p:spPr>
            <a:xfrm>
              <a:off x="1212112" y="1676385"/>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14" name="Freeform: Shape 213">
              <a:extLst>
                <a:ext uri="{FF2B5EF4-FFF2-40B4-BE49-F238E27FC236}">
                  <a16:creationId xmlns:a16="http://schemas.microsoft.com/office/drawing/2014/main" id="{BE1557D7-B626-0F63-9EE2-F405F660D9F3}"/>
                </a:ext>
              </a:extLst>
            </p:cNvPr>
            <p:cNvSpPr/>
            <p:nvPr/>
          </p:nvSpPr>
          <p:spPr>
            <a:xfrm>
              <a:off x="1003800" y="1600083"/>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12700"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15" name="Freeform: Shape 214">
              <a:extLst>
                <a:ext uri="{FF2B5EF4-FFF2-40B4-BE49-F238E27FC236}">
                  <a16:creationId xmlns:a16="http://schemas.microsoft.com/office/drawing/2014/main" id="{634A6FF2-C252-03D7-0ABD-875D36621DC9}"/>
                </a:ext>
              </a:extLst>
            </p:cNvPr>
            <p:cNvSpPr/>
            <p:nvPr/>
          </p:nvSpPr>
          <p:spPr>
            <a:xfrm>
              <a:off x="987459" y="1619235"/>
              <a:ext cx="32615" cy="7692"/>
            </a:xfrm>
            <a:custGeom>
              <a:avLst/>
              <a:gdLst>
                <a:gd name="connsiteX0" fmla="*/ 47530 w 47529"/>
                <a:gd name="connsiteY0" fmla="*/ 0 h 9525"/>
                <a:gd name="connsiteX1" fmla="*/ 0 w 47529"/>
                <a:gd name="connsiteY1" fmla="*/ 0 h 9525"/>
              </a:gdLst>
              <a:ahLst/>
              <a:cxnLst>
                <a:cxn ang="0">
                  <a:pos x="connsiteX0" y="connsiteY0"/>
                </a:cxn>
                <a:cxn ang="0">
                  <a:pos x="connsiteX1" y="connsiteY1"/>
                </a:cxn>
              </a:cxnLst>
              <a:rect l="l" t="t" r="r" b="b"/>
              <a:pathLst>
                <a:path w="47529" h="9525">
                  <a:moveTo>
                    <a:pt x="47530" y="0"/>
                  </a:moveTo>
                  <a:lnTo>
                    <a:pt x="0" y="0"/>
                  </a:lnTo>
                </a:path>
              </a:pathLst>
            </a:custGeom>
            <a:ln w="12700"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16" name="Freeform: Shape 215">
              <a:extLst>
                <a:ext uri="{FF2B5EF4-FFF2-40B4-BE49-F238E27FC236}">
                  <a16:creationId xmlns:a16="http://schemas.microsoft.com/office/drawing/2014/main" id="{862A9EA2-2EE8-FB2B-F77E-D606BFDE70B7}"/>
                </a:ext>
              </a:extLst>
            </p:cNvPr>
            <p:cNvSpPr/>
            <p:nvPr/>
          </p:nvSpPr>
          <p:spPr>
            <a:xfrm>
              <a:off x="1204463" y="1619235"/>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17" name="Freeform: Shape 216">
              <a:extLst>
                <a:ext uri="{FF2B5EF4-FFF2-40B4-BE49-F238E27FC236}">
                  <a16:creationId xmlns:a16="http://schemas.microsoft.com/office/drawing/2014/main" id="{579910A4-17B0-2BB6-BACA-9DB71E2B570D}"/>
                </a:ext>
              </a:extLst>
            </p:cNvPr>
            <p:cNvSpPr/>
            <p:nvPr/>
          </p:nvSpPr>
          <p:spPr>
            <a:xfrm>
              <a:off x="1183482" y="1638465"/>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18" name="Freeform: Shape 217">
              <a:extLst>
                <a:ext uri="{FF2B5EF4-FFF2-40B4-BE49-F238E27FC236}">
                  <a16:creationId xmlns:a16="http://schemas.microsoft.com/office/drawing/2014/main" id="{A63970ED-DC3C-B2CC-FDC2-DCCEFBA2590F}"/>
                </a:ext>
              </a:extLst>
            </p:cNvPr>
            <p:cNvSpPr/>
            <p:nvPr/>
          </p:nvSpPr>
          <p:spPr>
            <a:xfrm>
              <a:off x="1255969" y="1670156"/>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19" name="Freeform: Shape 218">
              <a:extLst>
                <a:ext uri="{FF2B5EF4-FFF2-40B4-BE49-F238E27FC236}">
                  <a16:creationId xmlns:a16="http://schemas.microsoft.com/office/drawing/2014/main" id="{4E468BC7-3005-6A52-4622-E323DF43F76C}"/>
                </a:ext>
              </a:extLst>
            </p:cNvPr>
            <p:cNvSpPr/>
            <p:nvPr/>
          </p:nvSpPr>
          <p:spPr>
            <a:xfrm>
              <a:off x="1234988" y="1689385"/>
              <a:ext cx="41897" cy="7692"/>
            </a:xfrm>
            <a:custGeom>
              <a:avLst/>
              <a:gdLst>
                <a:gd name="connsiteX0" fmla="*/ 61055 w 61055"/>
                <a:gd name="connsiteY0" fmla="*/ 0 h 9525"/>
                <a:gd name="connsiteX1" fmla="*/ 0 w 61055"/>
                <a:gd name="connsiteY1" fmla="*/ 0 h 9525"/>
              </a:gdLst>
              <a:ahLst/>
              <a:cxnLst>
                <a:cxn ang="0">
                  <a:pos x="connsiteX0" y="connsiteY0"/>
                </a:cxn>
                <a:cxn ang="0">
                  <a:pos x="connsiteX1" y="connsiteY1"/>
                </a:cxn>
              </a:cxnLst>
              <a:rect l="l" t="t" r="r" b="b"/>
              <a:pathLst>
                <a:path w="61055" h="9525">
                  <a:moveTo>
                    <a:pt x="61055"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20" name="Freeform: Shape 219">
              <a:extLst>
                <a:ext uri="{FF2B5EF4-FFF2-40B4-BE49-F238E27FC236}">
                  <a16:creationId xmlns:a16="http://schemas.microsoft.com/office/drawing/2014/main" id="{3D6C722A-3590-E7BF-793E-8B726DA98479}"/>
                </a:ext>
              </a:extLst>
            </p:cNvPr>
            <p:cNvSpPr/>
            <p:nvPr/>
          </p:nvSpPr>
          <p:spPr>
            <a:xfrm>
              <a:off x="1238257" y="163354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21" name="Freeform: Shape 220">
              <a:extLst>
                <a:ext uri="{FF2B5EF4-FFF2-40B4-BE49-F238E27FC236}">
                  <a16:creationId xmlns:a16="http://schemas.microsoft.com/office/drawing/2014/main" id="{432BA68E-ED6D-163F-A1A6-36FB3A31843B}"/>
                </a:ext>
              </a:extLst>
            </p:cNvPr>
            <p:cNvSpPr/>
            <p:nvPr/>
          </p:nvSpPr>
          <p:spPr>
            <a:xfrm>
              <a:off x="1217275" y="1652772"/>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22" name="Freeform: Shape 221">
              <a:extLst>
                <a:ext uri="{FF2B5EF4-FFF2-40B4-BE49-F238E27FC236}">
                  <a16:creationId xmlns:a16="http://schemas.microsoft.com/office/drawing/2014/main" id="{7F06158B-4AA2-9A95-9EE1-0CC737EADDF6}"/>
                </a:ext>
              </a:extLst>
            </p:cNvPr>
            <p:cNvSpPr/>
            <p:nvPr/>
          </p:nvSpPr>
          <p:spPr>
            <a:xfrm>
              <a:off x="1245316" y="163354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23" name="Freeform: Shape 222">
              <a:extLst>
                <a:ext uri="{FF2B5EF4-FFF2-40B4-BE49-F238E27FC236}">
                  <a16:creationId xmlns:a16="http://schemas.microsoft.com/office/drawing/2014/main" id="{DB39CC73-9935-241E-9E7D-6D7BE6F6E523}"/>
                </a:ext>
              </a:extLst>
            </p:cNvPr>
            <p:cNvSpPr/>
            <p:nvPr/>
          </p:nvSpPr>
          <p:spPr>
            <a:xfrm>
              <a:off x="1224334" y="1652772"/>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24" name="Freeform: Shape 223">
              <a:extLst>
                <a:ext uri="{FF2B5EF4-FFF2-40B4-BE49-F238E27FC236}">
                  <a16:creationId xmlns:a16="http://schemas.microsoft.com/office/drawing/2014/main" id="{28EBCB89-6450-3288-F0B8-CC08120839BA}"/>
                </a:ext>
              </a:extLst>
            </p:cNvPr>
            <p:cNvSpPr/>
            <p:nvPr/>
          </p:nvSpPr>
          <p:spPr>
            <a:xfrm>
              <a:off x="1250087" y="1651849"/>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25" name="Freeform: Shape 224">
              <a:extLst>
                <a:ext uri="{FF2B5EF4-FFF2-40B4-BE49-F238E27FC236}">
                  <a16:creationId xmlns:a16="http://schemas.microsoft.com/office/drawing/2014/main" id="{36EB36A7-1C05-AD5B-39F4-1912E2304579}"/>
                </a:ext>
              </a:extLst>
            </p:cNvPr>
            <p:cNvSpPr/>
            <p:nvPr/>
          </p:nvSpPr>
          <p:spPr>
            <a:xfrm>
              <a:off x="1229105" y="1671079"/>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26" name="Freeform: Shape 225">
              <a:extLst>
                <a:ext uri="{FF2B5EF4-FFF2-40B4-BE49-F238E27FC236}">
                  <a16:creationId xmlns:a16="http://schemas.microsoft.com/office/drawing/2014/main" id="{445F566F-66DD-3679-1F1D-4E474CCFF725}"/>
                </a:ext>
              </a:extLst>
            </p:cNvPr>
            <p:cNvSpPr/>
            <p:nvPr/>
          </p:nvSpPr>
          <p:spPr>
            <a:xfrm>
              <a:off x="1461601" y="179284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27" name="Freeform: Shape 226">
              <a:extLst>
                <a:ext uri="{FF2B5EF4-FFF2-40B4-BE49-F238E27FC236}">
                  <a16:creationId xmlns:a16="http://schemas.microsoft.com/office/drawing/2014/main" id="{8035222D-885B-0449-BB58-20D91DAE7FBB}"/>
                </a:ext>
              </a:extLst>
            </p:cNvPr>
            <p:cNvSpPr/>
            <p:nvPr/>
          </p:nvSpPr>
          <p:spPr>
            <a:xfrm>
              <a:off x="1440620" y="1812070"/>
              <a:ext cx="41962" cy="7692"/>
            </a:xfrm>
            <a:custGeom>
              <a:avLst/>
              <a:gdLst>
                <a:gd name="connsiteX0" fmla="*/ 61151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1"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28" name="Freeform: Shape 227">
              <a:extLst>
                <a:ext uri="{FF2B5EF4-FFF2-40B4-BE49-F238E27FC236}">
                  <a16:creationId xmlns:a16="http://schemas.microsoft.com/office/drawing/2014/main" id="{13D13347-C94B-9E2A-5150-C90ED95B521E}"/>
                </a:ext>
              </a:extLst>
            </p:cNvPr>
            <p:cNvSpPr/>
            <p:nvPr/>
          </p:nvSpPr>
          <p:spPr>
            <a:xfrm>
              <a:off x="1471078" y="1792841"/>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29" name="Freeform: Shape 228">
              <a:extLst>
                <a:ext uri="{FF2B5EF4-FFF2-40B4-BE49-F238E27FC236}">
                  <a16:creationId xmlns:a16="http://schemas.microsoft.com/office/drawing/2014/main" id="{6CF7D96C-6986-CF66-B7BE-86B1A453AC74}"/>
                </a:ext>
              </a:extLst>
            </p:cNvPr>
            <p:cNvSpPr/>
            <p:nvPr/>
          </p:nvSpPr>
          <p:spPr>
            <a:xfrm>
              <a:off x="1450097" y="1812070"/>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30" name="Freeform: Shape 229">
              <a:extLst>
                <a:ext uri="{FF2B5EF4-FFF2-40B4-BE49-F238E27FC236}">
                  <a16:creationId xmlns:a16="http://schemas.microsoft.com/office/drawing/2014/main" id="{EF8AEB23-D96F-20B6-5F5D-4A2764ED013F}"/>
                </a:ext>
              </a:extLst>
            </p:cNvPr>
            <p:cNvSpPr/>
            <p:nvPr/>
          </p:nvSpPr>
          <p:spPr>
            <a:xfrm>
              <a:off x="1484347" y="1846452"/>
              <a:ext cx="6537" cy="38381"/>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31" name="Freeform: Shape 230">
              <a:extLst>
                <a:ext uri="{FF2B5EF4-FFF2-40B4-BE49-F238E27FC236}">
                  <a16:creationId xmlns:a16="http://schemas.microsoft.com/office/drawing/2014/main" id="{D6BD7084-524D-E66F-A75C-49DEFC685788}"/>
                </a:ext>
              </a:extLst>
            </p:cNvPr>
            <p:cNvSpPr/>
            <p:nvPr/>
          </p:nvSpPr>
          <p:spPr>
            <a:xfrm>
              <a:off x="1463366" y="1865682"/>
              <a:ext cx="41962" cy="7692"/>
            </a:xfrm>
            <a:custGeom>
              <a:avLst/>
              <a:gdLst>
                <a:gd name="connsiteX0" fmla="*/ 61150 w 61150"/>
                <a:gd name="connsiteY0" fmla="*/ 0 h 9525"/>
                <a:gd name="connsiteX1" fmla="*/ 0 w 61150"/>
                <a:gd name="connsiteY1" fmla="*/ 0 h 9525"/>
              </a:gdLst>
              <a:ahLst/>
              <a:cxnLst>
                <a:cxn ang="0">
                  <a:pos x="connsiteX0" y="connsiteY0"/>
                </a:cxn>
                <a:cxn ang="0">
                  <a:pos x="connsiteX1" y="connsiteY1"/>
                </a:cxn>
              </a:cxnLst>
              <a:rect l="l" t="t" r="r" b="b"/>
              <a:pathLst>
                <a:path w="61150" h="9525">
                  <a:moveTo>
                    <a:pt x="61150"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32" name="TextBox 231">
              <a:extLst>
                <a:ext uri="{FF2B5EF4-FFF2-40B4-BE49-F238E27FC236}">
                  <a16:creationId xmlns:a16="http://schemas.microsoft.com/office/drawing/2014/main" id="{610532C4-F453-C08B-F421-43E0A5B270DD}"/>
                </a:ext>
              </a:extLst>
            </p:cNvPr>
            <p:cNvSpPr txBox="1"/>
            <p:nvPr/>
          </p:nvSpPr>
          <p:spPr>
            <a:xfrm>
              <a:off x="205717" y="3901879"/>
              <a:ext cx="723516"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787879"/>
                  </a:solidFill>
                  <a:effectLst/>
                  <a:uLnTx/>
                  <a:uFillTx/>
                  <a:latin typeface="Arial" panose="020B0604020202020204"/>
                  <a:ea typeface="+mn-ea"/>
                  <a:cs typeface="+mn-cs"/>
                  <a:sym typeface="ProximaNova-Bold"/>
                  <a:rtl val="0"/>
                </a:rPr>
                <a:t>Obinutuzumab</a:t>
              </a:r>
            </a:p>
          </p:txBody>
        </p:sp>
        <p:sp>
          <p:nvSpPr>
            <p:cNvPr id="233" name="TextBox 232">
              <a:extLst>
                <a:ext uri="{FF2B5EF4-FFF2-40B4-BE49-F238E27FC236}">
                  <a16:creationId xmlns:a16="http://schemas.microsoft.com/office/drawing/2014/main" id="{64340D75-63C3-8C2B-4FE0-05E964878ADE}"/>
                </a:ext>
              </a:extLst>
            </p:cNvPr>
            <p:cNvSpPr txBox="1"/>
            <p:nvPr/>
          </p:nvSpPr>
          <p:spPr>
            <a:xfrm>
              <a:off x="896164" y="3685184"/>
              <a:ext cx="243817"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100</a:t>
              </a:r>
            </a:p>
          </p:txBody>
        </p:sp>
        <p:sp>
          <p:nvSpPr>
            <p:cNvPr id="234" name="TextBox 233">
              <a:extLst>
                <a:ext uri="{FF2B5EF4-FFF2-40B4-BE49-F238E27FC236}">
                  <a16:creationId xmlns:a16="http://schemas.microsoft.com/office/drawing/2014/main" id="{B59B359C-E1D8-AE8D-4BD5-6221E627C3AF}"/>
                </a:ext>
              </a:extLst>
            </p:cNvPr>
            <p:cNvSpPr txBox="1"/>
            <p:nvPr/>
          </p:nvSpPr>
          <p:spPr>
            <a:xfrm>
              <a:off x="921011" y="3904425"/>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33</a:t>
              </a:r>
            </a:p>
          </p:txBody>
        </p:sp>
        <p:sp>
          <p:nvSpPr>
            <p:cNvPr id="235" name="TextBox 234">
              <a:extLst>
                <a:ext uri="{FF2B5EF4-FFF2-40B4-BE49-F238E27FC236}">
                  <a16:creationId xmlns:a16="http://schemas.microsoft.com/office/drawing/2014/main" id="{D9EDA516-C22B-DCC5-A8E1-159B3A21475D}"/>
                </a:ext>
              </a:extLst>
            </p:cNvPr>
            <p:cNvSpPr txBox="1"/>
            <p:nvPr/>
          </p:nvSpPr>
          <p:spPr>
            <a:xfrm>
              <a:off x="1092579"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97</a:t>
              </a:r>
            </a:p>
          </p:txBody>
        </p:sp>
        <p:sp>
          <p:nvSpPr>
            <p:cNvPr id="236" name="TextBox 235">
              <a:extLst>
                <a:ext uri="{FF2B5EF4-FFF2-40B4-BE49-F238E27FC236}">
                  <a16:creationId xmlns:a16="http://schemas.microsoft.com/office/drawing/2014/main" id="{8300FDF1-78C3-5641-237B-8A21E1A77088}"/>
                </a:ext>
              </a:extLst>
            </p:cNvPr>
            <p:cNvSpPr txBox="1"/>
            <p:nvPr/>
          </p:nvSpPr>
          <p:spPr>
            <a:xfrm>
              <a:off x="1091718" y="3904425"/>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29</a:t>
              </a:r>
            </a:p>
          </p:txBody>
        </p:sp>
        <p:sp>
          <p:nvSpPr>
            <p:cNvPr id="237" name="TextBox 236">
              <a:extLst>
                <a:ext uri="{FF2B5EF4-FFF2-40B4-BE49-F238E27FC236}">
                  <a16:creationId xmlns:a16="http://schemas.microsoft.com/office/drawing/2014/main" id="{CFD83222-7B9E-55DB-9D83-F11719466CB1}"/>
                </a:ext>
              </a:extLst>
            </p:cNvPr>
            <p:cNvSpPr txBox="1"/>
            <p:nvPr/>
          </p:nvSpPr>
          <p:spPr>
            <a:xfrm>
              <a:off x="1262424"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82</a:t>
              </a:r>
            </a:p>
          </p:txBody>
        </p:sp>
        <p:sp>
          <p:nvSpPr>
            <p:cNvPr id="238" name="TextBox 237">
              <a:extLst>
                <a:ext uri="{FF2B5EF4-FFF2-40B4-BE49-F238E27FC236}">
                  <a16:creationId xmlns:a16="http://schemas.microsoft.com/office/drawing/2014/main" id="{06A1B083-8C8C-9F0D-EB7D-309267227B3C}"/>
                </a:ext>
              </a:extLst>
            </p:cNvPr>
            <p:cNvSpPr txBox="1"/>
            <p:nvPr/>
          </p:nvSpPr>
          <p:spPr>
            <a:xfrm>
              <a:off x="1262424" y="3904425"/>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24</a:t>
              </a:r>
            </a:p>
          </p:txBody>
        </p:sp>
        <p:sp>
          <p:nvSpPr>
            <p:cNvPr id="239" name="TextBox 238">
              <a:extLst>
                <a:ext uri="{FF2B5EF4-FFF2-40B4-BE49-F238E27FC236}">
                  <a16:creationId xmlns:a16="http://schemas.microsoft.com/office/drawing/2014/main" id="{B782E632-F81F-4BAA-E650-9637531433A8}"/>
                </a:ext>
              </a:extLst>
            </p:cNvPr>
            <p:cNvSpPr txBox="1"/>
            <p:nvPr/>
          </p:nvSpPr>
          <p:spPr>
            <a:xfrm>
              <a:off x="1432208"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73</a:t>
              </a:r>
            </a:p>
          </p:txBody>
        </p:sp>
        <p:sp>
          <p:nvSpPr>
            <p:cNvPr id="240" name="TextBox 239">
              <a:extLst>
                <a:ext uri="{FF2B5EF4-FFF2-40B4-BE49-F238E27FC236}">
                  <a16:creationId xmlns:a16="http://schemas.microsoft.com/office/drawing/2014/main" id="{726AD22D-79E0-B5A4-9AFF-EBA7C82F993E}"/>
                </a:ext>
              </a:extLst>
            </p:cNvPr>
            <p:cNvSpPr txBox="1"/>
            <p:nvPr/>
          </p:nvSpPr>
          <p:spPr>
            <a:xfrm>
              <a:off x="1432208" y="3904425"/>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23</a:t>
              </a:r>
            </a:p>
          </p:txBody>
        </p:sp>
        <p:sp>
          <p:nvSpPr>
            <p:cNvPr id="241" name="TextBox 240">
              <a:extLst>
                <a:ext uri="{FF2B5EF4-FFF2-40B4-BE49-F238E27FC236}">
                  <a16:creationId xmlns:a16="http://schemas.microsoft.com/office/drawing/2014/main" id="{45A45247-458C-44CF-613C-739569C5A1CE}"/>
                </a:ext>
              </a:extLst>
            </p:cNvPr>
            <p:cNvSpPr txBox="1"/>
            <p:nvPr/>
          </p:nvSpPr>
          <p:spPr>
            <a:xfrm>
              <a:off x="1601993"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68</a:t>
              </a:r>
            </a:p>
          </p:txBody>
        </p:sp>
        <p:sp>
          <p:nvSpPr>
            <p:cNvPr id="242" name="TextBox 241">
              <a:extLst>
                <a:ext uri="{FF2B5EF4-FFF2-40B4-BE49-F238E27FC236}">
                  <a16:creationId xmlns:a16="http://schemas.microsoft.com/office/drawing/2014/main" id="{1B1D1E97-2623-C988-D7B3-75506D0B2D1F}"/>
                </a:ext>
              </a:extLst>
            </p:cNvPr>
            <p:cNvSpPr txBox="1"/>
            <p:nvPr/>
          </p:nvSpPr>
          <p:spPr>
            <a:xfrm>
              <a:off x="1601993" y="3904425"/>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20</a:t>
              </a:r>
            </a:p>
          </p:txBody>
        </p:sp>
        <p:sp>
          <p:nvSpPr>
            <p:cNvPr id="243" name="TextBox 242">
              <a:extLst>
                <a:ext uri="{FF2B5EF4-FFF2-40B4-BE49-F238E27FC236}">
                  <a16:creationId xmlns:a16="http://schemas.microsoft.com/office/drawing/2014/main" id="{9AB0F855-44C9-1EC7-7245-859376D481E1}"/>
                </a:ext>
              </a:extLst>
            </p:cNvPr>
            <p:cNvSpPr txBox="1"/>
            <p:nvPr/>
          </p:nvSpPr>
          <p:spPr>
            <a:xfrm>
              <a:off x="1775658"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59</a:t>
              </a:r>
            </a:p>
          </p:txBody>
        </p:sp>
        <p:sp>
          <p:nvSpPr>
            <p:cNvPr id="244" name="TextBox 243">
              <a:extLst>
                <a:ext uri="{FF2B5EF4-FFF2-40B4-BE49-F238E27FC236}">
                  <a16:creationId xmlns:a16="http://schemas.microsoft.com/office/drawing/2014/main" id="{204A1B94-B5F7-4935-1B8F-4427C86A253B}"/>
                </a:ext>
              </a:extLst>
            </p:cNvPr>
            <p:cNvSpPr txBox="1"/>
            <p:nvPr/>
          </p:nvSpPr>
          <p:spPr>
            <a:xfrm>
              <a:off x="1775658" y="3904425"/>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16</a:t>
              </a:r>
            </a:p>
          </p:txBody>
        </p:sp>
        <p:sp>
          <p:nvSpPr>
            <p:cNvPr id="245" name="TextBox 244">
              <a:extLst>
                <a:ext uri="{FF2B5EF4-FFF2-40B4-BE49-F238E27FC236}">
                  <a16:creationId xmlns:a16="http://schemas.microsoft.com/office/drawing/2014/main" id="{169FB14F-237C-070B-1CEE-F734BFF391D8}"/>
                </a:ext>
              </a:extLst>
            </p:cNvPr>
            <p:cNvSpPr txBox="1"/>
            <p:nvPr/>
          </p:nvSpPr>
          <p:spPr>
            <a:xfrm>
              <a:off x="1949323"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51</a:t>
              </a:r>
            </a:p>
          </p:txBody>
        </p:sp>
        <p:sp>
          <p:nvSpPr>
            <p:cNvPr id="246" name="TextBox 245">
              <a:extLst>
                <a:ext uri="{FF2B5EF4-FFF2-40B4-BE49-F238E27FC236}">
                  <a16:creationId xmlns:a16="http://schemas.microsoft.com/office/drawing/2014/main" id="{88DBE07E-0F35-BF5A-F2F2-421DF5965BA6}"/>
                </a:ext>
              </a:extLst>
            </p:cNvPr>
            <p:cNvSpPr txBox="1"/>
            <p:nvPr/>
          </p:nvSpPr>
          <p:spPr>
            <a:xfrm>
              <a:off x="1949323" y="3904425"/>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13</a:t>
              </a:r>
            </a:p>
          </p:txBody>
        </p:sp>
        <p:sp>
          <p:nvSpPr>
            <p:cNvPr id="247" name="TextBox 246">
              <a:extLst>
                <a:ext uri="{FF2B5EF4-FFF2-40B4-BE49-F238E27FC236}">
                  <a16:creationId xmlns:a16="http://schemas.microsoft.com/office/drawing/2014/main" id="{B4037ED7-554E-C97C-C144-7585FE98C43B}"/>
                </a:ext>
              </a:extLst>
            </p:cNvPr>
            <p:cNvSpPr txBox="1"/>
            <p:nvPr/>
          </p:nvSpPr>
          <p:spPr>
            <a:xfrm>
              <a:off x="2122002"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43</a:t>
              </a:r>
            </a:p>
          </p:txBody>
        </p:sp>
        <p:sp>
          <p:nvSpPr>
            <p:cNvPr id="248" name="TextBox 247">
              <a:extLst>
                <a:ext uri="{FF2B5EF4-FFF2-40B4-BE49-F238E27FC236}">
                  <a16:creationId xmlns:a16="http://schemas.microsoft.com/office/drawing/2014/main" id="{97B04591-97E0-391A-A469-A760B1DDEBDC}"/>
                </a:ext>
              </a:extLst>
            </p:cNvPr>
            <p:cNvSpPr txBox="1"/>
            <p:nvPr/>
          </p:nvSpPr>
          <p:spPr>
            <a:xfrm>
              <a:off x="2122002" y="3904425"/>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11</a:t>
              </a:r>
            </a:p>
          </p:txBody>
        </p:sp>
        <p:sp>
          <p:nvSpPr>
            <p:cNvPr id="249" name="TextBox 248">
              <a:extLst>
                <a:ext uri="{FF2B5EF4-FFF2-40B4-BE49-F238E27FC236}">
                  <a16:creationId xmlns:a16="http://schemas.microsoft.com/office/drawing/2014/main" id="{F4ECD1C2-4FB7-1255-4902-084EEE29C668}"/>
                </a:ext>
              </a:extLst>
            </p:cNvPr>
            <p:cNvSpPr txBox="1"/>
            <p:nvPr/>
          </p:nvSpPr>
          <p:spPr>
            <a:xfrm>
              <a:off x="2294682"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40</a:t>
              </a:r>
            </a:p>
          </p:txBody>
        </p:sp>
        <p:sp>
          <p:nvSpPr>
            <p:cNvPr id="250" name="TextBox 249">
              <a:extLst>
                <a:ext uri="{FF2B5EF4-FFF2-40B4-BE49-F238E27FC236}">
                  <a16:creationId xmlns:a16="http://schemas.microsoft.com/office/drawing/2014/main" id="{BFED729D-8B15-FB90-FF21-6392ED6DBEEF}"/>
                </a:ext>
              </a:extLst>
            </p:cNvPr>
            <p:cNvSpPr txBox="1"/>
            <p:nvPr/>
          </p:nvSpPr>
          <p:spPr>
            <a:xfrm>
              <a:off x="2294682" y="3904425"/>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10</a:t>
              </a:r>
            </a:p>
          </p:txBody>
        </p:sp>
        <p:sp>
          <p:nvSpPr>
            <p:cNvPr id="251" name="TextBox 250">
              <a:extLst>
                <a:ext uri="{FF2B5EF4-FFF2-40B4-BE49-F238E27FC236}">
                  <a16:creationId xmlns:a16="http://schemas.microsoft.com/office/drawing/2014/main" id="{C608FCB1-33EE-7273-01A5-3E565198E627}"/>
                </a:ext>
              </a:extLst>
            </p:cNvPr>
            <p:cNvSpPr txBox="1"/>
            <p:nvPr/>
          </p:nvSpPr>
          <p:spPr>
            <a:xfrm>
              <a:off x="2464919"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33</a:t>
              </a:r>
            </a:p>
          </p:txBody>
        </p:sp>
        <p:sp>
          <p:nvSpPr>
            <p:cNvPr id="252" name="TextBox 251">
              <a:extLst>
                <a:ext uri="{FF2B5EF4-FFF2-40B4-BE49-F238E27FC236}">
                  <a16:creationId xmlns:a16="http://schemas.microsoft.com/office/drawing/2014/main" id="{039DDAA3-8C6D-CD41-D6D0-1187D3E1317D}"/>
                </a:ext>
              </a:extLst>
            </p:cNvPr>
            <p:cNvSpPr txBox="1"/>
            <p:nvPr/>
          </p:nvSpPr>
          <p:spPr>
            <a:xfrm>
              <a:off x="2490156" y="3904425"/>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9</a:t>
              </a:r>
            </a:p>
          </p:txBody>
        </p:sp>
        <p:sp>
          <p:nvSpPr>
            <p:cNvPr id="253" name="TextBox 252">
              <a:extLst>
                <a:ext uri="{FF2B5EF4-FFF2-40B4-BE49-F238E27FC236}">
                  <a16:creationId xmlns:a16="http://schemas.microsoft.com/office/drawing/2014/main" id="{ECCFC6A1-DAFF-8DED-4A92-9F02419A06F2}"/>
                </a:ext>
              </a:extLst>
            </p:cNvPr>
            <p:cNvSpPr txBox="1"/>
            <p:nvPr/>
          </p:nvSpPr>
          <p:spPr>
            <a:xfrm>
              <a:off x="2635157"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23</a:t>
              </a:r>
            </a:p>
          </p:txBody>
        </p:sp>
        <p:sp>
          <p:nvSpPr>
            <p:cNvPr id="254" name="TextBox 253">
              <a:extLst>
                <a:ext uri="{FF2B5EF4-FFF2-40B4-BE49-F238E27FC236}">
                  <a16:creationId xmlns:a16="http://schemas.microsoft.com/office/drawing/2014/main" id="{BB8DFB55-7FBB-AD7B-A623-B24DD0169495}"/>
                </a:ext>
              </a:extLst>
            </p:cNvPr>
            <p:cNvSpPr txBox="1"/>
            <p:nvPr/>
          </p:nvSpPr>
          <p:spPr>
            <a:xfrm>
              <a:off x="2660003" y="3904425"/>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8</a:t>
              </a:r>
            </a:p>
          </p:txBody>
        </p:sp>
        <p:sp>
          <p:nvSpPr>
            <p:cNvPr id="255" name="TextBox 254">
              <a:extLst>
                <a:ext uri="{FF2B5EF4-FFF2-40B4-BE49-F238E27FC236}">
                  <a16:creationId xmlns:a16="http://schemas.microsoft.com/office/drawing/2014/main" id="{04053A50-A612-D52C-313F-062E86024679}"/>
                </a:ext>
              </a:extLst>
            </p:cNvPr>
            <p:cNvSpPr txBox="1"/>
            <p:nvPr/>
          </p:nvSpPr>
          <p:spPr>
            <a:xfrm>
              <a:off x="2809050"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21</a:t>
              </a:r>
            </a:p>
          </p:txBody>
        </p:sp>
        <p:sp>
          <p:nvSpPr>
            <p:cNvPr id="256" name="TextBox 255">
              <a:extLst>
                <a:ext uri="{FF2B5EF4-FFF2-40B4-BE49-F238E27FC236}">
                  <a16:creationId xmlns:a16="http://schemas.microsoft.com/office/drawing/2014/main" id="{9320729C-B3A0-E376-0E7A-E8FC6945B6CF}"/>
                </a:ext>
              </a:extLst>
            </p:cNvPr>
            <p:cNvSpPr txBox="1"/>
            <p:nvPr/>
          </p:nvSpPr>
          <p:spPr>
            <a:xfrm>
              <a:off x="2833896" y="3904425"/>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6</a:t>
              </a:r>
            </a:p>
          </p:txBody>
        </p:sp>
        <p:sp>
          <p:nvSpPr>
            <p:cNvPr id="257" name="TextBox 256">
              <a:extLst>
                <a:ext uri="{FF2B5EF4-FFF2-40B4-BE49-F238E27FC236}">
                  <a16:creationId xmlns:a16="http://schemas.microsoft.com/office/drawing/2014/main" id="{15C0CD58-3DB7-C4DE-2F06-807EFDB4F083}"/>
                </a:ext>
              </a:extLst>
            </p:cNvPr>
            <p:cNvSpPr txBox="1"/>
            <p:nvPr/>
          </p:nvSpPr>
          <p:spPr>
            <a:xfrm>
              <a:off x="2982944"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19</a:t>
              </a:r>
            </a:p>
          </p:txBody>
        </p:sp>
        <p:sp>
          <p:nvSpPr>
            <p:cNvPr id="258" name="TextBox 257">
              <a:extLst>
                <a:ext uri="{FF2B5EF4-FFF2-40B4-BE49-F238E27FC236}">
                  <a16:creationId xmlns:a16="http://schemas.microsoft.com/office/drawing/2014/main" id="{E9A96E73-2DDD-5C7C-73EA-59E491E7D5F8}"/>
                </a:ext>
              </a:extLst>
            </p:cNvPr>
            <p:cNvSpPr txBox="1"/>
            <p:nvPr/>
          </p:nvSpPr>
          <p:spPr>
            <a:xfrm>
              <a:off x="3007790" y="3904425"/>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5</a:t>
              </a:r>
            </a:p>
          </p:txBody>
        </p:sp>
        <p:sp>
          <p:nvSpPr>
            <p:cNvPr id="259" name="TextBox 258">
              <a:extLst>
                <a:ext uri="{FF2B5EF4-FFF2-40B4-BE49-F238E27FC236}">
                  <a16:creationId xmlns:a16="http://schemas.microsoft.com/office/drawing/2014/main" id="{20D84457-7167-A123-4BFD-C69BFF2166B0}"/>
                </a:ext>
              </a:extLst>
            </p:cNvPr>
            <p:cNvSpPr txBox="1"/>
            <p:nvPr/>
          </p:nvSpPr>
          <p:spPr>
            <a:xfrm>
              <a:off x="3155648"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12</a:t>
              </a:r>
            </a:p>
          </p:txBody>
        </p:sp>
        <p:sp>
          <p:nvSpPr>
            <p:cNvPr id="260" name="TextBox 259">
              <a:extLst>
                <a:ext uri="{FF2B5EF4-FFF2-40B4-BE49-F238E27FC236}">
                  <a16:creationId xmlns:a16="http://schemas.microsoft.com/office/drawing/2014/main" id="{2AF7BFB7-1327-A700-4E69-11CFEF7B7094}"/>
                </a:ext>
              </a:extLst>
            </p:cNvPr>
            <p:cNvSpPr txBox="1"/>
            <p:nvPr/>
          </p:nvSpPr>
          <p:spPr>
            <a:xfrm>
              <a:off x="3180494" y="3904425"/>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3</a:t>
              </a:r>
            </a:p>
          </p:txBody>
        </p:sp>
        <p:sp>
          <p:nvSpPr>
            <p:cNvPr id="261" name="TextBox 260">
              <a:extLst>
                <a:ext uri="{FF2B5EF4-FFF2-40B4-BE49-F238E27FC236}">
                  <a16:creationId xmlns:a16="http://schemas.microsoft.com/office/drawing/2014/main" id="{FF24DC88-73FC-C814-8EA6-C78B825FE83A}"/>
                </a:ext>
              </a:extLst>
            </p:cNvPr>
            <p:cNvSpPr txBox="1"/>
            <p:nvPr/>
          </p:nvSpPr>
          <p:spPr>
            <a:xfrm>
              <a:off x="3328353" y="368518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10</a:t>
              </a:r>
            </a:p>
          </p:txBody>
        </p:sp>
        <p:sp>
          <p:nvSpPr>
            <p:cNvPr id="262" name="TextBox 261">
              <a:extLst>
                <a:ext uri="{FF2B5EF4-FFF2-40B4-BE49-F238E27FC236}">
                  <a16:creationId xmlns:a16="http://schemas.microsoft.com/office/drawing/2014/main" id="{A5770BB0-218A-3085-8918-F684FB8CB112}"/>
                </a:ext>
              </a:extLst>
            </p:cNvPr>
            <p:cNvSpPr txBox="1"/>
            <p:nvPr/>
          </p:nvSpPr>
          <p:spPr>
            <a:xfrm>
              <a:off x="3353199" y="3904425"/>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2</a:t>
              </a:r>
            </a:p>
          </p:txBody>
        </p:sp>
        <p:sp>
          <p:nvSpPr>
            <p:cNvPr id="263" name="TextBox 262">
              <a:extLst>
                <a:ext uri="{FF2B5EF4-FFF2-40B4-BE49-F238E27FC236}">
                  <a16:creationId xmlns:a16="http://schemas.microsoft.com/office/drawing/2014/main" id="{BEFA5C04-643A-9FDC-693E-86791E9486E2}"/>
                </a:ext>
              </a:extLst>
            </p:cNvPr>
            <p:cNvSpPr txBox="1"/>
            <p:nvPr/>
          </p:nvSpPr>
          <p:spPr>
            <a:xfrm>
              <a:off x="3527164" y="3685184"/>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7</a:t>
              </a:r>
            </a:p>
          </p:txBody>
        </p:sp>
        <p:sp>
          <p:nvSpPr>
            <p:cNvPr id="264" name="TextBox 263">
              <a:extLst>
                <a:ext uri="{FF2B5EF4-FFF2-40B4-BE49-F238E27FC236}">
                  <a16:creationId xmlns:a16="http://schemas.microsoft.com/office/drawing/2014/main" id="{DB9AFC4E-1FC1-2AE4-86B0-C0224F116A5C}"/>
                </a:ext>
              </a:extLst>
            </p:cNvPr>
            <p:cNvSpPr txBox="1"/>
            <p:nvPr/>
          </p:nvSpPr>
          <p:spPr>
            <a:xfrm>
              <a:off x="3527164" y="3904425"/>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2</a:t>
              </a:r>
            </a:p>
          </p:txBody>
        </p:sp>
        <p:sp>
          <p:nvSpPr>
            <p:cNvPr id="265" name="TextBox 264">
              <a:extLst>
                <a:ext uri="{FF2B5EF4-FFF2-40B4-BE49-F238E27FC236}">
                  <a16:creationId xmlns:a16="http://schemas.microsoft.com/office/drawing/2014/main" id="{627B0462-17E5-2E07-2421-B7D87E0473E6}"/>
                </a:ext>
              </a:extLst>
            </p:cNvPr>
            <p:cNvSpPr txBox="1"/>
            <p:nvPr/>
          </p:nvSpPr>
          <p:spPr>
            <a:xfrm>
              <a:off x="3698699" y="3685184"/>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3</a:t>
              </a:r>
            </a:p>
          </p:txBody>
        </p:sp>
        <p:sp>
          <p:nvSpPr>
            <p:cNvPr id="266" name="TextBox 265">
              <a:extLst>
                <a:ext uri="{FF2B5EF4-FFF2-40B4-BE49-F238E27FC236}">
                  <a16:creationId xmlns:a16="http://schemas.microsoft.com/office/drawing/2014/main" id="{6C138921-0F04-55B0-3C44-DB87A5C57400}"/>
                </a:ext>
              </a:extLst>
            </p:cNvPr>
            <p:cNvSpPr txBox="1"/>
            <p:nvPr/>
          </p:nvSpPr>
          <p:spPr>
            <a:xfrm>
              <a:off x="3698699" y="3904425"/>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2</a:t>
              </a:r>
            </a:p>
          </p:txBody>
        </p:sp>
        <p:sp>
          <p:nvSpPr>
            <p:cNvPr id="267" name="TextBox 266">
              <a:extLst>
                <a:ext uri="{FF2B5EF4-FFF2-40B4-BE49-F238E27FC236}">
                  <a16:creationId xmlns:a16="http://schemas.microsoft.com/office/drawing/2014/main" id="{D7D7F36F-D037-345B-2D63-76CB752AD3F9}"/>
                </a:ext>
              </a:extLst>
            </p:cNvPr>
            <p:cNvSpPr txBox="1"/>
            <p:nvPr/>
          </p:nvSpPr>
          <p:spPr>
            <a:xfrm>
              <a:off x="3871536" y="3685184"/>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3</a:t>
              </a:r>
            </a:p>
          </p:txBody>
        </p:sp>
        <p:sp>
          <p:nvSpPr>
            <p:cNvPr id="268" name="TextBox 267">
              <a:extLst>
                <a:ext uri="{FF2B5EF4-FFF2-40B4-BE49-F238E27FC236}">
                  <a16:creationId xmlns:a16="http://schemas.microsoft.com/office/drawing/2014/main" id="{F7969F01-2660-0276-7CCF-F68728E70ED1}"/>
                </a:ext>
              </a:extLst>
            </p:cNvPr>
            <p:cNvSpPr txBox="1"/>
            <p:nvPr/>
          </p:nvSpPr>
          <p:spPr>
            <a:xfrm>
              <a:off x="3875427" y="3904425"/>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0</a:t>
              </a:r>
            </a:p>
          </p:txBody>
        </p:sp>
        <p:sp>
          <p:nvSpPr>
            <p:cNvPr id="269" name="TextBox 268">
              <a:extLst>
                <a:ext uri="{FF2B5EF4-FFF2-40B4-BE49-F238E27FC236}">
                  <a16:creationId xmlns:a16="http://schemas.microsoft.com/office/drawing/2014/main" id="{DD95C366-DBE9-9790-1461-533CBA1EB78B}"/>
                </a:ext>
              </a:extLst>
            </p:cNvPr>
            <p:cNvSpPr txBox="1"/>
            <p:nvPr/>
          </p:nvSpPr>
          <p:spPr>
            <a:xfrm>
              <a:off x="4044372" y="3685184"/>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2</a:t>
              </a:r>
            </a:p>
          </p:txBody>
        </p:sp>
        <p:sp>
          <p:nvSpPr>
            <p:cNvPr id="270" name="TextBox 269">
              <a:extLst>
                <a:ext uri="{FF2B5EF4-FFF2-40B4-BE49-F238E27FC236}">
                  <a16:creationId xmlns:a16="http://schemas.microsoft.com/office/drawing/2014/main" id="{9E57972D-92A4-57A6-3672-5D7C34BD2311}"/>
                </a:ext>
              </a:extLst>
            </p:cNvPr>
            <p:cNvSpPr txBox="1"/>
            <p:nvPr/>
          </p:nvSpPr>
          <p:spPr>
            <a:xfrm>
              <a:off x="4216094" y="3685184"/>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1</a:t>
              </a:r>
            </a:p>
          </p:txBody>
        </p:sp>
        <p:sp>
          <p:nvSpPr>
            <p:cNvPr id="271" name="TextBox 270">
              <a:extLst>
                <a:ext uri="{FF2B5EF4-FFF2-40B4-BE49-F238E27FC236}">
                  <a16:creationId xmlns:a16="http://schemas.microsoft.com/office/drawing/2014/main" id="{D24DE0C1-A746-B9CB-80EC-D41FC6FA05BD}"/>
                </a:ext>
              </a:extLst>
            </p:cNvPr>
            <p:cNvSpPr txBox="1"/>
            <p:nvPr/>
          </p:nvSpPr>
          <p:spPr>
            <a:xfrm>
              <a:off x="4387816" y="3685184"/>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1</a:t>
              </a:r>
            </a:p>
          </p:txBody>
        </p:sp>
        <p:sp>
          <p:nvSpPr>
            <p:cNvPr id="272" name="TextBox 271">
              <a:extLst>
                <a:ext uri="{FF2B5EF4-FFF2-40B4-BE49-F238E27FC236}">
                  <a16:creationId xmlns:a16="http://schemas.microsoft.com/office/drawing/2014/main" id="{2ABA7EB3-DF80-E481-F56D-04E63EA14F18}"/>
                </a:ext>
              </a:extLst>
            </p:cNvPr>
            <p:cNvSpPr txBox="1"/>
            <p:nvPr/>
          </p:nvSpPr>
          <p:spPr>
            <a:xfrm>
              <a:off x="4568437" y="3685184"/>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mn-cs"/>
                  <a:sym typeface="ProximaNova-Regular"/>
                  <a:rtl val="0"/>
                </a:rPr>
                <a:t>0</a:t>
              </a:r>
            </a:p>
          </p:txBody>
        </p:sp>
        <p:sp>
          <p:nvSpPr>
            <p:cNvPr id="273" name="TextBox 272">
              <a:extLst>
                <a:ext uri="{FF2B5EF4-FFF2-40B4-BE49-F238E27FC236}">
                  <a16:creationId xmlns:a16="http://schemas.microsoft.com/office/drawing/2014/main" id="{407ED45D-CC4A-8696-1274-60DBCDF909E8}"/>
                </a:ext>
              </a:extLst>
            </p:cNvPr>
            <p:cNvSpPr txBox="1"/>
            <p:nvPr/>
          </p:nvSpPr>
          <p:spPr>
            <a:xfrm>
              <a:off x="915816" y="3546819"/>
              <a:ext cx="529953"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231F20"/>
                  </a:solidFill>
                  <a:effectLst/>
                  <a:uLnTx/>
                  <a:uFillTx/>
                  <a:latin typeface="Arial" panose="020B0604020202020204"/>
                  <a:ea typeface="+mn-ea"/>
                  <a:cs typeface="+mn-cs"/>
                  <a:sym typeface="ProximaNova-Bold"/>
                  <a:rtl val="0"/>
                </a:rPr>
                <a:t>No. at risk</a:t>
              </a:r>
            </a:p>
          </p:txBody>
        </p:sp>
        <p:sp>
          <p:nvSpPr>
            <p:cNvPr id="274" name="TextBox 273">
              <a:extLst>
                <a:ext uri="{FF2B5EF4-FFF2-40B4-BE49-F238E27FC236}">
                  <a16:creationId xmlns:a16="http://schemas.microsoft.com/office/drawing/2014/main" id="{A46A1CB6-2E74-19A0-24E9-9156352F29D2}"/>
                </a:ext>
              </a:extLst>
            </p:cNvPr>
            <p:cNvSpPr txBox="1"/>
            <p:nvPr/>
          </p:nvSpPr>
          <p:spPr>
            <a:xfrm rot="16200000">
              <a:off x="423138" y="2261557"/>
              <a:ext cx="515526" cy="207749"/>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solidFill>
                    <a:srgbClr val="010101"/>
                  </a:solidFill>
                  <a:effectLst/>
                  <a:uLnTx/>
                  <a:uFillTx/>
                  <a:latin typeface="Arial" panose="020B0604020202020204"/>
                  <a:ea typeface="+mn-ea"/>
                  <a:cs typeface="+mn-cs"/>
                  <a:sym typeface="ProximaNova-Bold"/>
                  <a:rtl val="0"/>
                </a:rPr>
                <a:t>DOR, %</a:t>
              </a:r>
            </a:p>
          </p:txBody>
        </p:sp>
        <p:sp>
          <p:nvSpPr>
            <p:cNvPr id="275" name="TextBox 274">
              <a:extLst>
                <a:ext uri="{FF2B5EF4-FFF2-40B4-BE49-F238E27FC236}">
                  <a16:creationId xmlns:a16="http://schemas.microsoft.com/office/drawing/2014/main" id="{B939860D-5502-9B16-03B1-F4AD370F72DE}"/>
                </a:ext>
              </a:extLst>
            </p:cNvPr>
            <p:cNvSpPr txBox="1"/>
            <p:nvPr/>
          </p:nvSpPr>
          <p:spPr>
            <a:xfrm>
              <a:off x="2615947" y="3400311"/>
              <a:ext cx="503504" cy="207749"/>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solidFill>
                    <a:srgbClr val="010101"/>
                  </a:solidFill>
                  <a:effectLst/>
                  <a:uLnTx/>
                  <a:uFillTx/>
                  <a:latin typeface="Arial" panose="020B0604020202020204"/>
                  <a:ea typeface="+mn-ea"/>
                  <a:cs typeface="Arial"/>
                  <a:sym typeface="Arial"/>
                  <a:rtl val="0"/>
                </a:rPr>
                <a:t>Months</a:t>
              </a:r>
            </a:p>
          </p:txBody>
        </p:sp>
        <p:sp>
          <p:nvSpPr>
            <p:cNvPr id="276" name="TextBox 275">
              <a:extLst>
                <a:ext uri="{FF2B5EF4-FFF2-40B4-BE49-F238E27FC236}">
                  <a16:creationId xmlns:a16="http://schemas.microsoft.com/office/drawing/2014/main" id="{92BF6CE3-79CA-2922-90A0-4506E9B392DB}"/>
                </a:ext>
              </a:extLst>
            </p:cNvPr>
            <p:cNvSpPr txBox="1"/>
            <p:nvPr/>
          </p:nvSpPr>
          <p:spPr>
            <a:xfrm>
              <a:off x="807214" y="3137529"/>
              <a:ext cx="142828"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0</a:t>
              </a:r>
            </a:p>
          </p:txBody>
        </p:sp>
        <p:sp>
          <p:nvSpPr>
            <p:cNvPr id="277" name="TextBox 276">
              <a:extLst>
                <a:ext uri="{FF2B5EF4-FFF2-40B4-BE49-F238E27FC236}">
                  <a16:creationId xmlns:a16="http://schemas.microsoft.com/office/drawing/2014/main" id="{F66E8346-67F7-9856-17D4-162ED6570215}"/>
                </a:ext>
              </a:extLst>
            </p:cNvPr>
            <p:cNvSpPr txBox="1"/>
            <p:nvPr/>
          </p:nvSpPr>
          <p:spPr>
            <a:xfrm>
              <a:off x="756719" y="2811471"/>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20</a:t>
              </a:r>
            </a:p>
          </p:txBody>
        </p:sp>
        <p:sp>
          <p:nvSpPr>
            <p:cNvPr id="278" name="TextBox 277">
              <a:extLst>
                <a:ext uri="{FF2B5EF4-FFF2-40B4-BE49-F238E27FC236}">
                  <a16:creationId xmlns:a16="http://schemas.microsoft.com/office/drawing/2014/main" id="{AACFBFA5-0A27-321D-E982-AE7EABADF3AF}"/>
                </a:ext>
              </a:extLst>
            </p:cNvPr>
            <p:cNvSpPr txBox="1"/>
            <p:nvPr/>
          </p:nvSpPr>
          <p:spPr>
            <a:xfrm>
              <a:off x="756719" y="2485492"/>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40</a:t>
              </a:r>
            </a:p>
          </p:txBody>
        </p:sp>
        <p:sp>
          <p:nvSpPr>
            <p:cNvPr id="279" name="TextBox 278">
              <a:extLst>
                <a:ext uri="{FF2B5EF4-FFF2-40B4-BE49-F238E27FC236}">
                  <a16:creationId xmlns:a16="http://schemas.microsoft.com/office/drawing/2014/main" id="{99C0700C-57A5-32CB-C06A-5302FA88294D}"/>
                </a:ext>
              </a:extLst>
            </p:cNvPr>
            <p:cNvSpPr txBox="1"/>
            <p:nvPr/>
          </p:nvSpPr>
          <p:spPr>
            <a:xfrm>
              <a:off x="756719" y="2159433"/>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60</a:t>
              </a:r>
            </a:p>
          </p:txBody>
        </p:sp>
        <p:sp>
          <p:nvSpPr>
            <p:cNvPr id="280" name="TextBox 279">
              <a:extLst>
                <a:ext uri="{FF2B5EF4-FFF2-40B4-BE49-F238E27FC236}">
                  <a16:creationId xmlns:a16="http://schemas.microsoft.com/office/drawing/2014/main" id="{823364C0-CCC8-E79E-80FB-162E0202A6DB}"/>
                </a:ext>
              </a:extLst>
            </p:cNvPr>
            <p:cNvSpPr txBox="1"/>
            <p:nvPr/>
          </p:nvSpPr>
          <p:spPr>
            <a:xfrm>
              <a:off x="756719" y="1833376"/>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80</a:t>
              </a:r>
            </a:p>
          </p:txBody>
        </p:sp>
        <p:sp>
          <p:nvSpPr>
            <p:cNvPr id="281" name="TextBox 280">
              <a:extLst>
                <a:ext uri="{FF2B5EF4-FFF2-40B4-BE49-F238E27FC236}">
                  <a16:creationId xmlns:a16="http://schemas.microsoft.com/office/drawing/2014/main" id="{A846A093-45CD-133C-F4EE-F22FAAF7C8E2}"/>
                </a:ext>
              </a:extLst>
            </p:cNvPr>
            <p:cNvSpPr txBox="1"/>
            <p:nvPr/>
          </p:nvSpPr>
          <p:spPr>
            <a:xfrm>
              <a:off x="706225" y="1507396"/>
              <a:ext cx="243817"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100</a:t>
              </a:r>
            </a:p>
          </p:txBody>
        </p:sp>
        <p:sp>
          <p:nvSpPr>
            <p:cNvPr id="282" name="TextBox 281">
              <a:extLst>
                <a:ext uri="{FF2B5EF4-FFF2-40B4-BE49-F238E27FC236}">
                  <a16:creationId xmlns:a16="http://schemas.microsoft.com/office/drawing/2014/main" id="{C94C0B37-797A-5950-9B6C-2B1407DCFC94}"/>
                </a:ext>
              </a:extLst>
            </p:cNvPr>
            <p:cNvSpPr txBox="1"/>
            <p:nvPr/>
          </p:nvSpPr>
          <p:spPr>
            <a:xfrm>
              <a:off x="945457" y="3281982"/>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0</a:t>
              </a:r>
            </a:p>
          </p:txBody>
        </p:sp>
        <p:sp>
          <p:nvSpPr>
            <p:cNvPr id="283" name="TextBox 282">
              <a:extLst>
                <a:ext uri="{FF2B5EF4-FFF2-40B4-BE49-F238E27FC236}">
                  <a16:creationId xmlns:a16="http://schemas.microsoft.com/office/drawing/2014/main" id="{E79A4625-903C-9FE1-D8FF-67EE3FCC3498}"/>
                </a:ext>
              </a:extLst>
            </p:cNvPr>
            <p:cNvSpPr txBox="1"/>
            <p:nvPr/>
          </p:nvSpPr>
          <p:spPr>
            <a:xfrm>
              <a:off x="1286870" y="3281982"/>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4</a:t>
              </a:r>
            </a:p>
          </p:txBody>
        </p:sp>
        <p:sp>
          <p:nvSpPr>
            <p:cNvPr id="284" name="TextBox 283">
              <a:extLst>
                <a:ext uri="{FF2B5EF4-FFF2-40B4-BE49-F238E27FC236}">
                  <a16:creationId xmlns:a16="http://schemas.microsoft.com/office/drawing/2014/main" id="{58F8BE00-5AA6-C3C7-4CAD-D3640DAF8766}"/>
                </a:ext>
              </a:extLst>
            </p:cNvPr>
            <p:cNvSpPr txBox="1"/>
            <p:nvPr/>
          </p:nvSpPr>
          <p:spPr>
            <a:xfrm>
              <a:off x="1626439" y="3281982"/>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8</a:t>
              </a:r>
            </a:p>
          </p:txBody>
        </p:sp>
        <p:sp>
          <p:nvSpPr>
            <p:cNvPr id="285" name="TextBox 284">
              <a:extLst>
                <a:ext uri="{FF2B5EF4-FFF2-40B4-BE49-F238E27FC236}">
                  <a16:creationId xmlns:a16="http://schemas.microsoft.com/office/drawing/2014/main" id="{688AA00D-371F-9BA4-A8B2-DAC82A67100E}"/>
                </a:ext>
              </a:extLst>
            </p:cNvPr>
            <p:cNvSpPr txBox="1"/>
            <p:nvPr/>
          </p:nvSpPr>
          <p:spPr>
            <a:xfrm>
              <a:off x="1948522" y="3281982"/>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12</a:t>
              </a:r>
            </a:p>
          </p:txBody>
        </p:sp>
        <p:sp>
          <p:nvSpPr>
            <p:cNvPr id="286" name="TextBox 285">
              <a:extLst>
                <a:ext uri="{FF2B5EF4-FFF2-40B4-BE49-F238E27FC236}">
                  <a16:creationId xmlns:a16="http://schemas.microsoft.com/office/drawing/2014/main" id="{50C17271-D52A-D8AE-1033-076BE5E525E1}"/>
                </a:ext>
              </a:extLst>
            </p:cNvPr>
            <p:cNvSpPr txBox="1"/>
            <p:nvPr/>
          </p:nvSpPr>
          <p:spPr>
            <a:xfrm>
              <a:off x="2293881" y="3281982"/>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16</a:t>
              </a:r>
            </a:p>
          </p:txBody>
        </p:sp>
        <p:sp>
          <p:nvSpPr>
            <p:cNvPr id="287" name="TextBox 286">
              <a:extLst>
                <a:ext uri="{FF2B5EF4-FFF2-40B4-BE49-F238E27FC236}">
                  <a16:creationId xmlns:a16="http://schemas.microsoft.com/office/drawing/2014/main" id="{14E52B51-0304-7740-0ACF-8AC4C33A9EE9}"/>
                </a:ext>
              </a:extLst>
            </p:cNvPr>
            <p:cNvSpPr txBox="1"/>
            <p:nvPr/>
          </p:nvSpPr>
          <p:spPr>
            <a:xfrm>
              <a:off x="2634355" y="3281982"/>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20</a:t>
              </a:r>
            </a:p>
          </p:txBody>
        </p:sp>
        <p:sp>
          <p:nvSpPr>
            <p:cNvPr id="288" name="TextBox 287">
              <a:extLst>
                <a:ext uri="{FF2B5EF4-FFF2-40B4-BE49-F238E27FC236}">
                  <a16:creationId xmlns:a16="http://schemas.microsoft.com/office/drawing/2014/main" id="{C2C93074-B227-546D-603E-18F7A61773A2}"/>
                </a:ext>
              </a:extLst>
            </p:cNvPr>
            <p:cNvSpPr txBox="1"/>
            <p:nvPr/>
          </p:nvSpPr>
          <p:spPr>
            <a:xfrm>
              <a:off x="2982142" y="3281982"/>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24</a:t>
              </a:r>
            </a:p>
          </p:txBody>
        </p:sp>
        <p:sp>
          <p:nvSpPr>
            <p:cNvPr id="289" name="TextBox 288">
              <a:extLst>
                <a:ext uri="{FF2B5EF4-FFF2-40B4-BE49-F238E27FC236}">
                  <a16:creationId xmlns:a16="http://schemas.microsoft.com/office/drawing/2014/main" id="{4DC38CF0-D64E-12B5-2CB7-2EB828B0E54B}"/>
                </a:ext>
              </a:extLst>
            </p:cNvPr>
            <p:cNvSpPr txBox="1"/>
            <p:nvPr/>
          </p:nvSpPr>
          <p:spPr>
            <a:xfrm>
              <a:off x="3327552" y="3281982"/>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28</a:t>
              </a:r>
            </a:p>
          </p:txBody>
        </p:sp>
        <p:sp>
          <p:nvSpPr>
            <p:cNvPr id="290" name="TextBox 289">
              <a:extLst>
                <a:ext uri="{FF2B5EF4-FFF2-40B4-BE49-F238E27FC236}">
                  <a16:creationId xmlns:a16="http://schemas.microsoft.com/office/drawing/2014/main" id="{E853CCD0-CB64-4BD6-D17C-B46D9F882CFE}"/>
                </a:ext>
              </a:extLst>
            </p:cNvPr>
            <p:cNvSpPr txBox="1"/>
            <p:nvPr/>
          </p:nvSpPr>
          <p:spPr>
            <a:xfrm>
              <a:off x="3673051" y="3281982"/>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32</a:t>
              </a:r>
            </a:p>
          </p:txBody>
        </p:sp>
        <p:sp>
          <p:nvSpPr>
            <p:cNvPr id="291" name="TextBox 290">
              <a:extLst>
                <a:ext uri="{FF2B5EF4-FFF2-40B4-BE49-F238E27FC236}">
                  <a16:creationId xmlns:a16="http://schemas.microsoft.com/office/drawing/2014/main" id="{AB54F7F3-6A8B-84F1-2C52-4AE4BC5D6199}"/>
                </a:ext>
              </a:extLst>
            </p:cNvPr>
            <p:cNvSpPr txBox="1"/>
            <p:nvPr/>
          </p:nvSpPr>
          <p:spPr>
            <a:xfrm>
              <a:off x="4018725" y="3281982"/>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36</a:t>
              </a:r>
            </a:p>
          </p:txBody>
        </p:sp>
        <p:sp>
          <p:nvSpPr>
            <p:cNvPr id="292" name="TextBox 291">
              <a:extLst>
                <a:ext uri="{FF2B5EF4-FFF2-40B4-BE49-F238E27FC236}">
                  <a16:creationId xmlns:a16="http://schemas.microsoft.com/office/drawing/2014/main" id="{964C066C-60D3-4B66-255B-4E531C2C3BE8}"/>
                </a:ext>
              </a:extLst>
            </p:cNvPr>
            <p:cNvSpPr txBox="1"/>
            <p:nvPr/>
          </p:nvSpPr>
          <p:spPr>
            <a:xfrm>
              <a:off x="4362169" y="3281982"/>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40</a:t>
              </a:r>
            </a:p>
          </p:txBody>
        </p:sp>
        <p:sp>
          <p:nvSpPr>
            <p:cNvPr id="293" name="TextBox 292">
              <a:extLst>
                <a:ext uri="{FF2B5EF4-FFF2-40B4-BE49-F238E27FC236}">
                  <a16:creationId xmlns:a16="http://schemas.microsoft.com/office/drawing/2014/main" id="{84692261-D7D5-97CD-FF0D-6DC0B5DB8804}"/>
                </a:ext>
              </a:extLst>
            </p:cNvPr>
            <p:cNvSpPr txBox="1"/>
            <p:nvPr/>
          </p:nvSpPr>
          <p:spPr>
            <a:xfrm>
              <a:off x="1086767" y="2998923"/>
              <a:ext cx="48426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Censored</a:t>
              </a:r>
            </a:p>
          </p:txBody>
        </p:sp>
        <p:sp>
          <p:nvSpPr>
            <p:cNvPr id="294" name="Freeform: Shape 293">
              <a:extLst>
                <a:ext uri="{FF2B5EF4-FFF2-40B4-BE49-F238E27FC236}">
                  <a16:creationId xmlns:a16="http://schemas.microsoft.com/office/drawing/2014/main" id="{27D9158A-0374-0DC0-74B6-07D3B2B3FF20}"/>
                </a:ext>
              </a:extLst>
            </p:cNvPr>
            <p:cNvSpPr/>
            <p:nvPr/>
          </p:nvSpPr>
          <p:spPr>
            <a:xfrm>
              <a:off x="1086680" y="3077763"/>
              <a:ext cx="6537" cy="54304"/>
            </a:xfrm>
            <a:custGeom>
              <a:avLst/>
              <a:gdLst>
                <a:gd name="connsiteX0" fmla="*/ 0 w 9525"/>
                <a:gd name="connsiteY0" fmla="*/ 0 h 67246"/>
                <a:gd name="connsiteX1" fmla="*/ 0 w 9525"/>
                <a:gd name="connsiteY1" fmla="*/ 67247 h 67246"/>
              </a:gdLst>
              <a:ahLst/>
              <a:cxnLst>
                <a:cxn ang="0">
                  <a:pos x="connsiteX0" y="connsiteY0"/>
                </a:cxn>
                <a:cxn ang="0">
                  <a:pos x="connsiteX1" y="connsiteY1"/>
                </a:cxn>
              </a:cxnLst>
              <a:rect l="l" t="t" r="r" b="b"/>
              <a:pathLst>
                <a:path w="9525" h="67246">
                  <a:moveTo>
                    <a:pt x="0" y="0"/>
                  </a:moveTo>
                  <a:lnTo>
                    <a:pt x="0" y="67247"/>
                  </a:lnTo>
                </a:path>
              </a:pathLst>
            </a:custGeom>
            <a:ln w="7144"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95" name="Freeform: Shape 294">
              <a:extLst>
                <a:ext uri="{FF2B5EF4-FFF2-40B4-BE49-F238E27FC236}">
                  <a16:creationId xmlns:a16="http://schemas.microsoft.com/office/drawing/2014/main" id="{E327C408-F3D2-A8AC-34E0-9C39F39039F2}"/>
                </a:ext>
              </a:extLst>
            </p:cNvPr>
            <p:cNvSpPr/>
            <p:nvPr/>
          </p:nvSpPr>
          <p:spPr>
            <a:xfrm>
              <a:off x="1063607" y="3104916"/>
              <a:ext cx="46145" cy="7692"/>
            </a:xfrm>
            <a:custGeom>
              <a:avLst/>
              <a:gdLst>
                <a:gd name="connsiteX0" fmla="*/ 67246 w 67246"/>
                <a:gd name="connsiteY0" fmla="*/ 0 h 9525"/>
                <a:gd name="connsiteX1" fmla="*/ 0 w 67246"/>
                <a:gd name="connsiteY1" fmla="*/ 0 h 9525"/>
              </a:gdLst>
              <a:ahLst/>
              <a:cxnLst>
                <a:cxn ang="0">
                  <a:pos x="connsiteX0" y="connsiteY0"/>
                </a:cxn>
                <a:cxn ang="0">
                  <a:pos x="connsiteX1" y="connsiteY1"/>
                </a:cxn>
              </a:cxnLst>
              <a:rect l="l" t="t" r="r" b="b"/>
              <a:pathLst>
                <a:path w="67246" h="9525">
                  <a:moveTo>
                    <a:pt x="67246" y="0"/>
                  </a:moveTo>
                  <a:lnTo>
                    <a:pt x="0" y="0"/>
                  </a:lnTo>
                </a:path>
              </a:pathLst>
            </a:custGeom>
            <a:ln w="7144"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13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96" name="TextBox 295">
              <a:extLst>
                <a:ext uri="{FF2B5EF4-FFF2-40B4-BE49-F238E27FC236}">
                  <a16:creationId xmlns:a16="http://schemas.microsoft.com/office/drawing/2014/main" id="{AE4A9922-E6B6-CC88-8838-0005E14EB20C}"/>
                </a:ext>
              </a:extLst>
            </p:cNvPr>
            <p:cNvSpPr txBox="1"/>
            <p:nvPr/>
          </p:nvSpPr>
          <p:spPr>
            <a:xfrm>
              <a:off x="1328052" y="2678820"/>
              <a:ext cx="723516"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231F20"/>
                  </a:solidFill>
                  <a:effectLst/>
                  <a:uLnTx/>
                  <a:uFillTx/>
                  <a:latin typeface="Arial" panose="020B0604020202020204"/>
                  <a:ea typeface="+mn-ea"/>
                  <a:cs typeface="+mn-cs"/>
                  <a:sym typeface="ProximaNova-Bold"/>
                  <a:rtl val="0"/>
                </a:rPr>
                <a:t>Obinutuzumab</a:t>
              </a:r>
            </a:p>
          </p:txBody>
        </p:sp>
        <p:sp>
          <p:nvSpPr>
            <p:cNvPr id="297" name="TextBox 296">
              <a:extLst>
                <a:ext uri="{FF2B5EF4-FFF2-40B4-BE49-F238E27FC236}">
                  <a16:creationId xmlns:a16="http://schemas.microsoft.com/office/drawing/2014/main" id="{0AFA404A-21C7-0AA3-AED0-143E1187CB0A}"/>
                </a:ext>
              </a:extLst>
            </p:cNvPr>
            <p:cNvSpPr txBox="1"/>
            <p:nvPr/>
          </p:nvSpPr>
          <p:spPr>
            <a:xfrm>
              <a:off x="1112160" y="2826504"/>
              <a:ext cx="1162337"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err="1">
                  <a:ln/>
                  <a:solidFill>
                    <a:srgbClr val="231F20"/>
                  </a:solidFill>
                  <a:effectLst/>
                  <a:uLnTx/>
                  <a:uFillTx/>
                  <a:latin typeface="Arial" panose="020B0604020202020204"/>
                  <a:ea typeface="+mn-ea"/>
                  <a:cs typeface="+mn-cs"/>
                  <a:sym typeface="ProximaNova-Regular"/>
                  <a:rtl val="0"/>
                </a:rPr>
                <a:t>mDOR</a:t>
              </a: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 14.0 (9.2-25.1) </a:t>
              </a:r>
              <a:r>
                <a:rPr kumimoji="0" lang="en-US" sz="933" b="0" i="0" u="none" strike="noStrike" kern="0" cap="none" spc="0" normalizeH="0" baseline="0" noProof="0" err="1">
                  <a:ln/>
                  <a:solidFill>
                    <a:srgbClr val="231F20"/>
                  </a:solidFill>
                  <a:effectLst/>
                  <a:uLnTx/>
                  <a:uFillTx/>
                  <a:latin typeface="Arial" panose="020B0604020202020204"/>
                  <a:ea typeface="+mn-ea"/>
                  <a:cs typeface="+mn-cs"/>
                  <a:sym typeface="ProximaNova-Regular"/>
                  <a:rtl val="0"/>
                </a:rPr>
                <a:t>mo</a:t>
              </a:r>
              <a:endPar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endParaRPr>
            </a:p>
          </p:txBody>
        </p:sp>
        <p:sp>
          <p:nvSpPr>
            <p:cNvPr id="299" name="Freeform: Shape 298">
              <a:extLst>
                <a:ext uri="{FF2B5EF4-FFF2-40B4-BE49-F238E27FC236}">
                  <a16:creationId xmlns:a16="http://schemas.microsoft.com/office/drawing/2014/main" id="{D34048E2-6030-2D34-0AE1-1CDB0349DDB9}"/>
                </a:ext>
              </a:extLst>
            </p:cNvPr>
            <p:cNvSpPr/>
            <p:nvPr/>
          </p:nvSpPr>
          <p:spPr>
            <a:xfrm>
              <a:off x="3100855" y="1670694"/>
              <a:ext cx="1442607" cy="321134"/>
            </a:xfrm>
            <a:custGeom>
              <a:avLst/>
              <a:gdLst>
                <a:gd name="connsiteX0" fmla="*/ 2207419 w 2263806"/>
                <a:gd name="connsiteY0" fmla="*/ 0 h 397668"/>
                <a:gd name="connsiteX1" fmla="*/ 2263807 w 2263806"/>
                <a:gd name="connsiteY1" fmla="*/ 56388 h 397668"/>
                <a:gd name="connsiteX2" fmla="*/ 2263807 w 2263806"/>
                <a:gd name="connsiteY2" fmla="*/ 341281 h 397668"/>
                <a:gd name="connsiteX3" fmla="*/ 2207419 w 2263806"/>
                <a:gd name="connsiteY3" fmla="*/ 397669 h 397668"/>
                <a:gd name="connsiteX4" fmla="*/ 56388 w 2263806"/>
                <a:gd name="connsiteY4" fmla="*/ 397669 h 397668"/>
                <a:gd name="connsiteX5" fmla="*/ 0 w 2263806"/>
                <a:gd name="connsiteY5" fmla="*/ 341281 h 397668"/>
                <a:gd name="connsiteX6" fmla="*/ 0 w 2263806"/>
                <a:gd name="connsiteY6" fmla="*/ 56388 h 397668"/>
                <a:gd name="connsiteX7" fmla="*/ 56388 w 2263806"/>
                <a:gd name="connsiteY7" fmla="*/ 0 h 39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3806" h="397668">
                  <a:moveTo>
                    <a:pt x="2207419" y="0"/>
                  </a:moveTo>
                  <a:cubicBezTo>
                    <a:pt x="2238561" y="0"/>
                    <a:pt x="2263807" y="25246"/>
                    <a:pt x="2263807" y="56388"/>
                  </a:cubicBezTo>
                  <a:lnTo>
                    <a:pt x="2263807" y="341281"/>
                  </a:lnTo>
                  <a:cubicBezTo>
                    <a:pt x="2263807" y="372423"/>
                    <a:pt x="2238561" y="397669"/>
                    <a:pt x="2207419" y="397669"/>
                  </a:cubicBezTo>
                  <a:lnTo>
                    <a:pt x="56388" y="397669"/>
                  </a:lnTo>
                  <a:cubicBezTo>
                    <a:pt x="25246" y="397669"/>
                    <a:pt x="0" y="372423"/>
                    <a:pt x="0" y="341281"/>
                  </a:cubicBezTo>
                  <a:lnTo>
                    <a:pt x="0" y="56388"/>
                  </a:lnTo>
                  <a:cubicBezTo>
                    <a:pt x="0" y="25246"/>
                    <a:pt x="25246" y="0"/>
                    <a:pt x="56388" y="0"/>
                  </a:cubicBezTo>
                  <a:close/>
                </a:path>
              </a:pathLst>
            </a:custGeom>
            <a:solidFill>
              <a:srgbClr val="11508E"/>
            </a:solidFill>
            <a:ln w="9525" cap="flat">
              <a:no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a:ln/>
                  <a:solidFill>
                    <a:srgbClr val="FFFFFF"/>
                  </a:solidFill>
                  <a:effectLst/>
                  <a:uLnTx/>
                  <a:uFillTx/>
                  <a:latin typeface="Arial" panose="020B0604020202020204"/>
                  <a:ea typeface="+mn-ea"/>
                  <a:cs typeface="+mn-cs"/>
                  <a:sym typeface="ProximaNova-Bold"/>
                  <a:rtl val="0"/>
                </a:rPr>
                <a:t>Zanubrutinib + obinutuzumab</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err="1">
                  <a:ln/>
                  <a:solidFill>
                    <a:srgbClr val="FFFFFF"/>
                  </a:solidFill>
                  <a:effectLst/>
                  <a:uLnTx/>
                  <a:uFillTx/>
                  <a:latin typeface="Arial" panose="020B0604020202020204"/>
                  <a:ea typeface="+mn-ea"/>
                  <a:cs typeface="+mn-cs"/>
                  <a:sym typeface="ProximaNova-Regular"/>
                  <a:rtl val="0"/>
                </a:rPr>
                <a:t>mDOR</a:t>
              </a:r>
              <a:r>
                <a:rPr kumimoji="0" lang="en-US" sz="900" b="0" i="0" u="none" strike="noStrike" kern="0" cap="none" spc="0" normalizeH="0" baseline="0" noProof="0">
                  <a:ln/>
                  <a:solidFill>
                    <a:srgbClr val="FFFFFF"/>
                  </a:solidFill>
                  <a:effectLst/>
                  <a:uLnTx/>
                  <a:uFillTx/>
                  <a:latin typeface="Arial" panose="020B0604020202020204"/>
                  <a:ea typeface="+mn-ea"/>
                  <a:cs typeface="+mn-cs"/>
                  <a:sym typeface="ProximaNova-Regular"/>
                  <a:rtl val="0"/>
                </a:rPr>
                <a:t>, NE (25.3 </a:t>
              </a:r>
              <a:r>
                <a:rPr kumimoji="0" lang="en-US" sz="900" b="0" i="0" u="none" strike="noStrike" kern="0" cap="none" spc="0" normalizeH="0" baseline="0" noProof="0" err="1">
                  <a:ln/>
                  <a:solidFill>
                    <a:srgbClr val="FFFFFF"/>
                  </a:solidFill>
                  <a:effectLst/>
                  <a:uLnTx/>
                  <a:uFillTx/>
                  <a:latin typeface="Arial" panose="020B0604020202020204"/>
                  <a:ea typeface="+mn-ea"/>
                  <a:cs typeface="+mn-cs"/>
                  <a:sym typeface="ProximaNova-Regular"/>
                  <a:rtl val="0"/>
                </a:rPr>
                <a:t>mo</a:t>
              </a:r>
              <a:r>
                <a:rPr kumimoji="0" lang="en-US" sz="900" b="0" i="0" u="none" strike="noStrike" kern="0" cap="none" spc="0" normalizeH="0" baseline="0" noProof="0">
                  <a:ln/>
                  <a:solidFill>
                    <a:srgbClr val="FFFFFF"/>
                  </a:solidFill>
                  <a:effectLst/>
                  <a:uLnTx/>
                  <a:uFillTx/>
                  <a:latin typeface="Arial" panose="020B0604020202020204"/>
                  <a:ea typeface="+mn-ea"/>
                  <a:cs typeface="+mn-cs"/>
                  <a:sym typeface="ProximaNova-Regular"/>
                  <a:rtl val="0"/>
                </a:rPr>
                <a:t>-NE)</a:t>
              </a:r>
            </a:p>
          </p:txBody>
        </p:sp>
        <p:sp>
          <p:nvSpPr>
            <p:cNvPr id="302" name="TextBox 301">
              <a:extLst>
                <a:ext uri="{FF2B5EF4-FFF2-40B4-BE49-F238E27FC236}">
                  <a16:creationId xmlns:a16="http://schemas.microsoft.com/office/drawing/2014/main" id="{26448CBA-EC5F-675B-B9EC-1FC4F03AE37D}"/>
                </a:ext>
              </a:extLst>
            </p:cNvPr>
            <p:cNvSpPr txBox="1"/>
            <p:nvPr/>
          </p:nvSpPr>
          <p:spPr>
            <a:xfrm>
              <a:off x="203216" y="3625787"/>
              <a:ext cx="723091" cy="284597"/>
            </a:xfrm>
            <a:prstGeom prst="rect">
              <a:avLst/>
            </a:prstGeom>
            <a:noFill/>
          </p:spPr>
          <p:txBody>
            <a:bodyPr wrap="squar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244EA2"/>
                  </a:solidFill>
                  <a:effectLst/>
                  <a:uLnTx/>
                  <a:uFillTx/>
                  <a:latin typeface="Arial" panose="020B0604020202020204"/>
                  <a:ea typeface="+mn-ea"/>
                  <a:cs typeface="+mn-cs"/>
                  <a:sym typeface="ProximaNova-Bold"/>
                  <a:rtl val="0"/>
                </a:rPr>
                <a:t>Zanubrutinib + obinutuzumab</a:t>
              </a:r>
            </a:p>
          </p:txBody>
        </p:sp>
        <p:sp>
          <p:nvSpPr>
            <p:cNvPr id="303" name="TextBox 302">
              <a:extLst>
                <a:ext uri="{FF2B5EF4-FFF2-40B4-BE49-F238E27FC236}">
                  <a16:creationId xmlns:a16="http://schemas.microsoft.com/office/drawing/2014/main" id="{0750B5D3-B317-7A66-8179-CEFFAB43BAF2}"/>
                </a:ext>
              </a:extLst>
            </p:cNvPr>
            <p:cNvSpPr txBox="1"/>
            <p:nvPr/>
          </p:nvSpPr>
          <p:spPr>
            <a:xfrm>
              <a:off x="1011186" y="1147461"/>
              <a:ext cx="3756752" cy="284742"/>
            </a:xfrm>
            <a:prstGeom prst="rect">
              <a:avLst/>
            </a:prstGeom>
            <a:noFill/>
          </p:spPr>
          <p:txBody>
            <a:bodyPr wrap="square" lIns="0">
              <a:spAutoFit/>
            </a:bodyPr>
            <a:lstStyle/>
            <a:p>
              <a:pPr marL="0" marR="0" lvl="0" indent="0" algn="l" defTabSz="609585" rtl="0" eaLnBrk="1" fontAlgn="base" latinLnBrk="0" hangingPunct="1">
                <a:lnSpc>
                  <a:spcPct val="100000"/>
                </a:lnSpc>
                <a:spcBef>
                  <a:spcPct val="0"/>
                </a:spcBef>
                <a:spcAft>
                  <a:spcPct val="0"/>
                </a:spcAft>
                <a:buClr>
                  <a:srgbClr val="C00000"/>
                </a:buClr>
                <a:buSzTx/>
                <a:buFontTx/>
                <a:buNone/>
                <a:tabLst/>
                <a:defRPr/>
              </a:pPr>
              <a:r>
                <a:rPr kumimoji="0" lang="en-US" sz="1867" b="1" i="0" u="none" strike="noStrike" kern="0" cap="none" spc="0" normalizeH="0" baseline="0" noProof="0">
                  <a:ln>
                    <a:noFill/>
                  </a:ln>
                  <a:solidFill>
                    <a:srgbClr val="221E1F"/>
                  </a:solidFill>
                  <a:effectLst/>
                  <a:uLnTx/>
                  <a:uFillTx/>
                  <a:latin typeface="Arial" panose="020B0604020202020204"/>
                  <a:ea typeface="+mn-ea"/>
                  <a:cs typeface="+mn-cs"/>
                </a:rPr>
                <a:t>DOR by IRC</a:t>
              </a:r>
            </a:p>
          </p:txBody>
        </p:sp>
        <p:sp>
          <p:nvSpPr>
            <p:cNvPr id="304" name="Freeform: Shape 303">
              <a:extLst>
                <a:ext uri="{FF2B5EF4-FFF2-40B4-BE49-F238E27FC236}">
                  <a16:creationId xmlns:a16="http://schemas.microsoft.com/office/drawing/2014/main" id="{35787234-6461-D9D6-4404-4B8258693299}"/>
                </a:ext>
              </a:extLst>
            </p:cNvPr>
            <p:cNvSpPr/>
            <p:nvPr/>
          </p:nvSpPr>
          <p:spPr>
            <a:xfrm>
              <a:off x="5346954" y="2716233"/>
              <a:ext cx="1218452" cy="320371"/>
            </a:xfrm>
            <a:custGeom>
              <a:avLst/>
              <a:gdLst>
                <a:gd name="connsiteX0" fmla="*/ 1731455 w 1787842"/>
                <a:gd name="connsiteY0" fmla="*/ 0 h 397668"/>
                <a:gd name="connsiteX1" fmla="*/ 1787843 w 1787842"/>
                <a:gd name="connsiteY1" fmla="*/ 56388 h 397668"/>
                <a:gd name="connsiteX2" fmla="*/ 1787843 w 1787842"/>
                <a:gd name="connsiteY2" fmla="*/ 341281 h 397668"/>
                <a:gd name="connsiteX3" fmla="*/ 1731455 w 1787842"/>
                <a:gd name="connsiteY3" fmla="*/ 397669 h 397668"/>
                <a:gd name="connsiteX4" fmla="*/ 56388 w 1787842"/>
                <a:gd name="connsiteY4" fmla="*/ 397669 h 397668"/>
                <a:gd name="connsiteX5" fmla="*/ 0 w 1787842"/>
                <a:gd name="connsiteY5" fmla="*/ 341281 h 397668"/>
                <a:gd name="connsiteX6" fmla="*/ 0 w 1787842"/>
                <a:gd name="connsiteY6" fmla="*/ 56388 h 397668"/>
                <a:gd name="connsiteX7" fmla="*/ 56388 w 1787842"/>
                <a:gd name="connsiteY7" fmla="*/ 0 h 39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7842" h="397668">
                  <a:moveTo>
                    <a:pt x="1731455" y="0"/>
                  </a:moveTo>
                  <a:cubicBezTo>
                    <a:pt x="1762597" y="0"/>
                    <a:pt x="1787843" y="25246"/>
                    <a:pt x="1787843" y="56388"/>
                  </a:cubicBezTo>
                  <a:lnTo>
                    <a:pt x="1787843" y="341281"/>
                  </a:lnTo>
                  <a:cubicBezTo>
                    <a:pt x="1787843" y="372423"/>
                    <a:pt x="1762597" y="397669"/>
                    <a:pt x="1731455" y="397669"/>
                  </a:cubicBezTo>
                  <a:lnTo>
                    <a:pt x="56388" y="397669"/>
                  </a:lnTo>
                  <a:cubicBezTo>
                    <a:pt x="25246" y="397669"/>
                    <a:pt x="0" y="372423"/>
                    <a:pt x="0" y="341281"/>
                  </a:cubicBezTo>
                  <a:lnTo>
                    <a:pt x="0" y="56388"/>
                  </a:lnTo>
                  <a:cubicBezTo>
                    <a:pt x="0" y="25246"/>
                    <a:pt x="25246" y="0"/>
                    <a:pt x="56388" y="0"/>
                  </a:cubicBezTo>
                  <a:close/>
                </a:path>
              </a:pathLst>
            </a:custGeom>
            <a:solidFill>
              <a:srgbClr val="E6E7E8"/>
            </a:solidFill>
            <a:ln w="9525" cap="flat">
              <a:no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05" name="Freeform: Shape 304">
              <a:extLst>
                <a:ext uri="{FF2B5EF4-FFF2-40B4-BE49-F238E27FC236}">
                  <a16:creationId xmlns:a16="http://schemas.microsoft.com/office/drawing/2014/main" id="{C84AB7BA-DD7D-4891-C386-4C7F0879F6F5}"/>
                </a:ext>
              </a:extLst>
            </p:cNvPr>
            <p:cNvSpPr/>
            <p:nvPr/>
          </p:nvSpPr>
          <p:spPr>
            <a:xfrm>
              <a:off x="5256268" y="3240568"/>
              <a:ext cx="38299" cy="7674"/>
            </a:xfrm>
            <a:custGeom>
              <a:avLst/>
              <a:gdLst>
                <a:gd name="connsiteX0" fmla="*/ 56197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7"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06" name="Freeform: Shape 305">
              <a:extLst>
                <a:ext uri="{FF2B5EF4-FFF2-40B4-BE49-F238E27FC236}">
                  <a16:creationId xmlns:a16="http://schemas.microsoft.com/office/drawing/2014/main" id="{61AF10B3-BFD8-5B67-4F0F-A3EA3F3FCB1C}"/>
                </a:ext>
              </a:extLst>
            </p:cNvPr>
            <p:cNvSpPr/>
            <p:nvPr/>
          </p:nvSpPr>
          <p:spPr>
            <a:xfrm>
              <a:off x="5256268" y="2916973"/>
              <a:ext cx="38299" cy="7674"/>
            </a:xfrm>
            <a:custGeom>
              <a:avLst/>
              <a:gdLst>
                <a:gd name="connsiteX0" fmla="*/ 56197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7"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07" name="Freeform: Shape 306">
              <a:extLst>
                <a:ext uri="{FF2B5EF4-FFF2-40B4-BE49-F238E27FC236}">
                  <a16:creationId xmlns:a16="http://schemas.microsoft.com/office/drawing/2014/main" id="{A5C9A43B-B249-1B04-1352-27A0949D2F83}"/>
                </a:ext>
              </a:extLst>
            </p:cNvPr>
            <p:cNvSpPr/>
            <p:nvPr/>
          </p:nvSpPr>
          <p:spPr>
            <a:xfrm>
              <a:off x="5256268" y="2593302"/>
              <a:ext cx="38299" cy="7674"/>
            </a:xfrm>
            <a:custGeom>
              <a:avLst/>
              <a:gdLst>
                <a:gd name="connsiteX0" fmla="*/ 56197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7"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08" name="Freeform: Shape 307">
              <a:extLst>
                <a:ext uri="{FF2B5EF4-FFF2-40B4-BE49-F238E27FC236}">
                  <a16:creationId xmlns:a16="http://schemas.microsoft.com/office/drawing/2014/main" id="{935F2C79-3D09-C285-BD25-980E10423C73}"/>
                </a:ext>
              </a:extLst>
            </p:cNvPr>
            <p:cNvSpPr/>
            <p:nvPr/>
          </p:nvSpPr>
          <p:spPr>
            <a:xfrm>
              <a:off x="5256268" y="2269709"/>
              <a:ext cx="38299" cy="7674"/>
            </a:xfrm>
            <a:custGeom>
              <a:avLst/>
              <a:gdLst>
                <a:gd name="connsiteX0" fmla="*/ 56197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7"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09" name="Freeform: Shape 308">
              <a:extLst>
                <a:ext uri="{FF2B5EF4-FFF2-40B4-BE49-F238E27FC236}">
                  <a16:creationId xmlns:a16="http://schemas.microsoft.com/office/drawing/2014/main" id="{F0F8ECD3-C169-31FA-F6F1-5445D882F1CB}"/>
                </a:ext>
              </a:extLst>
            </p:cNvPr>
            <p:cNvSpPr/>
            <p:nvPr/>
          </p:nvSpPr>
          <p:spPr>
            <a:xfrm>
              <a:off x="5256268" y="1946037"/>
              <a:ext cx="38299" cy="7674"/>
            </a:xfrm>
            <a:custGeom>
              <a:avLst/>
              <a:gdLst>
                <a:gd name="connsiteX0" fmla="*/ 56197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7"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10" name="Freeform: Shape 309">
              <a:extLst>
                <a:ext uri="{FF2B5EF4-FFF2-40B4-BE49-F238E27FC236}">
                  <a16:creationId xmlns:a16="http://schemas.microsoft.com/office/drawing/2014/main" id="{5E707310-576F-9E15-420A-8E2ABD320E25}"/>
                </a:ext>
              </a:extLst>
            </p:cNvPr>
            <p:cNvSpPr/>
            <p:nvPr/>
          </p:nvSpPr>
          <p:spPr>
            <a:xfrm>
              <a:off x="5256268" y="1622443"/>
              <a:ext cx="38299" cy="7674"/>
            </a:xfrm>
            <a:custGeom>
              <a:avLst/>
              <a:gdLst>
                <a:gd name="connsiteX0" fmla="*/ 56197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7"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11" name="Freeform: Shape 310">
              <a:extLst>
                <a:ext uri="{FF2B5EF4-FFF2-40B4-BE49-F238E27FC236}">
                  <a16:creationId xmlns:a16="http://schemas.microsoft.com/office/drawing/2014/main" id="{25382B98-F126-CED6-6D67-342929096003}"/>
                </a:ext>
              </a:extLst>
            </p:cNvPr>
            <p:cNvSpPr/>
            <p:nvPr/>
          </p:nvSpPr>
          <p:spPr>
            <a:xfrm>
              <a:off x="5294568"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12" name="Freeform: Shape 311">
              <a:extLst>
                <a:ext uri="{FF2B5EF4-FFF2-40B4-BE49-F238E27FC236}">
                  <a16:creationId xmlns:a16="http://schemas.microsoft.com/office/drawing/2014/main" id="{A98D4A04-5FC1-2442-B70D-0CD29C04A2D5}"/>
                </a:ext>
              </a:extLst>
            </p:cNvPr>
            <p:cNvSpPr/>
            <p:nvPr/>
          </p:nvSpPr>
          <p:spPr>
            <a:xfrm>
              <a:off x="5607004"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13" name="Freeform: Shape 312">
              <a:extLst>
                <a:ext uri="{FF2B5EF4-FFF2-40B4-BE49-F238E27FC236}">
                  <a16:creationId xmlns:a16="http://schemas.microsoft.com/office/drawing/2014/main" id="{6A57090D-2CF3-C1D1-51F7-BA90623B8BF6}"/>
                </a:ext>
              </a:extLst>
            </p:cNvPr>
            <p:cNvSpPr/>
            <p:nvPr/>
          </p:nvSpPr>
          <p:spPr>
            <a:xfrm>
              <a:off x="5919439"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14" name="Freeform: Shape 313">
              <a:extLst>
                <a:ext uri="{FF2B5EF4-FFF2-40B4-BE49-F238E27FC236}">
                  <a16:creationId xmlns:a16="http://schemas.microsoft.com/office/drawing/2014/main" id="{4F46A04D-14A7-E7D7-F86B-31A5CDB29571}"/>
                </a:ext>
              </a:extLst>
            </p:cNvPr>
            <p:cNvSpPr/>
            <p:nvPr/>
          </p:nvSpPr>
          <p:spPr>
            <a:xfrm>
              <a:off x="6231874"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15" name="Freeform: Shape 314">
              <a:extLst>
                <a:ext uri="{FF2B5EF4-FFF2-40B4-BE49-F238E27FC236}">
                  <a16:creationId xmlns:a16="http://schemas.microsoft.com/office/drawing/2014/main" id="{743A4AE7-65F8-A38D-9670-952D6D6D9B23}"/>
                </a:ext>
              </a:extLst>
            </p:cNvPr>
            <p:cNvSpPr/>
            <p:nvPr/>
          </p:nvSpPr>
          <p:spPr>
            <a:xfrm>
              <a:off x="6544309"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16" name="Freeform: Shape 315">
              <a:extLst>
                <a:ext uri="{FF2B5EF4-FFF2-40B4-BE49-F238E27FC236}">
                  <a16:creationId xmlns:a16="http://schemas.microsoft.com/office/drawing/2014/main" id="{CF4AFD78-C219-BB5E-82AD-BFEF7BE0ABA3}"/>
                </a:ext>
              </a:extLst>
            </p:cNvPr>
            <p:cNvSpPr/>
            <p:nvPr/>
          </p:nvSpPr>
          <p:spPr>
            <a:xfrm>
              <a:off x="6856745"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17" name="Freeform: Shape 316">
              <a:extLst>
                <a:ext uri="{FF2B5EF4-FFF2-40B4-BE49-F238E27FC236}">
                  <a16:creationId xmlns:a16="http://schemas.microsoft.com/office/drawing/2014/main" id="{3E8438C9-BE36-3C07-22B3-0FF90F10709C}"/>
                </a:ext>
              </a:extLst>
            </p:cNvPr>
            <p:cNvSpPr/>
            <p:nvPr/>
          </p:nvSpPr>
          <p:spPr>
            <a:xfrm>
              <a:off x="7169180"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18" name="Freeform: Shape 317">
              <a:extLst>
                <a:ext uri="{FF2B5EF4-FFF2-40B4-BE49-F238E27FC236}">
                  <a16:creationId xmlns:a16="http://schemas.microsoft.com/office/drawing/2014/main" id="{9D07D14D-484E-9584-B50C-5BDE28A7E326}"/>
                </a:ext>
              </a:extLst>
            </p:cNvPr>
            <p:cNvSpPr/>
            <p:nvPr/>
          </p:nvSpPr>
          <p:spPr>
            <a:xfrm>
              <a:off x="7481615"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19" name="Freeform: Shape 318">
              <a:extLst>
                <a:ext uri="{FF2B5EF4-FFF2-40B4-BE49-F238E27FC236}">
                  <a16:creationId xmlns:a16="http://schemas.microsoft.com/office/drawing/2014/main" id="{DD54DB93-5006-43FF-2EFD-A1006F955DED}"/>
                </a:ext>
              </a:extLst>
            </p:cNvPr>
            <p:cNvSpPr/>
            <p:nvPr/>
          </p:nvSpPr>
          <p:spPr>
            <a:xfrm>
              <a:off x="7794050"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20" name="Freeform: Shape 319">
              <a:extLst>
                <a:ext uri="{FF2B5EF4-FFF2-40B4-BE49-F238E27FC236}">
                  <a16:creationId xmlns:a16="http://schemas.microsoft.com/office/drawing/2014/main" id="{4E32C647-D334-66B0-0AF1-E39489F1E157}"/>
                </a:ext>
              </a:extLst>
            </p:cNvPr>
            <p:cNvSpPr/>
            <p:nvPr/>
          </p:nvSpPr>
          <p:spPr>
            <a:xfrm>
              <a:off x="8106486"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21" name="Freeform: Shape 320">
              <a:extLst>
                <a:ext uri="{FF2B5EF4-FFF2-40B4-BE49-F238E27FC236}">
                  <a16:creationId xmlns:a16="http://schemas.microsoft.com/office/drawing/2014/main" id="{1DFA0DDE-D158-02AA-7228-31FBEF9D5DAC}"/>
                </a:ext>
              </a:extLst>
            </p:cNvPr>
            <p:cNvSpPr/>
            <p:nvPr/>
          </p:nvSpPr>
          <p:spPr>
            <a:xfrm>
              <a:off x="8419979"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22" name="Freeform: Shape 321">
              <a:extLst>
                <a:ext uri="{FF2B5EF4-FFF2-40B4-BE49-F238E27FC236}">
                  <a16:creationId xmlns:a16="http://schemas.microsoft.com/office/drawing/2014/main" id="{769DC2DE-EDAE-0059-30F0-1F1B40E28EA0}"/>
                </a:ext>
              </a:extLst>
            </p:cNvPr>
            <p:cNvSpPr/>
            <p:nvPr/>
          </p:nvSpPr>
          <p:spPr>
            <a:xfrm>
              <a:off x="8731356" y="3240568"/>
              <a:ext cx="6491" cy="58856"/>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23" name="Freeform: Shape 322">
              <a:extLst>
                <a:ext uri="{FF2B5EF4-FFF2-40B4-BE49-F238E27FC236}">
                  <a16:creationId xmlns:a16="http://schemas.microsoft.com/office/drawing/2014/main" id="{A111DFBD-5C1D-0441-C3F1-EE72572140DA}"/>
                </a:ext>
              </a:extLst>
            </p:cNvPr>
            <p:cNvSpPr/>
            <p:nvPr/>
          </p:nvSpPr>
          <p:spPr>
            <a:xfrm>
              <a:off x="5294568" y="1622443"/>
              <a:ext cx="3593038" cy="1618123"/>
            </a:xfrm>
            <a:custGeom>
              <a:avLst/>
              <a:gdLst>
                <a:gd name="connsiteX0" fmla="*/ 0 w 5272087"/>
                <a:gd name="connsiteY0" fmla="*/ 0 h 2008536"/>
                <a:gd name="connsiteX1" fmla="*/ 0 w 5272087"/>
                <a:gd name="connsiteY1" fmla="*/ 2008537 h 2008536"/>
                <a:gd name="connsiteX2" fmla="*/ 5272088 w 5272087"/>
                <a:gd name="connsiteY2" fmla="*/ 2008537 h 2008536"/>
              </a:gdLst>
              <a:ahLst/>
              <a:cxnLst>
                <a:cxn ang="0">
                  <a:pos x="connsiteX0" y="connsiteY0"/>
                </a:cxn>
                <a:cxn ang="0">
                  <a:pos x="connsiteX1" y="connsiteY1"/>
                </a:cxn>
                <a:cxn ang="0">
                  <a:pos x="connsiteX2" y="connsiteY2"/>
                </a:cxn>
              </a:cxnLst>
              <a:rect l="l" t="t" r="r" b="b"/>
              <a:pathLst>
                <a:path w="5272087" h="2008536">
                  <a:moveTo>
                    <a:pt x="0" y="0"/>
                  </a:moveTo>
                  <a:lnTo>
                    <a:pt x="0" y="2008537"/>
                  </a:lnTo>
                  <a:lnTo>
                    <a:pt x="5272088" y="2008537"/>
                  </a:lnTo>
                </a:path>
              </a:pathLst>
            </a:custGeom>
            <a:noFill/>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24" name="TextBox 323">
              <a:extLst>
                <a:ext uri="{FF2B5EF4-FFF2-40B4-BE49-F238E27FC236}">
                  <a16:creationId xmlns:a16="http://schemas.microsoft.com/office/drawing/2014/main" id="{2CB94451-7AB9-CA17-DB95-54A7752AA53C}"/>
                </a:ext>
              </a:extLst>
            </p:cNvPr>
            <p:cNvSpPr txBox="1"/>
            <p:nvPr/>
          </p:nvSpPr>
          <p:spPr>
            <a:xfrm rot="16200000">
              <a:off x="4723978" y="2312357"/>
              <a:ext cx="484268" cy="207749"/>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solidFill>
                    <a:srgbClr val="010101"/>
                  </a:solidFill>
                  <a:effectLst/>
                  <a:uLnTx/>
                  <a:uFillTx/>
                  <a:latin typeface="Arial" panose="020B0604020202020204"/>
                  <a:ea typeface="+mn-ea"/>
                  <a:cs typeface="Arial"/>
                  <a:sym typeface="Arial"/>
                  <a:rtl val="0"/>
                </a:rPr>
                <a:t>PFS, %</a:t>
              </a:r>
            </a:p>
          </p:txBody>
        </p:sp>
        <p:sp>
          <p:nvSpPr>
            <p:cNvPr id="325" name="TextBox 324">
              <a:extLst>
                <a:ext uri="{FF2B5EF4-FFF2-40B4-BE49-F238E27FC236}">
                  <a16:creationId xmlns:a16="http://schemas.microsoft.com/office/drawing/2014/main" id="{DBBFAB35-F8E7-7250-0D71-0E1A15B6C514}"/>
                </a:ext>
              </a:extLst>
            </p:cNvPr>
            <p:cNvSpPr txBox="1"/>
            <p:nvPr/>
          </p:nvSpPr>
          <p:spPr>
            <a:xfrm>
              <a:off x="6839736" y="3420762"/>
              <a:ext cx="503504" cy="207749"/>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solidFill>
                    <a:srgbClr val="010101"/>
                  </a:solidFill>
                  <a:effectLst/>
                  <a:uLnTx/>
                  <a:uFillTx/>
                  <a:latin typeface="Arial" panose="020B0604020202020204"/>
                  <a:ea typeface="+mn-ea"/>
                  <a:cs typeface="Arial"/>
                  <a:sym typeface="Arial"/>
                  <a:rtl val="0"/>
                </a:rPr>
                <a:t>Months</a:t>
              </a:r>
              <a:endParaRPr kumimoji="0" lang="en-US" sz="933" b="1" i="0" u="none" strike="noStrike" kern="0" cap="none" spc="0" normalizeH="0" baseline="0" noProof="0">
                <a:ln/>
                <a:solidFill>
                  <a:srgbClr val="010101"/>
                </a:solidFill>
                <a:effectLst/>
                <a:uLnTx/>
                <a:uFillTx/>
                <a:latin typeface="Arial" panose="020B0604020202020204"/>
                <a:ea typeface="+mn-ea"/>
                <a:cs typeface="Arial"/>
                <a:sym typeface="Arial"/>
                <a:rtl val="0"/>
              </a:endParaRPr>
            </a:p>
          </p:txBody>
        </p:sp>
        <p:sp>
          <p:nvSpPr>
            <p:cNvPr id="326" name="TextBox 325">
              <a:extLst>
                <a:ext uri="{FF2B5EF4-FFF2-40B4-BE49-F238E27FC236}">
                  <a16:creationId xmlns:a16="http://schemas.microsoft.com/office/drawing/2014/main" id="{F4E4B389-CF5E-2647-4509-C1D21321E745}"/>
                </a:ext>
              </a:extLst>
            </p:cNvPr>
            <p:cNvSpPr txBox="1"/>
            <p:nvPr/>
          </p:nvSpPr>
          <p:spPr>
            <a:xfrm>
              <a:off x="5219218" y="3285074"/>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0</a:t>
              </a:r>
            </a:p>
          </p:txBody>
        </p:sp>
        <p:sp>
          <p:nvSpPr>
            <p:cNvPr id="327" name="TextBox 326">
              <a:extLst>
                <a:ext uri="{FF2B5EF4-FFF2-40B4-BE49-F238E27FC236}">
                  <a16:creationId xmlns:a16="http://schemas.microsoft.com/office/drawing/2014/main" id="{FF425D92-B73D-8E9D-7DF5-3A7A9FDAF6EC}"/>
                </a:ext>
              </a:extLst>
            </p:cNvPr>
            <p:cNvSpPr txBox="1"/>
            <p:nvPr/>
          </p:nvSpPr>
          <p:spPr>
            <a:xfrm>
              <a:off x="5537299" y="3285074"/>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4</a:t>
              </a:r>
            </a:p>
          </p:txBody>
        </p:sp>
        <p:sp>
          <p:nvSpPr>
            <p:cNvPr id="328" name="TextBox 327">
              <a:extLst>
                <a:ext uri="{FF2B5EF4-FFF2-40B4-BE49-F238E27FC236}">
                  <a16:creationId xmlns:a16="http://schemas.microsoft.com/office/drawing/2014/main" id="{60329BEA-8C86-FA3C-A65D-F2CF3031E445}"/>
                </a:ext>
              </a:extLst>
            </p:cNvPr>
            <p:cNvSpPr txBox="1"/>
            <p:nvPr/>
          </p:nvSpPr>
          <p:spPr>
            <a:xfrm>
              <a:off x="5849720" y="3285074"/>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8</a:t>
              </a:r>
            </a:p>
          </p:txBody>
        </p:sp>
        <p:sp>
          <p:nvSpPr>
            <p:cNvPr id="329" name="TextBox 328">
              <a:extLst>
                <a:ext uri="{FF2B5EF4-FFF2-40B4-BE49-F238E27FC236}">
                  <a16:creationId xmlns:a16="http://schemas.microsoft.com/office/drawing/2014/main" id="{506C91BC-F0A5-B613-BEEA-00673533D7B8}"/>
                </a:ext>
              </a:extLst>
            </p:cNvPr>
            <p:cNvSpPr txBox="1"/>
            <p:nvPr/>
          </p:nvSpPr>
          <p:spPr>
            <a:xfrm>
              <a:off x="6140199" y="328507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12</a:t>
              </a:r>
            </a:p>
          </p:txBody>
        </p:sp>
        <p:sp>
          <p:nvSpPr>
            <p:cNvPr id="330" name="TextBox 329">
              <a:extLst>
                <a:ext uri="{FF2B5EF4-FFF2-40B4-BE49-F238E27FC236}">
                  <a16:creationId xmlns:a16="http://schemas.microsoft.com/office/drawing/2014/main" id="{1920C383-91AB-AD2C-6204-6952F6DCAAC6}"/>
                </a:ext>
              </a:extLst>
            </p:cNvPr>
            <p:cNvSpPr txBox="1"/>
            <p:nvPr/>
          </p:nvSpPr>
          <p:spPr>
            <a:xfrm>
              <a:off x="6449382" y="328507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16</a:t>
              </a:r>
            </a:p>
          </p:txBody>
        </p:sp>
        <p:sp>
          <p:nvSpPr>
            <p:cNvPr id="331" name="TextBox 330">
              <a:extLst>
                <a:ext uri="{FF2B5EF4-FFF2-40B4-BE49-F238E27FC236}">
                  <a16:creationId xmlns:a16="http://schemas.microsoft.com/office/drawing/2014/main" id="{AC560748-FD11-E5A5-0127-9913251357A7}"/>
                </a:ext>
              </a:extLst>
            </p:cNvPr>
            <p:cNvSpPr txBox="1"/>
            <p:nvPr/>
          </p:nvSpPr>
          <p:spPr>
            <a:xfrm>
              <a:off x="6763913" y="328507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20</a:t>
              </a:r>
            </a:p>
          </p:txBody>
        </p:sp>
        <p:sp>
          <p:nvSpPr>
            <p:cNvPr id="332" name="TextBox 331">
              <a:extLst>
                <a:ext uri="{FF2B5EF4-FFF2-40B4-BE49-F238E27FC236}">
                  <a16:creationId xmlns:a16="http://schemas.microsoft.com/office/drawing/2014/main" id="{38B50082-D38D-D9A5-F1CC-5240FEAE1426}"/>
                </a:ext>
              </a:extLst>
            </p:cNvPr>
            <p:cNvSpPr txBox="1"/>
            <p:nvPr/>
          </p:nvSpPr>
          <p:spPr>
            <a:xfrm>
              <a:off x="7074838" y="328507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24</a:t>
              </a:r>
            </a:p>
          </p:txBody>
        </p:sp>
        <p:sp>
          <p:nvSpPr>
            <p:cNvPr id="333" name="TextBox 332">
              <a:extLst>
                <a:ext uri="{FF2B5EF4-FFF2-40B4-BE49-F238E27FC236}">
                  <a16:creationId xmlns:a16="http://schemas.microsoft.com/office/drawing/2014/main" id="{FCAAAE34-7535-9047-FF64-A67C11A462D0}"/>
                </a:ext>
              </a:extLst>
            </p:cNvPr>
            <p:cNvSpPr txBox="1"/>
            <p:nvPr/>
          </p:nvSpPr>
          <p:spPr>
            <a:xfrm>
              <a:off x="7388589" y="328507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28</a:t>
              </a:r>
            </a:p>
          </p:txBody>
        </p:sp>
        <p:sp>
          <p:nvSpPr>
            <p:cNvPr id="334" name="TextBox 333">
              <a:extLst>
                <a:ext uri="{FF2B5EF4-FFF2-40B4-BE49-F238E27FC236}">
                  <a16:creationId xmlns:a16="http://schemas.microsoft.com/office/drawing/2014/main" id="{F6F58A93-8EA7-B9D9-051B-2F3A5BE765ED}"/>
                </a:ext>
              </a:extLst>
            </p:cNvPr>
            <p:cNvSpPr txBox="1"/>
            <p:nvPr/>
          </p:nvSpPr>
          <p:spPr>
            <a:xfrm>
              <a:off x="7700927" y="328507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32</a:t>
              </a:r>
            </a:p>
          </p:txBody>
        </p:sp>
        <p:sp>
          <p:nvSpPr>
            <p:cNvPr id="335" name="TextBox 334">
              <a:extLst>
                <a:ext uri="{FF2B5EF4-FFF2-40B4-BE49-F238E27FC236}">
                  <a16:creationId xmlns:a16="http://schemas.microsoft.com/office/drawing/2014/main" id="{94635707-F7C4-125D-F6AA-7A984EE0F69B}"/>
                </a:ext>
              </a:extLst>
            </p:cNvPr>
            <p:cNvSpPr txBox="1"/>
            <p:nvPr/>
          </p:nvSpPr>
          <p:spPr>
            <a:xfrm>
              <a:off x="8013265" y="328507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36</a:t>
              </a:r>
            </a:p>
          </p:txBody>
        </p:sp>
        <p:sp>
          <p:nvSpPr>
            <p:cNvPr id="336" name="TextBox 335">
              <a:extLst>
                <a:ext uri="{FF2B5EF4-FFF2-40B4-BE49-F238E27FC236}">
                  <a16:creationId xmlns:a16="http://schemas.microsoft.com/office/drawing/2014/main" id="{9ACC846C-430C-0437-59F0-AB3AEFABB2AB}"/>
                </a:ext>
              </a:extLst>
            </p:cNvPr>
            <p:cNvSpPr txBox="1"/>
            <p:nvPr/>
          </p:nvSpPr>
          <p:spPr>
            <a:xfrm>
              <a:off x="8325603" y="3285074"/>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40</a:t>
              </a:r>
            </a:p>
          </p:txBody>
        </p:sp>
        <p:sp>
          <p:nvSpPr>
            <p:cNvPr id="337" name="TextBox 336">
              <a:extLst>
                <a:ext uri="{FF2B5EF4-FFF2-40B4-BE49-F238E27FC236}">
                  <a16:creationId xmlns:a16="http://schemas.microsoft.com/office/drawing/2014/main" id="{99FE65C1-2A9B-68E2-0563-59AACF646856}"/>
                </a:ext>
              </a:extLst>
            </p:cNvPr>
            <p:cNvSpPr txBox="1"/>
            <p:nvPr/>
          </p:nvSpPr>
          <p:spPr>
            <a:xfrm>
              <a:off x="8638898" y="3285074"/>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44</a:t>
              </a:r>
            </a:p>
          </p:txBody>
        </p:sp>
        <p:sp>
          <p:nvSpPr>
            <p:cNvPr id="338" name="TextBox 337">
              <a:extLst>
                <a:ext uri="{FF2B5EF4-FFF2-40B4-BE49-F238E27FC236}">
                  <a16:creationId xmlns:a16="http://schemas.microsoft.com/office/drawing/2014/main" id="{289C9F57-AD0E-FBA2-5AC5-B1F761BEF565}"/>
                </a:ext>
              </a:extLst>
            </p:cNvPr>
            <p:cNvSpPr txBox="1"/>
            <p:nvPr/>
          </p:nvSpPr>
          <p:spPr>
            <a:xfrm>
              <a:off x="5381848" y="2995014"/>
              <a:ext cx="48426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Arial"/>
                  <a:sym typeface="Arial"/>
                  <a:rtl val="0"/>
                </a:rPr>
                <a:t>Censored</a:t>
              </a:r>
            </a:p>
          </p:txBody>
        </p:sp>
        <p:sp>
          <p:nvSpPr>
            <p:cNvPr id="339" name="Freeform: Shape 338">
              <a:extLst>
                <a:ext uri="{FF2B5EF4-FFF2-40B4-BE49-F238E27FC236}">
                  <a16:creationId xmlns:a16="http://schemas.microsoft.com/office/drawing/2014/main" id="{FD83E6C3-C3B6-F187-E0B2-DA1089437FB1}"/>
                </a:ext>
              </a:extLst>
            </p:cNvPr>
            <p:cNvSpPr/>
            <p:nvPr/>
          </p:nvSpPr>
          <p:spPr>
            <a:xfrm>
              <a:off x="5369545" y="3073667"/>
              <a:ext cx="6491" cy="54175"/>
            </a:xfrm>
            <a:custGeom>
              <a:avLst/>
              <a:gdLst>
                <a:gd name="connsiteX0" fmla="*/ 0 w 9525"/>
                <a:gd name="connsiteY0" fmla="*/ 0 h 67246"/>
                <a:gd name="connsiteX1" fmla="*/ 0 w 9525"/>
                <a:gd name="connsiteY1" fmla="*/ 67246 h 67246"/>
              </a:gdLst>
              <a:ahLst/>
              <a:cxnLst>
                <a:cxn ang="0">
                  <a:pos x="connsiteX0" y="connsiteY0"/>
                </a:cxn>
                <a:cxn ang="0">
                  <a:pos x="connsiteX1" y="connsiteY1"/>
                </a:cxn>
              </a:cxnLst>
              <a:rect l="l" t="t" r="r" b="b"/>
              <a:pathLst>
                <a:path w="9525" h="67246">
                  <a:moveTo>
                    <a:pt x="0" y="0"/>
                  </a:moveTo>
                  <a:lnTo>
                    <a:pt x="0" y="67246"/>
                  </a:lnTo>
                </a:path>
              </a:pathLst>
            </a:custGeom>
            <a:ln w="7144"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40" name="Freeform: Shape 339">
              <a:extLst>
                <a:ext uri="{FF2B5EF4-FFF2-40B4-BE49-F238E27FC236}">
                  <a16:creationId xmlns:a16="http://schemas.microsoft.com/office/drawing/2014/main" id="{B399D244-34B1-FC2D-9143-914E469B2239}"/>
                </a:ext>
              </a:extLst>
            </p:cNvPr>
            <p:cNvSpPr/>
            <p:nvPr/>
          </p:nvSpPr>
          <p:spPr>
            <a:xfrm>
              <a:off x="5346630" y="3100755"/>
              <a:ext cx="45830" cy="7674"/>
            </a:xfrm>
            <a:custGeom>
              <a:avLst/>
              <a:gdLst>
                <a:gd name="connsiteX0" fmla="*/ 67247 w 67246"/>
                <a:gd name="connsiteY0" fmla="*/ 0 h 9525"/>
                <a:gd name="connsiteX1" fmla="*/ 0 w 67246"/>
                <a:gd name="connsiteY1" fmla="*/ 0 h 9525"/>
              </a:gdLst>
              <a:ahLst/>
              <a:cxnLst>
                <a:cxn ang="0">
                  <a:pos x="connsiteX0" y="connsiteY0"/>
                </a:cxn>
                <a:cxn ang="0">
                  <a:pos x="connsiteX1" y="connsiteY1"/>
                </a:cxn>
              </a:cxnLst>
              <a:rect l="l" t="t" r="r" b="b"/>
              <a:pathLst>
                <a:path w="67246" h="9525">
                  <a:moveTo>
                    <a:pt x="67247" y="0"/>
                  </a:moveTo>
                  <a:lnTo>
                    <a:pt x="0" y="0"/>
                  </a:lnTo>
                </a:path>
              </a:pathLst>
            </a:custGeom>
            <a:ln w="7144"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41" name="TextBox 340">
              <a:extLst>
                <a:ext uri="{FF2B5EF4-FFF2-40B4-BE49-F238E27FC236}">
                  <a16:creationId xmlns:a16="http://schemas.microsoft.com/office/drawing/2014/main" id="{AE3DFC0D-16E2-F33C-141B-F047F8535E6B}"/>
                </a:ext>
              </a:extLst>
            </p:cNvPr>
            <p:cNvSpPr txBox="1"/>
            <p:nvPr/>
          </p:nvSpPr>
          <p:spPr>
            <a:xfrm>
              <a:off x="5649412" y="2693212"/>
              <a:ext cx="723516"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231F20"/>
                  </a:solidFill>
                  <a:effectLst/>
                  <a:uLnTx/>
                  <a:uFillTx/>
                  <a:latin typeface="Arial" panose="020B0604020202020204"/>
                  <a:ea typeface="+mn-ea"/>
                  <a:cs typeface="Arial"/>
                  <a:sym typeface="Arial"/>
                  <a:rtl val="0"/>
                </a:rPr>
                <a:t>Obinutuzumab</a:t>
              </a:r>
            </a:p>
          </p:txBody>
        </p:sp>
        <p:sp>
          <p:nvSpPr>
            <p:cNvPr id="342" name="TextBox 341">
              <a:extLst>
                <a:ext uri="{FF2B5EF4-FFF2-40B4-BE49-F238E27FC236}">
                  <a16:creationId xmlns:a16="http://schemas.microsoft.com/office/drawing/2014/main" id="{17B3ED93-C49B-C499-1037-DD284482F143}"/>
                </a:ext>
              </a:extLst>
            </p:cNvPr>
            <p:cNvSpPr txBox="1"/>
            <p:nvPr/>
          </p:nvSpPr>
          <p:spPr>
            <a:xfrm>
              <a:off x="5424171" y="2840544"/>
              <a:ext cx="113829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Arial"/>
                  <a:sym typeface="Arial"/>
                  <a:rtl val="0"/>
                </a:rPr>
                <a:t>mPFS, 10.4 (6.5-13.8) mo</a:t>
              </a:r>
            </a:p>
          </p:txBody>
        </p:sp>
        <p:sp>
          <p:nvSpPr>
            <p:cNvPr id="343" name="TextBox 342">
              <a:extLst>
                <a:ext uri="{FF2B5EF4-FFF2-40B4-BE49-F238E27FC236}">
                  <a16:creationId xmlns:a16="http://schemas.microsoft.com/office/drawing/2014/main" id="{5D83D0F6-15E4-0E27-D900-99B5539C2286}"/>
                </a:ext>
              </a:extLst>
            </p:cNvPr>
            <p:cNvSpPr txBox="1"/>
            <p:nvPr/>
          </p:nvSpPr>
          <p:spPr>
            <a:xfrm>
              <a:off x="7395084" y="2583020"/>
              <a:ext cx="123447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231F20"/>
                  </a:solidFill>
                  <a:effectLst/>
                  <a:uLnTx/>
                  <a:uFillTx/>
                  <a:latin typeface="Arial" panose="020B0604020202020204"/>
                  <a:ea typeface="+mn-ea"/>
                  <a:cs typeface="Arial"/>
                  <a:sym typeface="Arial"/>
                  <a:rtl val="0"/>
                </a:rPr>
                <a:t>HR, 0.50; 95% CI, 0.33-0.75</a:t>
              </a:r>
            </a:p>
          </p:txBody>
        </p:sp>
        <p:sp>
          <p:nvSpPr>
            <p:cNvPr id="344" name="Freeform: Shape 343">
              <a:extLst>
                <a:ext uri="{FF2B5EF4-FFF2-40B4-BE49-F238E27FC236}">
                  <a16:creationId xmlns:a16="http://schemas.microsoft.com/office/drawing/2014/main" id="{B723DD00-AE48-55CD-BAA1-349D84F4C858}"/>
                </a:ext>
              </a:extLst>
            </p:cNvPr>
            <p:cNvSpPr/>
            <p:nvPr/>
          </p:nvSpPr>
          <p:spPr>
            <a:xfrm>
              <a:off x="7395084" y="1941816"/>
              <a:ext cx="1442083" cy="320371"/>
            </a:xfrm>
            <a:custGeom>
              <a:avLst/>
              <a:gdLst>
                <a:gd name="connsiteX0" fmla="*/ 2207419 w 2263806"/>
                <a:gd name="connsiteY0" fmla="*/ 0 h 397668"/>
                <a:gd name="connsiteX1" fmla="*/ 2263807 w 2263806"/>
                <a:gd name="connsiteY1" fmla="*/ 56388 h 397668"/>
                <a:gd name="connsiteX2" fmla="*/ 2263807 w 2263806"/>
                <a:gd name="connsiteY2" fmla="*/ 341281 h 397668"/>
                <a:gd name="connsiteX3" fmla="*/ 2207419 w 2263806"/>
                <a:gd name="connsiteY3" fmla="*/ 397669 h 397668"/>
                <a:gd name="connsiteX4" fmla="*/ 56388 w 2263806"/>
                <a:gd name="connsiteY4" fmla="*/ 397669 h 397668"/>
                <a:gd name="connsiteX5" fmla="*/ 0 w 2263806"/>
                <a:gd name="connsiteY5" fmla="*/ 341281 h 397668"/>
                <a:gd name="connsiteX6" fmla="*/ 0 w 2263806"/>
                <a:gd name="connsiteY6" fmla="*/ 56388 h 397668"/>
                <a:gd name="connsiteX7" fmla="*/ 56388 w 2263806"/>
                <a:gd name="connsiteY7" fmla="*/ 0 h 39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3806" h="397668">
                  <a:moveTo>
                    <a:pt x="2207419" y="0"/>
                  </a:moveTo>
                  <a:cubicBezTo>
                    <a:pt x="2238561" y="0"/>
                    <a:pt x="2263807" y="25246"/>
                    <a:pt x="2263807" y="56388"/>
                  </a:cubicBezTo>
                  <a:lnTo>
                    <a:pt x="2263807" y="341281"/>
                  </a:lnTo>
                  <a:cubicBezTo>
                    <a:pt x="2263807" y="372423"/>
                    <a:pt x="2238561" y="397669"/>
                    <a:pt x="2207419" y="397669"/>
                  </a:cubicBezTo>
                  <a:lnTo>
                    <a:pt x="56388" y="397669"/>
                  </a:lnTo>
                  <a:cubicBezTo>
                    <a:pt x="25246" y="397669"/>
                    <a:pt x="0" y="372423"/>
                    <a:pt x="0" y="341281"/>
                  </a:cubicBezTo>
                  <a:lnTo>
                    <a:pt x="0" y="56388"/>
                  </a:lnTo>
                  <a:cubicBezTo>
                    <a:pt x="0" y="25246"/>
                    <a:pt x="25246" y="0"/>
                    <a:pt x="56388" y="0"/>
                  </a:cubicBezTo>
                  <a:close/>
                </a:path>
              </a:pathLst>
            </a:custGeom>
            <a:solidFill>
              <a:srgbClr val="11508E"/>
            </a:solidFill>
            <a:ln w="9525" cap="flat">
              <a:no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FFFFFF"/>
                  </a:solidFill>
                  <a:effectLst/>
                  <a:uLnTx/>
                  <a:uFillTx/>
                  <a:latin typeface="Arial" panose="020B0604020202020204"/>
                  <a:ea typeface="+mn-ea"/>
                  <a:cs typeface="Arial"/>
                  <a:sym typeface="Arial"/>
                  <a:rtl val="0"/>
                </a:rPr>
                <a:t>Zanubrutinib + obinutuzumab</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FFFFFF"/>
                  </a:solidFill>
                  <a:effectLst/>
                  <a:uLnTx/>
                  <a:uFillTx/>
                  <a:latin typeface="Arial" panose="020B0604020202020204"/>
                  <a:ea typeface="+mn-ea"/>
                  <a:cs typeface="Arial"/>
                  <a:sym typeface="Arial"/>
                  <a:rtl val="0"/>
                </a:rPr>
                <a:t>mPFS, 28.0 (16.1-NE) </a:t>
              </a:r>
              <a:r>
                <a:rPr kumimoji="0" lang="en-US" sz="933" b="0" i="0" u="none" strike="noStrike" kern="0" cap="none" spc="0" normalizeH="0" baseline="0" noProof="0" err="1">
                  <a:ln/>
                  <a:solidFill>
                    <a:srgbClr val="FFFFFF"/>
                  </a:solidFill>
                  <a:effectLst/>
                  <a:uLnTx/>
                  <a:uFillTx/>
                  <a:latin typeface="Arial" panose="020B0604020202020204"/>
                  <a:ea typeface="+mn-ea"/>
                  <a:cs typeface="Arial"/>
                  <a:sym typeface="Arial"/>
                  <a:rtl val="0"/>
                </a:rPr>
                <a:t>mo</a:t>
              </a:r>
              <a:endParaRPr kumimoji="0" lang="en-US" sz="933" b="0" i="0" u="none" strike="noStrike" kern="0" cap="none" spc="0" normalizeH="0" baseline="0" noProof="0">
                <a:ln/>
                <a:solidFill>
                  <a:srgbClr val="FFFFFF"/>
                </a:solidFill>
                <a:effectLst/>
                <a:uLnTx/>
                <a:uFillTx/>
                <a:latin typeface="Arial" panose="020B0604020202020204"/>
                <a:ea typeface="+mn-ea"/>
                <a:cs typeface="Arial"/>
                <a:sym typeface="Arial"/>
                <a:rtl val="0"/>
              </a:endParaRPr>
            </a:p>
          </p:txBody>
        </p:sp>
        <p:sp>
          <p:nvSpPr>
            <p:cNvPr id="347" name="Freeform: Shape 346">
              <a:extLst>
                <a:ext uri="{FF2B5EF4-FFF2-40B4-BE49-F238E27FC236}">
                  <a16:creationId xmlns:a16="http://schemas.microsoft.com/office/drawing/2014/main" id="{934DF6F7-DE83-49B4-D8E5-07FA4D918616}"/>
                </a:ext>
              </a:extLst>
            </p:cNvPr>
            <p:cNvSpPr/>
            <p:nvPr/>
          </p:nvSpPr>
          <p:spPr>
            <a:xfrm>
              <a:off x="5300540" y="1640246"/>
              <a:ext cx="2969985" cy="1382468"/>
            </a:xfrm>
            <a:custGeom>
              <a:avLst/>
              <a:gdLst>
                <a:gd name="connsiteX0" fmla="*/ 0 w 4357877"/>
                <a:gd name="connsiteY0" fmla="*/ 0 h 1716023"/>
                <a:gd name="connsiteX1" fmla="*/ 25622 w 4357877"/>
                <a:gd name="connsiteY1" fmla="*/ 0 h 1716023"/>
                <a:gd name="connsiteX2" fmla="*/ 25622 w 4357877"/>
                <a:gd name="connsiteY2" fmla="*/ 57722 h 1716023"/>
                <a:gd name="connsiteX3" fmla="*/ 107537 w 4357877"/>
                <a:gd name="connsiteY3" fmla="*/ 57722 h 1716023"/>
                <a:gd name="connsiteX4" fmla="*/ 107537 w 4357877"/>
                <a:gd name="connsiteY4" fmla="*/ 86677 h 1716023"/>
                <a:gd name="connsiteX5" fmla="*/ 188404 w 4357877"/>
                <a:gd name="connsiteY5" fmla="*/ 86677 h 1716023"/>
                <a:gd name="connsiteX6" fmla="*/ 188404 w 4357877"/>
                <a:gd name="connsiteY6" fmla="*/ 141923 h 1716023"/>
                <a:gd name="connsiteX7" fmla="*/ 228791 w 4357877"/>
                <a:gd name="connsiteY7" fmla="*/ 141923 h 1716023"/>
                <a:gd name="connsiteX8" fmla="*/ 228791 w 4357877"/>
                <a:gd name="connsiteY8" fmla="*/ 211265 h 1716023"/>
                <a:gd name="connsiteX9" fmla="*/ 240316 w 4357877"/>
                <a:gd name="connsiteY9" fmla="*/ 211265 h 1716023"/>
                <a:gd name="connsiteX10" fmla="*/ 240316 w 4357877"/>
                <a:gd name="connsiteY10" fmla="*/ 231934 h 1716023"/>
                <a:gd name="connsiteX11" fmla="*/ 266700 w 4357877"/>
                <a:gd name="connsiteY11" fmla="*/ 231934 h 1716023"/>
                <a:gd name="connsiteX12" fmla="*/ 266700 w 4357877"/>
                <a:gd name="connsiteY12" fmla="*/ 288893 h 1716023"/>
                <a:gd name="connsiteX13" fmla="*/ 287084 w 4357877"/>
                <a:gd name="connsiteY13" fmla="*/ 288893 h 1716023"/>
                <a:gd name="connsiteX14" fmla="*/ 287084 w 4357877"/>
                <a:gd name="connsiteY14" fmla="*/ 321088 h 1716023"/>
                <a:gd name="connsiteX15" fmla="*/ 287084 w 4357877"/>
                <a:gd name="connsiteY15" fmla="*/ 380524 h 1716023"/>
                <a:gd name="connsiteX16" fmla="*/ 297275 w 4357877"/>
                <a:gd name="connsiteY16" fmla="*/ 380524 h 1716023"/>
                <a:gd name="connsiteX17" fmla="*/ 297275 w 4357877"/>
                <a:gd name="connsiteY17" fmla="*/ 407480 h 1716023"/>
                <a:gd name="connsiteX18" fmla="*/ 319469 w 4357877"/>
                <a:gd name="connsiteY18" fmla="*/ 407480 h 1716023"/>
                <a:gd name="connsiteX19" fmla="*/ 319469 w 4357877"/>
                <a:gd name="connsiteY19" fmla="*/ 431102 h 1716023"/>
                <a:gd name="connsiteX20" fmla="*/ 334899 w 4357877"/>
                <a:gd name="connsiteY20" fmla="*/ 431102 h 1716023"/>
                <a:gd name="connsiteX21" fmla="*/ 334899 w 4357877"/>
                <a:gd name="connsiteY21" fmla="*/ 509302 h 1716023"/>
                <a:gd name="connsiteX22" fmla="*/ 412242 w 4357877"/>
                <a:gd name="connsiteY22" fmla="*/ 509302 h 1716023"/>
                <a:gd name="connsiteX23" fmla="*/ 412242 w 4357877"/>
                <a:gd name="connsiteY23" fmla="*/ 531590 h 1716023"/>
                <a:gd name="connsiteX24" fmla="*/ 437579 w 4357877"/>
                <a:gd name="connsiteY24" fmla="*/ 531590 h 1716023"/>
                <a:gd name="connsiteX25" fmla="*/ 437579 w 4357877"/>
                <a:gd name="connsiteY25" fmla="*/ 542258 h 1716023"/>
                <a:gd name="connsiteX26" fmla="*/ 493586 w 4357877"/>
                <a:gd name="connsiteY26" fmla="*/ 542258 h 1716023"/>
                <a:gd name="connsiteX27" fmla="*/ 493586 w 4357877"/>
                <a:gd name="connsiteY27" fmla="*/ 576929 h 1716023"/>
                <a:gd name="connsiteX28" fmla="*/ 611600 w 4357877"/>
                <a:gd name="connsiteY28" fmla="*/ 576929 h 1716023"/>
                <a:gd name="connsiteX29" fmla="*/ 611600 w 4357877"/>
                <a:gd name="connsiteY29" fmla="*/ 609981 h 1716023"/>
                <a:gd name="connsiteX30" fmla="*/ 635984 w 4357877"/>
                <a:gd name="connsiteY30" fmla="*/ 609981 h 1716023"/>
                <a:gd name="connsiteX31" fmla="*/ 635984 w 4357877"/>
                <a:gd name="connsiteY31" fmla="*/ 646271 h 1716023"/>
                <a:gd name="connsiteX32" fmla="*/ 686467 w 4357877"/>
                <a:gd name="connsiteY32" fmla="*/ 646271 h 1716023"/>
                <a:gd name="connsiteX33" fmla="*/ 686467 w 4357877"/>
                <a:gd name="connsiteY33" fmla="*/ 687515 h 1716023"/>
                <a:gd name="connsiteX34" fmla="*/ 704088 w 4357877"/>
                <a:gd name="connsiteY34" fmla="*/ 687515 h 1716023"/>
                <a:gd name="connsiteX35" fmla="*/ 704088 w 4357877"/>
                <a:gd name="connsiteY35" fmla="*/ 722186 h 1716023"/>
                <a:gd name="connsiteX36" fmla="*/ 742759 w 4357877"/>
                <a:gd name="connsiteY36" fmla="*/ 722186 h 1716023"/>
                <a:gd name="connsiteX37" fmla="*/ 742759 w 4357877"/>
                <a:gd name="connsiteY37" fmla="*/ 761048 h 1716023"/>
                <a:gd name="connsiteX38" fmla="*/ 903542 w 4357877"/>
                <a:gd name="connsiteY38" fmla="*/ 761048 h 1716023"/>
                <a:gd name="connsiteX39" fmla="*/ 903542 w 4357877"/>
                <a:gd name="connsiteY39" fmla="*/ 798957 h 1716023"/>
                <a:gd name="connsiteX40" fmla="*/ 935069 w 4357877"/>
                <a:gd name="connsiteY40" fmla="*/ 798957 h 1716023"/>
                <a:gd name="connsiteX41" fmla="*/ 935069 w 4357877"/>
                <a:gd name="connsiteY41" fmla="*/ 846011 h 1716023"/>
                <a:gd name="connsiteX42" fmla="*/ 982790 w 4357877"/>
                <a:gd name="connsiteY42" fmla="*/ 846011 h 1716023"/>
                <a:gd name="connsiteX43" fmla="*/ 982790 w 4357877"/>
                <a:gd name="connsiteY43" fmla="*/ 922782 h 1716023"/>
                <a:gd name="connsiteX44" fmla="*/ 1167956 w 4357877"/>
                <a:gd name="connsiteY44" fmla="*/ 922782 h 1716023"/>
                <a:gd name="connsiteX45" fmla="*/ 1167956 w 4357877"/>
                <a:gd name="connsiteY45" fmla="*/ 962406 h 1716023"/>
                <a:gd name="connsiteX46" fmla="*/ 1187291 w 4357877"/>
                <a:gd name="connsiteY46" fmla="*/ 962406 h 1716023"/>
                <a:gd name="connsiteX47" fmla="*/ 1187291 w 4357877"/>
                <a:gd name="connsiteY47" fmla="*/ 999554 h 1716023"/>
                <a:gd name="connsiteX48" fmla="*/ 1274731 w 4357877"/>
                <a:gd name="connsiteY48" fmla="*/ 999554 h 1716023"/>
                <a:gd name="connsiteX49" fmla="*/ 1274731 w 4357877"/>
                <a:gd name="connsiteY49" fmla="*/ 1041654 h 1716023"/>
                <a:gd name="connsiteX50" fmla="*/ 1326642 w 4357877"/>
                <a:gd name="connsiteY50" fmla="*/ 1041654 h 1716023"/>
                <a:gd name="connsiteX51" fmla="*/ 1326642 w 4357877"/>
                <a:gd name="connsiteY51" fmla="*/ 1070515 h 1716023"/>
                <a:gd name="connsiteX52" fmla="*/ 1340930 w 4357877"/>
                <a:gd name="connsiteY52" fmla="*/ 1070515 h 1716023"/>
                <a:gd name="connsiteX53" fmla="*/ 1340930 w 4357877"/>
                <a:gd name="connsiteY53" fmla="*/ 1101947 h 1716023"/>
                <a:gd name="connsiteX54" fmla="*/ 1352074 w 4357877"/>
                <a:gd name="connsiteY54" fmla="*/ 1101947 h 1716023"/>
                <a:gd name="connsiteX55" fmla="*/ 1352074 w 4357877"/>
                <a:gd name="connsiteY55" fmla="*/ 1158907 h 1716023"/>
                <a:gd name="connsiteX56" fmla="*/ 1352074 w 4357877"/>
                <a:gd name="connsiteY56" fmla="*/ 1169575 h 1716023"/>
                <a:gd name="connsiteX57" fmla="*/ 1396841 w 4357877"/>
                <a:gd name="connsiteY57" fmla="*/ 1169575 h 1716023"/>
                <a:gd name="connsiteX58" fmla="*/ 1396841 w 4357877"/>
                <a:gd name="connsiteY58" fmla="*/ 1217486 h 1716023"/>
                <a:gd name="connsiteX59" fmla="*/ 1578864 w 4357877"/>
                <a:gd name="connsiteY59" fmla="*/ 1217486 h 1716023"/>
                <a:gd name="connsiteX60" fmla="*/ 1578864 w 4357877"/>
                <a:gd name="connsiteY60" fmla="*/ 1256252 h 1716023"/>
                <a:gd name="connsiteX61" fmla="*/ 1792510 w 4357877"/>
                <a:gd name="connsiteY61" fmla="*/ 1256252 h 1716023"/>
                <a:gd name="connsiteX62" fmla="*/ 1792510 w 4357877"/>
                <a:gd name="connsiteY62" fmla="*/ 1300829 h 1716023"/>
                <a:gd name="connsiteX63" fmla="*/ 1892236 w 4357877"/>
                <a:gd name="connsiteY63" fmla="*/ 1300829 h 1716023"/>
                <a:gd name="connsiteX64" fmla="*/ 1892236 w 4357877"/>
                <a:gd name="connsiteY64" fmla="*/ 1349502 h 1716023"/>
                <a:gd name="connsiteX65" fmla="*/ 1997011 w 4357877"/>
                <a:gd name="connsiteY65" fmla="*/ 1349502 h 1716023"/>
                <a:gd name="connsiteX66" fmla="*/ 1997011 w 4357877"/>
                <a:gd name="connsiteY66" fmla="*/ 1399889 h 1716023"/>
                <a:gd name="connsiteX67" fmla="*/ 2215706 w 4357877"/>
                <a:gd name="connsiteY67" fmla="*/ 1399889 h 1716023"/>
                <a:gd name="connsiteX68" fmla="*/ 2215706 w 4357877"/>
                <a:gd name="connsiteY68" fmla="*/ 1447800 h 1716023"/>
                <a:gd name="connsiteX69" fmla="*/ 2315337 w 4357877"/>
                <a:gd name="connsiteY69" fmla="*/ 1447800 h 1716023"/>
                <a:gd name="connsiteX70" fmla="*/ 2315337 w 4357877"/>
                <a:gd name="connsiteY70" fmla="*/ 1496473 h 1716023"/>
                <a:gd name="connsiteX71" fmla="*/ 3080290 w 4357877"/>
                <a:gd name="connsiteY71" fmla="*/ 1496473 h 1716023"/>
                <a:gd name="connsiteX72" fmla="*/ 3080290 w 4357877"/>
                <a:gd name="connsiteY72" fmla="*/ 1556766 h 1716023"/>
                <a:gd name="connsiteX73" fmla="*/ 3190113 w 4357877"/>
                <a:gd name="connsiteY73" fmla="*/ 1556766 h 1716023"/>
                <a:gd name="connsiteX74" fmla="*/ 3190113 w 4357877"/>
                <a:gd name="connsiteY74" fmla="*/ 1630204 h 1716023"/>
                <a:gd name="connsiteX75" fmla="*/ 3355943 w 4357877"/>
                <a:gd name="connsiteY75" fmla="*/ 1630204 h 1716023"/>
                <a:gd name="connsiteX76" fmla="*/ 3355943 w 4357877"/>
                <a:gd name="connsiteY76" fmla="*/ 1716024 h 1716023"/>
                <a:gd name="connsiteX77" fmla="*/ 4357878 w 4357877"/>
                <a:gd name="connsiteY77" fmla="*/ 1716024 h 171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357877" h="1716023">
                  <a:moveTo>
                    <a:pt x="0" y="0"/>
                  </a:moveTo>
                  <a:lnTo>
                    <a:pt x="25622" y="0"/>
                  </a:lnTo>
                  <a:lnTo>
                    <a:pt x="25622" y="57722"/>
                  </a:lnTo>
                  <a:lnTo>
                    <a:pt x="107537" y="57722"/>
                  </a:lnTo>
                  <a:lnTo>
                    <a:pt x="107537" y="86677"/>
                  </a:lnTo>
                  <a:lnTo>
                    <a:pt x="188404" y="86677"/>
                  </a:lnTo>
                  <a:lnTo>
                    <a:pt x="188404" y="141923"/>
                  </a:lnTo>
                  <a:lnTo>
                    <a:pt x="228791" y="141923"/>
                  </a:lnTo>
                  <a:lnTo>
                    <a:pt x="228791" y="211265"/>
                  </a:lnTo>
                  <a:lnTo>
                    <a:pt x="240316" y="211265"/>
                  </a:lnTo>
                  <a:lnTo>
                    <a:pt x="240316" y="231934"/>
                  </a:lnTo>
                  <a:lnTo>
                    <a:pt x="266700" y="231934"/>
                  </a:lnTo>
                  <a:lnTo>
                    <a:pt x="266700" y="288893"/>
                  </a:lnTo>
                  <a:lnTo>
                    <a:pt x="287084" y="288893"/>
                  </a:lnTo>
                  <a:lnTo>
                    <a:pt x="287084" y="321088"/>
                  </a:lnTo>
                  <a:lnTo>
                    <a:pt x="287084" y="380524"/>
                  </a:lnTo>
                  <a:lnTo>
                    <a:pt x="297275" y="380524"/>
                  </a:lnTo>
                  <a:lnTo>
                    <a:pt x="297275" y="407480"/>
                  </a:lnTo>
                  <a:lnTo>
                    <a:pt x="319469" y="407480"/>
                  </a:lnTo>
                  <a:lnTo>
                    <a:pt x="319469" y="431102"/>
                  </a:lnTo>
                  <a:lnTo>
                    <a:pt x="334899" y="431102"/>
                  </a:lnTo>
                  <a:lnTo>
                    <a:pt x="334899" y="509302"/>
                  </a:lnTo>
                  <a:lnTo>
                    <a:pt x="412242" y="509302"/>
                  </a:lnTo>
                  <a:lnTo>
                    <a:pt x="412242" y="531590"/>
                  </a:lnTo>
                  <a:lnTo>
                    <a:pt x="437579" y="531590"/>
                  </a:lnTo>
                  <a:lnTo>
                    <a:pt x="437579" y="542258"/>
                  </a:lnTo>
                  <a:lnTo>
                    <a:pt x="493586" y="542258"/>
                  </a:lnTo>
                  <a:lnTo>
                    <a:pt x="493586" y="576929"/>
                  </a:lnTo>
                  <a:lnTo>
                    <a:pt x="611600" y="576929"/>
                  </a:lnTo>
                  <a:lnTo>
                    <a:pt x="611600" y="609981"/>
                  </a:lnTo>
                  <a:lnTo>
                    <a:pt x="635984" y="609981"/>
                  </a:lnTo>
                  <a:lnTo>
                    <a:pt x="635984" y="646271"/>
                  </a:lnTo>
                  <a:lnTo>
                    <a:pt x="686467" y="646271"/>
                  </a:lnTo>
                  <a:lnTo>
                    <a:pt x="686467" y="687515"/>
                  </a:lnTo>
                  <a:lnTo>
                    <a:pt x="704088" y="687515"/>
                  </a:lnTo>
                  <a:lnTo>
                    <a:pt x="704088" y="722186"/>
                  </a:lnTo>
                  <a:lnTo>
                    <a:pt x="742759" y="722186"/>
                  </a:lnTo>
                  <a:lnTo>
                    <a:pt x="742759" y="761048"/>
                  </a:lnTo>
                  <a:lnTo>
                    <a:pt x="903542" y="761048"/>
                  </a:lnTo>
                  <a:lnTo>
                    <a:pt x="903542" y="798957"/>
                  </a:lnTo>
                  <a:lnTo>
                    <a:pt x="935069" y="798957"/>
                  </a:lnTo>
                  <a:lnTo>
                    <a:pt x="935069" y="846011"/>
                  </a:lnTo>
                  <a:lnTo>
                    <a:pt x="982790" y="846011"/>
                  </a:lnTo>
                  <a:lnTo>
                    <a:pt x="982790" y="922782"/>
                  </a:lnTo>
                  <a:lnTo>
                    <a:pt x="1167956" y="922782"/>
                  </a:lnTo>
                  <a:lnTo>
                    <a:pt x="1167956" y="962406"/>
                  </a:lnTo>
                  <a:lnTo>
                    <a:pt x="1187291" y="962406"/>
                  </a:lnTo>
                  <a:lnTo>
                    <a:pt x="1187291" y="999554"/>
                  </a:lnTo>
                  <a:lnTo>
                    <a:pt x="1274731" y="999554"/>
                  </a:lnTo>
                  <a:lnTo>
                    <a:pt x="1274731" y="1041654"/>
                  </a:lnTo>
                  <a:lnTo>
                    <a:pt x="1326642" y="1041654"/>
                  </a:lnTo>
                  <a:lnTo>
                    <a:pt x="1326642" y="1070515"/>
                  </a:lnTo>
                  <a:lnTo>
                    <a:pt x="1340930" y="1070515"/>
                  </a:lnTo>
                  <a:lnTo>
                    <a:pt x="1340930" y="1101947"/>
                  </a:lnTo>
                  <a:lnTo>
                    <a:pt x="1352074" y="1101947"/>
                  </a:lnTo>
                  <a:lnTo>
                    <a:pt x="1352074" y="1158907"/>
                  </a:lnTo>
                  <a:lnTo>
                    <a:pt x="1352074" y="1169575"/>
                  </a:lnTo>
                  <a:lnTo>
                    <a:pt x="1396841" y="1169575"/>
                  </a:lnTo>
                  <a:lnTo>
                    <a:pt x="1396841" y="1217486"/>
                  </a:lnTo>
                  <a:lnTo>
                    <a:pt x="1578864" y="1217486"/>
                  </a:lnTo>
                  <a:lnTo>
                    <a:pt x="1578864" y="1256252"/>
                  </a:lnTo>
                  <a:lnTo>
                    <a:pt x="1792510" y="1256252"/>
                  </a:lnTo>
                  <a:lnTo>
                    <a:pt x="1792510" y="1300829"/>
                  </a:lnTo>
                  <a:lnTo>
                    <a:pt x="1892236" y="1300829"/>
                  </a:lnTo>
                  <a:lnTo>
                    <a:pt x="1892236" y="1349502"/>
                  </a:lnTo>
                  <a:lnTo>
                    <a:pt x="1997011" y="1349502"/>
                  </a:lnTo>
                  <a:lnTo>
                    <a:pt x="1997011" y="1399889"/>
                  </a:lnTo>
                  <a:lnTo>
                    <a:pt x="2215706" y="1399889"/>
                  </a:lnTo>
                  <a:lnTo>
                    <a:pt x="2215706" y="1447800"/>
                  </a:lnTo>
                  <a:lnTo>
                    <a:pt x="2315337" y="1447800"/>
                  </a:lnTo>
                  <a:lnTo>
                    <a:pt x="2315337" y="1496473"/>
                  </a:lnTo>
                  <a:lnTo>
                    <a:pt x="3080290" y="1496473"/>
                  </a:lnTo>
                  <a:lnTo>
                    <a:pt x="3080290" y="1556766"/>
                  </a:lnTo>
                  <a:lnTo>
                    <a:pt x="3190113" y="1556766"/>
                  </a:lnTo>
                  <a:lnTo>
                    <a:pt x="3190113" y="1630204"/>
                  </a:lnTo>
                  <a:lnTo>
                    <a:pt x="3355943" y="1630204"/>
                  </a:lnTo>
                  <a:lnTo>
                    <a:pt x="3355943" y="1716024"/>
                  </a:lnTo>
                  <a:lnTo>
                    <a:pt x="4357878" y="1716024"/>
                  </a:lnTo>
                </a:path>
              </a:pathLst>
            </a:custGeom>
            <a:noFill/>
            <a:ln w="19050"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48" name="Freeform: Shape 347">
              <a:extLst>
                <a:ext uri="{FF2B5EF4-FFF2-40B4-BE49-F238E27FC236}">
                  <a16:creationId xmlns:a16="http://schemas.microsoft.com/office/drawing/2014/main" id="{19D10212-2114-D5A1-5F1A-789A9FB65F54}"/>
                </a:ext>
              </a:extLst>
            </p:cNvPr>
            <p:cNvSpPr/>
            <p:nvPr/>
          </p:nvSpPr>
          <p:spPr>
            <a:xfrm>
              <a:off x="5429007" y="1713529"/>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49" name="Freeform: Shape 348">
              <a:extLst>
                <a:ext uri="{FF2B5EF4-FFF2-40B4-BE49-F238E27FC236}">
                  <a16:creationId xmlns:a16="http://schemas.microsoft.com/office/drawing/2014/main" id="{E6B1CFCF-F84C-567A-FA14-B4DC01C680DF}"/>
                </a:ext>
              </a:extLst>
            </p:cNvPr>
            <p:cNvSpPr/>
            <p:nvPr/>
          </p:nvSpPr>
          <p:spPr>
            <a:xfrm>
              <a:off x="5409143" y="173263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50" name="Freeform: Shape 349">
              <a:extLst>
                <a:ext uri="{FF2B5EF4-FFF2-40B4-BE49-F238E27FC236}">
                  <a16:creationId xmlns:a16="http://schemas.microsoft.com/office/drawing/2014/main" id="{11E7AE03-8D0F-B3F2-D49F-E251EEA9891A}"/>
                </a:ext>
              </a:extLst>
            </p:cNvPr>
            <p:cNvSpPr/>
            <p:nvPr/>
          </p:nvSpPr>
          <p:spPr>
            <a:xfrm>
              <a:off x="5496389" y="1854185"/>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51" name="Freeform: Shape 350">
              <a:extLst>
                <a:ext uri="{FF2B5EF4-FFF2-40B4-BE49-F238E27FC236}">
                  <a16:creationId xmlns:a16="http://schemas.microsoft.com/office/drawing/2014/main" id="{1744101B-109F-2286-805E-DE18DDAD1E2C}"/>
                </a:ext>
              </a:extLst>
            </p:cNvPr>
            <p:cNvSpPr/>
            <p:nvPr/>
          </p:nvSpPr>
          <p:spPr>
            <a:xfrm>
              <a:off x="5476524" y="187321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52" name="Freeform: Shape 351">
              <a:extLst>
                <a:ext uri="{FF2B5EF4-FFF2-40B4-BE49-F238E27FC236}">
                  <a16:creationId xmlns:a16="http://schemas.microsoft.com/office/drawing/2014/main" id="{5C0DC2DB-5751-3211-F6D6-E26D2686DA8C}"/>
                </a:ext>
              </a:extLst>
            </p:cNvPr>
            <p:cNvSpPr/>
            <p:nvPr/>
          </p:nvSpPr>
          <p:spPr>
            <a:xfrm>
              <a:off x="5507619" y="1949414"/>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53" name="Freeform: Shape 352">
              <a:extLst>
                <a:ext uri="{FF2B5EF4-FFF2-40B4-BE49-F238E27FC236}">
                  <a16:creationId xmlns:a16="http://schemas.microsoft.com/office/drawing/2014/main" id="{5A5819D4-5112-9E79-6ED2-782E8C07E42C}"/>
                </a:ext>
              </a:extLst>
            </p:cNvPr>
            <p:cNvSpPr/>
            <p:nvPr/>
          </p:nvSpPr>
          <p:spPr>
            <a:xfrm>
              <a:off x="5487755" y="1968521"/>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54" name="Freeform: Shape 353">
              <a:extLst>
                <a:ext uri="{FF2B5EF4-FFF2-40B4-BE49-F238E27FC236}">
                  <a16:creationId xmlns:a16="http://schemas.microsoft.com/office/drawing/2014/main" id="{0810ED25-C3E3-1FF6-15AB-CF07D5F1390A}"/>
                </a:ext>
              </a:extLst>
            </p:cNvPr>
            <p:cNvSpPr/>
            <p:nvPr/>
          </p:nvSpPr>
          <p:spPr>
            <a:xfrm>
              <a:off x="5503140" y="1949414"/>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55" name="Freeform: Shape 354">
              <a:extLst>
                <a:ext uri="{FF2B5EF4-FFF2-40B4-BE49-F238E27FC236}">
                  <a16:creationId xmlns:a16="http://schemas.microsoft.com/office/drawing/2014/main" id="{6EB4669F-FBAA-0DEB-0E60-AD2CBFBD11C7}"/>
                </a:ext>
              </a:extLst>
            </p:cNvPr>
            <p:cNvSpPr/>
            <p:nvPr/>
          </p:nvSpPr>
          <p:spPr>
            <a:xfrm>
              <a:off x="5483276" y="1968521"/>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56" name="Freeform: Shape 355">
              <a:extLst>
                <a:ext uri="{FF2B5EF4-FFF2-40B4-BE49-F238E27FC236}">
                  <a16:creationId xmlns:a16="http://schemas.microsoft.com/office/drawing/2014/main" id="{825E882D-C41E-2FC7-FE93-54E97AA590FD}"/>
                </a:ext>
              </a:extLst>
            </p:cNvPr>
            <p:cNvSpPr/>
            <p:nvPr/>
          </p:nvSpPr>
          <p:spPr>
            <a:xfrm>
              <a:off x="5518265" y="1949414"/>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57" name="Freeform: Shape 356">
              <a:extLst>
                <a:ext uri="{FF2B5EF4-FFF2-40B4-BE49-F238E27FC236}">
                  <a16:creationId xmlns:a16="http://schemas.microsoft.com/office/drawing/2014/main" id="{FA91ABA6-4C11-A4C5-A349-9A03947D89F6}"/>
                </a:ext>
              </a:extLst>
            </p:cNvPr>
            <p:cNvSpPr/>
            <p:nvPr/>
          </p:nvSpPr>
          <p:spPr>
            <a:xfrm>
              <a:off x="5498336" y="1968521"/>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58" name="Freeform: Shape 357">
              <a:extLst>
                <a:ext uri="{FF2B5EF4-FFF2-40B4-BE49-F238E27FC236}">
                  <a16:creationId xmlns:a16="http://schemas.microsoft.com/office/drawing/2014/main" id="{A8A7FF06-1B5E-774F-80F7-AB86A4217C38}"/>
                </a:ext>
              </a:extLst>
            </p:cNvPr>
            <p:cNvSpPr/>
            <p:nvPr/>
          </p:nvSpPr>
          <p:spPr>
            <a:xfrm>
              <a:off x="5860301" y="2234333"/>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59" name="Freeform: Shape 358">
              <a:extLst>
                <a:ext uri="{FF2B5EF4-FFF2-40B4-BE49-F238E27FC236}">
                  <a16:creationId xmlns:a16="http://schemas.microsoft.com/office/drawing/2014/main" id="{84F46CEA-16D9-4037-BF86-A4D8ED68AE7C}"/>
                </a:ext>
              </a:extLst>
            </p:cNvPr>
            <p:cNvSpPr/>
            <p:nvPr/>
          </p:nvSpPr>
          <p:spPr>
            <a:xfrm>
              <a:off x="5840372" y="2253441"/>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60" name="Freeform: Shape 359">
              <a:extLst>
                <a:ext uri="{FF2B5EF4-FFF2-40B4-BE49-F238E27FC236}">
                  <a16:creationId xmlns:a16="http://schemas.microsoft.com/office/drawing/2014/main" id="{B1F5957D-ABC3-81FB-38AC-9E0C5D104133}"/>
                </a:ext>
              </a:extLst>
            </p:cNvPr>
            <p:cNvSpPr/>
            <p:nvPr/>
          </p:nvSpPr>
          <p:spPr>
            <a:xfrm>
              <a:off x="6108147" y="2396629"/>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61" name="Freeform: Shape 360">
              <a:extLst>
                <a:ext uri="{FF2B5EF4-FFF2-40B4-BE49-F238E27FC236}">
                  <a16:creationId xmlns:a16="http://schemas.microsoft.com/office/drawing/2014/main" id="{75C4FD89-1443-F4BB-36A7-423493FADF91}"/>
                </a:ext>
              </a:extLst>
            </p:cNvPr>
            <p:cNvSpPr/>
            <p:nvPr/>
          </p:nvSpPr>
          <p:spPr>
            <a:xfrm>
              <a:off x="6088218" y="241573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62" name="Freeform: Shape 361">
              <a:extLst>
                <a:ext uri="{FF2B5EF4-FFF2-40B4-BE49-F238E27FC236}">
                  <a16:creationId xmlns:a16="http://schemas.microsoft.com/office/drawing/2014/main" id="{2542A2D5-1336-FEDA-8939-301694436953}"/>
                </a:ext>
              </a:extLst>
            </p:cNvPr>
            <p:cNvSpPr/>
            <p:nvPr/>
          </p:nvSpPr>
          <p:spPr>
            <a:xfrm>
              <a:off x="5535013" y="2031444"/>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63" name="Freeform: Shape 362">
              <a:extLst>
                <a:ext uri="{FF2B5EF4-FFF2-40B4-BE49-F238E27FC236}">
                  <a16:creationId xmlns:a16="http://schemas.microsoft.com/office/drawing/2014/main" id="{8E2F0D90-90DD-E05A-2B80-4B32DD7BE42E}"/>
                </a:ext>
              </a:extLst>
            </p:cNvPr>
            <p:cNvSpPr/>
            <p:nvPr/>
          </p:nvSpPr>
          <p:spPr>
            <a:xfrm>
              <a:off x="5515149" y="2050552"/>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64" name="Freeform: Shape 363">
              <a:extLst>
                <a:ext uri="{FF2B5EF4-FFF2-40B4-BE49-F238E27FC236}">
                  <a16:creationId xmlns:a16="http://schemas.microsoft.com/office/drawing/2014/main" id="{4AEFC53C-3349-78EA-62DC-3A4064693ADA}"/>
                </a:ext>
              </a:extLst>
            </p:cNvPr>
            <p:cNvSpPr/>
            <p:nvPr/>
          </p:nvSpPr>
          <p:spPr>
            <a:xfrm>
              <a:off x="5573508" y="2031444"/>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65" name="Freeform: Shape 364">
              <a:extLst>
                <a:ext uri="{FF2B5EF4-FFF2-40B4-BE49-F238E27FC236}">
                  <a16:creationId xmlns:a16="http://schemas.microsoft.com/office/drawing/2014/main" id="{0ED872F2-4DA5-85AD-CADA-AA222F6015A7}"/>
                </a:ext>
              </a:extLst>
            </p:cNvPr>
            <p:cNvSpPr/>
            <p:nvPr/>
          </p:nvSpPr>
          <p:spPr>
            <a:xfrm>
              <a:off x="5553579" y="2050552"/>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66" name="Freeform: Shape 365">
              <a:extLst>
                <a:ext uri="{FF2B5EF4-FFF2-40B4-BE49-F238E27FC236}">
                  <a16:creationId xmlns:a16="http://schemas.microsoft.com/office/drawing/2014/main" id="{27FDF5C2-A239-16B8-0FB0-9FA78CC1A1F2}"/>
                </a:ext>
              </a:extLst>
            </p:cNvPr>
            <p:cNvSpPr/>
            <p:nvPr/>
          </p:nvSpPr>
          <p:spPr>
            <a:xfrm>
              <a:off x="5655625" y="2086233"/>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67" name="Freeform: Shape 366">
              <a:extLst>
                <a:ext uri="{FF2B5EF4-FFF2-40B4-BE49-F238E27FC236}">
                  <a16:creationId xmlns:a16="http://schemas.microsoft.com/office/drawing/2014/main" id="{6C25F2F1-1440-2E96-8604-33BB06B8C512}"/>
                </a:ext>
              </a:extLst>
            </p:cNvPr>
            <p:cNvSpPr/>
            <p:nvPr/>
          </p:nvSpPr>
          <p:spPr>
            <a:xfrm>
              <a:off x="5635761" y="2105340"/>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68" name="Freeform: Shape 367">
              <a:extLst>
                <a:ext uri="{FF2B5EF4-FFF2-40B4-BE49-F238E27FC236}">
                  <a16:creationId xmlns:a16="http://schemas.microsoft.com/office/drawing/2014/main" id="{68840B86-6CFC-5ADC-83DA-D20622816B10}"/>
                </a:ext>
              </a:extLst>
            </p:cNvPr>
            <p:cNvSpPr/>
            <p:nvPr/>
          </p:nvSpPr>
          <p:spPr>
            <a:xfrm>
              <a:off x="5717683" y="211270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69" name="Freeform: Shape 368">
              <a:extLst>
                <a:ext uri="{FF2B5EF4-FFF2-40B4-BE49-F238E27FC236}">
                  <a16:creationId xmlns:a16="http://schemas.microsoft.com/office/drawing/2014/main" id="{E430EFEA-CD49-AF4A-EF5E-FE67C64E6C3A}"/>
                </a:ext>
              </a:extLst>
            </p:cNvPr>
            <p:cNvSpPr/>
            <p:nvPr/>
          </p:nvSpPr>
          <p:spPr>
            <a:xfrm>
              <a:off x="5697819" y="213181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70" name="Freeform: Shape 369">
              <a:extLst>
                <a:ext uri="{FF2B5EF4-FFF2-40B4-BE49-F238E27FC236}">
                  <a16:creationId xmlns:a16="http://schemas.microsoft.com/office/drawing/2014/main" id="{C7A56953-DBD8-4C88-673F-AE0922574487}"/>
                </a:ext>
              </a:extLst>
            </p:cNvPr>
            <p:cNvSpPr/>
            <p:nvPr/>
          </p:nvSpPr>
          <p:spPr>
            <a:xfrm>
              <a:off x="5746246" y="2142404"/>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71" name="Freeform: Shape 370">
              <a:extLst>
                <a:ext uri="{FF2B5EF4-FFF2-40B4-BE49-F238E27FC236}">
                  <a16:creationId xmlns:a16="http://schemas.microsoft.com/office/drawing/2014/main" id="{3D5C7F44-7C4F-0285-E4CA-1E8FB9E4AEAA}"/>
                </a:ext>
              </a:extLst>
            </p:cNvPr>
            <p:cNvSpPr/>
            <p:nvPr/>
          </p:nvSpPr>
          <p:spPr>
            <a:xfrm>
              <a:off x="5726382" y="2161511"/>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72" name="Freeform: Shape 371">
              <a:extLst>
                <a:ext uri="{FF2B5EF4-FFF2-40B4-BE49-F238E27FC236}">
                  <a16:creationId xmlns:a16="http://schemas.microsoft.com/office/drawing/2014/main" id="{28B94A60-4C7F-28DB-7436-64CCFC67EC66}"/>
                </a:ext>
              </a:extLst>
            </p:cNvPr>
            <p:cNvSpPr/>
            <p:nvPr/>
          </p:nvSpPr>
          <p:spPr>
            <a:xfrm>
              <a:off x="5750985" y="2142404"/>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73" name="Freeform: Shape 372">
              <a:extLst>
                <a:ext uri="{FF2B5EF4-FFF2-40B4-BE49-F238E27FC236}">
                  <a16:creationId xmlns:a16="http://schemas.microsoft.com/office/drawing/2014/main" id="{9516131B-1003-992D-57CD-A5881E2ECC6B}"/>
                </a:ext>
              </a:extLst>
            </p:cNvPr>
            <p:cNvSpPr/>
            <p:nvPr/>
          </p:nvSpPr>
          <p:spPr>
            <a:xfrm>
              <a:off x="5731121" y="2161511"/>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74" name="Freeform: Shape 373">
              <a:extLst>
                <a:ext uri="{FF2B5EF4-FFF2-40B4-BE49-F238E27FC236}">
                  <a16:creationId xmlns:a16="http://schemas.microsoft.com/office/drawing/2014/main" id="{1A6CDDAF-3ADE-F7FD-A18F-C0471F5F62ED}"/>
                </a:ext>
              </a:extLst>
            </p:cNvPr>
            <p:cNvSpPr/>
            <p:nvPr/>
          </p:nvSpPr>
          <p:spPr>
            <a:xfrm>
              <a:off x="6169231" y="2460473"/>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75" name="Freeform: Shape 374">
              <a:extLst>
                <a:ext uri="{FF2B5EF4-FFF2-40B4-BE49-F238E27FC236}">
                  <a16:creationId xmlns:a16="http://schemas.microsoft.com/office/drawing/2014/main" id="{2324E1B2-406B-CA2D-72CB-135221F360A3}"/>
                </a:ext>
              </a:extLst>
            </p:cNvPr>
            <p:cNvSpPr/>
            <p:nvPr/>
          </p:nvSpPr>
          <p:spPr>
            <a:xfrm>
              <a:off x="6149367" y="2479580"/>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76" name="Freeform: Shape 375">
              <a:extLst>
                <a:ext uri="{FF2B5EF4-FFF2-40B4-BE49-F238E27FC236}">
                  <a16:creationId xmlns:a16="http://schemas.microsoft.com/office/drawing/2014/main" id="{F601CE9D-BC40-F660-21E8-84DD163F6535}"/>
                </a:ext>
              </a:extLst>
            </p:cNvPr>
            <p:cNvSpPr/>
            <p:nvPr/>
          </p:nvSpPr>
          <p:spPr>
            <a:xfrm>
              <a:off x="6376959" y="2633282"/>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77" name="Freeform: Shape 376">
              <a:extLst>
                <a:ext uri="{FF2B5EF4-FFF2-40B4-BE49-F238E27FC236}">
                  <a16:creationId xmlns:a16="http://schemas.microsoft.com/office/drawing/2014/main" id="{28D06E4F-8271-0AEE-966A-A4F5E61FF855}"/>
                </a:ext>
              </a:extLst>
            </p:cNvPr>
            <p:cNvSpPr/>
            <p:nvPr/>
          </p:nvSpPr>
          <p:spPr>
            <a:xfrm>
              <a:off x="6357095" y="2652389"/>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78" name="Freeform: Shape 377">
              <a:extLst>
                <a:ext uri="{FF2B5EF4-FFF2-40B4-BE49-F238E27FC236}">
                  <a16:creationId xmlns:a16="http://schemas.microsoft.com/office/drawing/2014/main" id="{E47620C3-7701-AD86-8DB1-12F455BF7FB2}"/>
                </a:ext>
              </a:extLst>
            </p:cNvPr>
            <p:cNvSpPr/>
            <p:nvPr/>
          </p:nvSpPr>
          <p:spPr>
            <a:xfrm>
              <a:off x="6638241" y="2708252"/>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79" name="Freeform: Shape 378">
              <a:extLst>
                <a:ext uri="{FF2B5EF4-FFF2-40B4-BE49-F238E27FC236}">
                  <a16:creationId xmlns:a16="http://schemas.microsoft.com/office/drawing/2014/main" id="{B2B66E5F-B14E-9702-B5A0-9E9EB6528964}"/>
                </a:ext>
              </a:extLst>
            </p:cNvPr>
            <p:cNvSpPr/>
            <p:nvPr/>
          </p:nvSpPr>
          <p:spPr>
            <a:xfrm>
              <a:off x="6618378" y="2727282"/>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80" name="Freeform: Shape 379">
              <a:extLst>
                <a:ext uri="{FF2B5EF4-FFF2-40B4-BE49-F238E27FC236}">
                  <a16:creationId xmlns:a16="http://schemas.microsoft.com/office/drawing/2014/main" id="{C9A08922-4EA6-9230-0F01-503380655E6C}"/>
                </a:ext>
              </a:extLst>
            </p:cNvPr>
            <p:cNvSpPr/>
            <p:nvPr/>
          </p:nvSpPr>
          <p:spPr>
            <a:xfrm>
              <a:off x="7014033" y="2826655"/>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81" name="Freeform: Shape 380">
              <a:extLst>
                <a:ext uri="{FF2B5EF4-FFF2-40B4-BE49-F238E27FC236}">
                  <a16:creationId xmlns:a16="http://schemas.microsoft.com/office/drawing/2014/main" id="{7496AE61-3EE7-F150-7DB0-A1414C2DB512}"/>
                </a:ext>
              </a:extLst>
            </p:cNvPr>
            <p:cNvSpPr/>
            <p:nvPr/>
          </p:nvSpPr>
          <p:spPr>
            <a:xfrm>
              <a:off x="6994170" y="284568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82" name="Freeform: Shape 381">
              <a:extLst>
                <a:ext uri="{FF2B5EF4-FFF2-40B4-BE49-F238E27FC236}">
                  <a16:creationId xmlns:a16="http://schemas.microsoft.com/office/drawing/2014/main" id="{47259B8D-8AFE-D713-90E8-4CDFEB5A6E0B}"/>
                </a:ext>
              </a:extLst>
            </p:cNvPr>
            <p:cNvSpPr/>
            <p:nvPr/>
          </p:nvSpPr>
          <p:spPr>
            <a:xfrm>
              <a:off x="7099267" y="2826655"/>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83" name="Freeform: Shape 382">
              <a:extLst>
                <a:ext uri="{FF2B5EF4-FFF2-40B4-BE49-F238E27FC236}">
                  <a16:creationId xmlns:a16="http://schemas.microsoft.com/office/drawing/2014/main" id="{D29CF84E-1D2E-30EB-4289-DE73F5B98D80}"/>
                </a:ext>
              </a:extLst>
            </p:cNvPr>
            <p:cNvSpPr/>
            <p:nvPr/>
          </p:nvSpPr>
          <p:spPr>
            <a:xfrm>
              <a:off x="7079338" y="284568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84" name="Freeform: Shape 383">
              <a:extLst>
                <a:ext uri="{FF2B5EF4-FFF2-40B4-BE49-F238E27FC236}">
                  <a16:creationId xmlns:a16="http://schemas.microsoft.com/office/drawing/2014/main" id="{C52C8A94-A1EB-AE5A-6B6B-A15D5DC9A9B4}"/>
                </a:ext>
              </a:extLst>
            </p:cNvPr>
            <p:cNvSpPr/>
            <p:nvPr/>
          </p:nvSpPr>
          <p:spPr>
            <a:xfrm>
              <a:off x="7540428" y="2934392"/>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85" name="Freeform: Shape 384">
              <a:extLst>
                <a:ext uri="{FF2B5EF4-FFF2-40B4-BE49-F238E27FC236}">
                  <a16:creationId xmlns:a16="http://schemas.microsoft.com/office/drawing/2014/main" id="{DBFC3002-461A-1EE4-633F-8913B8AAF586}"/>
                </a:ext>
              </a:extLst>
            </p:cNvPr>
            <p:cNvSpPr/>
            <p:nvPr/>
          </p:nvSpPr>
          <p:spPr>
            <a:xfrm>
              <a:off x="7520499" y="2953499"/>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86" name="Freeform: Shape 385">
              <a:extLst>
                <a:ext uri="{FF2B5EF4-FFF2-40B4-BE49-F238E27FC236}">
                  <a16:creationId xmlns:a16="http://schemas.microsoft.com/office/drawing/2014/main" id="{CF6D198E-9401-C799-A53E-31D24D96384F}"/>
                </a:ext>
              </a:extLst>
            </p:cNvPr>
            <p:cNvSpPr/>
            <p:nvPr/>
          </p:nvSpPr>
          <p:spPr>
            <a:xfrm>
              <a:off x="7450261" y="2875306"/>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87" name="Freeform: Shape 386">
              <a:extLst>
                <a:ext uri="{FF2B5EF4-FFF2-40B4-BE49-F238E27FC236}">
                  <a16:creationId xmlns:a16="http://schemas.microsoft.com/office/drawing/2014/main" id="{15A79EDA-C8C7-6E92-3C76-349832AB3877}"/>
                </a:ext>
              </a:extLst>
            </p:cNvPr>
            <p:cNvSpPr/>
            <p:nvPr/>
          </p:nvSpPr>
          <p:spPr>
            <a:xfrm>
              <a:off x="7430333" y="2894413"/>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88" name="Freeform: Shape 387">
              <a:extLst>
                <a:ext uri="{FF2B5EF4-FFF2-40B4-BE49-F238E27FC236}">
                  <a16:creationId xmlns:a16="http://schemas.microsoft.com/office/drawing/2014/main" id="{FFBD92DB-D1B0-EF60-EEA0-61AA7F304D37}"/>
                </a:ext>
              </a:extLst>
            </p:cNvPr>
            <p:cNvSpPr/>
            <p:nvPr/>
          </p:nvSpPr>
          <p:spPr>
            <a:xfrm>
              <a:off x="7868053" y="300360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89" name="Freeform: Shape 388">
              <a:extLst>
                <a:ext uri="{FF2B5EF4-FFF2-40B4-BE49-F238E27FC236}">
                  <a16:creationId xmlns:a16="http://schemas.microsoft.com/office/drawing/2014/main" id="{26B68F82-212D-C418-03E6-D625EB9E8E8D}"/>
                </a:ext>
              </a:extLst>
            </p:cNvPr>
            <p:cNvSpPr/>
            <p:nvPr/>
          </p:nvSpPr>
          <p:spPr>
            <a:xfrm>
              <a:off x="7848125" y="3022715"/>
              <a:ext cx="39793" cy="7674"/>
            </a:xfrm>
            <a:custGeom>
              <a:avLst/>
              <a:gdLst>
                <a:gd name="connsiteX0" fmla="*/ 58389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9"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90" name="Freeform: Shape 389">
              <a:extLst>
                <a:ext uri="{FF2B5EF4-FFF2-40B4-BE49-F238E27FC236}">
                  <a16:creationId xmlns:a16="http://schemas.microsoft.com/office/drawing/2014/main" id="{E79AE63A-CB34-7D39-F872-1378E439D766}"/>
                </a:ext>
              </a:extLst>
            </p:cNvPr>
            <p:cNvSpPr/>
            <p:nvPr/>
          </p:nvSpPr>
          <p:spPr>
            <a:xfrm>
              <a:off x="8084220" y="300360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91" name="Freeform: Shape 390">
              <a:extLst>
                <a:ext uri="{FF2B5EF4-FFF2-40B4-BE49-F238E27FC236}">
                  <a16:creationId xmlns:a16="http://schemas.microsoft.com/office/drawing/2014/main" id="{AC3722A0-35F0-9E3A-E48D-3E12ECB186FC}"/>
                </a:ext>
              </a:extLst>
            </p:cNvPr>
            <p:cNvSpPr/>
            <p:nvPr/>
          </p:nvSpPr>
          <p:spPr>
            <a:xfrm>
              <a:off x="8064356" y="3022715"/>
              <a:ext cx="39793" cy="7674"/>
            </a:xfrm>
            <a:custGeom>
              <a:avLst/>
              <a:gdLst>
                <a:gd name="connsiteX0" fmla="*/ 58389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9"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92" name="Freeform: Shape 391">
              <a:extLst>
                <a:ext uri="{FF2B5EF4-FFF2-40B4-BE49-F238E27FC236}">
                  <a16:creationId xmlns:a16="http://schemas.microsoft.com/office/drawing/2014/main" id="{BB5A87C1-C92D-BA94-D5CB-D0211398D274}"/>
                </a:ext>
              </a:extLst>
            </p:cNvPr>
            <p:cNvSpPr/>
            <p:nvPr/>
          </p:nvSpPr>
          <p:spPr>
            <a:xfrm>
              <a:off x="8270526" y="300360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93" name="Freeform: Shape 392">
              <a:extLst>
                <a:ext uri="{FF2B5EF4-FFF2-40B4-BE49-F238E27FC236}">
                  <a16:creationId xmlns:a16="http://schemas.microsoft.com/office/drawing/2014/main" id="{C9029DE8-024C-934A-7E41-F207D31F90D5}"/>
                </a:ext>
              </a:extLst>
            </p:cNvPr>
            <p:cNvSpPr/>
            <p:nvPr/>
          </p:nvSpPr>
          <p:spPr>
            <a:xfrm>
              <a:off x="8250597" y="3022715"/>
              <a:ext cx="39793" cy="7674"/>
            </a:xfrm>
            <a:custGeom>
              <a:avLst/>
              <a:gdLst>
                <a:gd name="connsiteX0" fmla="*/ 58389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9"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94" name="Freeform: Shape 393">
              <a:extLst>
                <a:ext uri="{FF2B5EF4-FFF2-40B4-BE49-F238E27FC236}">
                  <a16:creationId xmlns:a16="http://schemas.microsoft.com/office/drawing/2014/main" id="{16C0B099-98CE-8633-5B4B-E838BAF36879}"/>
                </a:ext>
              </a:extLst>
            </p:cNvPr>
            <p:cNvSpPr/>
            <p:nvPr/>
          </p:nvSpPr>
          <p:spPr>
            <a:xfrm>
              <a:off x="5266784" y="1626741"/>
              <a:ext cx="3478464" cy="907245"/>
            </a:xfrm>
            <a:custGeom>
              <a:avLst/>
              <a:gdLst>
                <a:gd name="connsiteX0" fmla="*/ 0 w 5103971"/>
                <a:gd name="connsiteY0" fmla="*/ 0 h 1126140"/>
                <a:gd name="connsiteX1" fmla="*/ 49530 w 5103971"/>
                <a:gd name="connsiteY1" fmla="*/ 0 h 1126140"/>
                <a:gd name="connsiteX2" fmla="*/ 49530 w 5103971"/>
                <a:gd name="connsiteY2" fmla="*/ 16764 h 1126140"/>
                <a:gd name="connsiteX3" fmla="*/ 102394 w 5103971"/>
                <a:gd name="connsiteY3" fmla="*/ 16764 h 1126140"/>
                <a:gd name="connsiteX4" fmla="*/ 102394 w 5103971"/>
                <a:gd name="connsiteY4" fmla="*/ 30671 h 1126140"/>
                <a:gd name="connsiteX5" fmla="*/ 132302 w 5103971"/>
                <a:gd name="connsiteY5" fmla="*/ 30671 h 1126140"/>
                <a:gd name="connsiteX6" fmla="*/ 132302 w 5103971"/>
                <a:gd name="connsiteY6" fmla="*/ 45149 h 1126140"/>
                <a:gd name="connsiteX7" fmla="*/ 140017 w 5103971"/>
                <a:gd name="connsiteY7" fmla="*/ 45149 h 1126140"/>
                <a:gd name="connsiteX8" fmla="*/ 140017 w 5103971"/>
                <a:gd name="connsiteY8" fmla="*/ 60389 h 1126140"/>
                <a:gd name="connsiteX9" fmla="*/ 157067 w 5103971"/>
                <a:gd name="connsiteY9" fmla="*/ 60389 h 1126140"/>
                <a:gd name="connsiteX10" fmla="*/ 157067 w 5103971"/>
                <a:gd name="connsiteY10" fmla="*/ 99251 h 1126140"/>
                <a:gd name="connsiteX11" fmla="*/ 284226 w 5103971"/>
                <a:gd name="connsiteY11" fmla="*/ 99251 h 1126140"/>
                <a:gd name="connsiteX12" fmla="*/ 284226 w 5103971"/>
                <a:gd name="connsiteY12" fmla="*/ 113062 h 1126140"/>
                <a:gd name="connsiteX13" fmla="*/ 343948 w 5103971"/>
                <a:gd name="connsiteY13" fmla="*/ 113062 h 1126140"/>
                <a:gd name="connsiteX14" fmla="*/ 343948 w 5103971"/>
                <a:gd name="connsiteY14" fmla="*/ 126968 h 1126140"/>
                <a:gd name="connsiteX15" fmla="*/ 353378 w 5103971"/>
                <a:gd name="connsiteY15" fmla="*/ 126968 h 1126140"/>
                <a:gd name="connsiteX16" fmla="*/ 353378 w 5103971"/>
                <a:gd name="connsiteY16" fmla="*/ 174022 h 1126140"/>
                <a:gd name="connsiteX17" fmla="*/ 366998 w 5103971"/>
                <a:gd name="connsiteY17" fmla="*/ 174022 h 1126140"/>
                <a:gd name="connsiteX18" fmla="*/ 366998 w 5103971"/>
                <a:gd name="connsiteY18" fmla="*/ 214217 h 1126140"/>
                <a:gd name="connsiteX19" fmla="*/ 419100 w 5103971"/>
                <a:gd name="connsiteY19" fmla="*/ 214217 h 1126140"/>
                <a:gd name="connsiteX20" fmla="*/ 419100 w 5103971"/>
                <a:gd name="connsiteY20" fmla="*/ 230791 h 1126140"/>
                <a:gd name="connsiteX21" fmla="*/ 433578 w 5103971"/>
                <a:gd name="connsiteY21" fmla="*/ 230791 h 1126140"/>
                <a:gd name="connsiteX22" fmla="*/ 433578 w 5103971"/>
                <a:gd name="connsiteY22" fmla="*/ 242602 h 1126140"/>
                <a:gd name="connsiteX23" fmla="*/ 448151 w 5103971"/>
                <a:gd name="connsiteY23" fmla="*/ 242602 h 1126140"/>
                <a:gd name="connsiteX24" fmla="*/ 448151 w 5103971"/>
                <a:gd name="connsiteY24" fmla="*/ 259937 h 1126140"/>
                <a:gd name="connsiteX25" fmla="*/ 457486 w 5103971"/>
                <a:gd name="connsiteY25" fmla="*/ 259937 h 1126140"/>
                <a:gd name="connsiteX26" fmla="*/ 457486 w 5103971"/>
                <a:gd name="connsiteY26" fmla="*/ 275177 h 1126140"/>
                <a:gd name="connsiteX27" fmla="*/ 523208 w 5103971"/>
                <a:gd name="connsiteY27" fmla="*/ 275177 h 1126140"/>
                <a:gd name="connsiteX28" fmla="*/ 523208 w 5103971"/>
                <a:gd name="connsiteY28" fmla="*/ 293846 h 1126140"/>
                <a:gd name="connsiteX29" fmla="*/ 534353 w 5103971"/>
                <a:gd name="connsiteY29" fmla="*/ 293846 h 1126140"/>
                <a:gd name="connsiteX30" fmla="*/ 534353 w 5103971"/>
                <a:gd name="connsiteY30" fmla="*/ 305657 h 1126140"/>
                <a:gd name="connsiteX31" fmla="*/ 684562 w 5103971"/>
                <a:gd name="connsiteY31" fmla="*/ 305657 h 1126140"/>
                <a:gd name="connsiteX32" fmla="*/ 684562 w 5103971"/>
                <a:gd name="connsiteY32" fmla="*/ 343757 h 1126140"/>
                <a:gd name="connsiteX33" fmla="*/ 692277 w 5103971"/>
                <a:gd name="connsiteY33" fmla="*/ 343757 h 1126140"/>
                <a:gd name="connsiteX34" fmla="*/ 692277 w 5103971"/>
                <a:gd name="connsiteY34" fmla="*/ 352044 h 1126140"/>
                <a:gd name="connsiteX35" fmla="*/ 699992 w 5103971"/>
                <a:gd name="connsiteY35" fmla="*/ 352044 h 1126140"/>
                <a:gd name="connsiteX36" fmla="*/ 699992 w 5103971"/>
                <a:gd name="connsiteY36" fmla="*/ 403289 h 1126140"/>
                <a:gd name="connsiteX37" fmla="*/ 711899 w 5103971"/>
                <a:gd name="connsiteY37" fmla="*/ 403289 h 1126140"/>
                <a:gd name="connsiteX38" fmla="*/ 711899 w 5103971"/>
                <a:gd name="connsiteY38" fmla="*/ 418529 h 1126140"/>
                <a:gd name="connsiteX39" fmla="*/ 720471 w 5103971"/>
                <a:gd name="connsiteY39" fmla="*/ 418529 h 1126140"/>
                <a:gd name="connsiteX40" fmla="*/ 720471 w 5103971"/>
                <a:gd name="connsiteY40" fmla="*/ 431673 h 1126140"/>
                <a:gd name="connsiteX41" fmla="*/ 720471 w 5103971"/>
                <a:gd name="connsiteY41" fmla="*/ 447866 h 1126140"/>
                <a:gd name="connsiteX42" fmla="*/ 740950 w 5103971"/>
                <a:gd name="connsiteY42" fmla="*/ 447866 h 1126140"/>
                <a:gd name="connsiteX43" fmla="*/ 740950 w 5103971"/>
                <a:gd name="connsiteY43" fmla="*/ 482251 h 1126140"/>
                <a:gd name="connsiteX44" fmla="*/ 792099 w 5103971"/>
                <a:gd name="connsiteY44" fmla="*/ 482251 h 1126140"/>
                <a:gd name="connsiteX45" fmla="*/ 792099 w 5103971"/>
                <a:gd name="connsiteY45" fmla="*/ 495395 h 1126140"/>
                <a:gd name="connsiteX46" fmla="*/ 985933 w 5103971"/>
                <a:gd name="connsiteY46" fmla="*/ 495395 h 1126140"/>
                <a:gd name="connsiteX47" fmla="*/ 985933 w 5103971"/>
                <a:gd name="connsiteY47" fmla="*/ 515017 h 1126140"/>
                <a:gd name="connsiteX48" fmla="*/ 991743 w 5103971"/>
                <a:gd name="connsiteY48" fmla="*/ 515017 h 1126140"/>
                <a:gd name="connsiteX49" fmla="*/ 991743 w 5103971"/>
                <a:gd name="connsiteY49" fmla="*/ 530447 h 1126140"/>
                <a:gd name="connsiteX50" fmla="*/ 998506 w 5103971"/>
                <a:gd name="connsiteY50" fmla="*/ 530447 h 1126140"/>
                <a:gd name="connsiteX51" fmla="*/ 998506 w 5103971"/>
                <a:gd name="connsiteY51" fmla="*/ 547211 h 1126140"/>
                <a:gd name="connsiteX52" fmla="*/ 1021271 w 5103971"/>
                <a:gd name="connsiteY52" fmla="*/ 547211 h 1126140"/>
                <a:gd name="connsiteX53" fmla="*/ 1021271 w 5103971"/>
                <a:gd name="connsiteY53" fmla="*/ 566166 h 1126140"/>
                <a:gd name="connsiteX54" fmla="*/ 1090613 w 5103971"/>
                <a:gd name="connsiteY54" fmla="*/ 566166 h 1126140"/>
                <a:gd name="connsiteX55" fmla="*/ 1090613 w 5103971"/>
                <a:gd name="connsiteY55" fmla="*/ 583406 h 1126140"/>
                <a:gd name="connsiteX56" fmla="*/ 1132999 w 5103971"/>
                <a:gd name="connsiteY56" fmla="*/ 583406 h 1126140"/>
                <a:gd name="connsiteX57" fmla="*/ 1132999 w 5103971"/>
                <a:gd name="connsiteY57" fmla="*/ 594932 h 1126140"/>
                <a:gd name="connsiteX58" fmla="*/ 1136999 w 5103971"/>
                <a:gd name="connsiteY58" fmla="*/ 594932 h 1126140"/>
                <a:gd name="connsiteX59" fmla="*/ 1136999 w 5103971"/>
                <a:gd name="connsiteY59" fmla="*/ 601885 h 1126140"/>
                <a:gd name="connsiteX60" fmla="*/ 1140714 w 5103971"/>
                <a:gd name="connsiteY60" fmla="*/ 601885 h 1126140"/>
                <a:gd name="connsiteX61" fmla="*/ 1140714 w 5103971"/>
                <a:gd name="connsiteY61" fmla="*/ 616649 h 1126140"/>
                <a:gd name="connsiteX62" fmla="*/ 1153954 w 5103971"/>
                <a:gd name="connsiteY62" fmla="*/ 616649 h 1126140"/>
                <a:gd name="connsiteX63" fmla="*/ 1153954 w 5103971"/>
                <a:gd name="connsiteY63" fmla="*/ 634651 h 1126140"/>
                <a:gd name="connsiteX64" fmla="*/ 1187482 w 5103971"/>
                <a:gd name="connsiteY64" fmla="*/ 634651 h 1126140"/>
                <a:gd name="connsiteX65" fmla="*/ 1187482 w 5103971"/>
                <a:gd name="connsiteY65" fmla="*/ 652272 h 1126140"/>
                <a:gd name="connsiteX66" fmla="*/ 1248061 w 5103971"/>
                <a:gd name="connsiteY66" fmla="*/ 652272 h 1126140"/>
                <a:gd name="connsiteX67" fmla="*/ 1248061 w 5103971"/>
                <a:gd name="connsiteY67" fmla="*/ 667607 h 1126140"/>
                <a:gd name="connsiteX68" fmla="*/ 1265492 w 5103971"/>
                <a:gd name="connsiteY68" fmla="*/ 667607 h 1126140"/>
                <a:gd name="connsiteX69" fmla="*/ 1265492 w 5103971"/>
                <a:gd name="connsiteY69" fmla="*/ 684943 h 1126140"/>
                <a:gd name="connsiteX70" fmla="*/ 1287113 w 5103971"/>
                <a:gd name="connsiteY70" fmla="*/ 684943 h 1126140"/>
                <a:gd name="connsiteX71" fmla="*/ 1287113 w 5103971"/>
                <a:gd name="connsiteY71" fmla="*/ 702945 h 1126140"/>
                <a:gd name="connsiteX72" fmla="*/ 1310164 w 5103971"/>
                <a:gd name="connsiteY72" fmla="*/ 702945 h 1126140"/>
                <a:gd name="connsiteX73" fmla="*/ 1310164 w 5103971"/>
                <a:gd name="connsiteY73" fmla="*/ 738188 h 1126140"/>
                <a:gd name="connsiteX74" fmla="*/ 1348073 w 5103971"/>
                <a:gd name="connsiteY74" fmla="*/ 738188 h 1126140"/>
                <a:gd name="connsiteX75" fmla="*/ 1348073 w 5103971"/>
                <a:gd name="connsiteY75" fmla="*/ 757904 h 1126140"/>
                <a:gd name="connsiteX76" fmla="*/ 1461421 w 5103971"/>
                <a:gd name="connsiteY76" fmla="*/ 757904 h 1126140"/>
                <a:gd name="connsiteX77" fmla="*/ 1461421 w 5103971"/>
                <a:gd name="connsiteY77" fmla="*/ 775240 h 1126140"/>
                <a:gd name="connsiteX78" fmla="*/ 1707928 w 5103971"/>
                <a:gd name="connsiteY78" fmla="*/ 775240 h 1126140"/>
                <a:gd name="connsiteX79" fmla="*/ 1707928 w 5103971"/>
                <a:gd name="connsiteY79" fmla="*/ 796957 h 1126140"/>
                <a:gd name="connsiteX80" fmla="*/ 1799463 w 5103971"/>
                <a:gd name="connsiteY80" fmla="*/ 796957 h 1126140"/>
                <a:gd name="connsiteX81" fmla="*/ 1799463 w 5103971"/>
                <a:gd name="connsiteY81" fmla="*/ 815150 h 1126140"/>
                <a:gd name="connsiteX82" fmla="*/ 1893380 w 5103971"/>
                <a:gd name="connsiteY82" fmla="*/ 815150 h 1126140"/>
                <a:gd name="connsiteX83" fmla="*/ 1893380 w 5103971"/>
                <a:gd name="connsiteY83" fmla="*/ 837057 h 1126140"/>
                <a:gd name="connsiteX84" fmla="*/ 1951196 w 5103971"/>
                <a:gd name="connsiteY84" fmla="*/ 837057 h 1126140"/>
                <a:gd name="connsiteX85" fmla="*/ 1951196 w 5103971"/>
                <a:gd name="connsiteY85" fmla="*/ 859155 h 1126140"/>
                <a:gd name="connsiteX86" fmla="*/ 1995202 w 5103971"/>
                <a:gd name="connsiteY86" fmla="*/ 859155 h 1126140"/>
                <a:gd name="connsiteX87" fmla="*/ 1995202 w 5103971"/>
                <a:gd name="connsiteY87" fmla="*/ 884492 h 1126140"/>
                <a:gd name="connsiteX88" fmla="*/ 2340483 w 5103971"/>
                <a:gd name="connsiteY88" fmla="*/ 884492 h 1126140"/>
                <a:gd name="connsiteX89" fmla="*/ 2340483 w 5103971"/>
                <a:gd name="connsiteY89" fmla="*/ 912209 h 1126140"/>
                <a:gd name="connsiteX90" fmla="*/ 3177731 w 5103971"/>
                <a:gd name="connsiteY90" fmla="*/ 912209 h 1126140"/>
                <a:gd name="connsiteX91" fmla="*/ 3177731 w 5103971"/>
                <a:gd name="connsiteY91" fmla="*/ 974693 h 1126140"/>
                <a:gd name="connsiteX92" fmla="*/ 3246120 w 5103971"/>
                <a:gd name="connsiteY92" fmla="*/ 974693 h 1126140"/>
                <a:gd name="connsiteX93" fmla="*/ 3246120 w 5103971"/>
                <a:gd name="connsiteY93" fmla="*/ 1038987 h 1126140"/>
                <a:gd name="connsiteX94" fmla="*/ 3397949 w 5103971"/>
                <a:gd name="connsiteY94" fmla="*/ 1038987 h 1126140"/>
                <a:gd name="connsiteX95" fmla="*/ 3397949 w 5103971"/>
                <a:gd name="connsiteY95" fmla="*/ 1126141 h 1126140"/>
                <a:gd name="connsiteX96" fmla="*/ 5103971 w 5103971"/>
                <a:gd name="connsiteY96" fmla="*/ 1126141 h 112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5103971" h="1126140">
                  <a:moveTo>
                    <a:pt x="0" y="0"/>
                  </a:moveTo>
                  <a:lnTo>
                    <a:pt x="49530" y="0"/>
                  </a:lnTo>
                  <a:lnTo>
                    <a:pt x="49530" y="16764"/>
                  </a:lnTo>
                  <a:lnTo>
                    <a:pt x="102394" y="16764"/>
                  </a:lnTo>
                  <a:lnTo>
                    <a:pt x="102394" y="30671"/>
                  </a:lnTo>
                  <a:lnTo>
                    <a:pt x="132302" y="30671"/>
                  </a:lnTo>
                  <a:lnTo>
                    <a:pt x="132302" y="45149"/>
                  </a:lnTo>
                  <a:lnTo>
                    <a:pt x="140017" y="45149"/>
                  </a:lnTo>
                  <a:lnTo>
                    <a:pt x="140017" y="60389"/>
                  </a:lnTo>
                  <a:lnTo>
                    <a:pt x="157067" y="60389"/>
                  </a:lnTo>
                  <a:lnTo>
                    <a:pt x="157067" y="99251"/>
                  </a:lnTo>
                  <a:lnTo>
                    <a:pt x="284226" y="99251"/>
                  </a:lnTo>
                  <a:lnTo>
                    <a:pt x="284226" y="113062"/>
                  </a:lnTo>
                  <a:lnTo>
                    <a:pt x="343948" y="113062"/>
                  </a:lnTo>
                  <a:lnTo>
                    <a:pt x="343948" y="126968"/>
                  </a:lnTo>
                  <a:lnTo>
                    <a:pt x="353378" y="126968"/>
                  </a:lnTo>
                  <a:lnTo>
                    <a:pt x="353378" y="174022"/>
                  </a:lnTo>
                  <a:lnTo>
                    <a:pt x="366998" y="174022"/>
                  </a:lnTo>
                  <a:lnTo>
                    <a:pt x="366998" y="214217"/>
                  </a:lnTo>
                  <a:lnTo>
                    <a:pt x="419100" y="214217"/>
                  </a:lnTo>
                  <a:lnTo>
                    <a:pt x="419100" y="230791"/>
                  </a:lnTo>
                  <a:lnTo>
                    <a:pt x="433578" y="230791"/>
                  </a:lnTo>
                  <a:lnTo>
                    <a:pt x="433578" y="242602"/>
                  </a:lnTo>
                  <a:lnTo>
                    <a:pt x="448151" y="242602"/>
                  </a:lnTo>
                  <a:lnTo>
                    <a:pt x="448151" y="259937"/>
                  </a:lnTo>
                  <a:lnTo>
                    <a:pt x="457486" y="259937"/>
                  </a:lnTo>
                  <a:lnTo>
                    <a:pt x="457486" y="275177"/>
                  </a:lnTo>
                  <a:lnTo>
                    <a:pt x="523208" y="275177"/>
                  </a:lnTo>
                  <a:lnTo>
                    <a:pt x="523208" y="293846"/>
                  </a:lnTo>
                  <a:lnTo>
                    <a:pt x="534353" y="293846"/>
                  </a:lnTo>
                  <a:lnTo>
                    <a:pt x="534353" y="305657"/>
                  </a:lnTo>
                  <a:lnTo>
                    <a:pt x="684562" y="305657"/>
                  </a:lnTo>
                  <a:lnTo>
                    <a:pt x="684562" y="343757"/>
                  </a:lnTo>
                  <a:lnTo>
                    <a:pt x="692277" y="343757"/>
                  </a:lnTo>
                  <a:lnTo>
                    <a:pt x="692277" y="352044"/>
                  </a:lnTo>
                  <a:lnTo>
                    <a:pt x="699992" y="352044"/>
                  </a:lnTo>
                  <a:lnTo>
                    <a:pt x="699992" y="403289"/>
                  </a:lnTo>
                  <a:lnTo>
                    <a:pt x="711899" y="403289"/>
                  </a:lnTo>
                  <a:lnTo>
                    <a:pt x="711899" y="418529"/>
                  </a:lnTo>
                  <a:lnTo>
                    <a:pt x="720471" y="418529"/>
                  </a:lnTo>
                  <a:lnTo>
                    <a:pt x="720471" y="431673"/>
                  </a:lnTo>
                  <a:lnTo>
                    <a:pt x="720471" y="447866"/>
                  </a:lnTo>
                  <a:lnTo>
                    <a:pt x="740950" y="447866"/>
                  </a:lnTo>
                  <a:lnTo>
                    <a:pt x="740950" y="482251"/>
                  </a:lnTo>
                  <a:lnTo>
                    <a:pt x="792099" y="482251"/>
                  </a:lnTo>
                  <a:lnTo>
                    <a:pt x="792099" y="495395"/>
                  </a:lnTo>
                  <a:lnTo>
                    <a:pt x="985933" y="495395"/>
                  </a:lnTo>
                  <a:lnTo>
                    <a:pt x="985933" y="515017"/>
                  </a:lnTo>
                  <a:lnTo>
                    <a:pt x="991743" y="515017"/>
                  </a:lnTo>
                  <a:lnTo>
                    <a:pt x="991743" y="530447"/>
                  </a:lnTo>
                  <a:lnTo>
                    <a:pt x="998506" y="530447"/>
                  </a:lnTo>
                  <a:lnTo>
                    <a:pt x="998506" y="547211"/>
                  </a:lnTo>
                  <a:lnTo>
                    <a:pt x="1021271" y="547211"/>
                  </a:lnTo>
                  <a:lnTo>
                    <a:pt x="1021271" y="566166"/>
                  </a:lnTo>
                  <a:lnTo>
                    <a:pt x="1090613" y="566166"/>
                  </a:lnTo>
                  <a:lnTo>
                    <a:pt x="1090613" y="583406"/>
                  </a:lnTo>
                  <a:lnTo>
                    <a:pt x="1132999" y="583406"/>
                  </a:lnTo>
                  <a:lnTo>
                    <a:pt x="1132999" y="594932"/>
                  </a:lnTo>
                  <a:lnTo>
                    <a:pt x="1136999" y="594932"/>
                  </a:lnTo>
                  <a:lnTo>
                    <a:pt x="1136999" y="601885"/>
                  </a:lnTo>
                  <a:lnTo>
                    <a:pt x="1140714" y="601885"/>
                  </a:lnTo>
                  <a:lnTo>
                    <a:pt x="1140714" y="616649"/>
                  </a:lnTo>
                  <a:lnTo>
                    <a:pt x="1153954" y="616649"/>
                  </a:lnTo>
                  <a:lnTo>
                    <a:pt x="1153954" y="634651"/>
                  </a:lnTo>
                  <a:lnTo>
                    <a:pt x="1187482" y="634651"/>
                  </a:lnTo>
                  <a:lnTo>
                    <a:pt x="1187482" y="652272"/>
                  </a:lnTo>
                  <a:lnTo>
                    <a:pt x="1248061" y="652272"/>
                  </a:lnTo>
                  <a:lnTo>
                    <a:pt x="1248061" y="667607"/>
                  </a:lnTo>
                  <a:lnTo>
                    <a:pt x="1265492" y="667607"/>
                  </a:lnTo>
                  <a:lnTo>
                    <a:pt x="1265492" y="684943"/>
                  </a:lnTo>
                  <a:lnTo>
                    <a:pt x="1287113" y="684943"/>
                  </a:lnTo>
                  <a:lnTo>
                    <a:pt x="1287113" y="702945"/>
                  </a:lnTo>
                  <a:lnTo>
                    <a:pt x="1310164" y="702945"/>
                  </a:lnTo>
                  <a:lnTo>
                    <a:pt x="1310164" y="738188"/>
                  </a:lnTo>
                  <a:lnTo>
                    <a:pt x="1348073" y="738188"/>
                  </a:lnTo>
                  <a:lnTo>
                    <a:pt x="1348073" y="757904"/>
                  </a:lnTo>
                  <a:lnTo>
                    <a:pt x="1461421" y="757904"/>
                  </a:lnTo>
                  <a:lnTo>
                    <a:pt x="1461421" y="775240"/>
                  </a:lnTo>
                  <a:lnTo>
                    <a:pt x="1707928" y="775240"/>
                  </a:lnTo>
                  <a:lnTo>
                    <a:pt x="1707928" y="796957"/>
                  </a:lnTo>
                  <a:lnTo>
                    <a:pt x="1799463" y="796957"/>
                  </a:lnTo>
                  <a:lnTo>
                    <a:pt x="1799463" y="815150"/>
                  </a:lnTo>
                  <a:lnTo>
                    <a:pt x="1893380" y="815150"/>
                  </a:lnTo>
                  <a:lnTo>
                    <a:pt x="1893380" y="837057"/>
                  </a:lnTo>
                  <a:lnTo>
                    <a:pt x="1951196" y="837057"/>
                  </a:lnTo>
                  <a:lnTo>
                    <a:pt x="1951196" y="859155"/>
                  </a:lnTo>
                  <a:lnTo>
                    <a:pt x="1995202" y="859155"/>
                  </a:lnTo>
                  <a:lnTo>
                    <a:pt x="1995202" y="884492"/>
                  </a:lnTo>
                  <a:lnTo>
                    <a:pt x="2340483" y="884492"/>
                  </a:lnTo>
                  <a:lnTo>
                    <a:pt x="2340483" y="912209"/>
                  </a:lnTo>
                  <a:lnTo>
                    <a:pt x="3177731" y="912209"/>
                  </a:lnTo>
                  <a:lnTo>
                    <a:pt x="3177731" y="974693"/>
                  </a:lnTo>
                  <a:lnTo>
                    <a:pt x="3246120" y="974693"/>
                  </a:lnTo>
                  <a:lnTo>
                    <a:pt x="3246120" y="1038987"/>
                  </a:lnTo>
                  <a:lnTo>
                    <a:pt x="3397949" y="1038987"/>
                  </a:lnTo>
                  <a:lnTo>
                    <a:pt x="3397949" y="1126141"/>
                  </a:lnTo>
                  <a:lnTo>
                    <a:pt x="5103971" y="1126141"/>
                  </a:lnTo>
                </a:path>
              </a:pathLst>
            </a:custGeom>
            <a:noFill/>
            <a:ln w="19050"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95" name="Freeform: Shape 394">
              <a:extLst>
                <a:ext uri="{FF2B5EF4-FFF2-40B4-BE49-F238E27FC236}">
                  <a16:creationId xmlns:a16="http://schemas.microsoft.com/office/drawing/2014/main" id="{1B4BD7A6-4115-A96E-7DAB-1CCCDBB74889}"/>
                </a:ext>
              </a:extLst>
            </p:cNvPr>
            <p:cNvSpPr/>
            <p:nvPr/>
          </p:nvSpPr>
          <p:spPr>
            <a:xfrm>
              <a:off x="5849266" y="2006582"/>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96" name="Freeform: Shape 395">
              <a:extLst>
                <a:ext uri="{FF2B5EF4-FFF2-40B4-BE49-F238E27FC236}">
                  <a16:creationId xmlns:a16="http://schemas.microsoft.com/office/drawing/2014/main" id="{D99F9082-3283-EFA0-B116-E442E339A6A8}"/>
                </a:ext>
              </a:extLst>
            </p:cNvPr>
            <p:cNvSpPr/>
            <p:nvPr/>
          </p:nvSpPr>
          <p:spPr>
            <a:xfrm>
              <a:off x="5829337" y="2025689"/>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97" name="Freeform: Shape 396">
              <a:extLst>
                <a:ext uri="{FF2B5EF4-FFF2-40B4-BE49-F238E27FC236}">
                  <a16:creationId xmlns:a16="http://schemas.microsoft.com/office/drawing/2014/main" id="{29C36EB6-E858-1EB2-8686-F10C10B007D9}"/>
                </a:ext>
              </a:extLst>
            </p:cNvPr>
            <p:cNvSpPr/>
            <p:nvPr/>
          </p:nvSpPr>
          <p:spPr>
            <a:xfrm>
              <a:off x="5931578" y="2006582"/>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98" name="Freeform: Shape 397">
              <a:extLst>
                <a:ext uri="{FF2B5EF4-FFF2-40B4-BE49-F238E27FC236}">
                  <a16:creationId xmlns:a16="http://schemas.microsoft.com/office/drawing/2014/main" id="{46BBC989-F577-E44C-5CDF-47A8AE4061C9}"/>
                </a:ext>
              </a:extLst>
            </p:cNvPr>
            <p:cNvSpPr/>
            <p:nvPr/>
          </p:nvSpPr>
          <p:spPr>
            <a:xfrm>
              <a:off x="5911649" y="2025689"/>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99" name="Freeform: Shape 398">
              <a:extLst>
                <a:ext uri="{FF2B5EF4-FFF2-40B4-BE49-F238E27FC236}">
                  <a16:creationId xmlns:a16="http://schemas.microsoft.com/office/drawing/2014/main" id="{54DA3477-F2B3-B045-B8FF-08103813CD1B}"/>
                </a:ext>
              </a:extLst>
            </p:cNvPr>
            <p:cNvSpPr/>
            <p:nvPr/>
          </p:nvSpPr>
          <p:spPr>
            <a:xfrm>
              <a:off x="5938849" y="2022159"/>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00" name="Freeform: Shape 399">
              <a:extLst>
                <a:ext uri="{FF2B5EF4-FFF2-40B4-BE49-F238E27FC236}">
                  <a16:creationId xmlns:a16="http://schemas.microsoft.com/office/drawing/2014/main" id="{8136F5D8-FBF6-DCA9-419F-1E959FC395AB}"/>
                </a:ext>
              </a:extLst>
            </p:cNvPr>
            <p:cNvSpPr/>
            <p:nvPr/>
          </p:nvSpPr>
          <p:spPr>
            <a:xfrm>
              <a:off x="5918984" y="204126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01" name="Freeform: Shape 400">
              <a:extLst>
                <a:ext uri="{FF2B5EF4-FFF2-40B4-BE49-F238E27FC236}">
                  <a16:creationId xmlns:a16="http://schemas.microsoft.com/office/drawing/2014/main" id="{79EFC0E2-FFC9-4D90-6FEA-D5A244BA8CB8}"/>
                </a:ext>
              </a:extLst>
            </p:cNvPr>
            <p:cNvSpPr/>
            <p:nvPr/>
          </p:nvSpPr>
          <p:spPr>
            <a:xfrm>
              <a:off x="5956830" y="2048863"/>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02" name="Freeform: Shape 401">
              <a:extLst>
                <a:ext uri="{FF2B5EF4-FFF2-40B4-BE49-F238E27FC236}">
                  <a16:creationId xmlns:a16="http://schemas.microsoft.com/office/drawing/2014/main" id="{ABA38EAC-D90F-ACD0-0B58-DA0E4DD3DB48}"/>
                </a:ext>
              </a:extLst>
            </p:cNvPr>
            <p:cNvSpPr/>
            <p:nvPr/>
          </p:nvSpPr>
          <p:spPr>
            <a:xfrm>
              <a:off x="5936901" y="2067970"/>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03" name="Freeform: Shape 402">
              <a:extLst>
                <a:ext uri="{FF2B5EF4-FFF2-40B4-BE49-F238E27FC236}">
                  <a16:creationId xmlns:a16="http://schemas.microsoft.com/office/drawing/2014/main" id="{521B70B3-E6A2-30B8-C859-7A6FBA85AA49}"/>
                </a:ext>
              </a:extLst>
            </p:cNvPr>
            <p:cNvSpPr/>
            <p:nvPr/>
          </p:nvSpPr>
          <p:spPr>
            <a:xfrm>
              <a:off x="5981822" y="2063750"/>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04" name="Freeform: Shape 403">
              <a:extLst>
                <a:ext uri="{FF2B5EF4-FFF2-40B4-BE49-F238E27FC236}">
                  <a16:creationId xmlns:a16="http://schemas.microsoft.com/office/drawing/2014/main" id="{8411AC16-0CDB-67B8-18BA-57126ED4135D}"/>
                </a:ext>
              </a:extLst>
            </p:cNvPr>
            <p:cNvSpPr/>
            <p:nvPr/>
          </p:nvSpPr>
          <p:spPr>
            <a:xfrm>
              <a:off x="5961958" y="2082857"/>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05" name="Freeform: Shape 404">
              <a:extLst>
                <a:ext uri="{FF2B5EF4-FFF2-40B4-BE49-F238E27FC236}">
                  <a16:creationId xmlns:a16="http://schemas.microsoft.com/office/drawing/2014/main" id="{A07832DE-8F01-0689-4486-48C2EF4567BF}"/>
                </a:ext>
              </a:extLst>
            </p:cNvPr>
            <p:cNvSpPr/>
            <p:nvPr/>
          </p:nvSpPr>
          <p:spPr>
            <a:xfrm>
              <a:off x="5300021" y="1621139"/>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06" name="Freeform: Shape 405">
              <a:extLst>
                <a:ext uri="{FF2B5EF4-FFF2-40B4-BE49-F238E27FC236}">
                  <a16:creationId xmlns:a16="http://schemas.microsoft.com/office/drawing/2014/main" id="{53F7D8A2-E51A-1F69-A22E-557AEFD99D9C}"/>
                </a:ext>
              </a:extLst>
            </p:cNvPr>
            <p:cNvSpPr/>
            <p:nvPr/>
          </p:nvSpPr>
          <p:spPr>
            <a:xfrm>
              <a:off x="5280092" y="1640246"/>
              <a:ext cx="39857" cy="767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07" name="Freeform: Shape 406">
              <a:extLst>
                <a:ext uri="{FF2B5EF4-FFF2-40B4-BE49-F238E27FC236}">
                  <a16:creationId xmlns:a16="http://schemas.microsoft.com/office/drawing/2014/main" id="{60D6B697-6483-5A55-3F30-E70D3F69FE13}"/>
                </a:ext>
              </a:extLst>
            </p:cNvPr>
            <p:cNvSpPr/>
            <p:nvPr/>
          </p:nvSpPr>
          <p:spPr>
            <a:xfrm>
              <a:off x="5373829" y="1687515"/>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08" name="Freeform: Shape 407">
              <a:extLst>
                <a:ext uri="{FF2B5EF4-FFF2-40B4-BE49-F238E27FC236}">
                  <a16:creationId xmlns:a16="http://schemas.microsoft.com/office/drawing/2014/main" id="{2CC71E35-A340-6100-E69E-09B1CB5071FA}"/>
                </a:ext>
              </a:extLst>
            </p:cNvPr>
            <p:cNvSpPr/>
            <p:nvPr/>
          </p:nvSpPr>
          <p:spPr>
            <a:xfrm>
              <a:off x="5353900" y="1706622"/>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09" name="Freeform: Shape 408">
              <a:extLst>
                <a:ext uri="{FF2B5EF4-FFF2-40B4-BE49-F238E27FC236}">
                  <a16:creationId xmlns:a16="http://schemas.microsoft.com/office/drawing/2014/main" id="{54F2A14A-5699-4948-73E9-1C1362DA1C53}"/>
                </a:ext>
              </a:extLst>
            </p:cNvPr>
            <p:cNvSpPr/>
            <p:nvPr/>
          </p:nvSpPr>
          <p:spPr>
            <a:xfrm>
              <a:off x="5488988" y="1699025"/>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10" name="Freeform: Shape 409">
              <a:extLst>
                <a:ext uri="{FF2B5EF4-FFF2-40B4-BE49-F238E27FC236}">
                  <a16:creationId xmlns:a16="http://schemas.microsoft.com/office/drawing/2014/main" id="{605C14D7-3A27-3647-0B0B-1E3C23078BE5}"/>
                </a:ext>
              </a:extLst>
            </p:cNvPr>
            <p:cNvSpPr/>
            <p:nvPr/>
          </p:nvSpPr>
          <p:spPr>
            <a:xfrm>
              <a:off x="5469059" y="1718133"/>
              <a:ext cx="39857" cy="767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11" name="Freeform: Shape 410">
              <a:extLst>
                <a:ext uri="{FF2B5EF4-FFF2-40B4-BE49-F238E27FC236}">
                  <a16:creationId xmlns:a16="http://schemas.microsoft.com/office/drawing/2014/main" id="{005979F9-45C6-8498-E78B-48A4A181D148}"/>
                </a:ext>
              </a:extLst>
            </p:cNvPr>
            <p:cNvSpPr/>
            <p:nvPr/>
          </p:nvSpPr>
          <p:spPr>
            <a:xfrm>
              <a:off x="5507619" y="1722353"/>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12" name="Freeform: Shape 411">
              <a:extLst>
                <a:ext uri="{FF2B5EF4-FFF2-40B4-BE49-F238E27FC236}">
                  <a16:creationId xmlns:a16="http://schemas.microsoft.com/office/drawing/2014/main" id="{265998AE-92FE-7CA6-4E60-EF8C576BE316}"/>
                </a:ext>
              </a:extLst>
            </p:cNvPr>
            <p:cNvSpPr/>
            <p:nvPr/>
          </p:nvSpPr>
          <p:spPr>
            <a:xfrm>
              <a:off x="5487755" y="1741461"/>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13" name="Freeform: Shape 412">
              <a:extLst>
                <a:ext uri="{FF2B5EF4-FFF2-40B4-BE49-F238E27FC236}">
                  <a16:creationId xmlns:a16="http://schemas.microsoft.com/office/drawing/2014/main" id="{207CF1AB-70D8-B239-81A5-1613FE0786A4}"/>
                </a:ext>
              </a:extLst>
            </p:cNvPr>
            <p:cNvSpPr/>
            <p:nvPr/>
          </p:nvSpPr>
          <p:spPr>
            <a:xfrm>
              <a:off x="5507619" y="1734170"/>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14" name="Freeform: Shape 413">
              <a:extLst>
                <a:ext uri="{FF2B5EF4-FFF2-40B4-BE49-F238E27FC236}">
                  <a16:creationId xmlns:a16="http://schemas.microsoft.com/office/drawing/2014/main" id="{712CD472-38F1-EC57-5154-98E4A46D7096}"/>
                </a:ext>
              </a:extLst>
            </p:cNvPr>
            <p:cNvSpPr/>
            <p:nvPr/>
          </p:nvSpPr>
          <p:spPr>
            <a:xfrm>
              <a:off x="5487755" y="1753201"/>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15" name="Freeform: Shape 414">
              <a:extLst>
                <a:ext uri="{FF2B5EF4-FFF2-40B4-BE49-F238E27FC236}">
                  <a16:creationId xmlns:a16="http://schemas.microsoft.com/office/drawing/2014/main" id="{61852104-B270-770F-0B12-1FF78458F5B8}"/>
                </a:ext>
              </a:extLst>
            </p:cNvPr>
            <p:cNvSpPr/>
            <p:nvPr/>
          </p:nvSpPr>
          <p:spPr>
            <a:xfrm>
              <a:off x="5520147" y="1780365"/>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16" name="Freeform: Shape 415">
              <a:extLst>
                <a:ext uri="{FF2B5EF4-FFF2-40B4-BE49-F238E27FC236}">
                  <a16:creationId xmlns:a16="http://schemas.microsoft.com/office/drawing/2014/main" id="{288CCE41-175D-78B6-B40F-37C5B6B364D2}"/>
                </a:ext>
              </a:extLst>
            </p:cNvPr>
            <p:cNvSpPr/>
            <p:nvPr/>
          </p:nvSpPr>
          <p:spPr>
            <a:xfrm>
              <a:off x="5500218" y="179939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17" name="Freeform: Shape 416">
              <a:extLst>
                <a:ext uri="{FF2B5EF4-FFF2-40B4-BE49-F238E27FC236}">
                  <a16:creationId xmlns:a16="http://schemas.microsoft.com/office/drawing/2014/main" id="{97993EFB-8325-9D78-0165-07C09D5A0883}"/>
                </a:ext>
              </a:extLst>
            </p:cNvPr>
            <p:cNvSpPr/>
            <p:nvPr/>
          </p:nvSpPr>
          <p:spPr>
            <a:xfrm>
              <a:off x="5541829" y="1780365"/>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18" name="Freeform: Shape 417">
              <a:extLst>
                <a:ext uri="{FF2B5EF4-FFF2-40B4-BE49-F238E27FC236}">
                  <a16:creationId xmlns:a16="http://schemas.microsoft.com/office/drawing/2014/main" id="{F24C7568-1B1A-6727-209E-7CC98896FC44}"/>
                </a:ext>
              </a:extLst>
            </p:cNvPr>
            <p:cNvSpPr/>
            <p:nvPr/>
          </p:nvSpPr>
          <p:spPr>
            <a:xfrm>
              <a:off x="5521965" y="179939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19" name="Freeform: Shape 418">
              <a:extLst>
                <a:ext uri="{FF2B5EF4-FFF2-40B4-BE49-F238E27FC236}">
                  <a16:creationId xmlns:a16="http://schemas.microsoft.com/office/drawing/2014/main" id="{E6D44D25-D0E6-7ADA-16B4-2A87A5871F5D}"/>
                </a:ext>
              </a:extLst>
            </p:cNvPr>
            <p:cNvSpPr/>
            <p:nvPr/>
          </p:nvSpPr>
          <p:spPr>
            <a:xfrm>
              <a:off x="5669646" y="1854185"/>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20" name="Freeform: Shape 419">
              <a:extLst>
                <a:ext uri="{FF2B5EF4-FFF2-40B4-BE49-F238E27FC236}">
                  <a16:creationId xmlns:a16="http://schemas.microsoft.com/office/drawing/2014/main" id="{774C0A9D-C297-8763-EA8C-4C6379BBC0BD}"/>
                </a:ext>
              </a:extLst>
            </p:cNvPr>
            <p:cNvSpPr/>
            <p:nvPr/>
          </p:nvSpPr>
          <p:spPr>
            <a:xfrm>
              <a:off x="5649717" y="187321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21" name="Freeform: Shape 420">
              <a:extLst>
                <a:ext uri="{FF2B5EF4-FFF2-40B4-BE49-F238E27FC236}">
                  <a16:creationId xmlns:a16="http://schemas.microsoft.com/office/drawing/2014/main" id="{F1FE9EA3-845D-8464-37D6-40C92335CC81}"/>
                </a:ext>
              </a:extLst>
            </p:cNvPr>
            <p:cNvSpPr/>
            <p:nvPr/>
          </p:nvSpPr>
          <p:spPr>
            <a:xfrm>
              <a:off x="5623297" y="1841677"/>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22" name="Freeform: Shape 421">
              <a:extLst>
                <a:ext uri="{FF2B5EF4-FFF2-40B4-BE49-F238E27FC236}">
                  <a16:creationId xmlns:a16="http://schemas.microsoft.com/office/drawing/2014/main" id="{57CBF221-5046-DC88-81A7-F47F0707B36B}"/>
                </a:ext>
              </a:extLst>
            </p:cNvPr>
            <p:cNvSpPr/>
            <p:nvPr/>
          </p:nvSpPr>
          <p:spPr>
            <a:xfrm>
              <a:off x="5603368" y="18607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23" name="Freeform: Shape 422">
              <a:extLst>
                <a:ext uri="{FF2B5EF4-FFF2-40B4-BE49-F238E27FC236}">
                  <a16:creationId xmlns:a16="http://schemas.microsoft.com/office/drawing/2014/main" id="{3C6DDF8A-67D5-6E7C-87C2-AA65CF8C1909}"/>
                </a:ext>
              </a:extLst>
            </p:cNvPr>
            <p:cNvSpPr/>
            <p:nvPr/>
          </p:nvSpPr>
          <p:spPr>
            <a:xfrm>
              <a:off x="5700221" y="1854185"/>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24" name="Freeform: Shape 423">
              <a:extLst>
                <a:ext uri="{FF2B5EF4-FFF2-40B4-BE49-F238E27FC236}">
                  <a16:creationId xmlns:a16="http://schemas.microsoft.com/office/drawing/2014/main" id="{5E94E64F-807A-2C47-9563-6F61D0B6438F}"/>
                </a:ext>
              </a:extLst>
            </p:cNvPr>
            <p:cNvSpPr/>
            <p:nvPr/>
          </p:nvSpPr>
          <p:spPr>
            <a:xfrm>
              <a:off x="5680357" y="187321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25" name="Freeform: Shape 424">
              <a:extLst>
                <a:ext uri="{FF2B5EF4-FFF2-40B4-BE49-F238E27FC236}">
                  <a16:creationId xmlns:a16="http://schemas.microsoft.com/office/drawing/2014/main" id="{3F365BF6-891E-B0B4-4D0A-A59AC99D8502}"/>
                </a:ext>
              </a:extLst>
            </p:cNvPr>
            <p:cNvSpPr/>
            <p:nvPr/>
          </p:nvSpPr>
          <p:spPr>
            <a:xfrm>
              <a:off x="5710868" y="1854185"/>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26" name="Freeform: Shape 425">
              <a:extLst>
                <a:ext uri="{FF2B5EF4-FFF2-40B4-BE49-F238E27FC236}">
                  <a16:creationId xmlns:a16="http://schemas.microsoft.com/office/drawing/2014/main" id="{AE77EAD4-0DB6-C0D4-DC28-7A0601C06E8B}"/>
                </a:ext>
              </a:extLst>
            </p:cNvPr>
            <p:cNvSpPr/>
            <p:nvPr/>
          </p:nvSpPr>
          <p:spPr>
            <a:xfrm>
              <a:off x="5690938" y="187321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27" name="Freeform: Shape 426">
              <a:extLst>
                <a:ext uri="{FF2B5EF4-FFF2-40B4-BE49-F238E27FC236}">
                  <a16:creationId xmlns:a16="http://schemas.microsoft.com/office/drawing/2014/main" id="{9E3B3A00-45F5-ABF3-0073-692A7A75DFE2}"/>
                </a:ext>
              </a:extLst>
            </p:cNvPr>
            <p:cNvSpPr/>
            <p:nvPr/>
          </p:nvSpPr>
          <p:spPr>
            <a:xfrm>
              <a:off x="5721514" y="1854185"/>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28" name="Freeform: Shape 427">
              <a:extLst>
                <a:ext uri="{FF2B5EF4-FFF2-40B4-BE49-F238E27FC236}">
                  <a16:creationId xmlns:a16="http://schemas.microsoft.com/office/drawing/2014/main" id="{34A06139-583D-EDDD-227C-0253B465F7B0}"/>
                </a:ext>
              </a:extLst>
            </p:cNvPr>
            <p:cNvSpPr/>
            <p:nvPr/>
          </p:nvSpPr>
          <p:spPr>
            <a:xfrm>
              <a:off x="5701585" y="187321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29" name="Freeform: Shape 428">
              <a:extLst>
                <a:ext uri="{FF2B5EF4-FFF2-40B4-BE49-F238E27FC236}">
                  <a16:creationId xmlns:a16="http://schemas.microsoft.com/office/drawing/2014/main" id="{B004DAA2-2C55-1F2D-32A3-444A5B322C78}"/>
                </a:ext>
              </a:extLst>
            </p:cNvPr>
            <p:cNvSpPr/>
            <p:nvPr/>
          </p:nvSpPr>
          <p:spPr>
            <a:xfrm>
              <a:off x="5733977" y="1862549"/>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30" name="Freeform: Shape 429">
              <a:extLst>
                <a:ext uri="{FF2B5EF4-FFF2-40B4-BE49-F238E27FC236}">
                  <a16:creationId xmlns:a16="http://schemas.microsoft.com/office/drawing/2014/main" id="{B02F5168-A1E3-A350-3237-6BF36461A7CA}"/>
                </a:ext>
              </a:extLst>
            </p:cNvPr>
            <p:cNvSpPr/>
            <p:nvPr/>
          </p:nvSpPr>
          <p:spPr>
            <a:xfrm>
              <a:off x="5714113" y="1881579"/>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31" name="Freeform: Shape 430">
              <a:extLst>
                <a:ext uri="{FF2B5EF4-FFF2-40B4-BE49-F238E27FC236}">
                  <a16:creationId xmlns:a16="http://schemas.microsoft.com/office/drawing/2014/main" id="{5B42BF54-16C7-2C22-26DD-37E1D578511C}"/>
                </a:ext>
              </a:extLst>
            </p:cNvPr>
            <p:cNvSpPr/>
            <p:nvPr/>
          </p:nvSpPr>
          <p:spPr>
            <a:xfrm>
              <a:off x="5733977" y="1866386"/>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32" name="Freeform: Shape 431">
              <a:extLst>
                <a:ext uri="{FF2B5EF4-FFF2-40B4-BE49-F238E27FC236}">
                  <a16:creationId xmlns:a16="http://schemas.microsoft.com/office/drawing/2014/main" id="{1776CCAC-AAC6-4276-9E96-F29AA11B9847}"/>
                </a:ext>
              </a:extLst>
            </p:cNvPr>
            <p:cNvSpPr/>
            <p:nvPr/>
          </p:nvSpPr>
          <p:spPr>
            <a:xfrm>
              <a:off x="5714113" y="1885493"/>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33" name="Freeform: Shape 432">
              <a:extLst>
                <a:ext uri="{FF2B5EF4-FFF2-40B4-BE49-F238E27FC236}">
                  <a16:creationId xmlns:a16="http://schemas.microsoft.com/office/drawing/2014/main" id="{18E77B0E-7027-537F-35CE-6836247170BC}"/>
                </a:ext>
              </a:extLst>
            </p:cNvPr>
            <p:cNvSpPr/>
            <p:nvPr/>
          </p:nvSpPr>
          <p:spPr>
            <a:xfrm>
              <a:off x="6359237" y="2232031"/>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34" name="Freeform: Shape 433">
              <a:extLst>
                <a:ext uri="{FF2B5EF4-FFF2-40B4-BE49-F238E27FC236}">
                  <a16:creationId xmlns:a16="http://schemas.microsoft.com/office/drawing/2014/main" id="{E7C87207-2DB3-FA8A-5C08-BB947368D492}"/>
                </a:ext>
              </a:extLst>
            </p:cNvPr>
            <p:cNvSpPr/>
            <p:nvPr/>
          </p:nvSpPr>
          <p:spPr>
            <a:xfrm>
              <a:off x="6339373" y="2251138"/>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35" name="Freeform: Shape 434">
              <a:extLst>
                <a:ext uri="{FF2B5EF4-FFF2-40B4-BE49-F238E27FC236}">
                  <a16:creationId xmlns:a16="http://schemas.microsoft.com/office/drawing/2014/main" id="{30978ABB-0A45-4F5F-C340-625DDF95635B}"/>
                </a:ext>
              </a:extLst>
            </p:cNvPr>
            <p:cNvSpPr/>
            <p:nvPr/>
          </p:nvSpPr>
          <p:spPr>
            <a:xfrm>
              <a:off x="6378127" y="2232031"/>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36" name="Freeform: Shape 435">
              <a:extLst>
                <a:ext uri="{FF2B5EF4-FFF2-40B4-BE49-F238E27FC236}">
                  <a16:creationId xmlns:a16="http://schemas.microsoft.com/office/drawing/2014/main" id="{800048D8-EEED-E0AE-9FE5-95B64282F294}"/>
                </a:ext>
              </a:extLst>
            </p:cNvPr>
            <p:cNvSpPr/>
            <p:nvPr/>
          </p:nvSpPr>
          <p:spPr>
            <a:xfrm>
              <a:off x="6358263" y="2251138"/>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37" name="Freeform: Shape 436">
              <a:extLst>
                <a:ext uri="{FF2B5EF4-FFF2-40B4-BE49-F238E27FC236}">
                  <a16:creationId xmlns:a16="http://schemas.microsoft.com/office/drawing/2014/main" id="{452FB487-E5E7-A72E-8A73-0904B3E698B8}"/>
                </a:ext>
              </a:extLst>
            </p:cNvPr>
            <p:cNvSpPr/>
            <p:nvPr/>
          </p:nvSpPr>
          <p:spPr>
            <a:xfrm>
              <a:off x="6383320" y="2232031"/>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38" name="Freeform: Shape 437">
              <a:extLst>
                <a:ext uri="{FF2B5EF4-FFF2-40B4-BE49-F238E27FC236}">
                  <a16:creationId xmlns:a16="http://schemas.microsoft.com/office/drawing/2014/main" id="{6F54075E-5295-391A-C8A8-34962D4B140C}"/>
                </a:ext>
              </a:extLst>
            </p:cNvPr>
            <p:cNvSpPr/>
            <p:nvPr/>
          </p:nvSpPr>
          <p:spPr>
            <a:xfrm>
              <a:off x="6363457" y="2251138"/>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39" name="Freeform: Shape 438">
              <a:extLst>
                <a:ext uri="{FF2B5EF4-FFF2-40B4-BE49-F238E27FC236}">
                  <a16:creationId xmlns:a16="http://schemas.microsoft.com/office/drawing/2014/main" id="{6C12014E-A825-9E0D-1491-686C863BA136}"/>
                </a:ext>
              </a:extLst>
            </p:cNvPr>
            <p:cNvSpPr/>
            <p:nvPr/>
          </p:nvSpPr>
          <p:spPr>
            <a:xfrm>
              <a:off x="6387800" y="2232031"/>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40" name="Freeform: Shape 439">
              <a:extLst>
                <a:ext uri="{FF2B5EF4-FFF2-40B4-BE49-F238E27FC236}">
                  <a16:creationId xmlns:a16="http://schemas.microsoft.com/office/drawing/2014/main" id="{EE508CAD-277C-E1C8-4987-EB1DA87766EE}"/>
                </a:ext>
              </a:extLst>
            </p:cNvPr>
            <p:cNvSpPr/>
            <p:nvPr/>
          </p:nvSpPr>
          <p:spPr>
            <a:xfrm>
              <a:off x="6367936" y="2251138"/>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41" name="Freeform: Shape 440">
              <a:extLst>
                <a:ext uri="{FF2B5EF4-FFF2-40B4-BE49-F238E27FC236}">
                  <a16:creationId xmlns:a16="http://schemas.microsoft.com/office/drawing/2014/main" id="{C3EDA8FE-E82D-E2A2-88CA-BCF632D48F21}"/>
                </a:ext>
              </a:extLst>
            </p:cNvPr>
            <p:cNvSpPr/>
            <p:nvPr/>
          </p:nvSpPr>
          <p:spPr>
            <a:xfrm>
              <a:off x="6394226" y="2232031"/>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42" name="Freeform: Shape 441">
              <a:extLst>
                <a:ext uri="{FF2B5EF4-FFF2-40B4-BE49-F238E27FC236}">
                  <a16:creationId xmlns:a16="http://schemas.microsoft.com/office/drawing/2014/main" id="{97D1FF02-1161-E420-6B6D-CA82662F2B76}"/>
                </a:ext>
              </a:extLst>
            </p:cNvPr>
            <p:cNvSpPr/>
            <p:nvPr/>
          </p:nvSpPr>
          <p:spPr>
            <a:xfrm>
              <a:off x="6374298" y="2251138"/>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43" name="Freeform: Shape 442">
              <a:extLst>
                <a:ext uri="{FF2B5EF4-FFF2-40B4-BE49-F238E27FC236}">
                  <a16:creationId xmlns:a16="http://schemas.microsoft.com/office/drawing/2014/main" id="{A7706CCC-FD8D-731F-7D16-88C1E9A42525}"/>
                </a:ext>
              </a:extLst>
            </p:cNvPr>
            <p:cNvSpPr/>
            <p:nvPr/>
          </p:nvSpPr>
          <p:spPr>
            <a:xfrm>
              <a:off x="6399419" y="2232031"/>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44" name="Freeform: Shape 443">
              <a:extLst>
                <a:ext uri="{FF2B5EF4-FFF2-40B4-BE49-F238E27FC236}">
                  <a16:creationId xmlns:a16="http://schemas.microsoft.com/office/drawing/2014/main" id="{9CF016A0-CB89-88D2-1C7E-D988659B082C}"/>
                </a:ext>
              </a:extLst>
            </p:cNvPr>
            <p:cNvSpPr/>
            <p:nvPr/>
          </p:nvSpPr>
          <p:spPr>
            <a:xfrm>
              <a:off x="6379491" y="2251138"/>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45" name="Freeform: Shape 444">
              <a:extLst>
                <a:ext uri="{FF2B5EF4-FFF2-40B4-BE49-F238E27FC236}">
                  <a16:creationId xmlns:a16="http://schemas.microsoft.com/office/drawing/2014/main" id="{90A9FD06-8B72-08C0-6A74-E8D574B79436}"/>
                </a:ext>
              </a:extLst>
            </p:cNvPr>
            <p:cNvSpPr/>
            <p:nvPr/>
          </p:nvSpPr>
          <p:spPr>
            <a:xfrm>
              <a:off x="6410000" y="2232031"/>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46" name="Freeform: Shape 445">
              <a:extLst>
                <a:ext uri="{FF2B5EF4-FFF2-40B4-BE49-F238E27FC236}">
                  <a16:creationId xmlns:a16="http://schemas.microsoft.com/office/drawing/2014/main" id="{C9F3DA83-46D1-137C-7063-88AFB8F930F2}"/>
                </a:ext>
              </a:extLst>
            </p:cNvPr>
            <p:cNvSpPr/>
            <p:nvPr/>
          </p:nvSpPr>
          <p:spPr>
            <a:xfrm>
              <a:off x="6390137" y="2251138"/>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47" name="Freeform: Shape 446">
              <a:extLst>
                <a:ext uri="{FF2B5EF4-FFF2-40B4-BE49-F238E27FC236}">
                  <a16:creationId xmlns:a16="http://schemas.microsoft.com/office/drawing/2014/main" id="{FE0A5333-0F2D-FBE3-D944-CC081EE21F72}"/>
                </a:ext>
              </a:extLst>
            </p:cNvPr>
            <p:cNvSpPr/>
            <p:nvPr/>
          </p:nvSpPr>
          <p:spPr>
            <a:xfrm>
              <a:off x="6469982" y="2249910"/>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48" name="Freeform: Shape 447">
              <a:extLst>
                <a:ext uri="{FF2B5EF4-FFF2-40B4-BE49-F238E27FC236}">
                  <a16:creationId xmlns:a16="http://schemas.microsoft.com/office/drawing/2014/main" id="{F938347A-4DB3-615D-AEDE-AA0D31C1076E}"/>
                </a:ext>
              </a:extLst>
            </p:cNvPr>
            <p:cNvSpPr/>
            <p:nvPr/>
          </p:nvSpPr>
          <p:spPr>
            <a:xfrm>
              <a:off x="6450053" y="2269017"/>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49" name="Freeform: Shape 448">
              <a:extLst>
                <a:ext uri="{FF2B5EF4-FFF2-40B4-BE49-F238E27FC236}">
                  <a16:creationId xmlns:a16="http://schemas.microsoft.com/office/drawing/2014/main" id="{342C6483-F63F-4DE1-F973-030DDCA91C95}"/>
                </a:ext>
              </a:extLst>
            </p:cNvPr>
            <p:cNvSpPr/>
            <p:nvPr/>
          </p:nvSpPr>
          <p:spPr>
            <a:xfrm>
              <a:off x="6583129" y="2282063"/>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50" name="Freeform: Shape 449">
              <a:extLst>
                <a:ext uri="{FF2B5EF4-FFF2-40B4-BE49-F238E27FC236}">
                  <a16:creationId xmlns:a16="http://schemas.microsoft.com/office/drawing/2014/main" id="{5C433CD3-B81F-A477-2B01-E1C4AB228BBD}"/>
                </a:ext>
              </a:extLst>
            </p:cNvPr>
            <p:cNvSpPr/>
            <p:nvPr/>
          </p:nvSpPr>
          <p:spPr>
            <a:xfrm>
              <a:off x="6563264" y="2301170"/>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51" name="Freeform: Shape 450">
              <a:extLst>
                <a:ext uri="{FF2B5EF4-FFF2-40B4-BE49-F238E27FC236}">
                  <a16:creationId xmlns:a16="http://schemas.microsoft.com/office/drawing/2014/main" id="{7D4797B6-8CF6-2814-A85B-C62ADDF40C38}"/>
                </a:ext>
              </a:extLst>
            </p:cNvPr>
            <p:cNvSpPr/>
            <p:nvPr/>
          </p:nvSpPr>
          <p:spPr>
            <a:xfrm>
              <a:off x="6592217" y="2282063"/>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52" name="Freeform: Shape 451">
              <a:extLst>
                <a:ext uri="{FF2B5EF4-FFF2-40B4-BE49-F238E27FC236}">
                  <a16:creationId xmlns:a16="http://schemas.microsoft.com/office/drawing/2014/main" id="{353FCAF5-05EB-A927-616A-8E97E2C81EB3}"/>
                </a:ext>
              </a:extLst>
            </p:cNvPr>
            <p:cNvSpPr/>
            <p:nvPr/>
          </p:nvSpPr>
          <p:spPr>
            <a:xfrm>
              <a:off x="6572352" y="2301170"/>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53" name="Freeform: Shape 452">
              <a:extLst>
                <a:ext uri="{FF2B5EF4-FFF2-40B4-BE49-F238E27FC236}">
                  <a16:creationId xmlns:a16="http://schemas.microsoft.com/office/drawing/2014/main" id="{047976D9-6364-E9CB-F6E5-B83495A4229C}"/>
                </a:ext>
              </a:extLst>
            </p:cNvPr>
            <p:cNvSpPr/>
            <p:nvPr/>
          </p:nvSpPr>
          <p:spPr>
            <a:xfrm>
              <a:off x="6618897" y="2299635"/>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54" name="Freeform: Shape 453">
              <a:extLst>
                <a:ext uri="{FF2B5EF4-FFF2-40B4-BE49-F238E27FC236}">
                  <a16:creationId xmlns:a16="http://schemas.microsoft.com/office/drawing/2014/main" id="{77230B9F-5C2F-415A-7865-E3B1495E65A4}"/>
                </a:ext>
              </a:extLst>
            </p:cNvPr>
            <p:cNvSpPr/>
            <p:nvPr/>
          </p:nvSpPr>
          <p:spPr>
            <a:xfrm>
              <a:off x="6599033" y="2318742"/>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55" name="Freeform: Shape 454">
              <a:extLst>
                <a:ext uri="{FF2B5EF4-FFF2-40B4-BE49-F238E27FC236}">
                  <a16:creationId xmlns:a16="http://schemas.microsoft.com/office/drawing/2014/main" id="{BA59854B-E9E7-2EBF-2B1D-74D7B8C378F0}"/>
                </a:ext>
              </a:extLst>
            </p:cNvPr>
            <p:cNvSpPr/>
            <p:nvPr/>
          </p:nvSpPr>
          <p:spPr>
            <a:xfrm>
              <a:off x="6610328" y="2299635"/>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56" name="Freeform: Shape 455">
              <a:extLst>
                <a:ext uri="{FF2B5EF4-FFF2-40B4-BE49-F238E27FC236}">
                  <a16:creationId xmlns:a16="http://schemas.microsoft.com/office/drawing/2014/main" id="{92A841BF-BFD6-FE84-8A77-6E04007AC9F7}"/>
                </a:ext>
              </a:extLst>
            </p:cNvPr>
            <p:cNvSpPr/>
            <p:nvPr/>
          </p:nvSpPr>
          <p:spPr>
            <a:xfrm>
              <a:off x="6590399" y="2318742"/>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57" name="Freeform: Shape 456">
              <a:extLst>
                <a:ext uri="{FF2B5EF4-FFF2-40B4-BE49-F238E27FC236}">
                  <a16:creationId xmlns:a16="http://schemas.microsoft.com/office/drawing/2014/main" id="{618059AE-C1CA-77FE-DF93-13D9C9250289}"/>
                </a:ext>
              </a:extLst>
            </p:cNvPr>
            <p:cNvSpPr/>
            <p:nvPr/>
          </p:nvSpPr>
          <p:spPr>
            <a:xfrm>
              <a:off x="6596826" y="2299635"/>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58" name="Freeform: Shape 457">
              <a:extLst>
                <a:ext uri="{FF2B5EF4-FFF2-40B4-BE49-F238E27FC236}">
                  <a16:creationId xmlns:a16="http://schemas.microsoft.com/office/drawing/2014/main" id="{01AB4567-0B0A-61AC-DA8D-669B223753AA}"/>
                </a:ext>
              </a:extLst>
            </p:cNvPr>
            <p:cNvSpPr/>
            <p:nvPr/>
          </p:nvSpPr>
          <p:spPr>
            <a:xfrm>
              <a:off x="6576961" y="2318742"/>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59" name="Freeform: Shape 458">
              <a:extLst>
                <a:ext uri="{FF2B5EF4-FFF2-40B4-BE49-F238E27FC236}">
                  <a16:creationId xmlns:a16="http://schemas.microsoft.com/office/drawing/2014/main" id="{B9284391-928C-BDC8-B646-55070B73B508}"/>
                </a:ext>
              </a:extLst>
            </p:cNvPr>
            <p:cNvSpPr/>
            <p:nvPr/>
          </p:nvSpPr>
          <p:spPr>
            <a:xfrm>
              <a:off x="6729966" y="2320277"/>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60" name="Freeform: Shape 459">
              <a:extLst>
                <a:ext uri="{FF2B5EF4-FFF2-40B4-BE49-F238E27FC236}">
                  <a16:creationId xmlns:a16="http://schemas.microsoft.com/office/drawing/2014/main" id="{3DCFCEB5-EE53-9178-5ACB-557516B351FB}"/>
                </a:ext>
              </a:extLst>
            </p:cNvPr>
            <p:cNvSpPr/>
            <p:nvPr/>
          </p:nvSpPr>
          <p:spPr>
            <a:xfrm>
              <a:off x="6710102" y="233938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61" name="Freeform: Shape 460">
              <a:extLst>
                <a:ext uri="{FF2B5EF4-FFF2-40B4-BE49-F238E27FC236}">
                  <a16:creationId xmlns:a16="http://schemas.microsoft.com/office/drawing/2014/main" id="{45A1DACB-F6F3-E0FA-B670-9D60ABD0E68B}"/>
                </a:ext>
              </a:extLst>
            </p:cNvPr>
            <p:cNvSpPr/>
            <p:nvPr/>
          </p:nvSpPr>
          <p:spPr>
            <a:xfrm>
              <a:off x="6808318" y="2320277"/>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62" name="Freeform: Shape 461">
              <a:extLst>
                <a:ext uri="{FF2B5EF4-FFF2-40B4-BE49-F238E27FC236}">
                  <a16:creationId xmlns:a16="http://schemas.microsoft.com/office/drawing/2014/main" id="{51A34807-CAF6-C666-A80F-93684BDB4242}"/>
                </a:ext>
              </a:extLst>
            </p:cNvPr>
            <p:cNvSpPr/>
            <p:nvPr/>
          </p:nvSpPr>
          <p:spPr>
            <a:xfrm>
              <a:off x="6788389" y="233938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63" name="Freeform: Shape 462">
              <a:extLst>
                <a:ext uri="{FF2B5EF4-FFF2-40B4-BE49-F238E27FC236}">
                  <a16:creationId xmlns:a16="http://schemas.microsoft.com/office/drawing/2014/main" id="{50F1CB10-E9D4-DDA8-6994-21460332DB8F}"/>
                </a:ext>
              </a:extLst>
            </p:cNvPr>
            <p:cNvSpPr/>
            <p:nvPr/>
          </p:nvSpPr>
          <p:spPr>
            <a:xfrm>
              <a:off x="6812408" y="2320277"/>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64" name="Freeform: Shape 463">
              <a:extLst>
                <a:ext uri="{FF2B5EF4-FFF2-40B4-BE49-F238E27FC236}">
                  <a16:creationId xmlns:a16="http://schemas.microsoft.com/office/drawing/2014/main" id="{4DB52B77-5FBC-CA61-DDE7-7DBB17BD8DBB}"/>
                </a:ext>
              </a:extLst>
            </p:cNvPr>
            <p:cNvSpPr/>
            <p:nvPr/>
          </p:nvSpPr>
          <p:spPr>
            <a:xfrm>
              <a:off x="6792479" y="2339385"/>
              <a:ext cx="39857" cy="767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65" name="Freeform: Shape 464">
              <a:extLst>
                <a:ext uri="{FF2B5EF4-FFF2-40B4-BE49-F238E27FC236}">
                  <a16:creationId xmlns:a16="http://schemas.microsoft.com/office/drawing/2014/main" id="{89D3481E-2CF1-72C3-CBBA-1781B75CA562}"/>
                </a:ext>
              </a:extLst>
            </p:cNvPr>
            <p:cNvSpPr/>
            <p:nvPr/>
          </p:nvSpPr>
          <p:spPr>
            <a:xfrm>
              <a:off x="6820003" y="2320277"/>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66" name="Freeform: Shape 465">
              <a:extLst>
                <a:ext uri="{FF2B5EF4-FFF2-40B4-BE49-F238E27FC236}">
                  <a16:creationId xmlns:a16="http://schemas.microsoft.com/office/drawing/2014/main" id="{95293E96-C19E-531C-C411-C0F3339114DD}"/>
                </a:ext>
              </a:extLst>
            </p:cNvPr>
            <p:cNvSpPr/>
            <p:nvPr/>
          </p:nvSpPr>
          <p:spPr>
            <a:xfrm>
              <a:off x="6800139" y="233938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67" name="Freeform: Shape 466">
              <a:extLst>
                <a:ext uri="{FF2B5EF4-FFF2-40B4-BE49-F238E27FC236}">
                  <a16:creationId xmlns:a16="http://schemas.microsoft.com/office/drawing/2014/main" id="{A7307404-12E1-58D3-5E72-ACCE900AF8FA}"/>
                </a:ext>
              </a:extLst>
            </p:cNvPr>
            <p:cNvSpPr/>
            <p:nvPr/>
          </p:nvSpPr>
          <p:spPr>
            <a:xfrm>
              <a:off x="6833505" y="2320277"/>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68" name="Freeform: Shape 467">
              <a:extLst>
                <a:ext uri="{FF2B5EF4-FFF2-40B4-BE49-F238E27FC236}">
                  <a16:creationId xmlns:a16="http://schemas.microsoft.com/office/drawing/2014/main" id="{6DCEBC6D-F4A2-AC5F-0578-8A8EC1140A48}"/>
                </a:ext>
              </a:extLst>
            </p:cNvPr>
            <p:cNvSpPr/>
            <p:nvPr/>
          </p:nvSpPr>
          <p:spPr>
            <a:xfrm>
              <a:off x="6813641" y="233938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69" name="Freeform: Shape 468">
              <a:extLst>
                <a:ext uri="{FF2B5EF4-FFF2-40B4-BE49-F238E27FC236}">
                  <a16:creationId xmlns:a16="http://schemas.microsoft.com/office/drawing/2014/main" id="{333905BF-8D2C-D5DB-8E36-7394CD5C257F}"/>
                </a:ext>
              </a:extLst>
            </p:cNvPr>
            <p:cNvSpPr/>
            <p:nvPr/>
          </p:nvSpPr>
          <p:spPr>
            <a:xfrm>
              <a:off x="6686668" y="2320277"/>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70" name="Freeform: Shape 469">
              <a:extLst>
                <a:ext uri="{FF2B5EF4-FFF2-40B4-BE49-F238E27FC236}">
                  <a16:creationId xmlns:a16="http://schemas.microsoft.com/office/drawing/2014/main" id="{BEA7820B-799F-DC5F-329C-9144C51EF493}"/>
                </a:ext>
              </a:extLst>
            </p:cNvPr>
            <p:cNvSpPr/>
            <p:nvPr/>
          </p:nvSpPr>
          <p:spPr>
            <a:xfrm>
              <a:off x="6666739" y="2339385"/>
              <a:ext cx="39857" cy="767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71" name="Freeform: Shape 470">
              <a:extLst>
                <a:ext uri="{FF2B5EF4-FFF2-40B4-BE49-F238E27FC236}">
                  <a16:creationId xmlns:a16="http://schemas.microsoft.com/office/drawing/2014/main" id="{4A64ECAB-8755-8A2C-BE55-799A99E9237B}"/>
                </a:ext>
              </a:extLst>
            </p:cNvPr>
            <p:cNvSpPr/>
            <p:nvPr/>
          </p:nvSpPr>
          <p:spPr>
            <a:xfrm>
              <a:off x="6630971" y="2320277"/>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72" name="Freeform: Shape 471">
              <a:extLst>
                <a:ext uri="{FF2B5EF4-FFF2-40B4-BE49-F238E27FC236}">
                  <a16:creationId xmlns:a16="http://schemas.microsoft.com/office/drawing/2014/main" id="{18029958-7032-2C92-7A1A-9982127E7731}"/>
                </a:ext>
              </a:extLst>
            </p:cNvPr>
            <p:cNvSpPr/>
            <p:nvPr/>
          </p:nvSpPr>
          <p:spPr>
            <a:xfrm>
              <a:off x="6611107" y="233938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73" name="Freeform: Shape 472">
              <a:extLst>
                <a:ext uri="{FF2B5EF4-FFF2-40B4-BE49-F238E27FC236}">
                  <a16:creationId xmlns:a16="http://schemas.microsoft.com/office/drawing/2014/main" id="{9A28AF6D-0CB5-59F9-C583-E5C9337EFD89}"/>
                </a:ext>
              </a:extLst>
            </p:cNvPr>
            <p:cNvSpPr/>
            <p:nvPr/>
          </p:nvSpPr>
          <p:spPr>
            <a:xfrm>
              <a:off x="6186239" y="2217988"/>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74" name="Freeform: Shape 473">
              <a:extLst>
                <a:ext uri="{FF2B5EF4-FFF2-40B4-BE49-F238E27FC236}">
                  <a16:creationId xmlns:a16="http://schemas.microsoft.com/office/drawing/2014/main" id="{207DA345-B426-AB9D-F04A-949264C76597}"/>
                </a:ext>
              </a:extLst>
            </p:cNvPr>
            <p:cNvSpPr/>
            <p:nvPr/>
          </p:nvSpPr>
          <p:spPr>
            <a:xfrm>
              <a:off x="6166375" y="2237095"/>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75" name="Freeform: Shape 474">
              <a:extLst>
                <a:ext uri="{FF2B5EF4-FFF2-40B4-BE49-F238E27FC236}">
                  <a16:creationId xmlns:a16="http://schemas.microsoft.com/office/drawing/2014/main" id="{07185655-AFC2-DCA4-6C6A-0AD41BDCDA51}"/>
                </a:ext>
              </a:extLst>
            </p:cNvPr>
            <p:cNvSpPr/>
            <p:nvPr/>
          </p:nvSpPr>
          <p:spPr>
            <a:xfrm>
              <a:off x="6165012" y="2201951"/>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76" name="Freeform: Shape 475">
              <a:extLst>
                <a:ext uri="{FF2B5EF4-FFF2-40B4-BE49-F238E27FC236}">
                  <a16:creationId xmlns:a16="http://schemas.microsoft.com/office/drawing/2014/main" id="{218427AE-0B89-53FA-C4FD-79D95F9EF0B9}"/>
                </a:ext>
              </a:extLst>
            </p:cNvPr>
            <p:cNvSpPr/>
            <p:nvPr/>
          </p:nvSpPr>
          <p:spPr>
            <a:xfrm>
              <a:off x="6145083" y="2221058"/>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77" name="Freeform: Shape 476">
              <a:extLst>
                <a:ext uri="{FF2B5EF4-FFF2-40B4-BE49-F238E27FC236}">
                  <a16:creationId xmlns:a16="http://schemas.microsoft.com/office/drawing/2014/main" id="{A179D454-5FBF-EAE1-C259-D2BE2AD5701A}"/>
                </a:ext>
              </a:extLst>
            </p:cNvPr>
            <p:cNvSpPr/>
            <p:nvPr/>
          </p:nvSpPr>
          <p:spPr>
            <a:xfrm>
              <a:off x="6143525" y="2173865"/>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78" name="Freeform: Shape 477">
              <a:extLst>
                <a:ext uri="{FF2B5EF4-FFF2-40B4-BE49-F238E27FC236}">
                  <a16:creationId xmlns:a16="http://schemas.microsoft.com/office/drawing/2014/main" id="{9EEAEBAF-9B1B-874A-EB94-817D2BD6B741}"/>
                </a:ext>
              </a:extLst>
            </p:cNvPr>
            <p:cNvSpPr/>
            <p:nvPr/>
          </p:nvSpPr>
          <p:spPr>
            <a:xfrm>
              <a:off x="6123596" y="2192973"/>
              <a:ext cx="39857" cy="767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79" name="Freeform: Shape 478">
              <a:extLst>
                <a:ext uri="{FF2B5EF4-FFF2-40B4-BE49-F238E27FC236}">
                  <a16:creationId xmlns:a16="http://schemas.microsoft.com/office/drawing/2014/main" id="{132AF2D3-4754-1EDF-702A-84B39FA1390E}"/>
                </a:ext>
              </a:extLst>
            </p:cNvPr>
            <p:cNvSpPr/>
            <p:nvPr/>
          </p:nvSpPr>
          <p:spPr>
            <a:xfrm>
              <a:off x="6089970" y="2132889"/>
              <a:ext cx="6491" cy="38137"/>
            </a:xfrm>
            <a:custGeom>
              <a:avLst/>
              <a:gdLst>
                <a:gd name="connsiteX0" fmla="*/ 0 w 9525"/>
                <a:gd name="connsiteY0" fmla="*/ 0 h 47339"/>
                <a:gd name="connsiteX1" fmla="*/ 0 w 9525"/>
                <a:gd name="connsiteY1" fmla="*/ 47339 h 47339"/>
              </a:gdLst>
              <a:ahLst/>
              <a:cxnLst>
                <a:cxn ang="0">
                  <a:pos x="connsiteX0" y="connsiteY0"/>
                </a:cxn>
                <a:cxn ang="0">
                  <a:pos x="connsiteX1" y="connsiteY1"/>
                </a:cxn>
              </a:cxnLst>
              <a:rect l="l" t="t" r="r" b="b"/>
              <a:pathLst>
                <a:path w="9525" h="47339">
                  <a:moveTo>
                    <a:pt x="0" y="0"/>
                  </a:moveTo>
                  <a:lnTo>
                    <a:pt x="0" y="47339"/>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80" name="Freeform: Shape 479">
              <a:extLst>
                <a:ext uri="{FF2B5EF4-FFF2-40B4-BE49-F238E27FC236}">
                  <a16:creationId xmlns:a16="http://schemas.microsoft.com/office/drawing/2014/main" id="{2F763C69-40B7-DD4F-9701-7456A5878CE6}"/>
                </a:ext>
              </a:extLst>
            </p:cNvPr>
            <p:cNvSpPr/>
            <p:nvPr/>
          </p:nvSpPr>
          <p:spPr>
            <a:xfrm>
              <a:off x="6070041" y="215199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81" name="Freeform: Shape 480">
              <a:extLst>
                <a:ext uri="{FF2B5EF4-FFF2-40B4-BE49-F238E27FC236}">
                  <a16:creationId xmlns:a16="http://schemas.microsoft.com/office/drawing/2014/main" id="{40D460F7-D384-05C8-379E-192C77042D4F}"/>
                </a:ext>
              </a:extLst>
            </p:cNvPr>
            <p:cNvSpPr/>
            <p:nvPr/>
          </p:nvSpPr>
          <p:spPr>
            <a:xfrm>
              <a:off x="7010658"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82" name="Freeform: Shape 481">
              <a:extLst>
                <a:ext uri="{FF2B5EF4-FFF2-40B4-BE49-F238E27FC236}">
                  <a16:creationId xmlns:a16="http://schemas.microsoft.com/office/drawing/2014/main" id="{1D9429A8-B012-9FDF-7512-16BD4186361F}"/>
                </a:ext>
              </a:extLst>
            </p:cNvPr>
            <p:cNvSpPr/>
            <p:nvPr/>
          </p:nvSpPr>
          <p:spPr>
            <a:xfrm>
              <a:off x="6990794"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83" name="Freeform: Shape 482">
              <a:extLst>
                <a:ext uri="{FF2B5EF4-FFF2-40B4-BE49-F238E27FC236}">
                  <a16:creationId xmlns:a16="http://schemas.microsoft.com/office/drawing/2014/main" id="{197F0F4D-EAD4-C889-7370-ACCC925860F8}"/>
                </a:ext>
              </a:extLst>
            </p:cNvPr>
            <p:cNvSpPr/>
            <p:nvPr/>
          </p:nvSpPr>
          <p:spPr>
            <a:xfrm>
              <a:off x="7094074"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84" name="Freeform: Shape 483">
              <a:extLst>
                <a:ext uri="{FF2B5EF4-FFF2-40B4-BE49-F238E27FC236}">
                  <a16:creationId xmlns:a16="http://schemas.microsoft.com/office/drawing/2014/main" id="{C12F47B8-3411-BBE8-0CDB-7DB4EDCD3BFD}"/>
                </a:ext>
              </a:extLst>
            </p:cNvPr>
            <p:cNvSpPr/>
            <p:nvPr/>
          </p:nvSpPr>
          <p:spPr>
            <a:xfrm>
              <a:off x="7074145"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85" name="Freeform: Shape 484">
              <a:extLst>
                <a:ext uri="{FF2B5EF4-FFF2-40B4-BE49-F238E27FC236}">
                  <a16:creationId xmlns:a16="http://schemas.microsoft.com/office/drawing/2014/main" id="{3A5989EB-63B6-644A-6E42-50DBE5DA0F97}"/>
                </a:ext>
              </a:extLst>
            </p:cNvPr>
            <p:cNvSpPr/>
            <p:nvPr/>
          </p:nvSpPr>
          <p:spPr>
            <a:xfrm>
              <a:off x="7147109"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86" name="Freeform: Shape 485">
              <a:extLst>
                <a:ext uri="{FF2B5EF4-FFF2-40B4-BE49-F238E27FC236}">
                  <a16:creationId xmlns:a16="http://schemas.microsoft.com/office/drawing/2014/main" id="{E943ED52-A7C1-85C5-FD84-E3EEB38650D1}"/>
                </a:ext>
              </a:extLst>
            </p:cNvPr>
            <p:cNvSpPr/>
            <p:nvPr/>
          </p:nvSpPr>
          <p:spPr>
            <a:xfrm>
              <a:off x="7127245"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87" name="Freeform: Shape 486">
              <a:extLst>
                <a:ext uri="{FF2B5EF4-FFF2-40B4-BE49-F238E27FC236}">
                  <a16:creationId xmlns:a16="http://schemas.microsoft.com/office/drawing/2014/main" id="{4A2D6417-EE8F-F0C7-E17C-7F4108B146B4}"/>
                </a:ext>
              </a:extLst>
            </p:cNvPr>
            <p:cNvSpPr/>
            <p:nvPr/>
          </p:nvSpPr>
          <p:spPr>
            <a:xfrm>
              <a:off x="7223059"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88" name="Freeform: Shape 487">
              <a:extLst>
                <a:ext uri="{FF2B5EF4-FFF2-40B4-BE49-F238E27FC236}">
                  <a16:creationId xmlns:a16="http://schemas.microsoft.com/office/drawing/2014/main" id="{D9A3C1EE-8193-D2C2-1FA3-732D4B62F892}"/>
                </a:ext>
              </a:extLst>
            </p:cNvPr>
            <p:cNvSpPr/>
            <p:nvPr/>
          </p:nvSpPr>
          <p:spPr>
            <a:xfrm>
              <a:off x="7203131"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89" name="Freeform: Shape 488">
              <a:extLst>
                <a:ext uri="{FF2B5EF4-FFF2-40B4-BE49-F238E27FC236}">
                  <a16:creationId xmlns:a16="http://schemas.microsoft.com/office/drawing/2014/main" id="{4914917B-20F0-1C9A-7694-D5090A76832B}"/>
                </a:ext>
              </a:extLst>
            </p:cNvPr>
            <p:cNvSpPr/>
            <p:nvPr/>
          </p:nvSpPr>
          <p:spPr>
            <a:xfrm>
              <a:off x="7239288"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90" name="Freeform: Shape 489">
              <a:extLst>
                <a:ext uri="{FF2B5EF4-FFF2-40B4-BE49-F238E27FC236}">
                  <a16:creationId xmlns:a16="http://schemas.microsoft.com/office/drawing/2014/main" id="{BFA78F5D-1309-B97B-3D5D-02D7B16960D5}"/>
                </a:ext>
              </a:extLst>
            </p:cNvPr>
            <p:cNvSpPr/>
            <p:nvPr/>
          </p:nvSpPr>
          <p:spPr>
            <a:xfrm>
              <a:off x="7219424"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91" name="Freeform: Shape 490">
              <a:extLst>
                <a:ext uri="{FF2B5EF4-FFF2-40B4-BE49-F238E27FC236}">
                  <a16:creationId xmlns:a16="http://schemas.microsoft.com/office/drawing/2014/main" id="{A47E65B0-F892-DB33-77D3-A352898298EC}"/>
                </a:ext>
              </a:extLst>
            </p:cNvPr>
            <p:cNvSpPr/>
            <p:nvPr/>
          </p:nvSpPr>
          <p:spPr>
            <a:xfrm>
              <a:off x="7267007"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92" name="Freeform: Shape 491">
              <a:extLst>
                <a:ext uri="{FF2B5EF4-FFF2-40B4-BE49-F238E27FC236}">
                  <a16:creationId xmlns:a16="http://schemas.microsoft.com/office/drawing/2014/main" id="{8982FB01-3003-63C2-2D85-34BB8760AB62}"/>
                </a:ext>
              </a:extLst>
            </p:cNvPr>
            <p:cNvSpPr/>
            <p:nvPr/>
          </p:nvSpPr>
          <p:spPr>
            <a:xfrm>
              <a:off x="7247078"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93" name="Freeform: Shape 492">
              <a:extLst>
                <a:ext uri="{FF2B5EF4-FFF2-40B4-BE49-F238E27FC236}">
                  <a16:creationId xmlns:a16="http://schemas.microsoft.com/office/drawing/2014/main" id="{2CDA822D-D1A1-CAA2-40B3-51FA8F04ACE4}"/>
                </a:ext>
              </a:extLst>
            </p:cNvPr>
            <p:cNvSpPr/>
            <p:nvPr/>
          </p:nvSpPr>
          <p:spPr>
            <a:xfrm>
              <a:off x="7340750"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94" name="Freeform: Shape 493">
              <a:extLst>
                <a:ext uri="{FF2B5EF4-FFF2-40B4-BE49-F238E27FC236}">
                  <a16:creationId xmlns:a16="http://schemas.microsoft.com/office/drawing/2014/main" id="{9C6E865C-D15B-DD0F-001D-A8907F9B4A6B}"/>
                </a:ext>
              </a:extLst>
            </p:cNvPr>
            <p:cNvSpPr/>
            <p:nvPr/>
          </p:nvSpPr>
          <p:spPr>
            <a:xfrm>
              <a:off x="7320821"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95" name="Freeform: Shape 494">
              <a:extLst>
                <a:ext uri="{FF2B5EF4-FFF2-40B4-BE49-F238E27FC236}">
                  <a16:creationId xmlns:a16="http://schemas.microsoft.com/office/drawing/2014/main" id="{F67ED407-7259-A832-EB3F-0C8E44ACFF45}"/>
                </a:ext>
              </a:extLst>
            </p:cNvPr>
            <p:cNvSpPr/>
            <p:nvPr/>
          </p:nvSpPr>
          <p:spPr>
            <a:xfrm>
              <a:off x="7411767"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96" name="Freeform: Shape 495">
              <a:extLst>
                <a:ext uri="{FF2B5EF4-FFF2-40B4-BE49-F238E27FC236}">
                  <a16:creationId xmlns:a16="http://schemas.microsoft.com/office/drawing/2014/main" id="{6A4D620F-A153-0DCB-15C5-FC7727C866FB}"/>
                </a:ext>
              </a:extLst>
            </p:cNvPr>
            <p:cNvSpPr/>
            <p:nvPr/>
          </p:nvSpPr>
          <p:spPr>
            <a:xfrm>
              <a:off x="7391903"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97" name="Freeform: Shape 496">
              <a:extLst>
                <a:ext uri="{FF2B5EF4-FFF2-40B4-BE49-F238E27FC236}">
                  <a16:creationId xmlns:a16="http://schemas.microsoft.com/office/drawing/2014/main" id="{4E147B8B-18C5-B791-B2E4-0667910F8B8D}"/>
                </a:ext>
              </a:extLst>
            </p:cNvPr>
            <p:cNvSpPr/>
            <p:nvPr/>
          </p:nvSpPr>
          <p:spPr>
            <a:xfrm>
              <a:off x="7415467"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98" name="Freeform: Shape 497">
              <a:extLst>
                <a:ext uri="{FF2B5EF4-FFF2-40B4-BE49-F238E27FC236}">
                  <a16:creationId xmlns:a16="http://schemas.microsoft.com/office/drawing/2014/main" id="{B8572797-897D-1E92-1FCA-EBC9A588A144}"/>
                </a:ext>
              </a:extLst>
            </p:cNvPr>
            <p:cNvSpPr/>
            <p:nvPr/>
          </p:nvSpPr>
          <p:spPr>
            <a:xfrm>
              <a:off x="7395538"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99" name="Freeform: Shape 498">
              <a:extLst>
                <a:ext uri="{FF2B5EF4-FFF2-40B4-BE49-F238E27FC236}">
                  <a16:creationId xmlns:a16="http://schemas.microsoft.com/office/drawing/2014/main" id="{30E45D7B-3236-1D16-AEE6-90A52BE11A21}"/>
                </a:ext>
              </a:extLst>
            </p:cNvPr>
            <p:cNvSpPr/>
            <p:nvPr/>
          </p:nvSpPr>
          <p:spPr>
            <a:xfrm>
              <a:off x="7439031" y="2392869"/>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00" name="Freeform: Shape 499">
              <a:extLst>
                <a:ext uri="{FF2B5EF4-FFF2-40B4-BE49-F238E27FC236}">
                  <a16:creationId xmlns:a16="http://schemas.microsoft.com/office/drawing/2014/main" id="{EF62074B-614A-CB75-0890-E08A79BC01A3}"/>
                </a:ext>
              </a:extLst>
            </p:cNvPr>
            <p:cNvSpPr/>
            <p:nvPr/>
          </p:nvSpPr>
          <p:spPr>
            <a:xfrm>
              <a:off x="7419167" y="241197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01" name="Freeform: Shape 500">
              <a:extLst>
                <a:ext uri="{FF2B5EF4-FFF2-40B4-BE49-F238E27FC236}">
                  <a16:creationId xmlns:a16="http://schemas.microsoft.com/office/drawing/2014/main" id="{816C6DA0-366D-FB28-E164-0C91303E0571}"/>
                </a:ext>
              </a:extLst>
            </p:cNvPr>
            <p:cNvSpPr/>
            <p:nvPr/>
          </p:nvSpPr>
          <p:spPr>
            <a:xfrm>
              <a:off x="7488171" y="2444588"/>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02" name="Freeform: Shape 501">
              <a:extLst>
                <a:ext uri="{FF2B5EF4-FFF2-40B4-BE49-F238E27FC236}">
                  <a16:creationId xmlns:a16="http://schemas.microsoft.com/office/drawing/2014/main" id="{CBC67F79-3C8A-3187-0AF2-162AE29FAB52}"/>
                </a:ext>
              </a:extLst>
            </p:cNvPr>
            <p:cNvSpPr/>
            <p:nvPr/>
          </p:nvSpPr>
          <p:spPr>
            <a:xfrm>
              <a:off x="7468243" y="246369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03" name="Freeform: Shape 502">
              <a:extLst>
                <a:ext uri="{FF2B5EF4-FFF2-40B4-BE49-F238E27FC236}">
                  <a16:creationId xmlns:a16="http://schemas.microsoft.com/office/drawing/2014/main" id="{D61CEF09-AC9F-F022-BDEC-DE5A8D5CBC25}"/>
                </a:ext>
              </a:extLst>
            </p:cNvPr>
            <p:cNvSpPr/>
            <p:nvPr/>
          </p:nvSpPr>
          <p:spPr>
            <a:xfrm>
              <a:off x="7492975" y="2444588"/>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04" name="Freeform: Shape 503">
              <a:extLst>
                <a:ext uri="{FF2B5EF4-FFF2-40B4-BE49-F238E27FC236}">
                  <a16:creationId xmlns:a16="http://schemas.microsoft.com/office/drawing/2014/main" id="{ECC7D6F0-6D28-D7C1-D8E2-E9BC920DDA8D}"/>
                </a:ext>
              </a:extLst>
            </p:cNvPr>
            <p:cNvSpPr/>
            <p:nvPr/>
          </p:nvSpPr>
          <p:spPr>
            <a:xfrm>
              <a:off x="7473111" y="246369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05" name="Freeform: Shape 504">
              <a:extLst>
                <a:ext uri="{FF2B5EF4-FFF2-40B4-BE49-F238E27FC236}">
                  <a16:creationId xmlns:a16="http://schemas.microsoft.com/office/drawing/2014/main" id="{0CEDC2B1-9B6D-ADE0-B063-BE458445E731}"/>
                </a:ext>
              </a:extLst>
            </p:cNvPr>
            <p:cNvSpPr/>
            <p:nvPr/>
          </p:nvSpPr>
          <p:spPr>
            <a:xfrm>
              <a:off x="7508036" y="2444588"/>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06" name="Freeform: Shape 505">
              <a:extLst>
                <a:ext uri="{FF2B5EF4-FFF2-40B4-BE49-F238E27FC236}">
                  <a16:creationId xmlns:a16="http://schemas.microsoft.com/office/drawing/2014/main" id="{95DC25A8-C1B9-4B88-E2E4-4949DF8BC14A}"/>
                </a:ext>
              </a:extLst>
            </p:cNvPr>
            <p:cNvSpPr/>
            <p:nvPr/>
          </p:nvSpPr>
          <p:spPr>
            <a:xfrm>
              <a:off x="7488171" y="246369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07" name="Freeform: Shape 506">
              <a:extLst>
                <a:ext uri="{FF2B5EF4-FFF2-40B4-BE49-F238E27FC236}">
                  <a16:creationId xmlns:a16="http://schemas.microsoft.com/office/drawing/2014/main" id="{85D74212-07BB-8689-C9E3-805843C81B0E}"/>
                </a:ext>
              </a:extLst>
            </p:cNvPr>
            <p:cNvSpPr/>
            <p:nvPr/>
          </p:nvSpPr>
          <p:spPr>
            <a:xfrm>
              <a:off x="7561590" y="2444588"/>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08" name="Freeform: Shape 507">
              <a:extLst>
                <a:ext uri="{FF2B5EF4-FFF2-40B4-BE49-F238E27FC236}">
                  <a16:creationId xmlns:a16="http://schemas.microsoft.com/office/drawing/2014/main" id="{34AE333B-DC11-9306-24EB-0DBD6F7B38CF}"/>
                </a:ext>
              </a:extLst>
            </p:cNvPr>
            <p:cNvSpPr/>
            <p:nvPr/>
          </p:nvSpPr>
          <p:spPr>
            <a:xfrm>
              <a:off x="7541661" y="246369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09" name="Freeform: Shape 508">
              <a:extLst>
                <a:ext uri="{FF2B5EF4-FFF2-40B4-BE49-F238E27FC236}">
                  <a16:creationId xmlns:a16="http://schemas.microsoft.com/office/drawing/2014/main" id="{F96E09DC-FA5B-A6A8-6A7F-9AB7A7F4B404}"/>
                </a:ext>
              </a:extLst>
            </p:cNvPr>
            <p:cNvSpPr/>
            <p:nvPr/>
          </p:nvSpPr>
          <p:spPr>
            <a:xfrm>
              <a:off x="7039091"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10" name="Freeform: Shape 509">
              <a:extLst>
                <a:ext uri="{FF2B5EF4-FFF2-40B4-BE49-F238E27FC236}">
                  <a16:creationId xmlns:a16="http://schemas.microsoft.com/office/drawing/2014/main" id="{7B28880F-B749-B031-96AE-96B065F43D4D}"/>
                </a:ext>
              </a:extLst>
            </p:cNvPr>
            <p:cNvSpPr/>
            <p:nvPr/>
          </p:nvSpPr>
          <p:spPr>
            <a:xfrm>
              <a:off x="7019226"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11" name="Freeform: Shape 510">
              <a:extLst>
                <a:ext uri="{FF2B5EF4-FFF2-40B4-BE49-F238E27FC236}">
                  <a16:creationId xmlns:a16="http://schemas.microsoft.com/office/drawing/2014/main" id="{CD5967B8-58A4-3F94-B965-1D4C181EBC8E}"/>
                </a:ext>
              </a:extLst>
            </p:cNvPr>
            <p:cNvSpPr/>
            <p:nvPr/>
          </p:nvSpPr>
          <p:spPr>
            <a:xfrm>
              <a:off x="7032080"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12" name="Freeform: Shape 511">
              <a:extLst>
                <a:ext uri="{FF2B5EF4-FFF2-40B4-BE49-F238E27FC236}">
                  <a16:creationId xmlns:a16="http://schemas.microsoft.com/office/drawing/2014/main" id="{DE6D60A6-4E69-F5F1-58D2-2DE67243ADE5}"/>
                </a:ext>
              </a:extLst>
            </p:cNvPr>
            <p:cNvSpPr/>
            <p:nvPr/>
          </p:nvSpPr>
          <p:spPr>
            <a:xfrm>
              <a:off x="7012216"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13" name="Freeform: Shape 512">
              <a:extLst>
                <a:ext uri="{FF2B5EF4-FFF2-40B4-BE49-F238E27FC236}">
                  <a16:creationId xmlns:a16="http://schemas.microsoft.com/office/drawing/2014/main" id="{1AAC4B9A-BD33-F8DA-8B18-C2AA1BA8CE9E}"/>
                </a:ext>
              </a:extLst>
            </p:cNvPr>
            <p:cNvSpPr/>
            <p:nvPr/>
          </p:nvSpPr>
          <p:spPr>
            <a:xfrm>
              <a:off x="7026951"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14" name="Freeform: Shape 513">
              <a:extLst>
                <a:ext uri="{FF2B5EF4-FFF2-40B4-BE49-F238E27FC236}">
                  <a16:creationId xmlns:a16="http://schemas.microsoft.com/office/drawing/2014/main" id="{285867AE-C33D-BD8C-8D57-34CC4DF30BF5}"/>
                </a:ext>
              </a:extLst>
            </p:cNvPr>
            <p:cNvSpPr/>
            <p:nvPr/>
          </p:nvSpPr>
          <p:spPr>
            <a:xfrm>
              <a:off x="7007088"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15" name="Freeform: Shape 514">
              <a:extLst>
                <a:ext uri="{FF2B5EF4-FFF2-40B4-BE49-F238E27FC236}">
                  <a16:creationId xmlns:a16="http://schemas.microsoft.com/office/drawing/2014/main" id="{903E081B-9F95-DA86-75CA-0A42479397FB}"/>
                </a:ext>
              </a:extLst>
            </p:cNvPr>
            <p:cNvSpPr/>
            <p:nvPr/>
          </p:nvSpPr>
          <p:spPr>
            <a:xfrm>
              <a:off x="7023900"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16" name="Freeform: Shape 515">
              <a:extLst>
                <a:ext uri="{FF2B5EF4-FFF2-40B4-BE49-F238E27FC236}">
                  <a16:creationId xmlns:a16="http://schemas.microsoft.com/office/drawing/2014/main" id="{CB99E37B-6130-F5D1-797C-242BE409DEA3}"/>
                </a:ext>
              </a:extLst>
            </p:cNvPr>
            <p:cNvSpPr/>
            <p:nvPr/>
          </p:nvSpPr>
          <p:spPr>
            <a:xfrm>
              <a:off x="7003972"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17" name="Freeform: Shape 516">
              <a:extLst>
                <a:ext uri="{FF2B5EF4-FFF2-40B4-BE49-F238E27FC236}">
                  <a16:creationId xmlns:a16="http://schemas.microsoft.com/office/drawing/2014/main" id="{9E13F945-3960-84F7-C0FF-ED28BBE543F2}"/>
                </a:ext>
              </a:extLst>
            </p:cNvPr>
            <p:cNvSpPr/>
            <p:nvPr/>
          </p:nvSpPr>
          <p:spPr>
            <a:xfrm>
              <a:off x="7046880"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18" name="Freeform: Shape 517">
              <a:extLst>
                <a:ext uri="{FF2B5EF4-FFF2-40B4-BE49-F238E27FC236}">
                  <a16:creationId xmlns:a16="http://schemas.microsoft.com/office/drawing/2014/main" id="{79409101-9005-72BA-436F-B9EF84E32673}"/>
                </a:ext>
              </a:extLst>
            </p:cNvPr>
            <p:cNvSpPr/>
            <p:nvPr/>
          </p:nvSpPr>
          <p:spPr>
            <a:xfrm>
              <a:off x="7026951"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19" name="Freeform: Shape 518">
              <a:extLst>
                <a:ext uri="{FF2B5EF4-FFF2-40B4-BE49-F238E27FC236}">
                  <a16:creationId xmlns:a16="http://schemas.microsoft.com/office/drawing/2014/main" id="{96585B53-3914-5072-6904-5F6B6DADC806}"/>
                </a:ext>
              </a:extLst>
            </p:cNvPr>
            <p:cNvSpPr/>
            <p:nvPr/>
          </p:nvSpPr>
          <p:spPr>
            <a:xfrm>
              <a:off x="7049801" y="2342377"/>
              <a:ext cx="6491" cy="38214"/>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20" name="Freeform: Shape 519">
              <a:extLst>
                <a:ext uri="{FF2B5EF4-FFF2-40B4-BE49-F238E27FC236}">
                  <a16:creationId xmlns:a16="http://schemas.microsoft.com/office/drawing/2014/main" id="{4ACF0DDD-1976-8402-1CD0-DA6A8FE0A1B8}"/>
                </a:ext>
              </a:extLst>
            </p:cNvPr>
            <p:cNvSpPr/>
            <p:nvPr/>
          </p:nvSpPr>
          <p:spPr>
            <a:xfrm>
              <a:off x="7029938" y="2361484"/>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21" name="Freeform: Shape 520">
              <a:extLst>
                <a:ext uri="{FF2B5EF4-FFF2-40B4-BE49-F238E27FC236}">
                  <a16:creationId xmlns:a16="http://schemas.microsoft.com/office/drawing/2014/main" id="{8253B185-4FE2-77B8-2A72-77C4C8F91B8F}"/>
                </a:ext>
              </a:extLst>
            </p:cNvPr>
            <p:cNvSpPr/>
            <p:nvPr/>
          </p:nvSpPr>
          <p:spPr>
            <a:xfrm>
              <a:off x="7768799" y="251487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22" name="Freeform: Shape 521">
              <a:extLst>
                <a:ext uri="{FF2B5EF4-FFF2-40B4-BE49-F238E27FC236}">
                  <a16:creationId xmlns:a16="http://schemas.microsoft.com/office/drawing/2014/main" id="{DFAF4747-F25C-C9E5-8934-139760FCEB97}"/>
                </a:ext>
              </a:extLst>
            </p:cNvPr>
            <p:cNvSpPr/>
            <p:nvPr/>
          </p:nvSpPr>
          <p:spPr>
            <a:xfrm>
              <a:off x="7748870" y="253398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23" name="Freeform: Shape 522">
              <a:extLst>
                <a:ext uri="{FF2B5EF4-FFF2-40B4-BE49-F238E27FC236}">
                  <a16:creationId xmlns:a16="http://schemas.microsoft.com/office/drawing/2014/main" id="{BDBDA16D-776B-10C2-B66E-DA3457CB116F}"/>
                </a:ext>
              </a:extLst>
            </p:cNvPr>
            <p:cNvSpPr/>
            <p:nvPr/>
          </p:nvSpPr>
          <p:spPr>
            <a:xfrm>
              <a:off x="7849423" y="251487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24" name="Freeform: Shape 523">
              <a:extLst>
                <a:ext uri="{FF2B5EF4-FFF2-40B4-BE49-F238E27FC236}">
                  <a16:creationId xmlns:a16="http://schemas.microsoft.com/office/drawing/2014/main" id="{6FB0005A-A563-8960-8E50-3EA8185D3471}"/>
                </a:ext>
              </a:extLst>
            </p:cNvPr>
            <p:cNvSpPr/>
            <p:nvPr/>
          </p:nvSpPr>
          <p:spPr>
            <a:xfrm>
              <a:off x="7829494" y="253398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25" name="Freeform: Shape 524">
              <a:extLst>
                <a:ext uri="{FF2B5EF4-FFF2-40B4-BE49-F238E27FC236}">
                  <a16:creationId xmlns:a16="http://schemas.microsoft.com/office/drawing/2014/main" id="{6CED9971-080E-6F8A-723D-33F58F4AAB3A}"/>
                </a:ext>
              </a:extLst>
            </p:cNvPr>
            <p:cNvSpPr/>
            <p:nvPr/>
          </p:nvSpPr>
          <p:spPr>
            <a:xfrm>
              <a:off x="7872662" y="251487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26" name="Freeform: Shape 525">
              <a:extLst>
                <a:ext uri="{FF2B5EF4-FFF2-40B4-BE49-F238E27FC236}">
                  <a16:creationId xmlns:a16="http://schemas.microsoft.com/office/drawing/2014/main" id="{9F6B8B64-9567-5A6F-90B1-50C06EE78B64}"/>
                </a:ext>
              </a:extLst>
            </p:cNvPr>
            <p:cNvSpPr/>
            <p:nvPr/>
          </p:nvSpPr>
          <p:spPr>
            <a:xfrm>
              <a:off x="7852799" y="253398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27" name="Freeform: Shape 526">
              <a:extLst>
                <a:ext uri="{FF2B5EF4-FFF2-40B4-BE49-F238E27FC236}">
                  <a16:creationId xmlns:a16="http://schemas.microsoft.com/office/drawing/2014/main" id="{5B016F52-70D9-DAF4-D4BC-77EFF65B2130}"/>
                </a:ext>
              </a:extLst>
            </p:cNvPr>
            <p:cNvSpPr/>
            <p:nvPr/>
          </p:nvSpPr>
          <p:spPr>
            <a:xfrm>
              <a:off x="7890709" y="251487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28" name="Freeform: Shape 527">
              <a:extLst>
                <a:ext uri="{FF2B5EF4-FFF2-40B4-BE49-F238E27FC236}">
                  <a16:creationId xmlns:a16="http://schemas.microsoft.com/office/drawing/2014/main" id="{A243F5FD-AD53-5056-2317-08EC5EA271CE}"/>
                </a:ext>
              </a:extLst>
            </p:cNvPr>
            <p:cNvSpPr/>
            <p:nvPr/>
          </p:nvSpPr>
          <p:spPr>
            <a:xfrm>
              <a:off x="7870845" y="2533986"/>
              <a:ext cx="39793" cy="7674"/>
            </a:xfrm>
            <a:custGeom>
              <a:avLst/>
              <a:gdLst>
                <a:gd name="connsiteX0" fmla="*/ 58389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9"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29" name="Freeform: Shape 528">
              <a:extLst>
                <a:ext uri="{FF2B5EF4-FFF2-40B4-BE49-F238E27FC236}">
                  <a16:creationId xmlns:a16="http://schemas.microsoft.com/office/drawing/2014/main" id="{1859F83D-CBF9-B691-AA6B-B10151E00936}"/>
                </a:ext>
              </a:extLst>
            </p:cNvPr>
            <p:cNvSpPr/>
            <p:nvPr/>
          </p:nvSpPr>
          <p:spPr>
            <a:xfrm>
              <a:off x="7897914" y="251487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30" name="Freeform: Shape 529">
              <a:extLst>
                <a:ext uri="{FF2B5EF4-FFF2-40B4-BE49-F238E27FC236}">
                  <a16:creationId xmlns:a16="http://schemas.microsoft.com/office/drawing/2014/main" id="{A379643D-C511-5410-7C89-B983C329C0AC}"/>
                </a:ext>
              </a:extLst>
            </p:cNvPr>
            <p:cNvSpPr/>
            <p:nvPr/>
          </p:nvSpPr>
          <p:spPr>
            <a:xfrm>
              <a:off x="7877986" y="253398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31" name="Freeform: Shape 530">
              <a:extLst>
                <a:ext uri="{FF2B5EF4-FFF2-40B4-BE49-F238E27FC236}">
                  <a16:creationId xmlns:a16="http://schemas.microsoft.com/office/drawing/2014/main" id="{6384E678-28E6-9FB3-395B-9E9D091DD2C4}"/>
                </a:ext>
              </a:extLst>
            </p:cNvPr>
            <p:cNvSpPr/>
            <p:nvPr/>
          </p:nvSpPr>
          <p:spPr>
            <a:xfrm>
              <a:off x="7987756" y="251487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32" name="Freeform: Shape 531">
              <a:extLst>
                <a:ext uri="{FF2B5EF4-FFF2-40B4-BE49-F238E27FC236}">
                  <a16:creationId xmlns:a16="http://schemas.microsoft.com/office/drawing/2014/main" id="{767C1E3B-CF1D-ED1A-E08D-7ACF4F2950CF}"/>
                </a:ext>
              </a:extLst>
            </p:cNvPr>
            <p:cNvSpPr/>
            <p:nvPr/>
          </p:nvSpPr>
          <p:spPr>
            <a:xfrm>
              <a:off x="7967828" y="253398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33" name="Freeform: Shape 532">
              <a:extLst>
                <a:ext uri="{FF2B5EF4-FFF2-40B4-BE49-F238E27FC236}">
                  <a16:creationId xmlns:a16="http://schemas.microsoft.com/office/drawing/2014/main" id="{0AFE6126-4BE2-6A95-F284-67AAB9E04054}"/>
                </a:ext>
              </a:extLst>
            </p:cNvPr>
            <p:cNvSpPr/>
            <p:nvPr/>
          </p:nvSpPr>
          <p:spPr>
            <a:xfrm>
              <a:off x="8054424" y="251487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34" name="Freeform: Shape 533">
              <a:extLst>
                <a:ext uri="{FF2B5EF4-FFF2-40B4-BE49-F238E27FC236}">
                  <a16:creationId xmlns:a16="http://schemas.microsoft.com/office/drawing/2014/main" id="{2D8191AD-6BE1-A260-5375-7F608F851F6D}"/>
                </a:ext>
              </a:extLst>
            </p:cNvPr>
            <p:cNvSpPr/>
            <p:nvPr/>
          </p:nvSpPr>
          <p:spPr>
            <a:xfrm>
              <a:off x="8034495" y="253398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35" name="Freeform: Shape 534">
              <a:extLst>
                <a:ext uri="{FF2B5EF4-FFF2-40B4-BE49-F238E27FC236}">
                  <a16:creationId xmlns:a16="http://schemas.microsoft.com/office/drawing/2014/main" id="{C0F2C959-1FB8-5BB2-B71B-9C7A3ECAF948}"/>
                </a:ext>
              </a:extLst>
            </p:cNvPr>
            <p:cNvSpPr/>
            <p:nvPr/>
          </p:nvSpPr>
          <p:spPr>
            <a:xfrm>
              <a:off x="8313305" y="251487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36" name="Freeform: Shape 535">
              <a:extLst>
                <a:ext uri="{FF2B5EF4-FFF2-40B4-BE49-F238E27FC236}">
                  <a16:creationId xmlns:a16="http://schemas.microsoft.com/office/drawing/2014/main" id="{547B2CF8-5CBE-A44D-B290-9810CE5ECAE0}"/>
                </a:ext>
              </a:extLst>
            </p:cNvPr>
            <p:cNvSpPr/>
            <p:nvPr/>
          </p:nvSpPr>
          <p:spPr>
            <a:xfrm>
              <a:off x="8293376" y="253398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37" name="Freeform: Shape 536">
              <a:extLst>
                <a:ext uri="{FF2B5EF4-FFF2-40B4-BE49-F238E27FC236}">
                  <a16:creationId xmlns:a16="http://schemas.microsoft.com/office/drawing/2014/main" id="{FF9B8DE8-B626-8B82-1937-9AFE6768DC9E}"/>
                </a:ext>
              </a:extLst>
            </p:cNvPr>
            <p:cNvSpPr/>
            <p:nvPr/>
          </p:nvSpPr>
          <p:spPr>
            <a:xfrm>
              <a:off x="8322912" y="251487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38" name="Freeform: Shape 537">
              <a:extLst>
                <a:ext uri="{FF2B5EF4-FFF2-40B4-BE49-F238E27FC236}">
                  <a16:creationId xmlns:a16="http://schemas.microsoft.com/office/drawing/2014/main" id="{EBBA934C-20A4-8BB2-45B1-FE40399D7A5E}"/>
                </a:ext>
              </a:extLst>
            </p:cNvPr>
            <p:cNvSpPr/>
            <p:nvPr/>
          </p:nvSpPr>
          <p:spPr>
            <a:xfrm>
              <a:off x="8302983" y="253398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39" name="Freeform: Shape 538">
              <a:extLst>
                <a:ext uri="{FF2B5EF4-FFF2-40B4-BE49-F238E27FC236}">
                  <a16:creationId xmlns:a16="http://schemas.microsoft.com/office/drawing/2014/main" id="{D3146B24-E80E-B926-FEEA-4BEC687A8B9D}"/>
                </a:ext>
              </a:extLst>
            </p:cNvPr>
            <p:cNvSpPr/>
            <p:nvPr/>
          </p:nvSpPr>
          <p:spPr>
            <a:xfrm>
              <a:off x="8734083" y="2514878"/>
              <a:ext cx="6491" cy="38214"/>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40" name="Freeform: Shape 539">
              <a:extLst>
                <a:ext uri="{FF2B5EF4-FFF2-40B4-BE49-F238E27FC236}">
                  <a16:creationId xmlns:a16="http://schemas.microsoft.com/office/drawing/2014/main" id="{7136A65B-0AB0-845A-3EF9-E579488B9F6C}"/>
                </a:ext>
              </a:extLst>
            </p:cNvPr>
            <p:cNvSpPr/>
            <p:nvPr/>
          </p:nvSpPr>
          <p:spPr>
            <a:xfrm>
              <a:off x="8714154" y="2533986"/>
              <a:ext cx="39793" cy="7674"/>
            </a:xfrm>
            <a:custGeom>
              <a:avLst/>
              <a:gdLst>
                <a:gd name="connsiteX0" fmla="*/ 58388 w 58388"/>
                <a:gd name="connsiteY0" fmla="*/ 0 h 9525"/>
                <a:gd name="connsiteX1" fmla="*/ 0 w 58388"/>
                <a:gd name="connsiteY1" fmla="*/ 0 h 9525"/>
              </a:gdLst>
              <a:ahLst/>
              <a:cxnLst>
                <a:cxn ang="0">
                  <a:pos x="connsiteX0" y="connsiteY0"/>
                </a:cxn>
                <a:cxn ang="0">
                  <a:pos x="connsiteX1" y="connsiteY1"/>
                </a:cxn>
              </a:cxnLst>
              <a:rect l="l" t="t" r="r" b="b"/>
              <a:pathLst>
                <a:path w="58388" h="9525">
                  <a:moveTo>
                    <a:pt x="58388"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41" name="TextBox 540">
              <a:extLst>
                <a:ext uri="{FF2B5EF4-FFF2-40B4-BE49-F238E27FC236}">
                  <a16:creationId xmlns:a16="http://schemas.microsoft.com/office/drawing/2014/main" id="{08ADCBA5-7BAD-AAEC-F74A-FB466968AEB3}"/>
                </a:ext>
              </a:extLst>
            </p:cNvPr>
            <p:cNvSpPr txBox="1"/>
            <p:nvPr/>
          </p:nvSpPr>
          <p:spPr>
            <a:xfrm>
              <a:off x="5170831" y="3685059"/>
              <a:ext cx="243817"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145</a:t>
              </a:r>
            </a:p>
          </p:txBody>
        </p:sp>
        <p:sp>
          <p:nvSpPr>
            <p:cNvPr id="542" name="TextBox 541">
              <a:extLst>
                <a:ext uri="{FF2B5EF4-FFF2-40B4-BE49-F238E27FC236}">
                  <a16:creationId xmlns:a16="http://schemas.microsoft.com/office/drawing/2014/main" id="{4FB083E1-5C7E-841C-6EC1-B6D2A82FCE0F}"/>
                </a:ext>
              </a:extLst>
            </p:cNvPr>
            <p:cNvSpPr txBox="1"/>
            <p:nvPr/>
          </p:nvSpPr>
          <p:spPr>
            <a:xfrm>
              <a:off x="5195678" y="3905799"/>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72</a:t>
              </a:r>
            </a:p>
          </p:txBody>
        </p:sp>
        <p:sp>
          <p:nvSpPr>
            <p:cNvPr id="543" name="TextBox 542">
              <a:extLst>
                <a:ext uri="{FF2B5EF4-FFF2-40B4-BE49-F238E27FC236}">
                  <a16:creationId xmlns:a16="http://schemas.microsoft.com/office/drawing/2014/main" id="{39D7F2FC-67CF-6DC6-9780-ADF5AA69F0D1}"/>
                </a:ext>
              </a:extLst>
            </p:cNvPr>
            <p:cNvSpPr txBox="1"/>
            <p:nvPr/>
          </p:nvSpPr>
          <p:spPr>
            <a:xfrm>
              <a:off x="5329872" y="3685060"/>
              <a:ext cx="243817"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135</a:t>
              </a:r>
            </a:p>
          </p:txBody>
        </p:sp>
        <p:sp>
          <p:nvSpPr>
            <p:cNvPr id="544" name="TextBox 543">
              <a:extLst>
                <a:ext uri="{FF2B5EF4-FFF2-40B4-BE49-F238E27FC236}">
                  <a16:creationId xmlns:a16="http://schemas.microsoft.com/office/drawing/2014/main" id="{C32F3701-5F83-4240-16F7-3B34AEAF70C4}"/>
                </a:ext>
              </a:extLst>
            </p:cNvPr>
            <p:cNvSpPr txBox="1"/>
            <p:nvPr/>
          </p:nvSpPr>
          <p:spPr>
            <a:xfrm>
              <a:off x="5354719" y="3905799"/>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63</a:t>
              </a:r>
            </a:p>
          </p:txBody>
        </p:sp>
        <p:sp>
          <p:nvSpPr>
            <p:cNvPr id="545" name="TextBox 544">
              <a:extLst>
                <a:ext uri="{FF2B5EF4-FFF2-40B4-BE49-F238E27FC236}">
                  <a16:creationId xmlns:a16="http://schemas.microsoft.com/office/drawing/2014/main" id="{2DB1D577-E3B6-09FD-1D3A-1BCF0F4A8017}"/>
                </a:ext>
              </a:extLst>
            </p:cNvPr>
            <p:cNvSpPr txBox="1"/>
            <p:nvPr/>
          </p:nvSpPr>
          <p:spPr>
            <a:xfrm>
              <a:off x="5488912" y="3685060"/>
              <a:ext cx="243817"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116</a:t>
              </a:r>
            </a:p>
          </p:txBody>
        </p:sp>
        <p:sp>
          <p:nvSpPr>
            <p:cNvPr id="546" name="TextBox 545">
              <a:extLst>
                <a:ext uri="{FF2B5EF4-FFF2-40B4-BE49-F238E27FC236}">
                  <a16:creationId xmlns:a16="http://schemas.microsoft.com/office/drawing/2014/main" id="{9473DB5D-3DD9-EF58-4517-978F90C4192E}"/>
                </a:ext>
              </a:extLst>
            </p:cNvPr>
            <p:cNvSpPr txBox="1"/>
            <p:nvPr/>
          </p:nvSpPr>
          <p:spPr>
            <a:xfrm>
              <a:off x="5513759" y="3905799"/>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42</a:t>
              </a:r>
            </a:p>
          </p:txBody>
        </p:sp>
        <p:sp>
          <p:nvSpPr>
            <p:cNvPr id="547" name="TextBox 546">
              <a:extLst>
                <a:ext uri="{FF2B5EF4-FFF2-40B4-BE49-F238E27FC236}">
                  <a16:creationId xmlns:a16="http://schemas.microsoft.com/office/drawing/2014/main" id="{24EDD272-556A-F8EC-E1B3-0B90CA1AD830}"/>
                </a:ext>
              </a:extLst>
            </p:cNvPr>
            <p:cNvSpPr txBox="1"/>
            <p:nvPr/>
          </p:nvSpPr>
          <p:spPr>
            <a:xfrm>
              <a:off x="5682393"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96</a:t>
              </a:r>
            </a:p>
          </p:txBody>
        </p:sp>
        <p:sp>
          <p:nvSpPr>
            <p:cNvPr id="548" name="TextBox 547">
              <a:extLst>
                <a:ext uri="{FF2B5EF4-FFF2-40B4-BE49-F238E27FC236}">
                  <a16:creationId xmlns:a16="http://schemas.microsoft.com/office/drawing/2014/main" id="{524F04CD-1964-38F3-57EC-E1B0859E85BC}"/>
                </a:ext>
              </a:extLst>
            </p:cNvPr>
            <p:cNvSpPr txBox="1"/>
            <p:nvPr/>
          </p:nvSpPr>
          <p:spPr>
            <a:xfrm>
              <a:off x="5669970" y="3905799"/>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34</a:t>
              </a:r>
            </a:p>
          </p:txBody>
        </p:sp>
        <p:sp>
          <p:nvSpPr>
            <p:cNvPr id="549" name="TextBox 548">
              <a:extLst>
                <a:ext uri="{FF2B5EF4-FFF2-40B4-BE49-F238E27FC236}">
                  <a16:creationId xmlns:a16="http://schemas.microsoft.com/office/drawing/2014/main" id="{120FD114-738B-82FA-F6F2-3C0F4839F32D}"/>
                </a:ext>
              </a:extLst>
            </p:cNvPr>
            <p:cNvSpPr txBox="1"/>
            <p:nvPr/>
          </p:nvSpPr>
          <p:spPr>
            <a:xfrm>
              <a:off x="5826180"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92</a:t>
              </a:r>
            </a:p>
          </p:txBody>
        </p:sp>
        <p:sp>
          <p:nvSpPr>
            <p:cNvPr id="550" name="TextBox 549">
              <a:extLst>
                <a:ext uri="{FF2B5EF4-FFF2-40B4-BE49-F238E27FC236}">
                  <a16:creationId xmlns:a16="http://schemas.microsoft.com/office/drawing/2014/main" id="{4ED420AD-8972-0522-A035-A6306FE26456}"/>
                </a:ext>
              </a:extLst>
            </p:cNvPr>
            <p:cNvSpPr txBox="1"/>
            <p:nvPr/>
          </p:nvSpPr>
          <p:spPr>
            <a:xfrm>
              <a:off x="5826180" y="3905799"/>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30</a:t>
              </a:r>
            </a:p>
          </p:txBody>
        </p:sp>
        <p:sp>
          <p:nvSpPr>
            <p:cNvPr id="551" name="TextBox 550">
              <a:extLst>
                <a:ext uri="{FF2B5EF4-FFF2-40B4-BE49-F238E27FC236}">
                  <a16:creationId xmlns:a16="http://schemas.microsoft.com/office/drawing/2014/main" id="{4ACE1FD4-A565-9508-ED16-E2C7114DE786}"/>
                </a:ext>
              </a:extLst>
            </p:cNvPr>
            <p:cNvSpPr txBox="1"/>
            <p:nvPr/>
          </p:nvSpPr>
          <p:spPr>
            <a:xfrm>
              <a:off x="5984071"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79</a:t>
              </a:r>
            </a:p>
          </p:txBody>
        </p:sp>
        <p:sp>
          <p:nvSpPr>
            <p:cNvPr id="552" name="TextBox 551">
              <a:extLst>
                <a:ext uri="{FF2B5EF4-FFF2-40B4-BE49-F238E27FC236}">
                  <a16:creationId xmlns:a16="http://schemas.microsoft.com/office/drawing/2014/main" id="{14324D33-6393-AF9C-CE00-898048E4A844}"/>
                </a:ext>
              </a:extLst>
            </p:cNvPr>
            <p:cNvSpPr txBox="1"/>
            <p:nvPr/>
          </p:nvSpPr>
          <p:spPr>
            <a:xfrm>
              <a:off x="5984071" y="3905799"/>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27</a:t>
              </a:r>
            </a:p>
          </p:txBody>
        </p:sp>
        <p:sp>
          <p:nvSpPr>
            <p:cNvPr id="553" name="TextBox 552">
              <a:extLst>
                <a:ext uri="{FF2B5EF4-FFF2-40B4-BE49-F238E27FC236}">
                  <a16:creationId xmlns:a16="http://schemas.microsoft.com/office/drawing/2014/main" id="{D77A2F74-DF90-CACB-8DDB-5F6495981C00}"/>
                </a:ext>
              </a:extLst>
            </p:cNvPr>
            <p:cNvSpPr txBox="1"/>
            <p:nvPr/>
          </p:nvSpPr>
          <p:spPr>
            <a:xfrm>
              <a:off x="6141961"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67</a:t>
              </a:r>
            </a:p>
          </p:txBody>
        </p:sp>
        <p:sp>
          <p:nvSpPr>
            <p:cNvPr id="554" name="TextBox 553">
              <a:extLst>
                <a:ext uri="{FF2B5EF4-FFF2-40B4-BE49-F238E27FC236}">
                  <a16:creationId xmlns:a16="http://schemas.microsoft.com/office/drawing/2014/main" id="{D042988E-5836-6EAD-0C51-015A6E78FC34}"/>
                </a:ext>
              </a:extLst>
            </p:cNvPr>
            <p:cNvSpPr txBox="1"/>
            <p:nvPr/>
          </p:nvSpPr>
          <p:spPr>
            <a:xfrm>
              <a:off x="6141961" y="3905799"/>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19</a:t>
              </a:r>
            </a:p>
          </p:txBody>
        </p:sp>
        <p:sp>
          <p:nvSpPr>
            <p:cNvPr id="555" name="TextBox 554">
              <a:extLst>
                <a:ext uri="{FF2B5EF4-FFF2-40B4-BE49-F238E27FC236}">
                  <a16:creationId xmlns:a16="http://schemas.microsoft.com/office/drawing/2014/main" id="{9A659B92-4615-E07B-33EB-9C93BD916A33}"/>
                </a:ext>
              </a:extLst>
            </p:cNvPr>
            <p:cNvSpPr txBox="1"/>
            <p:nvPr/>
          </p:nvSpPr>
          <p:spPr>
            <a:xfrm>
              <a:off x="6296553"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62</a:t>
              </a:r>
            </a:p>
          </p:txBody>
        </p:sp>
        <p:sp>
          <p:nvSpPr>
            <p:cNvPr id="556" name="TextBox 555">
              <a:extLst>
                <a:ext uri="{FF2B5EF4-FFF2-40B4-BE49-F238E27FC236}">
                  <a16:creationId xmlns:a16="http://schemas.microsoft.com/office/drawing/2014/main" id="{1086F160-1AD4-F847-1798-65B5FF688F01}"/>
                </a:ext>
              </a:extLst>
            </p:cNvPr>
            <p:cNvSpPr txBox="1"/>
            <p:nvPr/>
          </p:nvSpPr>
          <p:spPr>
            <a:xfrm>
              <a:off x="6296553" y="3905799"/>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16</a:t>
              </a:r>
            </a:p>
          </p:txBody>
        </p:sp>
        <p:sp>
          <p:nvSpPr>
            <p:cNvPr id="557" name="TextBox 556">
              <a:extLst>
                <a:ext uri="{FF2B5EF4-FFF2-40B4-BE49-F238E27FC236}">
                  <a16:creationId xmlns:a16="http://schemas.microsoft.com/office/drawing/2014/main" id="{11B2950B-8B08-7162-50A2-93F8D266D7E3}"/>
                </a:ext>
              </a:extLst>
            </p:cNvPr>
            <p:cNvSpPr txBox="1"/>
            <p:nvPr/>
          </p:nvSpPr>
          <p:spPr>
            <a:xfrm>
              <a:off x="6451144"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56</a:t>
              </a:r>
            </a:p>
          </p:txBody>
        </p:sp>
        <p:sp>
          <p:nvSpPr>
            <p:cNvPr id="558" name="TextBox 557">
              <a:extLst>
                <a:ext uri="{FF2B5EF4-FFF2-40B4-BE49-F238E27FC236}">
                  <a16:creationId xmlns:a16="http://schemas.microsoft.com/office/drawing/2014/main" id="{69374569-9D6A-6558-2B33-F52E27E11C81}"/>
                </a:ext>
              </a:extLst>
            </p:cNvPr>
            <p:cNvSpPr txBox="1"/>
            <p:nvPr/>
          </p:nvSpPr>
          <p:spPr>
            <a:xfrm>
              <a:off x="6451144" y="3905799"/>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15</a:t>
              </a:r>
            </a:p>
          </p:txBody>
        </p:sp>
        <p:sp>
          <p:nvSpPr>
            <p:cNvPr id="559" name="TextBox 558">
              <a:extLst>
                <a:ext uri="{FF2B5EF4-FFF2-40B4-BE49-F238E27FC236}">
                  <a16:creationId xmlns:a16="http://schemas.microsoft.com/office/drawing/2014/main" id="{24F75EE4-6CD9-B156-FEC4-719FCB5CEB67}"/>
                </a:ext>
              </a:extLst>
            </p:cNvPr>
            <p:cNvSpPr txBox="1"/>
            <p:nvPr/>
          </p:nvSpPr>
          <p:spPr>
            <a:xfrm>
              <a:off x="6608410"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45</a:t>
              </a:r>
            </a:p>
          </p:txBody>
        </p:sp>
        <p:sp>
          <p:nvSpPr>
            <p:cNvPr id="560" name="TextBox 559">
              <a:extLst>
                <a:ext uri="{FF2B5EF4-FFF2-40B4-BE49-F238E27FC236}">
                  <a16:creationId xmlns:a16="http://schemas.microsoft.com/office/drawing/2014/main" id="{B5CE06BE-E531-5562-F308-896E92CE8164}"/>
                </a:ext>
              </a:extLst>
            </p:cNvPr>
            <p:cNvSpPr txBox="1"/>
            <p:nvPr/>
          </p:nvSpPr>
          <p:spPr>
            <a:xfrm>
              <a:off x="6608410" y="3905799"/>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12</a:t>
              </a:r>
            </a:p>
          </p:txBody>
        </p:sp>
        <p:sp>
          <p:nvSpPr>
            <p:cNvPr id="561" name="TextBox 560">
              <a:extLst>
                <a:ext uri="{FF2B5EF4-FFF2-40B4-BE49-F238E27FC236}">
                  <a16:creationId xmlns:a16="http://schemas.microsoft.com/office/drawing/2014/main" id="{2F336423-DFCD-5E90-3FC4-4099A986C85C}"/>
                </a:ext>
              </a:extLst>
            </p:cNvPr>
            <p:cNvSpPr txBox="1"/>
            <p:nvPr/>
          </p:nvSpPr>
          <p:spPr>
            <a:xfrm>
              <a:off x="6765675" y="3905799"/>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11</a:t>
              </a:r>
            </a:p>
          </p:txBody>
        </p:sp>
        <p:sp>
          <p:nvSpPr>
            <p:cNvPr id="562" name="TextBox 561">
              <a:extLst>
                <a:ext uri="{FF2B5EF4-FFF2-40B4-BE49-F238E27FC236}">
                  <a16:creationId xmlns:a16="http://schemas.microsoft.com/office/drawing/2014/main" id="{6427BE23-BC05-9970-5439-48A9697CCDC0}"/>
                </a:ext>
              </a:extLst>
            </p:cNvPr>
            <p:cNvSpPr txBox="1"/>
            <p:nvPr/>
          </p:nvSpPr>
          <p:spPr>
            <a:xfrm>
              <a:off x="6765675"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38</a:t>
              </a:r>
            </a:p>
          </p:txBody>
        </p:sp>
        <p:sp>
          <p:nvSpPr>
            <p:cNvPr id="563" name="TextBox 562">
              <a:extLst>
                <a:ext uri="{FF2B5EF4-FFF2-40B4-BE49-F238E27FC236}">
                  <a16:creationId xmlns:a16="http://schemas.microsoft.com/office/drawing/2014/main" id="{AE1DBAFB-9E10-8F03-59D4-54BDF04201EE}"/>
                </a:ext>
              </a:extLst>
            </p:cNvPr>
            <p:cNvSpPr txBox="1"/>
            <p:nvPr/>
          </p:nvSpPr>
          <p:spPr>
            <a:xfrm>
              <a:off x="6958406" y="3905799"/>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9</a:t>
              </a:r>
            </a:p>
          </p:txBody>
        </p:sp>
        <p:sp>
          <p:nvSpPr>
            <p:cNvPr id="564" name="TextBox 563">
              <a:extLst>
                <a:ext uri="{FF2B5EF4-FFF2-40B4-BE49-F238E27FC236}">
                  <a16:creationId xmlns:a16="http://schemas.microsoft.com/office/drawing/2014/main" id="{CB2014EE-7F35-2482-C87A-D2084BADB898}"/>
                </a:ext>
              </a:extLst>
            </p:cNvPr>
            <p:cNvSpPr txBox="1"/>
            <p:nvPr/>
          </p:nvSpPr>
          <p:spPr>
            <a:xfrm>
              <a:off x="6921137"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35</a:t>
              </a:r>
            </a:p>
          </p:txBody>
        </p:sp>
        <p:sp>
          <p:nvSpPr>
            <p:cNvPr id="565" name="TextBox 564">
              <a:extLst>
                <a:ext uri="{FF2B5EF4-FFF2-40B4-BE49-F238E27FC236}">
                  <a16:creationId xmlns:a16="http://schemas.microsoft.com/office/drawing/2014/main" id="{2FB8E1F3-9218-EEF6-4CE4-EA6164432A91}"/>
                </a:ext>
              </a:extLst>
            </p:cNvPr>
            <p:cNvSpPr txBox="1"/>
            <p:nvPr/>
          </p:nvSpPr>
          <p:spPr>
            <a:xfrm>
              <a:off x="7101446" y="3905799"/>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8</a:t>
              </a:r>
            </a:p>
          </p:txBody>
        </p:sp>
        <p:sp>
          <p:nvSpPr>
            <p:cNvPr id="566" name="TextBox 565">
              <a:extLst>
                <a:ext uri="{FF2B5EF4-FFF2-40B4-BE49-F238E27FC236}">
                  <a16:creationId xmlns:a16="http://schemas.microsoft.com/office/drawing/2014/main" id="{C033AF11-8876-2736-0EED-22F0191E5654}"/>
                </a:ext>
              </a:extLst>
            </p:cNvPr>
            <p:cNvSpPr txBox="1"/>
            <p:nvPr/>
          </p:nvSpPr>
          <p:spPr>
            <a:xfrm>
              <a:off x="7076600"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25</a:t>
              </a:r>
            </a:p>
          </p:txBody>
        </p:sp>
        <p:sp>
          <p:nvSpPr>
            <p:cNvPr id="567" name="TextBox 566">
              <a:extLst>
                <a:ext uri="{FF2B5EF4-FFF2-40B4-BE49-F238E27FC236}">
                  <a16:creationId xmlns:a16="http://schemas.microsoft.com/office/drawing/2014/main" id="{AFE851F5-86F7-8EEC-5F01-7CFE6B4A5747}"/>
                </a:ext>
              </a:extLst>
            </p:cNvPr>
            <p:cNvSpPr txBox="1"/>
            <p:nvPr/>
          </p:nvSpPr>
          <p:spPr>
            <a:xfrm>
              <a:off x="7258322" y="3905799"/>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8</a:t>
              </a:r>
            </a:p>
          </p:txBody>
        </p:sp>
        <p:sp>
          <p:nvSpPr>
            <p:cNvPr id="568" name="TextBox 567">
              <a:extLst>
                <a:ext uri="{FF2B5EF4-FFF2-40B4-BE49-F238E27FC236}">
                  <a16:creationId xmlns:a16="http://schemas.microsoft.com/office/drawing/2014/main" id="{BC48E640-D437-EFB5-E445-4D93A27154C6}"/>
                </a:ext>
              </a:extLst>
            </p:cNvPr>
            <p:cNvSpPr txBox="1"/>
            <p:nvPr/>
          </p:nvSpPr>
          <p:spPr>
            <a:xfrm>
              <a:off x="7233476"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22</a:t>
              </a:r>
            </a:p>
          </p:txBody>
        </p:sp>
        <p:sp>
          <p:nvSpPr>
            <p:cNvPr id="569" name="TextBox 568">
              <a:extLst>
                <a:ext uri="{FF2B5EF4-FFF2-40B4-BE49-F238E27FC236}">
                  <a16:creationId xmlns:a16="http://schemas.microsoft.com/office/drawing/2014/main" id="{71BE30C3-A4FF-43F5-0DDC-F8A1D7D8ADC3}"/>
                </a:ext>
              </a:extLst>
            </p:cNvPr>
            <p:cNvSpPr txBox="1"/>
            <p:nvPr/>
          </p:nvSpPr>
          <p:spPr>
            <a:xfrm>
              <a:off x="7415197" y="3905799"/>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5</a:t>
              </a:r>
            </a:p>
          </p:txBody>
        </p:sp>
        <p:sp>
          <p:nvSpPr>
            <p:cNvPr id="570" name="TextBox 569">
              <a:extLst>
                <a:ext uri="{FF2B5EF4-FFF2-40B4-BE49-F238E27FC236}">
                  <a16:creationId xmlns:a16="http://schemas.microsoft.com/office/drawing/2014/main" id="{950EA0CE-8F76-1978-DB1F-8EC0DD023622}"/>
                </a:ext>
              </a:extLst>
            </p:cNvPr>
            <p:cNvSpPr txBox="1"/>
            <p:nvPr/>
          </p:nvSpPr>
          <p:spPr>
            <a:xfrm>
              <a:off x="7390351"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15</a:t>
              </a:r>
            </a:p>
          </p:txBody>
        </p:sp>
        <p:sp>
          <p:nvSpPr>
            <p:cNvPr id="571" name="TextBox 570">
              <a:extLst>
                <a:ext uri="{FF2B5EF4-FFF2-40B4-BE49-F238E27FC236}">
                  <a16:creationId xmlns:a16="http://schemas.microsoft.com/office/drawing/2014/main" id="{FEBC36EF-E2AB-B661-4696-1E424FBA6A01}"/>
                </a:ext>
              </a:extLst>
            </p:cNvPr>
            <p:cNvSpPr txBox="1"/>
            <p:nvPr/>
          </p:nvSpPr>
          <p:spPr>
            <a:xfrm>
              <a:off x="7571366" y="3905799"/>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3</a:t>
              </a:r>
            </a:p>
          </p:txBody>
        </p:sp>
        <p:sp>
          <p:nvSpPr>
            <p:cNvPr id="572" name="TextBox 571">
              <a:extLst>
                <a:ext uri="{FF2B5EF4-FFF2-40B4-BE49-F238E27FC236}">
                  <a16:creationId xmlns:a16="http://schemas.microsoft.com/office/drawing/2014/main" id="{47F119CB-13C0-E067-1E6D-99194ED330F7}"/>
                </a:ext>
              </a:extLst>
            </p:cNvPr>
            <p:cNvSpPr txBox="1"/>
            <p:nvPr/>
          </p:nvSpPr>
          <p:spPr>
            <a:xfrm>
              <a:off x="7558943" y="3685060"/>
              <a:ext cx="193322"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10</a:t>
              </a:r>
            </a:p>
          </p:txBody>
        </p:sp>
        <p:sp>
          <p:nvSpPr>
            <p:cNvPr id="573" name="TextBox 572">
              <a:extLst>
                <a:ext uri="{FF2B5EF4-FFF2-40B4-BE49-F238E27FC236}">
                  <a16:creationId xmlns:a16="http://schemas.microsoft.com/office/drawing/2014/main" id="{C8DDF3CD-41AB-5E1D-6F77-F24E78974938}"/>
                </a:ext>
              </a:extLst>
            </p:cNvPr>
            <p:cNvSpPr txBox="1"/>
            <p:nvPr/>
          </p:nvSpPr>
          <p:spPr>
            <a:xfrm>
              <a:off x="7727535" y="3905799"/>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3</a:t>
              </a:r>
            </a:p>
          </p:txBody>
        </p:sp>
        <p:sp>
          <p:nvSpPr>
            <p:cNvPr id="574" name="TextBox 573">
              <a:extLst>
                <a:ext uri="{FF2B5EF4-FFF2-40B4-BE49-F238E27FC236}">
                  <a16:creationId xmlns:a16="http://schemas.microsoft.com/office/drawing/2014/main" id="{51E88E0C-BEA4-D1EE-842B-C38E88BD1FDA}"/>
                </a:ext>
              </a:extLst>
            </p:cNvPr>
            <p:cNvSpPr txBox="1"/>
            <p:nvPr/>
          </p:nvSpPr>
          <p:spPr>
            <a:xfrm>
              <a:off x="7727535" y="3685060"/>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9</a:t>
              </a:r>
            </a:p>
          </p:txBody>
        </p:sp>
        <p:sp>
          <p:nvSpPr>
            <p:cNvPr id="575" name="TextBox 574">
              <a:extLst>
                <a:ext uri="{FF2B5EF4-FFF2-40B4-BE49-F238E27FC236}">
                  <a16:creationId xmlns:a16="http://schemas.microsoft.com/office/drawing/2014/main" id="{3C88027D-7CE5-4B6E-9619-782119E6CE43}"/>
                </a:ext>
              </a:extLst>
            </p:cNvPr>
            <p:cNvSpPr txBox="1"/>
            <p:nvPr/>
          </p:nvSpPr>
          <p:spPr>
            <a:xfrm>
              <a:off x="7883704" y="3905799"/>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2</a:t>
              </a:r>
            </a:p>
          </p:txBody>
        </p:sp>
        <p:sp>
          <p:nvSpPr>
            <p:cNvPr id="576" name="TextBox 575">
              <a:extLst>
                <a:ext uri="{FF2B5EF4-FFF2-40B4-BE49-F238E27FC236}">
                  <a16:creationId xmlns:a16="http://schemas.microsoft.com/office/drawing/2014/main" id="{A0F7CB5E-BB87-3C59-EAA9-2E32817F3EF4}"/>
                </a:ext>
              </a:extLst>
            </p:cNvPr>
            <p:cNvSpPr txBox="1"/>
            <p:nvPr/>
          </p:nvSpPr>
          <p:spPr>
            <a:xfrm>
              <a:off x="7883704" y="3685060"/>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5</a:t>
              </a:r>
            </a:p>
          </p:txBody>
        </p:sp>
        <p:sp>
          <p:nvSpPr>
            <p:cNvPr id="577" name="TextBox 576">
              <a:extLst>
                <a:ext uri="{FF2B5EF4-FFF2-40B4-BE49-F238E27FC236}">
                  <a16:creationId xmlns:a16="http://schemas.microsoft.com/office/drawing/2014/main" id="{F66E762B-8959-BD56-898B-56E6EA285E98}"/>
                </a:ext>
              </a:extLst>
            </p:cNvPr>
            <p:cNvSpPr txBox="1"/>
            <p:nvPr/>
          </p:nvSpPr>
          <p:spPr>
            <a:xfrm>
              <a:off x="8039873" y="3905799"/>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1</a:t>
              </a:r>
            </a:p>
          </p:txBody>
        </p:sp>
        <p:sp>
          <p:nvSpPr>
            <p:cNvPr id="578" name="TextBox 577">
              <a:extLst>
                <a:ext uri="{FF2B5EF4-FFF2-40B4-BE49-F238E27FC236}">
                  <a16:creationId xmlns:a16="http://schemas.microsoft.com/office/drawing/2014/main" id="{1692CEB2-E499-8E3C-D9F4-FFE5084BB755}"/>
                </a:ext>
              </a:extLst>
            </p:cNvPr>
            <p:cNvSpPr txBox="1"/>
            <p:nvPr/>
          </p:nvSpPr>
          <p:spPr>
            <a:xfrm>
              <a:off x="8039873" y="3685060"/>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3</a:t>
              </a:r>
            </a:p>
          </p:txBody>
        </p:sp>
        <p:sp>
          <p:nvSpPr>
            <p:cNvPr id="579" name="TextBox 578">
              <a:extLst>
                <a:ext uri="{FF2B5EF4-FFF2-40B4-BE49-F238E27FC236}">
                  <a16:creationId xmlns:a16="http://schemas.microsoft.com/office/drawing/2014/main" id="{B0270E3B-EB8F-C106-27A1-C9963E347194}"/>
                </a:ext>
              </a:extLst>
            </p:cNvPr>
            <p:cNvSpPr txBox="1"/>
            <p:nvPr/>
          </p:nvSpPr>
          <p:spPr>
            <a:xfrm>
              <a:off x="8196042" y="3905799"/>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1</a:t>
              </a:r>
            </a:p>
          </p:txBody>
        </p:sp>
        <p:sp>
          <p:nvSpPr>
            <p:cNvPr id="580" name="TextBox 579">
              <a:extLst>
                <a:ext uri="{FF2B5EF4-FFF2-40B4-BE49-F238E27FC236}">
                  <a16:creationId xmlns:a16="http://schemas.microsoft.com/office/drawing/2014/main" id="{A35851AC-9CBA-1C0A-FA86-8F9177308F79}"/>
                </a:ext>
              </a:extLst>
            </p:cNvPr>
            <p:cNvSpPr txBox="1"/>
            <p:nvPr/>
          </p:nvSpPr>
          <p:spPr>
            <a:xfrm>
              <a:off x="8196042" y="3685060"/>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3</a:t>
              </a:r>
            </a:p>
          </p:txBody>
        </p:sp>
        <p:sp>
          <p:nvSpPr>
            <p:cNvPr id="581" name="TextBox 580">
              <a:extLst>
                <a:ext uri="{FF2B5EF4-FFF2-40B4-BE49-F238E27FC236}">
                  <a16:creationId xmlns:a16="http://schemas.microsoft.com/office/drawing/2014/main" id="{655A92E3-3844-4442-6968-E92756627041}"/>
                </a:ext>
              </a:extLst>
            </p:cNvPr>
            <p:cNvSpPr txBox="1"/>
            <p:nvPr/>
          </p:nvSpPr>
          <p:spPr>
            <a:xfrm>
              <a:off x="8352211" y="3905799"/>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Arial"/>
                  <a:sym typeface="Arial"/>
                  <a:rtl val="0"/>
                </a:rPr>
                <a:t>0</a:t>
              </a:r>
            </a:p>
          </p:txBody>
        </p:sp>
        <p:sp>
          <p:nvSpPr>
            <p:cNvPr id="582" name="TextBox 581">
              <a:extLst>
                <a:ext uri="{FF2B5EF4-FFF2-40B4-BE49-F238E27FC236}">
                  <a16:creationId xmlns:a16="http://schemas.microsoft.com/office/drawing/2014/main" id="{6DA0EEE6-F880-83B7-E800-0948CB53C15F}"/>
                </a:ext>
              </a:extLst>
            </p:cNvPr>
            <p:cNvSpPr txBox="1"/>
            <p:nvPr/>
          </p:nvSpPr>
          <p:spPr>
            <a:xfrm>
              <a:off x="8352211" y="3685060"/>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1</a:t>
              </a:r>
            </a:p>
          </p:txBody>
        </p:sp>
        <p:sp>
          <p:nvSpPr>
            <p:cNvPr id="583" name="TextBox 582">
              <a:extLst>
                <a:ext uri="{FF2B5EF4-FFF2-40B4-BE49-F238E27FC236}">
                  <a16:creationId xmlns:a16="http://schemas.microsoft.com/office/drawing/2014/main" id="{22DEED38-8CC7-9C7F-C2B5-0B2897C9F81A}"/>
                </a:ext>
              </a:extLst>
            </p:cNvPr>
            <p:cNvSpPr txBox="1"/>
            <p:nvPr/>
          </p:nvSpPr>
          <p:spPr>
            <a:xfrm>
              <a:off x="8508379" y="3685060"/>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1</a:t>
              </a:r>
            </a:p>
          </p:txBody>
        </p:sp>
        <p:sp>
          <p:nvSpPr>
            <p:cNvPr id="584" name="TextBox 583">
              <a:extLst>
                <a:ext uri="{FF2B5EF4-FFF2-40B4-BE49-F238E27FC236}">
                  <a16:creationId xmlns:a16="http://schemas.microsoft.com/office/drawing/2014/main" id="{A38C5431-2239-3EDE-4B58-64559F6259BD}"/>
                </a:ext>
              </a:extLst>
            </p:cNvPr>
            <p:cNvSpPr txBox="1"/>
            <p:nvPr/>
          </p:nvSpPr>
          <p:spPr>
            <a:xfrm>
              <a:off x="8664547" y="3685060"/>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44EA2"/>
                  </a:solidFill>
                  <a:effectLst/>
                  <a:uLnTx/>
                  <a:uFillTx/>
                  <a:latin typeface="Arial" panose="020B0604020202020204"/>
                  <a:ea typeface="+mn-ea"/>
                  <a:cs typeface="Arial"/>
                  <a:sym typeface="Arial"/>
                  <a:rtl val="0"/>
                </a:rPr>
                <a:t>0</a:t>
              </a:r>
            </a:p>
          </p:txBody>
        </p:sp>
        <p:sp>
          <p:nvSpPr>
            <p:cNvPr id="585" name="TextBox 584">
              <a:extLst>
                <a:ext uri="{FF2B5EF4-FFF2-40B4-BE49-F238E27FC236}">
                  <a16:creationId xmlns:a16="http://schemas.microsoft.com/office/drawing/2014/main" id="{77F565C6-5C5E-579B-2A10-2FBF9FBFDFF9}"/>
                </a:ext>
              </a:extLst>
            </p:cNvPr>
            <p:cNvSpPr txBox="1"/>
            <p:nvPr/>
          </p:nvSpPr>
          <p:spPr>
            <a:xfrm>
              <a:off x="5157210" y="3543892"/>
              <a:ext cx="529953"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231F20"/>
                  </a:solidFill>
                  <a:effectLst/>
                  <a:uLnTx/>
                  <a:uFillTx/>
                  <a:latin typeface="Arial" panose="020B0604020202020204"/>
                  <a:ea typeface="+mn-ea"/>
                  <a:cs typeface="+mn-cs"/>
                  <a:sym typeface="ProximaNova-Bold"/>
                  <a:rtl val="0"/>
                </a:rPr>
                <a:t>No. at risk</a:t>
              </a:r>
            </a:p>
          </p:txBody>
        </p:sp>
        <p:sp>
          <p:nvSpPr>
            <p:cNvPr id="586" name="TextBox 585">
              <a:extLst>
                <a:ext uri="{FF2B5EF4-FFF2-40B4-BE49-F238E27FC236}">
                  <a16:creationId xmlns:a16="http://schemas.microsoft.com/office/drawing/2014/main" id="{C7CCC8BD-25B9-8C98-1549-59A07613EBF7}"/>
                </a:ext>
              </a:extLst>
            </p:cNvPr>
            <p:cNvSpPr txBox="1"/>
            <p:nvPr/>
          </p:nvSpPr>
          <p:spPr>
            <a:xfrm>
              <a:off x="5088081" y="3128994"/>
              <a:ext cx="142828"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0</a:t>
              </a:r>
            </a:p>
          </p:txBody>
        </p:sp>
        <p:sp>
          <p:nvSpPr>
            <p:cNvPr id="587" name="TextBox 586">
              <a:extLst>
                <a:ext uri="{FF2B5EF4-FFF2-40B4-BE49-F238E27FC236}">
                  <a16:creationId xmlns:a16="http://schemas.microsoft.com/office/drawing/2014/main" id="{E1B0320B-3532-ED9E-6A39-A69B059A0B0C}"/>
                </a:ext>
              </a:extLst>
            </p:cNvPr>
            <p:cNvSpPr txBox="1"/>
            <p:nvPr/>
          </p:nvSpPr>
          <p:spPr>
            <a:xfrm>
              <a:off x="5037587" y="2803710"/>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20</a:t>
              </a:r>
            </a:p>
          </p:txBody>
        </p:sp>
        <p:sp>
          <p:nvSpPr>
            <p:cNvPr id="588" name="TextBox 587">
              <a:extLst>
                <a:ext uri="{FF2B5EF4-FFF2-40B4-BE49-F238E27FC236}">
                  <a16:creationId xmlns:a16="http://schemas.microsoft.com/office/drawing/2014/main" id="{28C5EE70-7797-5685-DC19-F7117E79D9AC}"/>
                </a:ext>
              </a:extLst>
            </p:cNvPr>
            <p:cNvSpPr txBox="1"/>
            <p:nvPr/>
          </p:nvSpPr>
          <p:spPr>
            <a:xfrm>
              <a:off x="5037587" y="2478505"/>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40</a:t>
              </a:r>
            </a:p>
          </p:txBody>
        </p:sp>
        <p:sp>
          <p:nvSpPr>
            <p:cNvPr id="589" name="TextBox 588">
              <a:extLst>
                <a:ext uri="{FF2B5EF4-FFF2-40B4-BE49-F238E27FC236}">
                  <a16:creationId xmlns:a16="http://schemas.microsoft.com/office/drawing/2014/main" id="{9CE69543-FC79-CB29-9F6B-E4A2A4ED1E17}"/>
                </a:ext>
              </a:extLst>
            </p:cNvPr>
            <p:cNvSpPr txBox="1"/>
            <p:nvPr/>
          </p:nvSpPr>
          <p:spPr>
            <a:xfrm>
              <a:off x="5037587" y="2153223"/>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60</a:t>
              </a:r>
            </a:p>
          </p:txBody>
        </p:sp>
        <p:sp>
          <p:nvSpPr>
            <p:cNvPr id="590" name="TextBox 589">
              <a:extLst>
                <a:ext uri="{FF2B5EF4-FFF2-40B4-BE49-F238E27FC236}">
                  <a16:creationId xmlns:a16="http://schemas.microsoft.com/office/drawing/2014/main" id="{7C29DA8D-58C8-B598-5C32-3E335969697B}"/>
                </a:ext>
              </a:extLst>
            </p:cNvPr>
            <p:cNvSpPr txBox="1"/>
            <p:nvPr/>
          </p:nvSpPr>
          <p:spPr>
            <a:xfrm>
              <a:off x="5037587" y="1827940"/>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80</a:t>
              </a:r>
            </a:p>
          </p:txBody>
        </p:sp>
        <p:sp>
          <p:nvSpPr>
            <p:cNvPr id="591" name="TextBox 590">
              <a:extLst>
                <a:ext uri="{FF2B5EF4-FFF2-40B4-BE49-F238E27FC236}">
                  <a16:creationId xmlns:a16="http://schemas.microsoft.com/office/drawing/2014/main" id="{1461EFDE-709C-F0D8-0018-A4BF379D79CD}"/>
                </a:ext>
              </a:extLst>
            </p:cNvPr>
            <p:cNvSpPr txBox="1"/>
            <p:nvPr/>
          </p:nvSpPr>
          <p:spPr>
            <a:xfrm>
              <a:off x="4987094" y="1502735"/>
              <a:ext cx="243817"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100</a:t>
              </a:r>
            </a:p>
          </p:txBody>
        </p:sp>
        <p:sp>
          <p:nvSpPr>
            <p:cNvPr id="592" name="TextBox 591">
              <a:extLst>
                <a:ext uri="{FF2B5EF4-FFF2-40B4-BE49-F238E27FC236}">
                  <a16:creationId xmlns:a16="http://schemas.microsoft.com/office/drawing/2014/main" id="{CC4097B7-FE5B-6E50-051F-F15F0A82A7D5}"/>
                </a:ext>
              </a:extLst>
            </p:cNvPr>
            <p:cNvSpPr txBox="1"/>
            <p:nvPr/>
          </p:nvSpPr>
          <p:spPr>
            <a:xfrm>
              <a:off x="5294568" y="1147461"/>
              <a:ext cx="1267895" cy="284742"/>
            </a:xfrm>
            <a:prstGeom prst="rect">
              <a:avLst/>
            </a:prstGeom>
            <a:noFill/>
          </p:spPr>
          <p:txBody>
            <a:bodyPr wrap="square" lIns="0">
              <a:spAutoFit/>
            </a:bodyPr>
            <a:lstStyle/>
            <a:p>
              <a:pPr marL="0" marR="0" lvl="0" indent="0" algn="l" defTabSz="609585" rtl="0" eaLnBrk="1" fontAlgn="base" latinLnBrk="0" hangingPunct="1">
                <a:lnSpc>
                  <a:spcPct val="100000"/>
                </a:lnSpc>
                <a:spcBef>
                  <a:spcPct val="0"/>
                </a:spcBef>
                <a:spcAft>
                  <a:spcPct val="0"/>
                </a:spcAft>
                <a:buClr>
                  <a:srgbClr val="C00000"/>
                </a:buClr>
                <a:buSzTx/>
                <a:buFontTx/>
                <a:buNone/>
                <a:tabLst/>
                <a:defRPr/>
              </a:pPr>
              <a:r>
                <a:rPr kumimoji="0" lang="en-US" sz="1867" b="1" i="0" u="none" strike="noStrike" kern="0" cap="none" spc="0" normalizeH="0" baseline="0" noProof="0" err="1">
                  <a:ln>
                    <a:noFill/>
                  </a:ln>
                  <a:solidFill>
                    <a:srgbClr val="221E1F"/>
                  </a:solidFill>
                  <a:effectLst/>
                  <a:uLnTx/>
                  <a:uFillTx/>
                  <a:latin typeface="Arial" panose="020B0604020202020204"/>
                  <a:ea typeface="+mn-ea"/>
                  <a:cs typeface="+mn-cs"/>
                </a:rPr>
                <a:t>PFS</a:t>
              </a:r>
              <a:r>
                <a:rPr kumimoji="0" lang="en-US" sz="1867" b="1" i="0" u="none" strike="noStrike" kern="0" cap="none" spc="0" normalizeH="0" baseline="0" noProof="0">
                  <a:ln>
                    <a:noFill/>
                  </a:ln>
                  <a:solidFill>
                    <a:srgbClr val="221E1F"/>
                  </a:solidFill>
                  <a:effectLst/>
                  <a:uLnTx/>
                  <a:uFillTx/>
                  <a:latin typeface="Arial" panose="020B0604020202020204"/>
                  <a:ea typeface="+mn-ea"/>
                  <a:cs typeface="+mn-cs"/>
                </a:rPr>
                <a:t> by IRC</a:t>
              </a:r>
            </a:p>
          </p:txBody>
        </p:sp>
        <p:sp>
          <p:nvSpPr>
            <p:cNvPr id="593" name="TextBox 592">
              <a:extLst>
                <a:ext uri="{FF2B5EF4-FFF2-40B4-BE49-F238E27FC236}">
                  <a16:creationId xmlns:a16="http://schemas.microsoft.com/office/drawing/2014/main" id="{DCCADC0D-97A0-6416-A3CB-85DBDB0E4779}"/>
                </a:ext>
              </a:extLst>
            </p:cNvPr>
            <p:cNvSpPr txBox="1"/>
            <p:nvPr/>
          </p:nvSpPr>
          <p:spPr>
            <a:xfrm>
              <a:off x="7852039" y="2715145"/>
              <a:ext cx="551728" cy="122921"/>
            </a:xfrm>
            <a:prstGeom prst="rect">
              <a:avLst/>
            </a:prstGeom>
            <a:noFill/>
          </p:spPr>
          <p:txBody>
            <a:bodyPr wrap="square" lIns="60960" rIns="60960" rtlCol="0">
              <a:no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1" u="none" strike="noStrike" kern="0" cap="none" spc="0" normalizeH="0" baseline="0" noProof="0">
                  <a:ln>
                    <a:noFill/>
                  </a:ln>
                  <a:solidFill>
                    <a:srgbClr val="000000"/>
                  </a:solidFill>
                  <a:effectLst/>
                  <a:uLnTx/>
                  <a:uFillTx/>
                  <a:latin typeface="Arial" panose="020B0604020202020204"/>
                  <a:ea typeface="+mn-ea"/>
                  <a:cs typeface="+mn-cs"/>
                </a:rPr>
                <a:t>P</a:t>
              </a:r>
              <a:r>
                <a:rPr kumimoji="0" lang="en-US" sz="933" b="1" i="0" u="none" strike="noStrike" kern="0" cap="none" spc="0" normalizeH="0" baseline="0" noProof="0">
                  <a:ln>
                    <a:noFill/>
                  </a:ln>
                  <a:solidFill>
                    <a:srgbClr val="000000"/>
                  </a:solidFill>
                  <a:effectLst/>
                  <a:uLnTx/>
                  <a:uFillTx/>
                  <a:latin typeface="Arial" panose="020B0604020202020204"/>
                  <a:ea typeface="+mn-ea"/>
                  <a:cs typeface="+mn-cs"/>
                </a:rPr>
                <a:t>=.0007</a:t>
              </a:r>
              <a:r>
                <a:rPr kumimoji="0" lang="en-US" sz="933" b="1" i="0" u="none" strike="noStrike" kern="0" cap="none" spc="0" normalizeH="0" baseline="30000" noProof="0">
                  <a:ln>
                    <a:noFill/>
                  </a:ln>
                  <a:solidFill>
                    <a:srgbClr val="000000"/>
                  </a:solidFill>
                  <a:effectLst/>
                  <a:uLnTx/>
                  <a:uFillTx/>
                  <a:latin typeface="Arial" panose="020B0604020202020204"/>
                  <a:ea typeface="+mn-ea"/>
                  <a:cs typeface="+mn-cs"/>
                </a:rPr>
                <a:t>a</a:t>
              </a:r>
            </a:p>
          </p:txBody>
        </p:sp>
      </p:grpSp>
    </p:spTree>
    <p:extLst>
      <p:ext uri="{BB962C8B-B14F-4D97-AF65-F5344CB8AC3E}">
        <p14:creationId xmlns:p14="http://schemas.microsoft.com/office/powerpoint/2010/main" val="419389085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AD70E-5DB3-F689-28D5-7510F0D868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9674F42-E305-1839-3BAB-FEB1343E0CE9}"/>
              </a:ext>
            </a:extLst>
          </p:cNvPr>
          <p:cNvSpPr>
            <a:spLocks noGrp="1"/>
          </p:cNvSpPr>
          <p:nvPr>
            <p:ph type="ctrTitle"/>
          </p:nvPr>
        </p:nvSpPr>
        <p:spPr>
          <a:xfrm>
            <a:off x="739448" y="116957"/>
            <a:ext cx="10738778" cy="905449"/>
          </a:xfrm>
        </p:spPr>
        <p:txBody>
          <a:bodyPr/>
          <a:lstStyle/>
          <a:p>
            <a:r>
              <a:rPr lang="en-US" sz="2800">
                <a:latin typeface="Arial" panose="020B0604020202020204" pitchFamily="34" charset="0"/>
                <a:cs typeface="Arial" panose="020B0604020202020204" pitchFamily="34" charset="0"/>
              </a:rPr>
              <a:t>ROSEWOOD: </a:t>
            </a:r>
            <a:r>
              <a:rPr lang="en-US" sz="2800" err="1">
                <a:latin typeface="Arial" panose="020B0604020202020204" pitchFamily="34" charset="0"/>
                <a:cs typeface="Arial" panose="020B0604020202020204" pitchFamily="34" charset="0"/>
              </a:rPr>
              <a:t>TTNT</a:t>
            </a:r>
            <a:r>
              <a:rPr lang="en-US" sz="2800">
                <a:latin typeface="Arial" panose="020B0604020202020204" pitchFamily="34" charset="0"/>
                <a:cs typeface="Arial" panose="020B0604020202020204" pitchFamily="34" charset="0"/>
              </a:rPr>
              <a:t> and OS were prolonged with </a:t>
            </a:r>
            <a:r>
              <a:rPr lang="en-US" sz="2800" err="1">
                <a:latin typeface="Arial" panose="020B0604020202020204" pitchFamily="34" charset="0"/>
                <a:cs typeface="Arial" panose="020B0604020202020204" pitchFamily="34" charset="0"/>
              </a:rPr>
              <a:t>Zanu</a:t>
            </a:r>
            <a:r>
              <a:rPr lang="en-US" sz="2800">
                <a:latin typeface="Arial" panose="020B0604020202020204" pitchFamily="34" charset="0"/>
                <a:cs typeface="Arial" panose="020B0604020202020204" pitchFamily="34" charset="0"/>
              </a:rPr>
              <a:t>-Obi </a:t>
            </a:r>
            <a:endParaRPr lang="en-GB"/>
          </a:p>
        </p:txBody>
      </p:sp>
      <p:sp>
        <p:nvSpPr>
          <p:cNvPr id="6" name="TextBox 5">
            <a:extLst>
              <a:ext uri="{FF2B5EF4-FFF2-40B4-BE49-F238E27FC236}">
                <a16:creationId xmlns:a16="http://schemas.microsoft.com/office/drawing/2014/main" id="{85871759-8218-B880-0286-0390E6063BE7}"/>
              </a:ext>
            </a:extLst>
          </p:cNvPr>
          <p:cNvSpPr txBox="1"/>
          <p:nvPr/>
        </p:nvSpPr>
        <p:spPr>
          <a:xfrm>
            <a:off x="739448" y="5978049"/>
            <a:ext cx="10982382" cy="507831"/>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a</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Descriptive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2-sided P value.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HR, hazard ratio; m, median;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mo</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months; NE, not estimable; Obi, obinutuzumab; OS, overall survival;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TTNT</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time to next treatment; Zanu, zanubrutinib.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Adapted</a:t>
            </a:r>
            <a:r>
              <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rPr>
              <a:t> from Zinzani PL et al. </a:t>
            </a:r>
            <a:r>
              <a:rPr kumimoji="0" lang="it-IT" altLang="en-US" sz="900" b="0" i="0" u="none" strike="noStrike" kern="1200" cap="none" spc="0" normalizeH="0" baseline="0" noProof="0">
                <a:ln>
                  <a:noFill/>
                </a:ln>
                <a:solidFill>
                  <a:srgbClr val="283349"/>
                </a:solidFill>
                <a:effectLst/>
                <a:uLnTx/>
                <a:uFillTx/>
                <a:latin typeface="Arial" panose="020B0604020202020204"/>
                <a:ea typeface="+mn-ea"/>
                <a:cs typeface="+mn-cs"/>
              </a:rPr>
              <a:t>J Clin Oncol. 2023;41(33):5107-5117</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3FA1CE46-3663-609B-C7F1-57D909D1BE67}"/>
              </a:ext>
            </a:extLst>
          </p:cNvPr>
          <p:cNvGrpSpPr/>
          <p:nvPr/>
        </p:nvGrpSpPr>
        <p:grpSpPr>
          <a:xfrm>
            <a:off x="440754" y="1366843"/>
            <a:ext cx="11751918" cy="4033509"/>
            <a:chOff x="165031" y="1047619"/>
            <a:chExt cx="8813939" cy="3025132"/>
          </a:xfrm>
        </p:grpSpPr>
        <p:sp>
          <p:nvSpPr>
            <p:cNvPr id="8" name="Freeform: Shape 7">
              <a:extLst>
                <a:ext uri="{FF2B5EF4-FFF2-40B4-BE49-F238E27FC236}">
                  <a16:creationId xmlns:a16="http://schemas.microsoft.com/office/drawing/2014/main" id="{92AA2C2A-D7C5-C965-1CC8-F6F9A4593DE8}"/>
                </a:ext>
              </a:extLst>
            </p:cNvPr>
            <p:cNvSpPr/>
            <p:nvPr/>
          </p:nvSpPr>
          <p:spPr>
            <a:xfrm>
              <a:off x="1065724" y="2662115"/>
              <a:ext cx="1242433" cy="324990"/>
            </a:xfrm>
            <a:custGeom>
              <a:avLst/>
              <a:gdLst>
                <a:gd name="connsiteX0" fmla="*/ 1731455 w 1787842"/>
                <a:gd name="connsiteY0" fmla="*/ 0 h 397668"/>
                <a:gd name="connsiteX1" fmla="*/ 1787843 w 1787842"/>
                <a:gd name="connsiteY1" fmla="*/ 56388 h 397668"/>
                <a:gd name="connsiteX2" fmla="*/ 1787843 w 1787842"/>
                <a:gd name="connsiteY2" fmla="*/ 341281 h 397668"/>
                <a:gd name="connsiteX3" fmla="*/ 1731455 w 1787842"/>
                <a:gd name="connsiteY3" fmla="*/ 397669 h 397668"/>
                <a:gd name="connsiteX4" fmla="*/ 56388 w 1787842"/>
                <a:gd name="connsiteY4" fmla="*/ 397669 h 397668"/>
                <a:gd name="connsiteX5" fmla="*/ 0 w 1787842"/>
                <a:gd name="connsiteY5" fmla="*/ 341281 h 397668"/>
                <a:gd name="connsiteX6" fmla="*/ 0 w 1787842"/>
                <a:gd name="connsiteY6" fmla="*/ 56388 h 397668"/>
                <a:gd name="connsiteX7" fmla="*/ 56388 w 1787842"/>
                <a:gd name="connsiteY7" fmla="*/ 0 h 39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7842" h="397668">
                  <a:moveTo>
                    <a:pt x="1731455" y="0"/>
                  </a:moveTo>
                  <a:cubicBezTo>
                    <a:pt x="1762597" y="0"/>
                    <a:pt x="1787843" y="25246"/>
                    <a:pt x="1787843" y="56388"/>
                  </a:cubicBezTo>
                  <a:lnTo>
                    <a:pt x="1787843" y="341281"/>
                  </a:lnTo>
                  <a:cubicBezTo>
                    <a:pt x="1787843" y="372423"/>
                    <a:pt x="1762597" y="397669"/>
                    <a:pt x="1731455" y="397669"/>
                  </a:cubicBezTo>
                  <a:lnTo>
                    <a:pt x="56388" y="397669"/>
                  </a:lnTo>
                  <a:cubicBezTo>
                    <a:pt x="25246" y="397669"/>
                    <a:pt x="0" y="372423"/>
                    <a:pt x="0" y="341281"/>
                  </a:cubicBezTo>
                  <a:lnTo>
                    <a:pt x="0" y="56388"/>
                  </a:lnTo>
                  <a:cubicBezTo>
                    <a:pt x="0" y="25246"/>
                    <a:pt x="25246" y="0"/>
                    <a:pt x="56388" y="0"/>
                  </a:cubicBezTo>
                  <a:close/>
                </a:path>
              </a:pathLst>
            </a:custGeom>
            <a:solidFill>
              <a:srgbClr val="E6E7E8"/>
            </a:solidFill>
            <a:ln w="9525" cap="flat">
              <a:no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231F20"/>
                  </a:solidFill>
                  <a:effectLst/>
                  <a:uLnTx/>
                  <a:uFillTx/>
                  <a:latin typeface="Arial" panose="020B0604020202020204"/>
                  <a:ea typeface="+mn-ea"/>
                  <a:cs typeface="+mn-cs"/>
                  <a:sym typeface="ProximaNova-Bold"/>
                  <a:rtl val="0"/>
                </a:rPr>
                <a:t>Obinutuzumab</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err="1">
                  <a:ln/>
                  <a:solidFill>
                    <a:srgbClr val="231F20"/>
                  </a:solidFill>
                  <a:effectLst/>
                  <a:uLnTx/>
                  <a:uFillTx/>
                  <a:latin typeface="Arial" panose="020B0604020202020204"/>
                  <a:ea typeface="+mn-ea"/>
                  <a:cs typeface="+mn-cs"/>
                  <a:sym typeface="ProximaNova-Regular"/>
                  <a:rtl val="0"/>
                </a:rPr>
                <a:t>mTTNT</a:t>
              </a: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 12.2 (8.5-17.3) </a:t>
              </a:r>
              <a:r>
                <a:rPr kumimoji="0" lang="en-US" sz="933" b="0" i="0" u="none" strike="noStrike" kern="0" cap="none" spc="0" normalizeH="0" baseline="0" noProof="0" err="1">
                  <a:ln/>
                  <a:solidFill>
                    <a:srgbClr val="231F20"/>
                  </a:solidFill>
                  <a:effectLst/>
                  <a:uLnTx/>
                  <a:uFillTx/>
                  <a:latin typeface="Arial" panose="020B0604020202020204"/>
                  <a:ea typeface="+mn-ea"/>
                  <a:cs typeface="+mn-cs"/>
                  <a:sym typeface="ProximaNova-Regular"/>
                  <a:rtl val="0"/>
                </a:rPr>
                <a:t>mo</a:t>
              </a:r>
              <a:endPar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endParaRPr>
            </a:p>
          </p:txBody>
        </p:sp>
        <p:sp>
          <p:nvSpPr>
            <p:cNvPr id="9" name="Freeform: Shape 8">
              <a:extLst>
                <a:ext uri="{FF2B5EF4-FFF2-40B4-BE49-F238E27FC236}">
                  <a16:creationId xmlns:a16="http://schemas.microsoft.com/office/drawing/2014/main" id="{76F73DD0-2C77-6FE0-2DED-7D1D08250397}"/>
                </a:ext>
              </a:extLst>
            </p:cNvPr>
            <p:cNvSpPr/>
            <p:nvPr/>
          </p:nvSpPr>
          <p:spPr>
            <a:xfrm>
              <a:off x="946721" y="3225641"/>
              <a:ext cx="37608" cy="7784"/>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 name="Freeform: Shape 9">
              <a:extLst>
                <a:ext uri="{FF2B5EF4-FFF2-40B4-BE49-F238E27FC236}">
                  <a16:creationId xmlns:a16="http://schemas.microsoft.com/office/drawing/2014/main" id="{000D17F9-6E4D-A8B8-73E8-CC71BA5B17C4}"/>
                </a:ext>
              </a:extLst>
            </p:cNvPr>
            <p:cNvSpPr/>
            <p:nvPr/>
          </p:nvSpPr>
          <p:spPr>
            <a:xfrm>
              <a:off x="946721" y="2897380"/>
              <a:ext cx="37608" cy="7784"/>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52282E66-932D-5378-1754-52388F195DAF}"/>
                </a:ext>
              </a:extLst>
            </p:cNvPr>
            <p:cNvSpPr/>
            <p:nvPr/>
          </p:nvSpPr>
          <p:spPr>
            <a:xfrm>
              <a:off x="946721" y="2569042"/>
              <a:ext cx="37608" cy="7784"/>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F6759EA9-97E1-E410-C24E-DD6605FDB1AA}"/>
                </a:ext>
              </a:extLst>
            </p:cNvPr>
            <p:cNvSpPr/>
            <p:nvPr/>
          </p:nvSpPr>
          <p:spPr>
            <a:xfrm>
              <a:off x="946721" y="2240782"/>
              <a:ext cx="37608" cy="7784"/>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 name="Freeform: Shape 12">
              <a:extLst>
                <a:ext uri="{FF2B5EF4-FFF2-40B4-BE49-F238E27FC236}">
                  <a16:creationId xmlns:a16="http://schemas.microsoft.com/office/drawing/2014/main" id="{6D0359C3-309F-0F40-AFEE-DCC242AA0064}"/>
                </a:ext>
              </a:extLst>
            </p:cNvPr>
            <p:cNvSpPr/>
            <p:nvPr/>
          </p:nvSpPr>
          <p:spPr>
            <a:xfrm>
              <a:off x="946721" y="1912443"/>
              <a:ext cx="37608" cy="7784"/>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 name="Freeform: Shape 13">
              <a:extLst>
                <a:ext uri="{FF2B5EF4-FFF2-40B4-BE49-F238E27FC236}">
                  <a16:creationId xmlns:a16="http://schemas.microsoft.com/office/drawing/2014/main" id="{3D6BE281-9DD0-5158-0AA6-D3285AE13FDE}"/>
                </a:ext>
              </a:extLst>
            </p:cNvPr>
            <p:cNvSpPr/>
            <p:nvPr/>
          </p:nvSpPr>
          <p:spPr>
            <a:xfrm>
              <a:off x="946721" y="1584183"/>
              <a:ext cx="37608" cy="7784"/>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 name="Freeform: Shape 14">
              <a:extLst>
                <a:ext uri="{FF2B5EF4-FFF2-40B4-BE49-F238E27FC236}">
                  <a16:creationId xmlns:a16="http://schemas.microsoft.com/office/drawing/2014/main" id="{4F082F87-FB77-102D-C3B3-22696D1425D9}"/>
                </a:ext>
              </a:extLst>
            </p:cNvPr>
            <p:cNvSpPr/>
            <p:nvPr/>
          </p:nvSpPr>
          <p:spPr>
            <a:xfrm>
              <a:off x="984330" y="3225641"/>
              <a:ext cx="6374" cy="59704"/>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 name="Freeform: Shape 15">
              <a:extLst>
                <a:ext uri="{FF2B5EF4-FFF2-40B4-BE49-F238E27FC236}">
                  <a16:creationId xmlns:a16="http://schemas.microsoft.com/office/drawing/2014/main" id="{B1927A94-1A36-4762-4896-1AFF552D9D0C}"/>
                </a:ext>
              </a:extLst>
            </p:cNvPr>
            <p:cNvSpPr/>
            <p:nvPr/>
          </p:nvSpPr>
          <p:spPr>
            <a:xfrm>
              <a:off x="1291126" y="3225641"/>
              <a:ext cx="6374" cy="59704"/>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 name="Freeform: Shape 16">
              <a:extLst>
                <a:ext uri="{FF2B5EF4-FFF2-40B4-BE49-F238E27FC236}">
                  <a16:creationId xmlns:a16="http://schemas.microsoft.com/office/drawing/2014/main" id="{32D12B8C-ECCD-1B3A-F15F-45577D7C8D8E}"/>
                </a:ext>
              </a:extLst>
            </p:cNvPr>
            <p:cNvSpPr/>
            <p:nvPr/>
          </p:nvSpPr>
          <p:spPr>
            <a:xfrm>
              <a:off x="1597922" y="3225641"/>
              <a:ext cx="6374" cy="59704"/>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 name="Freeform: Shape 17">
              <a:extLst>
                <a:ext uri="{FF2B5EF4-FFF2-40B4-BE49-F238E27FC236}">
                  <a16:creationId xmlns:a16="http://schemas.microsoft.com/office/drawing/2014/main" id="{44A0F89C-411A-1988-1ED0-7009AF4081BB}"/>
                </a:ext>
              </a:extLst>
            </p:cNvPr>
            <p:cNvSpPr/>
            <p:nvPr/>
          </p:nvSpPr>
          <p:spPr>
            <a:xfrm>
              <a:off x="1904718" y="3225641"/>
              <a:ext cx="6374" cy="59704"/>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9" name="Freeform: Shape 18">
              <a:extLst>
                <a:ext uri="{FF2B5EF4-FFF2-40B4-BE49-F238E27FC236}">
                  <a16:creationId xmlns:a16="http://schemas.microsoft.com/office/drawing/2014/main" id="{EC647D1B-1EB6-52AF-7898-406E7EEBE3D0}"/>
                </a:ext>
              </a:extLst>
            </p:cNvPr>
            <p:cNvSpPr/>
            <p:nvPr/>
          </p:nvSpPr>
          <p:spPr>
            <a:xfrm>
              <a:off x="2211514" y="3225641"/>
              <a:ext cx="6374" cy="59704"/>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0" name="Freeform: Shape 19">
              <a:extLst>
                <a:ext uri="{FF2B5EF4-FFF2-40B4-BE49-F238E27FC236}">
                  <a16:creationId xmlns:a16="http://schemas.microsoft.com/office/drawing/2014/main" id="{B0CAFE55-CF77-E487-E084-1189BCA72E76}"/>
                </a:ext>
              </a:extLst>
            </p:cNvPr>
            <p:cNvSpPr/>
            <p:nvPr/>
          </p:nvSpPr>
          <p:spPr>
            <a:xfrm>
              <a:off x="2518310" y="3225641"/>
              <a:ext cx="6374" cy="59704"/>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1" name="Freeform: Shape 20">
              <a:extLst>
                <a:ext uri="{FF2B5EF4-FFF2-40B4-BE49-F238E27FC236}">
                  <a16:creationId xmlns:a16="http://schemas.microsoft.com/office/drawing/2014/main" id="{9991F7D8-825F-4F48-21E7-8FBB3772290C}"/>
                </a:ext>
              </a:extLst>
            </p:cNvPr>
            <p:cNvSpPr/>
            <p:nvPr/>
          </p:nvSpPr>
          <p:spPr>
            <a:xfrm>
              <a:off x="2825106" y="3225641"/>
              <a:ext cx="6374" cy="59704"/>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2" name="Freeform: Shape 21">
              <a:extLst>
                <a:ext uri="{FF2B5EF4-FFF2-40B4-BE49-F238E27FC236}">
                  <a16:creationId xmlns:a16="http://schemas.microsoft.com/office/drawing/2014/main" id="{D6A6FAC6-CF4B-3B84-929A-09CAF049C23D}"/>
                </a:ext>
              </a:extLst>
            </p:cNvPr>
            <p:cNvSpPr/>
            <p:nvPr/>
          </p:nvSpPr>
          <p:spPr>
            <a:xfrm>
              <a:off x="3131902" y="3225641"/>
              <a:ext cx="6374" cy="59704"/>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3" name="Freeform: Shape 22">
              <a:extLst>
                <a:ext uri="{FF2B5EF4-FFF2-40B4-BE49-F238E27FC236}">
                  <a16:creationId xmlns:a16="http://schemas.microsoft.com/office/drawing/2014/main" id="{469F0640-1D87-D3E4-38B6-A3CE7867F5A2}"/>
                </a:ext>
              </a:extLst>
            </p:cNvPr>
            <p:cNvSpPr/>
            <p:nvPr/>
          </p:nvSpPr>
          <p:spPr>
            <a:xfrm>
              <a:off x="3438698" y="3225641"/>
              <a:ext cx="6374" cy="59704"/>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4" name="Freeform: Shape 23">
              <a:extLst>
                <a:ext uri="{FF2B5EF4-FFF2-40B4-BE49-F238E27FC236}">
                  <a16:creationId xmlns:a16="http://schemas.microsoft.com/office/drawing/2014/main" id="{7E06E638-FBBD-C40D-281B-2862DA982FC5}"/>
                </a:ext>
              </a:extLst>
            </p:cNvPr>
            <p:cNvSpPr/>
            <p:nvPr/>
          </p:nvSpPr>
          <p:spPr>
            <a:xfrm>
              <a:off x="3745494" y="3225641"/>
              <a:ext cx="6374" cy="59704"/>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5" name="Freeform: Shape 24">
              <a:extLst>
                <a:ext uri="{FF2B5EF4-FFF2-40B4-BE49-F238E27FC236}">
                  <a16:creationId xmlns:a16="http://schemas.microsoft.com/office/drawing/2014/main" id="{C372260A-49AC-CBE1-DBA0-F6EEB7B01524}"/>
                </a:ext>
              </a:extLst>
            </p:cNvPr>
            <p:cNvSpPr/>
            <p:nvPr/>
          </p:nvSpPr>
          <p:spPr>
            <a:xfrm>
              <a:off x="4052290" y="3225641"/>
              <a:ext cx="6374" cy="59704"/>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7" name="Freeform: Shape 26">
              <a:extLst>
                <a:ext uri="{FF2B5EF4-FFF2-40B4-BE49-F238E27FC236}">
                  <a16:creationId xmlns:a16="http://schemas.microsoft.com/office/drawing/2014/main" id="{AFBBDC10-977A-8608-C3DE-6B5839854BAC}"/>
                </a:ext>
              </a:extLst>
            </p:cNvPr>
            <p:cNvSpPr/>
            <p:nvPr/>
          </p:nvSpPr>
          <p:spPr>
            <a:xfrm>
              <a:off x="4359086" y="3225641"/>
              <a:ext cx="6374" cy="59704"/>
            </a:xfrm>
            <a:custGeom>
              <a:avLst/>
              <a:gdLst>
                <a:gd name="connsiteX0" fmla="*/ 0 w 9525"/>
                <a:gd name="connsiteY0" fmla="*/ 0 h 73056"/>
                <a:gd name="connsiteX1" fmla="*/ 0 w 9525"/>
                <a:gd name="connsiteY1" fmla="*/ 73057 h 73056"/>
              </a:gdLst>
              <a:ahLst/>
              <a:cxnLst>
                <a:cxn ang="0">
                  <a:pos x="connsiteX0" y="connsiteY0"/>
                </a:cxn>
                <a:cxn ang="0">
                  <a:pos x="connsiteX1" y="connsiteY1"/>
                </a:cxn>
              </a:cxnLst>
              <a:rect l="l" t="t" r="r" b="b"/>
              <a:pathLst>
                <a:path w="9525" h="73056">
                  <a:moveTo>
                    <a:pt x="0" y="0"/>
                  </a:moveTo>
                  <a:lnTo>
                    <a:pt x="0" y="73057"/>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8" name="Freeform: Shape 27">
              <a:extLst>
                <a:ext uri="{FF2B5EF4-FFF2-40B4-BE49-F238E27FC236}">
                  <a16:creationId xmlns:a16="http://schemas.microsoft.com/office/drawing/2014/main" id="{1FAC1482-2133-88A9-6B68-7DEBB8684367}"/>
                </a:ext>
              </a:extLst>
            </p:cNvPr>
            <p:cNvSpPr/>
            <p:nvPr/>
          </p:nvSpPr>
          <p:spPr>
            <a:xfrm>
              <a:off x="984330" y="1584183"/>
              <a:ext cx="3528185" cy="1641458"/>
            </a:xfrm>
            <a:custGeom>
              <a:avLst/>
              <a:gdLst>
                <a:gd name="connsiteX0" fmla="*/ 0 w 5272087"/>
                <a:gd name="connsiteY0" fmla="*/ 0 h 2008536"/>
                <a:gd name="connsiteX1" fmla="*/ 0 w 5272087"/>
                <a:gd name="connsiteY1" fmla="*/ 2008537 h 2008536"/>
                <a:gd name="connsiteX2" fmla="*/ 5272088 w 5272087"/>
                <a:gd name="connsiteY2" fmla="*/ 2008537 h 2008536"/>
              </a:gdLst>
              <a:ahLst/>
              <a:cxnLst>
                <a:cxn ang="0">
                  <a:pos x="connsiteX0" y="connsiteY0"/>
                </a:cxn>
                <a:cxn ang="0">
                  <a:pos x="connsiteX1" y="connsiteY1"/>
                </a:cxn>
                <a:cxn ang="0">
                  <a:pos x="connsiteX2" y="connsiteY2"/>
                </a:cxn>
              </a:cxnLst>
              <a:rect l="l" t="t" r="r" b="b"/>
              <a:pathLst>
                <a:path w="5272087" h="2008536">
                  <a:moveTo>
                    <a:pt x="0" y="0"/>
                  </a:moveTo>
                  <a:lnTo>
                    <a:pt x="0" y="2008537"/>
                  </a:lnTo>
                  <a:lnTo>
                    <a:pt x="5272088" y="2008537"/>
                  </a:lnTo>
                </a:path>
              </a:pathLst>
            </a:custGeom>
            <a:noFill/>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327F39E9-B600-B1C6-12EB-8F5B07A48F1F}"/>
                </a:ext>
              </a:extLst>
            </p:cNvPr>
            <p:cNvSpPr txBox="1"/>
            <p:nvPr/>
          </p:nvSpPr>
          <p:spPr>
            <a:xfrm>
              <a:off x="2602730" y="3464851"/>
              <a:ext cx="413335"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010101"/>
                  </a:solidFill>
                  <a:effectLst/>
                  <a:uLnTx/>
                  <a:uFillTx/>
                  <a:latin typeface="Arial" panose="020B0604020202020204"/>
                  <a:ea typeface="+mn-ea"/>
                  <a:cs typeface="Arial"/>
                  <a:sym typeface="Arial"/>
                  <a:rtl val="0"/>
                </a:rPr>
                <a:t>Months</a:t>
              </a:r>
            </a:p>
          </p:txBody>
        </p:sp>
        <p:sp>
          <p:nvSpPr>
            <p:cNvPr id="30" name="TextBox 29">
              <a:extLst>
                <a:ext uri="{FF2B5EF4-FFF2-40B4-BE49-F238E27FC236}">
                  <a16:creationId xmlns:a16="http://schemas.microsoft.com/office/drawing/2014/main" id="{B446B2F7-3856-9C5A-A714-2E3486EA55C9}"/>
                </a:ext>
              </a:extLst>
            </p:cNvPr>
            <p:cNvSpPr txBox="1"/>
            <p:nvPr/>
          </p:nvSpPr>
          <p:spPr>
            <a:xfrm>
              <a:off x="913990" y="3263005"/>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0</a:t>
              </a:r>
            </a:p>
          </p:txBody>
        </p:sp>
        <p:sp>
          <p:nvSpPr>
            <p:cNvPr id="31" name="TextBox 30">
              <a:extLst>
                <a:ext uri="{FF2B5EF4-FFF2-40B4-BE49-F238E27FC236}">
                  <a16:creationId xmlns:a16="http://schemas.microsoft.com/office/drawing/2014/main" id="{8127675E-6379-0CBC-6FEA-67869F6F8AE1}"/>
                </a:ext>
              </a:extLst>
            </p:cNvPr>
            <p:cNvSpPr txBox="1"/>
            <p:nvPr/>
          </p:nvSpPr>
          <p:spPr>
            <a:xfrm>
              <a:off x="1223166" y="3263005"/>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4</a:t>
              </a:r>
            </a:p>
          </p:txBody>
        </p:sp>
        <p:sp>
          <p:nvSpPr>
            <p:cNvPr id="32" name="TextBox 31">
              <a:extLst>
                <a:ext uri="{FF2B5EF4-FFF2-40B4-BE49-F238E27FC236}">
                  <a16:creationId xmlns:a16="http://schemas.microsoft.com/office/drawing/2014/main" id="{5C6E06E5-1773-1564-5C1B-2264720C89B4}"/>
                </a:ext>
              </a:extLst>
            </p:cNvPr>
            <p:cNvSpPr txBox="1"/>
            <p:nvPr/>
          </p:nvSpPr>
          <p:spPr>
            <a:xfrm>
              <a:off x="1529558" y="3263005"/>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8</a:t>
              </a:r>
            </a:p>
          </p:txBody>
        </p:sp>
        <p:sp>
          <p:nvSpPr>
            <p:cNvPr id="33" name="TextBox 32">
              <a:extLst>
                <a:ext uri="{FF2B5EF4-FFF2-40B4-BE49-F238E27FC236}">
                  <a16:creationId xmlns:a16="http://schemas.microsoft.com/office/drawing/2014/main" id="{0BED59AE-9A5C-E4BD-8245-66A46B57DDC7}"/>
                </a:ext>
              </a:extLst>
            </p:cNvPr>
            <p:cNvSpPr txBox="1"/>
            <p:nvPr/>
          </p:nvSpPr>
          <p:spPr>
            <a:xfrm>
              <a:off x="1810085" y="3263005"/>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12</a:t>
              </a:r>
            </a:p>
          </p:txBody>
        </p:sp>
        <p:sp>
          <p:nvSpPr>
            <p:cNvPr id="34" name="TextBox 33">
              <a:extLst>
                <a:ext uri="{FF2B5EF4-FFF2-40B4-BE49-F238E27FC236}">
                  <a16:creationId xmlns:a16="http://schemas.microsoft.com/office/drawing/2014/main" id="{6A50D6A0-DAB9-16C6-EA63-46C1BF0C9FF9}"/>
                </a:ext>
              </a:extLst>
            </p:cNvPr>
            <p:cNvSpPr txBox="1"/>
            <p:nvPr/>
          </p:nvSpPr>
          <p:spPr>
            <a:xfrm>
              <a:off x="2115612" y="3263005"/>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16</a:t>
              </a:r>
            </a:p>
          </p:txBody>
        </p:sp>
        <p:sp>
          <p:nvSpPr>
            <p:cNvPr id="35" name="TextBox 34">
              <a:extLst>
                <a:ext uri="{FF2B5EF4-FFF2-40B4-BE49-F238E27FC236}">
                  <a16:creationId xmlns:a16="http://schemas.microsoft.com/office/drawing/2014/main" id="{D109271C-A917-6060-AD2E-A08CE19A9F96}"/>
                </a:ext>
              </a:extLst>
            </p:cNvPr>
            <p:cNvSpPr txBox="1"/>
            <p:nvPr/>
          </p:nvSpPr>
          <p:spPr>
            <a:xfrm>
              <a:off x="2420781" y="3263005"/>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20</a:t>
              </a:r>
            </a:p>
          </p:txBody>
        </p:sp>
        <p:sp>
          <p:nvSpPr>
            <p:cNvPr id="36" name="TextBox 35">
              <a:extLst>
                <a:ext uri="{FF2B5EF4-FFF2-40B4-BE49-F238E27FC236}">
                  <a16:creationId xmlns:a16="http://schemas.microsoft.com/office/drawing/2014/main" id="{F71ABC01-76C3-D5CA-9525-28629FE28BB8}"/>
                </a:ext>
              </a:extLst>
            </p:cNvPr>
            <p:cNvSpPr txBox="1"/>
            <p:nvPr/>
          </p:nvSpPr>
          <p:spPr>
            <a:xfrm>
              <a:off x="2730804" y="3263005"/>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24</a:t>
              </a:r>
            </a:p>
          </p:txBody>
        </p:sp>
        <p:sp>
          <p:nvSpPr>
            <p:cNvPr id="37" name="TextBox 36">
              <a:extLst>
                <a:ext uri="{FF2B5EF4-FFF2-40B4-BE49-F238E27FC236}">
                  <a16:creationId xmlns:a16="http://schemas.microsoft.com/office/drawing/2014/main" id="{FD0F5530-DEB1-9EEE-797D-5A8828A292B9}"/>
                </a:ext>
              </a:extLst>
            </p:cNvPr>
            <p:cNvSpPr txBox="1"/>
            <p:nvPr/>
          </p:nvSpPr>
          <p:spPr>
            <a:xfrm>
              <a:off x="3034680" y="3263005"/>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28</a:t>
              </a:r>
            </a:p>
          </p:txBody>
        </p:sp>
        <p:sp>
          <p:nvSpPr>
            <p:cNvPr id="38" name="TextBox 37">
              <a:extLst>
                <a:ext uri="{FF2B5EF4-FFF2-40B4-BE49-F238E27FC236}">
                  <a16:creationId xmlns:a16="http://schemas.microsoft.com/office/drawing/2014/main" id="{692E09B4-D831-D245-211B-FA8CCA756DD5}"/>
                </a:ext>
              </a:extLst>
            </p:cNvPr>
            <p:cNvSpPr txBox="1"/>
            <p:nvPr/>
          </p:nvSpPr>
          <p:spPr>
            <a:xfrm>
              <a:off x="3343808" y="3263005"/>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32</a:t>
              </a:r>
            </a:p>
          </p:txBody>
        </p:sp>
        <p:sp>
          <p:nvSpPr>
            <p:cNvPr id="39" name="TextBox 38">
              <a:extLst>
                <a:ext uri="{FF2B5EF4-FFF2-40B4-BE49-F238E27FC236}">
                  <a16:creationId xmlns:a16="http://schemas.microsoft.com/office/drawing/2014/main" id="{0DE127E8-51CE-AE05-9C4C-39F78B3A11E0}"/>
                </a:ext>
              </a:extLst>
            </p:cNvPr>
            <p:cNvSpPr txBox="1"/>
            <p:nvPr/>
          </p:nvSpPr>
          <p:spPr>
            <a:xfrm>
              <a:off x="3648402" y="3263005"/>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36</a:t>
              </a:r>
            </a:p>
          </p:txBody>
        </p:sp>
        <p:sp>
          <p:nvSpPr>
            <p:cNvPr id="40" name="TextBox 39">
              <a:extLst>
                <a:ext uri="{FF2B5EF4-FFF2-40B4-BE49-F238E27FC236}">
                  <a16:creationId xmlns:a16="http://schemas.microsoft.com/office/drawing/2014/main" id="{34BE6FB7-4C28-5A16-F57F-57674CDA26E4}"/>
                </a:ext>
              </a:extLst>
            </p:cNvPr>
            <p:cNvSpPr txBox="1"/>
            <p:nvPr/>
          </p:nvSpPr>
          <p:spPr>
            <a:xfrm>
              <a:off x="3958710" y="3263005"/>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40</a:t>
              </a:r>
            </a:p>
          </p:txBody>
        </p:sp>
        <p:sp>
          <p:nvSpPr>
            <p:cNvPr id="41" name="TextBox 40">
              <a:extLst>
                <a:ext uri="{FF2B5EF4-FFF2-40B4-BE49-F238E27FC236}">
                  <a16:creationId xmlns:a16="http://schemas.microsoft.com/office/drawing/2014/main" id="{78F81EAE-A1FC-C897-2480-543903A7D2D1}"/>
                </a:ext>
              </a:extLst>
            </p:cNvPr>
            <p:cNvSpPr txBox="1"/>
            <p:nvPr/>
          </p:nvSpPr>
          <p:spPr>
            <a:xfrm>
              <a:off x="4265564" y="3263005"/>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44</a:t>
              </a:r>
            </a:p>
          </p:txBody>
        </p:sp>
        <p:sp>
          <p:nvSpPr>
            <p:cNvPr id="42" name="TextBox 41">
              <a:extLst>
                <a:ext uri="{FF2B5EF4-FFF2-40B4-BE49-F238E27FC236}">
                  <a16:creationId xmlns:a16="http://schemas.microsoft.com/office/drawing/2014/main" id="{336A65DB-DB62-3F53-BCB6-62C2ED9ACEF1}"/>
                </a:ext>
              </a:extLst>
            </p:cNvPr>
            <p:cNvSpPr txBox="1"/>
            <p:nvPr/>
          </p:nvSpPr>
          <p:spPr>
            <a:xfrm>
              <a:off x="1067096" y="2976546"/>
              <a:ext cx="48426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Censored</a:t>
              </a:r>
            </a:p>
          </p:txBody>
        </p:sp>
        <p:sp>
          <p:nvSpPr>
            <p:cNvPr id="43" name="Freeform: Shape 42">
              <a:extLst>
                <a:ext uri="{FF2B5EF4-FFF2-40B4-BE49-F238E27FC236}">
                  <a16:creationId xmlns:a16="http://schemas.microsoft.com/office/drawing/2014/main" id="{0C18B8C4-B5BA-B916-9E01-7DAB4FAB0310}"/>
                </a:ext>
              </a:extLst>
            </p:cNvPr>
            <p:cNvSpPr/>
            <p:nvPr/>
          </p:nvSpPr>
          <p:spPr>
            <a:xfrm>
              <a:off x="1058017" y="3056334"/>
              <a:ext cx="6374" cy="54957"/>
            </a:xfrm>
            <a:custGeom>
              <a:avLst/>
              <a:gdLst>
                <a:gd name="connsiteX0" fmla="*/ 0 w 9525"/>
                <a:gd name="connsiteY0" fmla="*/ 0 h 67246"/>
                <a:gd name="connsiteX1" fmla="*/ 0 w 9525"/>
                <a:gd name="connsiteY1" fmla="*/ 67247 h 67246"/>
              </a:gdLst>
              <a:ahLst/>
              <a:cxnLst>
                <a:cxn ang="0">
                  <a:pos x="connsiteX0" y="connsiteY0"/>
                </a:cxn>
                <a:cxn ang="0">
                  <a:pos x="connsiteX1" y="connsiteY1"/>
                </a:cxn>
              </a:cxnLst>
              <a:rect l="l" t="t" r="r" b="b"/>
              <a:pathLst>
                <a:path w="9525" h="67246">
                  <a:moveTo>
                    <a:pt x="0" y="0"/>
                  </a:moveTo>
                  <a:lnTo>
                    <a:pt x="0" y="67247"/>
                  </a:lnTo>
                </a:path>
              </a:pathLst>
            </a:custGeom>
            <a:ln w="7144"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44" name="Freeform: Shape 43">
              <a:extLst>
                <a:ext uri="{FF2B5EF4-FFF2-40B4-BE49-F238E27FC236}">
                  <a16:creationId xmlns:a16="http://schemas.microsoft.com/office/drawing/2014/main" id="{71D4B50C-24B1-1446-A414-D70B1502B2AA}"/>
                </a:ext>
              </a:extLst>
            </p:cNvPr>
            <p:cNvSpPr/>
            <p:nvPr/>
          </p:nvSpPr>
          <p:spPr>
            <a:xfrm>
              <a:off x="1035452" y="3083812"/>
              <a:ext cx="45066" cy="7784"/>
            </a:xfrm>
            <a:custGeom>
              <a:avLst/>
              <a:gdLst>
                <a:gd name="connsiteX0" fmla="*/ 67342 w 67341"/>
                <a:gd name="connsiteY0" fmla="*/ 0 h 9525"/>
                <a:gd name="connsiteX1" fmla="*/ 0 w 67341"/>
                <a:gd name="connsiteY1" fmla="*/ 0 h 9525"/>
              </a:gdLst>
              <a:ahLst/>
              <a:cxnLst>
                <a:cxn ang="0">
                  <a:pos x="connsiteX0" y="connsiteY0"/>
                </a:cxn>
                <a:cxn ang="0">
                  <a:pos x="connsiteX1" y="connsiteY1"/>
                </a:cxn>
              </a:cxnLst>
              <a:rect l="l" t="t" r="r" b="b"/>
              <a:pathLst>
                <a:path w="67341" h="9525">
                  <a:moveTo>
                    <a:pt x="67342" y="0"/>
                  </a:moveTo>
                  <a:lnTo>
                    <a:pt x="0" y="0"/>
                  </a:lnTo>
                </a:path>
              </a:pathLst>
            </a:custGeom>
            <a:ln w="7144"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4" name="TextBox 53">
              <a:extLst>
                <a:ext uri="{FF2B5EF4-FFF2-40B4-BE49-F238E27FC236}">
                  <a16:creationId xmlns:a16="http://schemas.microsoft.com/office/drawing/2014/main" id="{10A2B147-62D2-BC98-87DD-001D05B7DD69}"/>
                </a:ext>
              </a:extLst>
            </p:cNvPr>
            <p:cNvSpPr txBox="1"/>
            <p:nvPr/>
          </p:nvSpPr>
          <p:spPr>
            <a:xfrm>
              <a:off x="3870151" y="2478610"/>
              <a:ext cx="92381"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1" i="0" u="none" strike="noStrike" kern="0" cap="none" spc="0" normalizeH="0" baseline="0" noProof="0">
                <a:ln/>
                <a:solidFill>
                  <a:srgbClr val="231F20"/>
                </a:solidFill>
                <a:effectLst/>
                <a:uLnTx/>
                <a:uFillTx/>
                <a:latin typeface="Arial" panose="020B0604020202020204"/>
                <a:ea typeface="+mn-ea"/>
                <a:cs typeface="+mn-cs"/>
                <a:sym typeface="ProximaNova-Bold"/>
                <a:rtl val="0"/>
              </a:endParaRPr>
            </a:p>
          </p:txBody>
        </p:sp>
        <p:sp>
          <p:nvSpPr>
            <p:cNvPr id="55" name="Freeform: Shape 54">
              <a:extLst>
                <a:ext uri="{FF2B5EF4-FFF2-40B4-BE49-F238E27FC236}">
                  <a16:creationId xmlns:a16="http://schemas.microsoft.com/office/drawing/2014/main" id="{AAED6944-2B16-6413-1B4A-254DDF78E318}"/>
                </a:ext>
              </a:extLst>
            </p:cNvPr>
            <p:cNvSpPr/>
            <p:nvPr/>
          </p:nvSpPr>
          <p:spPr>
            <a:xfrm>
              <a:off x="3017260" y="1685456"/>
              <a:ext cx="1465169" cy="324990"/>
            </a:xfrm>
            <a:custGeom>
              <a:avLst/>
              <a:gdLst>
                <a:gd name="connsiteX0" fmla="*/ 2207419 w 2263806"/>
                <a:gd name="connsiteY0" fmla="*/ 0 h 397668"/>
                <a:gd name="connsiteX1" fmla="*/ 2263807 w 2263806"/>
                <a:gd name="connsiteY1" fmla="*/ 56388 h 397668"/>
                <a:gd name="connsiteX2" fmla="*/ 2263807 w 2263806"/>
                <a:gd name="connsiteY2" fmla="*/ 341281 h 397668"/>
                <a:gd name="connsiteX3" fmla="*/ 2207419 w 2263806"/>
                <a:gd name="connsiteY3" fmla="*/ 397669 h 397668"/>
                <a:gd name="connsiteX4" fmla="*/ 56388 w 2263806"/>
                <a:gd name="connsiteY4" fmla="*/ 397669 h 397668"/>
                <a:gd name="connsiteX5" fmla="*/ 0 w 2263806"/>
                <a:gd name="connsiteY5" fmla="*/ 341281 h 397668"/>
                <a:gd name="connsiteX6" fmla="*/ 0 w 2263806"/>
                <a:gd name="connsiteY6" fmla="*/ 56388 h 397668"/>
                <a:gd name="connsiteX7" fmla="*/ 56388 w 2263806"/>
                <a:gd name="connsiteY7" fmla="*/ 0 h 39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3806" h="397668">
                  <a:moveTo>
                    <a:pt x="2207419" y="0"/>
                  </a:moveTo>
                  <a:cubicBezTo>
                    <a:pt x="2238561" y="0"/>
                    <a:pt x="2263807" y="25246"/>
                    <a:pt x="2263807" y="56388"/>
                  </a:cubicBezTo>
                  <a:lnTo>
                    <a:pt x="2263807" y="341281"/>
                  </a:lnTo>
                  <a:cubicBezTo>
                    <a:pt x="2263807" y="372423"/>
                    <a:pt x="2238561" y="397669"/>
                    <a:pt x="2207419" y="397669"/>
                  </a:cubicBezTo>
                  <a:lnTo>
                    <a:pt x="56388" y="397669"/>
                  </a:lnTo>
                  <a:cubicBezTo>
                    <a:pt x="25246" y="397669"/>
                    <a:pt x="0" y="372423"/>
                    <a:pt x="0" y="341281"/>
                  </a:cubicBezTo>
                  <a:lnTo>
                    <a:pt x="0" y="56388"/>
                  </a:lnTo>
                  <a:cubicBezTo>
                    <a:pt x="0" y="25246"/>
                    <a:pt x="25246" y="0"/>
                    <a:pt x="56388" y="0"/>
                  </a:cubicBezTo>
                  <a:close/>
                </a:path>
              </a:pathLst>
            </a:custGeom>
            <a:solidFill>
              <a:srgbClr val="11508E"/>
            </a:solidFill>
            <a:ln w="9525" cap="flat">
              <a:no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FFFFFF"/>
                  </a:solidFill>
                  <a:effectLst/>
                  <a:uLnTx/>
                  <a:uFillTx/>
                  <a:latin typeface="Arial" panose="020B0604020202020204"/>
                  <a:ea typeface="+mn-ea"/>
                  <a:cs typeface="+mn-cs"/>
                  <a:sym typeface="ProximaNova-Bold"/>
                  <a:rtl val="0"/>
                </a:rPr>
                <a:t>Zanubrutinib + obinutuzumab</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err="1">
                  <a:ln/>
                  <a:solidFill>
                    <a:srgbClr val="FFFFFF"/>
                  </a:solidFill>
                  <a:effectLst/>
                  <a:uLnTx/>
                  <a:uFillTx/>
                  <a:latin typeface="Arial" panose="020B0604020202020204"/>
                  <a:ea typeface="+mn-ea"/>
                  <a:cs typeface="+mn-cs"/>
                  <a:sym typeface="ProximaNova-Regular"/>
                  <a:rtl val="0"/>
                </a:rPr>
                <a:t>mTTNT</a:t>
              </a:r>
              <a:r>
                <a:rPr kumimoji="0" lang="en-US" sz="933" b="0" i="0" u="none" strike="noStrike" kern="0" cap="none" spc="0" normalizeH="0" baseline="0" noProof="0">
                  <a:ln/>
                  <a:solidFill>
                    <a:srgbClr val="FFFFFF"/>
                  </a:solidFill>
                  <a:effectLst/>
                  <a:uLnTx/>
                  <a:uFillTx/>
                  <a:latin typeface="Arial" panose="020B0604020202020204"/>
                  <a:ea typeface="+mn-ea"/>
                  <a:cs typeface="+mn-cs"/>
                  <a:sym typeface="ProximaNova-Regular"/>
                  <a:rtl val="0"/>
                </a:rPr>
                <a:t>, NE (33.4 </a:t>
              </a:r>
              <a:r>
                <a:rPr kumimoji="0" lang="en-US" sz="933" b="0" i="0" u="none" strike="noStrike" kern="0" cap="none" spc="0" normalizeH="0" baseline="0" noProof="0" err="1">
                  <a:ln/>
                  <a:solidFill>
                    <a:srgbClr val="FFFFFF"/>
                  </a:solidFill>
                  <a:effectLst/>
                  <a:uLnTx/>
                  <a:uFillTx/>
                  <a:latin typeface="Arial" panose="020B0604020202020204"/>
                  <a:ea typeface="+mn-ea"/>
                  <a:cs typeface="+mn-cs"/>
                  <a:sym typeface="ProximaNova-Regular"/>
                  <a:rtl val="0"/>
                </a:rPr>
                <a:t>mo</a:t>
              </a:r>
              <a:r>
                <a:rPr kumimoji="0" lang="en-US" sz="933" b="0" i="0" u="none" strike="noStrike" kern="0" cap="none" spc="0" normalizeH="0" baseline="0" noProof="0">
                  <a:ln/>
                  <a:solidFill>
                    <a:srgbClr val="FFFFFF"/>
                  </a:solidFill>
                  <a:effectLst/>
                  <a:uLnTx/>
                  <a:uFillTx/>
                  <a:latin typeface="Arial" panose="020B0604020202020204"/>
                  <a:ea typeface="+mn-ea"/>
                  <a:cs typeface="+mn-cs"/>
                  <a:sym typeface="ProximaNova-Regular"/>
                  <a:rtl val="0"/>
                </a:rPr>
                <a:t>-NE)</a:t>
              </a:r>
            </a:p>
          </p:txBody>
        </p:sp>
        <p:sp>
          <p:nvSpPr>
            <p:cNvPr id="58" name="Freeform: Shape 57">
              <a:extLst>
                <a:ext uri="{FF2B5EF4-FFF2-40B4-BE49-F238E27FC236}">
                  <a16:creationId xmlns:a16="http://schemas.microsoft.com/office/drawing/2014/main" id="{7140D827-70F4-6590-F349-F57F85BF91B0}"/>
                </a:ext>
              </a:extLst>
            </p:cNvPr>
            <p:cNvSpPr/>
            <p:nvPr/>
          </p:nvSpPr>
          <p:spPr>
            <a:xfrm>
              <a:off x="984330" y="1584183"/>
              <a:ext cx="3419376" cy="665395"/>
            </a:xfrm>
            <a:custGeom>
              <a:avLst/>
              <a:gdLst>
                <a:gd name="connsiteX0" fmla="*/ 5109496 w 5109495"/>
                <a:gd name="connsiteY0" fmla="*/ 814197 h 814197"/>
                <a:gd name="connsiteX1" fmla="*/ 3839433 w 5109495"/>
                <a:gd name="connsiteY1" fmla="*/ 814197 h 814197"/>
                <a:gd name="connsiteX2" fmla="*/ 3839433 w 5109495"/>
                <a:gd name="connsiteY2" fmla="*/ 723043 h 814197"/>
                <a:gd name="connsiteX3" fmla="*/ 3172492 w 5109495"/>
                <a:gd name="connsiteY3" fmla="*/ 723043 h 814197"/>
                <a:gd name="connsiteX4" fmla="*/ 3172492 w 5109495"/>
                <a:gd name="connsiteY4" fmla="*/ 676275 h 814197"/>
                <a:gd name="connsiteX5" fmla="*/ 3109055 w 5109495"/>
                <a:gd name="connsiteY5" fmla="*/ 676275 h 814197"/>
                <a:gd name="connsiteX6" fmla="*/ 3109055 w 5109495"/>
                <a:gd name="connsiteY6" fmla="*/ 634460 h 814197"/>
                <a:gd name="connsiteX7" fmla="*/ 2123694 w 5109495"/>
                <a:gd name="connsiteY7" fmla="*/ 634460 h 814197"/>
                <a:gd name="connsiteX8" fmla="*/ 2123694 w 5109495"/>
                <a:gd name="connsiteY8" fmla="*/ 613410 h 814197"/>
                <a:gd name="connsiteX9" fmla="*/ 2040446 w 5109495"/>
                <a:gd name="connsiteY9" fmla="*/ 613410 h 814197"/>
                <a:gd name="connsiteX10" fmla="*/ 2040446 w 5109495"/>
                <a:gd name="connsiteY10" fmla="*/ 591312 h 814197"/>
                <a:gd name="connsiteX11" fmla="*/ 1911858 w 5109495"/>
                <a:gd name="connsiteY11" fmla="*/ 591312 h 814197"/>
                <a:gd name="connsiteX12" fmla="*/ 1911858 w 5109495"/>
                <a:gd name="connsiteY12" fmla="*/ 571690 h 814197"/>
                <a:gd name="connsiteX13" fmla="*/ 1855280 w 5109495"/>
                <a:gd name="connsiteY13" fmla="*/ 571690 h 814197"/>
                <a:gd name="connsiteX14" fmla="*/ 1855280 w 5109495"/>
                <a:gd name="connsiteY14" fmla="*/ 550640 h 814197"/>
                <a:gd name="connsiteX15" fmla="*/ 1782032 w 5109495"/>
                <a:gd name="connsiteY15" fmla="*/ 550640 h 814197"/>
                <a:gd name="connsiteX16" fmla="*/ 1782032 w 5109495"/>
                <a:gd name="connsiteY16" fmla="*/ 528542 h 814197"/>
                <a:gd name="connsiteX17" fmla="*/ 1491615 w 5109495"/>
                <a:gd name="connsiteY17" fmla="*/ 528542 h 814197"/>
                <a:gd name="connsiteX18" fmla="*/ 1491615 w 5109495"/>
                <a:gd name="connsiteY18" fmla="*/ 510731 h 814197"/>
                <a:gd name="connsiteX19" fmla="*/ 1486376 w 5109495"/>
                <a:gd name="connsiteY19" fmla="*/ 510731 h 814197"/>
                <a:gd name="connsiteX20" fmla="*/ 1486376 w 5109495"/>
                <a:gd name="connsiteY20" fmla="*/ 494348 h 814197"/>
                <a:gd name="connsiteX21" fmla="*/ 1388936 w 5109495"/>
                <a:gd name="connsiteY21" fmla="*/ 494348 h 814197"/>
                <a:gd name="connsiteX22" fmla="*/ 1388936 w 5109495"/>
                <a:gd name="connsiteY22" fmla="*/ 476917 h 814197"/>
                <a:gd name="connsiteX23" fmla="*/ 1296829 w 5109495"/>
                <a:gd name="connsiteY23" fmla="*/ 476917 h 814197"/>
                <a:gd name="connsiteX24" fmla="*/ 1296829 w 5109495"/>
                <a:gd name="connsiteY24" fmla="*/ 462629 h 814197"/>
                <a:gd name="connsiteX25" fmla="*/ 1195483 w 5109495"/>
                <a:gd name="connsiteY25" fmla="*/ 462629 h 814197"/>
                <a:gd name="connsiteX26" fmla="*/ 1195483 w 5109495"/>
                <a:gd name="connsiteY26" fmla="*/ 445580 h 814197"/>
                <a:gd name="connsiteX27" fmla="*/ 1163860 w 5109495"/>
                <a:gd name="connsiteY27" fmla="*/ 445580 h 814197"/>
                <a:gd name="connsiteX28" fmla="*/ 1163860 w 5109495"/>
                <a:gd name="connsiteY28" fmla="*/ 428435 h 814197"/>
                <a:gd name="connsiteX29" fmla="*/ 1113854 w 5109495"/>
                <a:gd name="connsiteY29" fmla="*/ 428435 h 814197"/>
                <a:gd name="connsiteX30" fmla="*/ 1113854 w 5109495"/>
                <a:gd name="connsiteY30" fmla="*/ 413861 h 814197"/>
                <a:gd name="connsiteX31" fmla="*/ 1079183 w 5109495"/>
                <a:gd name="connsiteY31" fmla="*/ 413861 h 814197"/>
                <a:gd name="connsiteX32" fmla="*/ 1079183 w 5109495"/>
                <a:gd name="connsiteY32" fmla="*/ 396716 h 814197"/>
                <a:gd name="connsiteX33" fmla="*/ 1054608 w 5109495"/>
                <a:gd name="connsiteY33" fmla="*/ 396716 h 814197"/>
                <a:gd name="connsiteX34" fmla="*/ 1054608 w 5109495"/>
                <a:gd name="connsiteY34" fmla="*/ 382429 h 814197"/>
                <a:gd name="connsiteX35" fmla="*/ 1037558 w 5109495"/>
                <a:gd name="connsiteY35" fmla="*/ 382429 h 814197"/>
                <a:gd name="connsiteX36" fmla="*/ 1037558 w 5109495"/>
                <a:gd name="connsiteY36" fmla="*/ 364998 h 814197"/>
                <a:gd name="connsiteX37" fmla="*/ 1025652 w 5109495"/>
                <a:gd name="connsiteY37" fmla="*/ 364998 h 814197"/>
                <a:gd name="connsiteX38" fmla="*/ 1025652 w 5109495"/>
                <a:gd name="connsiteY38" fmla="*/ 350425 h 814197"/>
                <a:gd name="connsiteX39" fmla="*/ 1012126 w 5109495"/>
                <a:gd name="connsiteY39" fmla="*/ 350425 h 814197"/>
                <a:gd name="connsiteX40" fmla="*/ 1012126 w 5109495"/>
                <a:gd name="connsiteY40" fmla="*/ 332899 h 814197"/>
                <a:gd name="connsiteX41" fmla="*/ 929164 w 5109495"/>
                <a:gd name="connsiteY41" fmla="*/ 332899 h 814197"/>
                <a:gd name="connsiteX42" fmla="*/ 929164 w 5109495"/>
                <a:gd name="connsiteY42" fmla="*/ 320135 h 814197"/>
                <a:gd name="connsiteX43" fmla="*/ 901922 w 5109495"/>
                <a:gd name="connsiteY43" fmla="*/ 320135 h 814197"/>
                <a:gd name="connsiteX44" fmla="*/ 901922 w 5109495"/>
                <a:gd name="connsiteY44" fmla="*/ 302324 h 814197"/>
                <a:gd name="connsiteX45" fmla="*/ 889635 w 5109495"/>
                <a:gd name="connsiteY45" fmla="*/ 302324 h 814197"/>
                <a:gd name="connsiteX46" fmla="*/ 889635 w 5109495"/>
                <a:gd name="connsiteY46" fmla="*/ 288036 h 814197"/>
                <a:gd name="connsiteX47" fmla="*/ 881825 w 5109495"/>
                <a:gd name="connsiteY47" fmla="*/ 288036 h 814197"/>
                <a:gd name="connsiteX48" fmla="*/ 881825 w 5109495"/>
                <a:gd name="connsiteY48" fmla="*/ 270605 h 814197"/>
                <a:gd name="connsiteX49" fmla="*/ 835247 w 5109495"/>
                <a:gd name="connsiteY49" fmla="*/ 270605 h 814197"/>
                <a:gd name="connsiteX50" fmla="*/ 835247 w 5109495"/>
                <a:gd name="connsiteY50" fmla="*/ 256699 h 814197"/>
                <a:gd name="connsiteX51" fmla="*/ 810673 w 5109495"/>
                <a:gd name="connsiteY51" fmla="*/ 256699 h 814197"/>
                <a:gd name="connsiteX52" fmla="*/ 810673 w 5109495"/>
                <a:gd name="connsiteY52" fmla="*/ 238887 h 814197"/>
                <a:gd name="connsiteX53" fmla="*/ 788289 w 5109495"/>
                <a:gd name="connsiteY53" fmla="*/ 238887 h 814197"/>
                <a:gd name="connsiteX54" fmla="*/ 788289 w 5109495"/>
                <a:gd name="connsiteY54" fmla="*/ 224980 h 814197"/>
                <a:gd name="connsiteX55" fmla="*/ 743617 w 5109495"/>
                <a:gd name="connsiteY55" fmla="*/ 224980 h 814197"/>
                <a:gd name="connsiteX56" fmla="*/ 743617 w 5109495"/>
                <a:gd name="connsiteY56" fmla="*/ 207169 h 814197"/>
                <a:gd name="connsiteX57" fmla="*/ 735711 w 5109495"/>
                <a:gd name="connsiteY57" fmla="*/ 207169 h 814197"/>
                <a:gd name="connsiteX58" fmla="*/ 735711 w 5109495"/>
                <a:gd name="connsiteY58" fmla="*/ 192881 h 814197"/>
                <a:gd name="connsiteX59" fmla="*/ 665036 w 5109495"/>
                <a:gd name="connsiteY59" fmla="*/ 192881 h 814197"/>
                <a:gd name="connsiteX60" fmla="*/ 665036 w 5109495"/>
                <a:gd name="connsiteY60" fmla="*/ 178975 h 814197"/>
                <a:gd name="connsiteX61" fmla="*/ 631698 w 5109495"/>
                <a:gd name="connsiteY61" fmla="*/ 178975 h 814197"/>
                <a:gd name="connsiteX62" fmla="*/ 631698 w 5109495"/>
                <a:gd name="connsiteY62" fmla="*/ 161925 h 814197"/>
                <a:gd name="connsiteX63" fmla="*/ 583501 w 5109495"/>
                <a:gd name="connsiteY63" fmla="*/ 161925 h 814197"/>
                <a:gd name="connsiteX64" fmla="*/ 583501 w 5109495"/>
                <a:gd name="connsiteY64" fmla="*/ 148019 h 814197"/>
                <a:gd name="connsiteX65" fmla="*/ 496634 w 5109495"/>
                <a:gd name="connsiteY65" fmla="*/ 148019 h 814197"/>
                <a:gd name="connsiteX66" fmla="*/ 496634 w 5109495"/>
                <a:gd name="connsiteY66" fmla="*/ 133731 h 814197"/>
                <a:gd name="connsiteX67" fmla="*/ 418529 w 5109495"/>
                <a:gd name="connsiteY67" fmla="*/ 133731 h 814197"/>
                <a:gd name="connsiteX68" fmla="*/ 418529 w 5109495"/>
                <a:gd name="connsiteY68" fmla="*/ 116967 h 814197"/>
                <a:gd name="connsiteX69" fmla="*/ 411004 w 5109495"/>
                <a:gd name="connsiteY69" fmla="*/ 116967 h 814197"/>
                <a:gd name="connsiteX70" fmla="*/ 411004 w 5109495"/>
                <a:gd name="connsiteY70" fmla="*/ 102775 h 814197"/>
                <a:gd name="connsiteX71" fmla="*/ 404432 w 5109495"/>
                <a:gd name="connsiteY71" fmla="*/ 102775 h 814197"/>
                <a:gd name="connsiteX72" fmla="*/ 404432 w 5109495"/>
                <a:gd name="connsiteY72" fmla="*/ 89249 h 814197"/>
                <a:gd name="connsiteX73" fmla="*/ 383858 w 5109495"/>
                <a:gd name="connsiteY73" fmla="*/ 89249 h 814197"/>
                <a:gd name="connsiteX74" fmla="*/ 383858 w 5109495"/>
                <a:gd name="connsiteY74" fmla="*/ 74295 h 814197"/>
                <a:gd name="connsiteX75" fmla="*/ 342138 w 5109495"/>
                <a:gd name="connsiteY75" fmla="*/ 74295 h 814197"/>
                <a:gd name="connsiteX76" fmla="*/ 342138 w 5109495"/>
                <a:gd name="connsiteY76" fmla="*/ 56769 h 814197"/>
                <a:gd name="connsiteX77" fmla="*/ 321945 w 5109495"/>
                <a:gd name="connsiteY77" fmla="*/ 56769 h 814197"/>
                <a:gd name="connsiteX78" fmla="*/ 321945 w 5109495"/>
                <a:gd name="connsiteY78" fmla="*/ 42863 h 814197"/>
                <a:gd name="connsiteX79" fmla="*/ 196501 w 5109495"/>
                <a:gd name="connsiteY79" fmla="*/ 42863 h 814197"/>
                <a:gd name="connsiteX80" fmla="*/ 196501 w 5109495"/>
                <a:gd name="connsiteY80" fmla="*/ 29337 h 814197"/>
                <a:gd name="connsiteX81" fmla="*/ 175927 w 5109495"/>
                <a:gd name="connsiteY81" fmla="*/ 29337 h 814197"/>
                <a:gd name="connsiteX82" fmla="*/ 175927 w 5109495"/>
                <a:gd name="connsiteY82" fmla="*/ 14764 h 814197"/>
                <a:gd name="connsiteX83" fmla="*/ 108775 w 5109495"/>
                <a:gd name="connsiteY83" fmla="*/ 14764 h 814197"/>
                <a:gd name="connsiteX84" fmla="*/ 108775 w 5109495"/>
                <a:gd name="connsiteY84" fmla="*/ 0 h 814197"/>
                <a:gd name="connsiteX85" fmla="*/ 0 w 5109495"/>
                <a:gd name="connsiteY85" fmla="*/ 0 h 81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109495" h="814197">
                  <a:moveTo>
                    <a:pt x="5109496" y="814197"/>
                  </a:moveTo>
                  <a:lnTo>
                    <a:pt x="3839433" y="814197"/>
                  </a:lnTo>
                  <a:lnTo>
                    <a:pt x="3839433" y="723043"/>
                  </a:lnTo>
                  <a:lnTo>
                    <a:pt x="3172492" y="723043"/>
                  </a:lnTo>
                  <a:lnTo>
                    <a:pt x="3172492" y="676275"/>
                  </a:lnTo>
                  <a:lnTo>
                    <a:pt x="3109055" y="676275"/>
                  </a:lnTo>
                  <a:lnTo>
                    <a:pt x="3109055" y="634460"/>
                  </a:lnTo>
                  <a:lnTo>
                    <a:pt x="2123694" y="634460"/>
                  </a:lnTo>
                  <a:lnTo>
                    <a:pt x="2123694" y="613410"/>
                  </a:lnTo>
                  <a:lnTo>
                    <a:pt x="2040446" y="613410"/>
                  </a:lnTo>
                  <a:lnTo>
                    <a:pt x="2040446" y="591312"/>
                  </a:lnTo>
                  <a:lnTo>
                    <a:pt x="1911858" y="591312"/>
                  </a:lnTo>
                  <a:lnTo>
                    <a:pt x="1911858" y="571690"/>
                  </a:lnTo>
                  <a:lnTo>
                    <a:pt x="1855280" y="571690"/>
                  </a:lnTo>
                  <a:lnTo>
                    <a:pt x="1855280" y="550640"/>
                  </a:lnTo>
                  <a:lnTo>
                    <a:pt x="1782032" y="550640"/>
                  </a:lnTo>
                  <a:lnTo>
                    <a:pt x="1782032" y="528542"/>
                  </a:lnTo>
                  <a:lnTo>
                    <a:pt x="1491615" y="528542"/>
                  </a:lnTo>
                  <a:lnTo>
                    <a:pt x="1491615" y="510731"/>
                  </a:lnTo>
                  <a:lnTo>
                    <a:pt x="1486376" y="510731"/>
                  </a:lnTo>
                  <a:lnTo>
                    <a:pt x="1486376" y="494348"/>
                  </a:lnTo>
                  <a:lnTo>
                    <a:pt x="1388936" y="494348"/>
                  </a:lnTo>
                  <a:lnTo>
                    <a:pt x="1388936" y="476917"/>
                  </a:lnTo>
                  <a:lnTo>
                    <a:pt x="1296829" y="476917"/>
                  </a:lnTo>
                  <a:lnTo>
                    <a:pt x="1296829" y="462629"/>
                  </a:lnTo>
                  <a:lnTo>
                    <a:pt x="1195483" y="462629"/>
                  </a:lnTo>
                  <a:lnTo>
                    <a:pt x="1195483" y="445580"/>
                  </a:lnTo>
                  <a:lnTo>
                    <a:pt x="1163860" y="445580"/>
                  </a:lnTo>
                  <a:lnTo>
                    <a:pt x="1163860" y="428435"/>
                  </a:lnTo>
                  <a:lnTo>
                    <a:pt x="1113854" y="428435"/>
                  </a:lnTo>
                  <a:lnTo>
                    <a:pt x="1113854" y="413861"/>
                  </a:lnTo>
                  <a:lnTo>
                    <a:pt x="1079183" y="413861"/>
                  </a:lnTo>
                  <a:lnTo>
                    <a:pt x="1079183" y="396716"/>
                  </a:lnTo>
                  <a:lnTo>
                    <a:pt x="1054608" y="396716"/>
                  </a:lnTo>
                  <a:lnTo>
                    <a:pt x="1054608" y="382429"/>
                  </a:lnTo>
                  <a:lnTo>
                    <a:pt x="1037558" y="382429"/>
                  </a:lnTo>
                  <a:lnTo>
                    <a:pt x="1037558" y="364998"/>
                  </a:lnTo>
                  <a:lnTo>
                    <a:pt x="1025652" y="364998"/>
                  </a:lnTo>
                  <a:lnTo>
                    <a:pt x="1025652" y="350425"/>
                  </a:lnTo>
                  <a:lnTo>
                    <a:pt x="1012126" y="350425"/>
                  </a:lnTo>
                  <a:lnTo>
                    <a:pt x="1012126" y="332899"/>
                  </a:lnTo>
                  <a:lnTo>
                    <a:pt x="929164" y="332899"/>
                  </a:lnTo>
                  <a:lnTo>
                    <a:pt x="929164" y="320135"/>
                  </a:lnTo>
                  <a:lnTo>
                    <a:pt x="901922" y="320135"/>
                  </a:lnTo>
                  <a:lnTo>
                    <a:pt x="901922" y="302324"/>
                  </a:lnTo>
                  <a:lnTo>
                    <a:pt x="889635" y="302324"/>
                  </a:lnTo>
                  <a:lnTo>
                    <a:pt x="889635" y="288036"/>
                  </a:lnTo>
                  <a:lnTo>
                    <a:pt x="881825" y="288036"/>
                  </a:lnTo>
                  <a:lnTo>
                    <a:pt x="881825" y="270605"/>
                  </a:lnTo>
                  <a:lnTo>
                    <a:pt x="835247" y="270605"/>
                  </a:lnTo>
                  <a:lnTo>
                    <a:pt x="835247" y="256699"/>
                  </a:lnTo>
                  <a:lnTo>
                    <a:pt x="810673" y="256699"/>
                  </a:lnTo>
                  <a:lnTo>
                    <a:pt x="810673" y="238887"/>
                  </a:lnTo>
                  <a:lnTo>
                    <a:pt x="788289" y="238887"/>
                  </a:lnTo>
                  <a:lnTo>
                    <a:pt x="788289" y="224980"/>
                  </a:lnTo>
                  <a:lnTo>
                    <a:pt x="743617" y="224980"/>
                  </a:lnTo>
                  <a:lnTo>
                    <a:pt x="743617" y="207169"/>
                  </a:lnTo>
                  <a:lnTo>
                    <a:pt x="735711" y="207169"/>
                  </a:lnTo>
                  <a:lnTo>
                    <a:pt x="735711" y="192881"/>
                  </a:lnTo>
                  <a:lnTo>
                    <a:pt x="665036" y="192881"/>
                  </a:lnTo>
                  <a:lnTo>
                    <a:pt x="665036" y="178975"/>
                  </a:lnTo>
                  <a:lnTo>
                    <a:pt x="631698" y="178975"/>
                  </a:lnTo>
                  <a:lnTo>
                    <a:pt x="631698" y="161925"/>
                  </a:lnTo>
                  <a:lnTo>
                    <a:pt x="583501" y="161925"/>
                  </a:lnTo>
                  <a:lnTo>
                    <a:pt x="583501" y="148019"/>
                  </a:lnTo>
                  <a:lnTo>
                    <a:pt x="496634" y="148019"/>
                  </a:lnTo>
                  <a:lnTo>
                    <a:pt x="496634" y="133731"/>
                  </a:lnTo>
                  <a:lnTo>
                    <a:pt x="418529" y="133731"/>
                  </a:lnTo>
                  <a:lnTo>
                    <a:pt x="418529" y="116967"/>
                  </a:lnTo>
                  <a:lnTo>
                    <a:pt x="411004" y="116967"/>
                  </a:lnTo>
                  <a:lnTo>
                    <a:pt x="411004" y="102775"/>
                  </a:lnTo>
                  <a:lnTo>
                    <a:pt x="404432" y="102775"/>
                  </a:lnTo>
                  <a:lnTo>
                    <a:pt x="404432" y="89249"/>
                  </a:lnTo>
                  <a:lnTo>
                    <a:pt x="383858" y="89249"/>
                  </a:lnTo>
                  <a:lnTo>
                    <a:pt x="383858" y="74295"/>
                  </a:lnTo>
                  <a:lnTo>
                    <a:pt x="342138" y="74295"/>
                  </a:lnTo>
                  <a:lnTo>
                    <a:pt x="342138" y="56769"/>
                  </a:lnTo>
                  <a:lnTo>
                    <a:pt x="321945" y="56769"/>
                  </a:lnTo>
                  <a:lnTo>
                    <a:pt x="321945" y="42863"/>
                  </a:lnTo>
                  <a:lnTo>
                    <a:pt x="196501" y="42863"/>
                  </a:lnTo>
                  <a:lnTo>
                    <a:pt x="196501" y="29337"/>
                  </a:lnTo>
                  <a:lnTo>
                    <a:pt x="175927" y="29337"/>
                  </a:lnTo>
                  <a:lnTo>
                    <a:pt x="175927" y="14764"/>
                  </a:lnTo>
                  <a:lnTo>
                    <a:pt x="108775" y="14764"/>
                  </a:lnTo>
                  <a:lnTo>
                    <a:pt x="108775" y="0"/>
                  </a:lnTo>
                  <a:lnTo>
                    <a:pt x="0" y="0"/>
                  </a:lnTo>
                </a:path>
              </a:pathLst>
            </a:custGeom>
            <a:noFill/>
            <a:ln w="19050"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9" name="Freeform: Shape 58">
              <a:extLst>
                <a:ext uri="{FF2B5EF4-FFF2-40B4-BE49-F238E27FC236}">
                  <a16:creationId xmlns:a16="http://schemas.microsoft.com/office/drawing/2014/main" id="{16A86DC2-52D7-3C3B-1CF3-413640C6DFF8}"/>
                </a:ext>
              </a:extLst>
            </p:cNvPr>
            <p:cNvSpPr/>
            <p:nvPr/>
          </p:nvSpPr>
          <p:spPr>
            <a:xfrm>
              <a:off x="1241534" y="1637037"/>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0" name="Freeform: Shape 59">
              <a:extLst>
                <a:ext uri="{FF2B5EF4-FFF2-40B4-BE49-F238E27FC236}">
                  <a16:creationId xmlns:a16="http://schemas.microsoft.com/office/drawing/2014/main" id="{429ED881-BCFB-8E8A-A9AB-7BBBA644C472}"/>
                </a:ext>
              </a:extLst>
            </p:cNvPr>
            <p:cNvSpPr/>
            <p:nvPr/>
          </p:nvSpPr>
          <p:spPr>
            <a:xfrm>
              <a:off x="1221964" y="1656421"/>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1" name="Freeform: Shape 60">
              <a:extLst>
                <a:ext uri="{FF2B5EF4-FFF2-40B4-BE49-F238E27FC236}">
                  <a16:creationId xmlns:a16="http://schemas.microsoft.com/office/drawing/2014/main" id="{DA228EFE-FB5A-A0F8-998F-1617C29B372B}"/>
                </a:ext>
              </a:extLst>
            </p:cNvPr>
            <p:cNvSpPr/>
            <p:nvPr/>
          </p:nvSpPr>
          <p:spPr>
            <a:xfrm>
              <a:off x="1247844" y="1637037"/>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2" name="Freeform: Shape 61">
              <a:extLst>
                <a:ext uri="{FF2B5EF4-FFF2-40B4-BE49-F238E27FC236}">
                  <a16:creationId xmlns:a16="http://schemas.microsoft.com/office/drawing/2014/main" id="{8E18BFE1-521E-10E8-327A-C29AE386179D}"/>
                </a:ext>
              </a:extLst>
            </p:cNvPr>
            <p:cNvSpPr/>
            <p:nvPr/>
          </p:nvSpPr>
          <p:spPr>
            <a:xfrm>
              <a:off x="1228275" y="1656421"/>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3" name="Freeform: Shape 62">
              <a:extLst>
                <a:ext uri="{FF2B5EF4-FFF2-40B4-BE49-F238E27FC236}">
                  <a16:creationId xmlns:a16="http://schemas.microsoft.com/office/drawing/2014/main" id="{B441BB08-4B72-3389-5900-D32A8A295711}"/>
                </a:ext>
              </a:extLst>
            </p:cNvPr>
            <p:cNvSpPr/>
            <p:nvPr/>
          </p:nvSpPr>
          <p:spPr>
            <a:xfrm>
              <a:off x="1212849" y="1625595"/>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4" name="Freeform: Shape 63">
              <a:extLst>
                <a:ext uri="{FF2B5EF4-FFF2-40B4-BE49-F238E27FC236}">
                  <a16:creationId xmlns:a16="http://schemas.microsoft.com/office/drawing/2014/main" id="{C445507F-52B8-2AB1-DAFA-613EF19290EA}"/>
                </a:ext>
              </a:extLst>
            </p:cNvPr>
            <p:cNvSpPr/>
            <p:nvPr/>
          </p:nvSpPr>
          <p:spPr>
            <a:xfrm>
              <a:off x="1193280" y="1644977"/>
              <a:ext cx="39202" cy="7784"/>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5" name="Freeform: Shape 64">
              <a:extLst>
                <a:ext uri="{FF2B5EF4-FFF2-40B4-BE49-F238E27FC236}">
                  <a16:creationId xmlns:a16="http://schemas.microsoft.com/office/drawing/2014/main" id="{4C52E380-22AA-20CE-2D7A-8F568E7BFB5C}"/>
                </a:ext>
              </a:extLst>
            </p:cNvPr>
            <p:cNvSpPr/>
            <p:nvPr/>
          </p:nvSpPr>
          <p:spPr>
            <a:xfrm>
              <a:off x="1220307" y="1625595"/>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6" name="Freeform: Shape 65">
              <a:extLst>
                <a:ext uri="{FF2B5EF4-FFF2-40B4-BE49-F238E27FC236}">
                  <a16:creationId xmlns:a16="http://schemas.microsoft.com/office/drawing/2014/main" id="{1BC6FEE5-BAD3-0C3E-E469-ECEE8A47DFFB}"/>
                </a:ext>
              </a:extLst>
            </p:cNvPr>
            <p:cNvSpPr/>
            <p:nvPr/>
          </p:nvSpPr>
          <p:spPr>
            <a:xfrm>
              <a:off x="1200738" y="1644977"/>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7" name="Freeform: Shape 66">
              <a:extLst>
                <a:ext uri="{FF2B5EF4-FFF2-40B4-BE49-F238E27FC236}">
                  <a16:creationId xmlns:a16="http://schemas.microsoft.com/office/drawing/2014/main" id="{FD947FA1-E2CC-C4AA-D31D-E25111F5E929}"/>
                </a:ext>
              </a:extLst>
            </p:cNvPr>
            <p:cNvSpPr/>
            <p:nvPr/>
          </p:nvSpPr>
          <p:spPr>
            <a:xfrm>
              <a:off x="1342503" y="1685456"/>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8" name="Freeform: Shape 67">
              <a:extLst>
                <a:ext uri="{FF2B5EF4-FFF2-40B4-BE49-F238E27FC236}">
                  <a16:creationId xmlns:a16="http://schemas.microsoft.com/office/drawing/2014/main" id="{7D6CBCCD-140A-B05D-B706-31B39F5A6845}"/>
                </a:ext>
              </a:extLst>
            </p:cNvPr>
            <p:cNvSpPr/>
            <p:nvPr/>
          </p:nvSpPr>
          <p:spPr>
            <a:xfrm>
              <a:off x="1322933" y="1704838"/>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9" name="Freeform: Shape 68">
              <a:extLst>
                <a:ext uri="{FF2B5EF4-FFF2-40B4-BE49-F238E27FC236}">
                  <a16:creationId xmlns:a16="http://schemas.microsoft.com/office/drawing/2014/main" id="{492FF718-0FB3-052A-F8E6-6F648A6561A6}"/>
                </a:ext>
              </a:extLst>
            </p:cNvPr>
            <p:cNvSpPr/>
            <p:nvPr/>
          </p:nvSpPr>
          <p:spPr>
            <a:xfrm>
              <a:off x="1057890" y="1576787"/>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0" name="Freeform: Shape 69">
              <a:extLst>
                <a:ext uri="{FF2B5EF4-FFF2-40B4-BE49-F238E27FC236}">
                  <a16:creationId xmlns:a16="http://schemas.microsoft.com/office/drawing/2014/main" id="{B9AC694D-FB3D-2572-ABC8-F982AF0B761F}"/>
                </a:ext>
              </a:extLst>
            </p:cNvPr>
            <p:cNvSpPr/>
            <p:nvPr/>
          </p:nvSpPr>
          <p:spPr>
            <a:xfrm>
              <a:off x="1038320" y="1596248"/>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1" name="Freeform: Shape 70">
              <a:extLst>
                <a:ext uri="{FF2B5EF4-FFF2-40B4-BE49-F238E27FC236}">
                  <a16:creationId xmlns:a16="http://schemas.microsoft.com/office/drawing/2014/main" id="{09386B9E-E38F-A30C-37DD-B72C64F647C2}"/>
                </a:ext>
              </a:extLst>
            </p:cNvPr>
            <p:cNvSpPr/>
            <p:nvPr/>
          </p:nvSpPr>
          <p:spPr>
            <a:xfrm>
              <a:off x="1062734" y="1576787"/>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94" name="Freeform: Shape 593">
              <a:extLst>
                <a:ext uri="{FF2B5EF4-FFF2-40B4-BE49-F238E27FC236}">
                  <a16:creationId xmlns:a16="http://schemas.microsoft.com/office/drawing/2014/main" id="{AEF21181-BFC2-D5C2-7E70-9B8DC84A3913}"/>
                </a:ext>
              </a:extLst>
            </p:cNvPr>
            <p:cNvSpPr/>
            <p:nvPr/>
          </p:nvSpPr>
          <p:spPr>
            <a:xfrm>
              <a:off x="1043165" y="1596248"/>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95" name="Freeform: Shape 594">
              <a:extLst>
                <a:ext uri="{FF2B5EF4-FFF2-40B4-BE49-F238E27FC236}">
                  <a16:creationId xmlns:a16="http://schemas.microsoft.com/office/drawing/2014/main" id="{230F83BC-6B54-3ED7-AD58-55C50E75A154}"/>
                </a:ext>
              </a:extLst>
            </p:cNvPr>
            <p:cNvSpPr/>
            <p:nvPr/>
          </p:nvSpPr>
          <p:spPr>
            <a:xfrm>
              <a:off x="996058" y="1564801"/>
              <a:ext cx="6374" cy="38765"/>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96" name="Freeform: Shape 595">
              <a:extLst>
                <a:ext uri="{FF2B5EF4-FFF2-40B4-BE49-F238E27FC236}">
                  <a16:creationId xmlns:a16="http://schemas.microsoft.com/office/drawing/2014/main" id="{53EA5CC5-B18B-7915-DF03-7982AE7A54DC}"/>
                </a:ext>
              </a:extLst>
            </p:cNvPr>
            <p:cNvSpPr/>
            <p:nvPr/>
          </p:nvSpPr>
          <p:spPr>
            <a:xfrm>
              <a:off x="976490" y="1584183"/>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97" name="Freeform: Shape 596">
              <a:extLst>
                <a:ext uri="{FF2B5EF4-FFF2-40B4-BE49-F238E27FC236}">
                  <a16:creationId xmlns:a16="http://schemas.microsoft.com/office/drawing/2014/main" id="{D346BB6F-1D83-7E73-27DD-AB19ABDE54A0}"/>
                </a:ext>
              </a:extLst>
            </p:cNvPr>
            <p:cNvSpPr/>
            <p:nvPr/>
          </p:nvSpPr>
          <p:spPr>
            <a:xfrm>
              <a:off x="1004982" y="1564801"/>
              <a:ext cx="6374" cy="38765"/>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98" name="Freeform: Shape 597">
              <a:extLst>
                <a:ext uri="{FF2B5EF4-FFF2-40B4-BE49-F238E27FC236}">
                  <a16:creationId xmlns:a16="http://schemas.microsoft.com/office/drawing/2014/main" id="{63290528-8DDD-D26B-0940-7AEEBBA10117}"/>
                </a:ext>
              </a:extLst>
            </p:cNvPr>
            <p:cNvSpPr/>
            <p:nvPr/>
          </p:nvSpPr>
          <p:spPr>
            <a:xfrm>
              <a:off x="985414" y="1584183"/>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599" name="Freeform: Shape 598">
              <a:extLst>
                <a:ext uri="{FF2B5EF4-FFF2-40B4-BE49-F238E27FC236}">
                  <a16:creationId xmlns:a16="http://schemas.microsoft.com/office/drawing/2014/main" id="{8DBA6C19-8ED6-9C74-D390-B69BAF4F546C}"/>
                </a:ext>
              </a:extLst>
            </p:cNvPr>
            <p:cNvSpPr/>
            <p:nvPr/>
          </p:nvSpPr>
          <p:spPr>
            <a:xfrm>
              <a:off x="1015628" y="1564801"/>
              <a:ext cx="6374" cy="38765"/>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00" name="Freeform: Shape 599">
              <a:extLst>
                <a:ext uri="{FF2B5EF4-FFF2-40B4-BE49-F238E27FC236}">
                  <a16:creationId xmlns:a16="http://schemas.microsoft.com/office/drawing/2014/main" id="{365966D5-4A3A-EA9F-281A-6F6714C3CC77}"/>
                </a:ext>
              </a:extLst>
            </p:cNvPr>
            <p:cNvSpPr/>
            <p:nvPr/>
          </p:nvSpPr>
          <p:spPr>
            <a:xfrm>
              <a:off x="996058" y="1584183"/>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01" name="Freeform: Shape 600">
              <a:extLst>
                <a:ext uri="{FF2B5EF4-FFF2-40B4-BE49-F238E27FC236}">
                  <a16:creationId xmlns:a16="http://schemas.microsoft.com/office/drawing/2014/main" id="{780DBB0D-D36F-A6AD-E0E9-A3C77A5070EE}"/>
                </a:ext>
              </a:extLst>
            </p:cNvPr>
            <p:cNvSpPr/>
            <p:nvPr/>
          </p:nvSpPr>
          <p:spPr>
            <a:xfrm>
              <a:off x="1069427" y="1564801"/>
              <a:ext cx="6374" cy="38765"/>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02" name="Freeform: Shape 601">
              <a:extLst>
                <a:ext uri="{FF2B5EF4-FFF2-40B4-BE49-F238E27FC236}">
                  <a16:creationId xmlns:a16="http://schemas.microsoft.com/office/drawing/2014/main" id="{95A0EA43-BF86-E01C-01F8-ED2CFFA867E1}"/>
                </a:ext>
              </a:extLst>
            </p:cNvPr>
            <p:cNvSpPr/>
            <p:nvPr/>
          </p:nvSpPr>
          <p:spPr>
            <a:xfrm>
              <a:off x="1049858" y="1584183"/>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03" name="Freeform: Shape 602">
              <a:extLst>
                <a:ext uri="{FF2B5EF4-FFF2-40B4-BE49-F238E27FC236}">
                  <a16:creationId xmlns:a16="http://schemas.microsoft.com/office/drawing/2014/main" id="{4A0D3702-7D29-BB42-5256-39B386A672B6}"/>
                </a:ext>
              </a:extLst>
            </p:cNvPr>
            <p:cNvSpPr/>
            <p:nvPr/>
          </p:nvSpPr>
          <p:spPr>
            <a:xfrm>
              <a:off x="1149871" y="1600062"/>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04" name="Freeform: Shape 603">
              <a:extLst>
                <a:ext uri="{FF2B5EF4-FFF2-40B4-BE49-F238E27FC236}">
                  <a16:creationId xmlns:a16="http://schemas.microsoft.com/office/drawing/2014/main" id="{EA1ACC13-7389-20F7-CE3D-7D36C9B28AF2}"/>
                </a:ext>
              </a:extLst>
            </p:cNvPr>
            <p:cNvSpPr/>
            <p:nvPr/>
          </p:nvSpPr>
          <p:spPr>
            <a:xfrm>
              <a:off x="1130302" y="1619523"/>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05" name="Freeform: Shape 604">
              <a:extLst>
                <a:ext uri="{FF2B5EF4-FFF2-40B4-BE49-F238E27FC236}">
                  <a16:creationId xmlns:a16="http://schemas.microsoft.com/office/drawing/2014/main" id="{A17E03E8-E665-9204-6E81-5747FA49F9F6}"/>
                </a:ext>
              </a:extLst>
            </p:cNvPr>
            <p:cNvSpPr/>
            <p:nvPr/>
          </p:nvSpPr>
          <p:spPr>
            <a:xfrm>
              <a:off x="1169440" y="1600062"/>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06" name="Freeform: Shape 605">
              <a:extLst>
                <a:ext uri="{FF2B5EF4-FFF2-40B4-BE49-F238E27FC236}">
                  <a16:creationId xmlns:a16="http://schemas.microsoft.com/office/drawing/2014/main" id="{9D9371C1-C4DD-CA36-4F51-2C3FC3611729}"/>
                </a:ext>
              </a:extLst>
            </p:cNvPr>
            <p:cNvSpPr/>
            <p:nvPr/>
          </p:nvSpPr>
          <p:spPr>
            <a:xfrm>
              <a:off x="1149871" y="1619523"/>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07" name="Freeform: Shape 606">
              <a:extLst>
                <a:ext uri="{FF2B5EF4-FFF2-40B4-BE49-F238E27FC236}">
                  <a16:creationId xmlns:a16="http://schemas.microsoft.com/office/drawing/2014/main" id="{47866B91-29B0-7E0A-E4FB-87700284CBB5}"/>
                </a:ext>
              </a:extLst>
            </p:cNvPr>
            <p:cNvSpPr/>
            <p:nvPr/>
          </p:nvSpPr>
          <p:spPr>
            <a:xfrm>
              <a:off x="964658" y="1585205"/>
              <a:ext cx="2942386" cy="1386213"/>
            </a:xfrm>
            <a:custGeom>
              <a:avLst/>
              <a:gdLst>
                <a:gd name="connsiteX0" fmla="*/ 4396740 w 4396740"/>
                <a:gd name="connsiteY0" fmla="*/ 1696212 h 1696211"/>
                <a:gd name="connsiteX1" fmla="*/ 3739229 w 4396740"/>
                <a:gd name="connsiteY1" fmla="*/ 1696212 h 1696211"/>
                <a:gd name="connsiteX2" fmla="*/ 3739229 w 4396740"/>
                <a:gd name="connsiteY2" fmla="*/ 1592771 h 1696211"/>
                <a:gd name="connsiteX3" fmla="*/ 3379375 w 4396740"/>
                <a:gd name="connsiteY3" fmla="*/ 1592771 h 1696211"/>
                <a:gd name="connsiteX4" fmla="*/ 3379375 w 4396740"/>
                <a:gd name="connsiteY4" fmla="*/ 1520285 h 1696211"/>
                <a:gd name="connsiteX5" fmla="*/ 3225927 w 4396740"/>
                <a:gd name="connsiteY5" fmla="*/ 1520285 h 1696211"/>
                <a:gd name="connsiteX6" fmla="*/ 3225927 w 4396740"/>
                <a:gd name="connsiteY6" fmla="*/ 1458373 h 1696211"/>
                <a:gd name="connsiteX7" fmla="*/ 2640044 w 4396740"/>
                <a:gd name="connsiteY7" fmla="*/ 1458373 h 1696211"/>
                <a:gd name="connsiteX8" fmla="*/ 2640044 w 4396740"/>
                <a:gd name="connsiteY8" fmla="*/ 1413796 h 1696211"/>
                <a:gd name="connsiteX9" fmla="*/ 2510790 w 4396740"/>
                <a:gd name="connsiteY9" fmla="*/ 1413796 h 1696211"/>
                <a:gd name="connsiteX10" fmla="*/ 2510790 w 4396740"/>
                <a:gd name="connsiteY10" fmla="*/ 1367695 h 1696211"/>
                <a:gd name="connsiteX11" fmla="*/ 2350865 w 4396740"/>
                <a:gd name="connsiteY11" fmla="*/ 1367695 h 1696211"/>
                <a:gd name="connsiteX12" fmla="*/ 2350865 w 4396740"/>
                <a:gd name="connsiteY12" fmla="*/ 1326928 h 1696211"/>
                <a:gd name="connsiteX13" fmla="*/ 2304383 w 4396740"/>
                <a:gd name="connsiteY13" fmla="*/ 1326928 h 1696211"/>
                <a:gd name="connsiteX14" fmla="*/ 2304383 w 4396740"/>
                <a:gd name="connsiteY14" fmla="*/ 1283113 h 1696211"/>
                <a:gd name="connsiteX15" fmla="*/ 2009585 w 4396740"/>
                <a:gd name="connsiteY15" fmla="*/ 1283113 h 1696211"/>
                <a:gd name="connsiteX16" fmla="*/ 2009585 w 4396740"/>
                <a:gd name="connsiteY16" fmla="*/ 1242346 h 1696211"/>
                <a:gd name="connsiteX17" fmla="*/ 1844993 w 4396740"/>
                <a:gd name="connsiteY17" fmla="*/ 1242346 h 1696211"/>
                <a:gd name="connsiteX18" fmla="*/ 1844993 w 4396740"/>
                <a:gd name="connsiteY18" fmla="*/ 1205294 h 1696211"/>
                <a:gd name="connsiteX19" fmla="*/ 1647825 w 4396740"/>
                <a:gd name="connsiteY19" fmla="*/ 1205294 h 1696211"/>
                <a:gd name="connsiteX20" fmla="*/ 1647825 w 4396740"/>
                <a:gd name="connsiteY20" fmla="*/ 1168337 h 1696211"/>
                <a:gd name="connsiteX21" fmla="*/ 1513903 w 4396740"/>
                <a:gd name="connsiteY21" fmla="*/ 1168337 h 1696211"/>
                <a:gd name="connsiteX22" fmla="*/ 1513903 w 4396740"/>
                <a:gd name="connsiteY22" fmla="*/ 1134332 h 1696211"/>
                <a:gd name="connsiteX23" fmla="*/ 1486948 w 4396740"/>
                <a:gd name="connsiteY23" fmla="*/ 1134332 h 1696211"/>
                <a:gd name="connsiteX24" fmla="*/ 1486948 w 4396740"/>
                <a:gd name="connsiteY24" fmla="*/ 1097280 h 1696211"/>
                <a:gd name="connsiteX25" fmla="*/ 1441418 w 4396740"/>
                <a:gd name="connsiteY25" fmla="*/ 1097280 h 1696211"/>
                <a:gd name="connsiteX26" fmla="*/ 1441418 w 4396740"/>
                <a:gd name="connsiteY26" fmla="*/ 1042892 h 1696211"/>
                <a:gd name="connsiteX27" fmla="*/ 1429321 w 4396740"/>
                <a:gd name="connsiteY27" fmla="*/ 1042892 h 1696211"/>
                <a:gd name="connsiteX28" fmla="*/ 1429321 w 4396740"/>
                <a:gd name="connsiteY28" fmla="*/ 998411 h 1696211"/>
                <a:gd name="connsiteX29" fmla="*/ 1416272 w 4396740"/>
                <a:gd name="connsiteY29" fmla="*/ 998411 h 1696211"/>
                <a:gd name="connsiteX30" fmla="*/ 1416272 w 4396740"/>
                <a:gd name="connsiteY30" fmla="*/ 960596 h 1696211"/>
                <a:gd name="connsiteX31" fmla="*/ 1204246 w 4396740"/>
                <a:gd name="connsiteY31" fmla="*/ 960596 h 1696211"/>
                <a:gd name="connsiteX32" fmla="*/ 1204246 w 4396740"/>
                <a:gd name="connsiteY32" fmla="*/ 933450 h 1696211"/>
                <a:gd name="connsiteX33" fmla="*/ 1174528 w 4396740"/>
                <a:gd name="connsiteY33" fmla="*/ 933450 h 1696211"/>
                <a:gd name="connsiteX34" fmla="*/ 1174528 w 4396740"/>
                <a:gd name="connsiteY34" fmla="*/ 925068 h 1696211"/>
                <a:gd name="connsiteX35" fmla="*/ 1118711 w 4396740"/>
                <a:gd name="connsiteY35" fmla="*/ 925068 h 1696211"/>
                <a:gd name="connsiteX36" fmla="*/ 1118711 w 4396740"/>
                <a:gd name="connsiteY36" fmla="*/ 895636 h 1696211"/>
                <a:gd name="connsiteX37" fmla="*/ 1058227 w 4396740"/>
                <a:gd name="connsiteY37" fmla="*/ 895636 h 1696211"/>
                <a:gd name="connsiteX38" fmla="*/ 1058227 w 4396740"/>
                <a:gd name="connsiteY38" fmla="*/ 826865 h 1696211"/>
                <a:gd name="connsiteX39" fmla="*/ 1049846 w 4396740"/>
                <a:gd name="connsiteY39" fmla="*/ 826865 h 1696211"/>
                <a:gd name="connsiteX40" fmla="*/ 1049846 w 4396740"/>
                <a:gd name="connsiteY40" fmla="*/ 797433 h 1696211"/>
                <a:gd name="connsiteX41" fmla="*/ 1037749 w 4396740"/>
                <a:gd name="connsiteY41" fmla="*/ 797433 h 1696211"/>
                <a:gd name="connsiteX42" fmla="*/ 1037749 w 4396740"/>
                <a:gd name="connsiteY42" fmla="*/ 759714 h 1696211"/>
                <a:gd name="connsiteX43" fmla="*/ 1004316 w 4396740"/>
                <a:gd name="connsiteY43" fmla="*/ 759714 h 1696211"/>
                <a:gd name="connsiteX44" fmla="*/ 1004316 w 4396740"/>
                <a:gd name="connsiteY44" fmla="*/ 737807 h 1696211"/>
                <a:gd name="connsiteX45" fmla="*/ 984790 w 4396740"/>
                <a:gd name="connsiteY45" fmla="*/ 737807 h 1696211"/>
                <a:gd name="connsiteX46" fmla="*/ 984790 w 4396740"/>
                <a:gd name="connsiteY46" fmla="*/ 695611 h 1696211"/>
                <a:gd name="connsiteX47" fmla="*/ 801624 w 4396740"/>
                <a:gd name="connsiteY47" fmla="*/ 695611 h 1696211"/>
                <a:gd name="connsiteX48" fmla="*/ 801624 w 4396740"/>
                <a:gd name="connsiteY48" fmla="*/ 635032 h 1696211"/>
                <a:gd name="connsiteX49" fmla="*/ 665797 w 4396740"/>
                <a:gd name="connsiteY49" fmla="*/ 635032 h 1696211"/>
                <a:gd name="connsiteX50" fmla="*/ 665797 w 4396740"/>
                <a:gd name="connsiteY50" fmla="*/ 602552 h 1696211"/>
                <a:gd name="connsiteX51" fmla="*/ 613696 w 4396740"/>
                <a:gd name="connsiteY51" fmla="*/ 602552 h 1696211"/>
                <a:gd name="connsiteX52" fmla="*/ 613696 w 4396740"/>
                <a:gd name="connsiteY52" fmla="*/ 585978 h 1696211"/>
                <a:gd name="connsiteX53" fmla="*/ 593312 w 4396740"/>
                <a:gd name="connsiteY53" fmla="*/ 585978 h 1696211"/>
                <a:gd name="connsiteX54" fmla="*/ 593312 w 4396740"/>
                <a:gd name="connsiteY54" fmla="*/ 570833 h 1696211"/>
                <a:gd name="connsiteX55" fmla="*/ 487299 w 4396740"/>
                <a:gd name="connsiteY55" fmla="*/ 570833 h 1696211"/>
                <a:gd name="connsiteX56" fmla="*/ 487299 w 4396740"/>
                <a:gd name="connsiteY56" fmla="*/ 488537 h 1696211"/>
                <a:gd name="connsiteX57" fmla="*/ 464915 w 4396740"/>
                <a:gd name="connsiteY57" fmla="*/ 488537 h 1696211"/>
                <a:gd name="connsiteX58" fmla="*/ 464915 w 4396740"/>
                <a:gd name="connsiteY58" fmla="*/ 388049 h 1696211"/>
                <a:gd name="connsiteX59" fmla="*/ 446342 w 4396740"/>
                <a:gd name="connsiteY59" fmla="*/ 388049 h 1696211"/>
                <a:gd name="connsiteX60" fmla="*/ 446342 w 4396740"/>
                <a:gd name="connsiteY60" fmla="*/ 357854 h 1696211"/>
                <a:gd name="connsiteX61" fmla="*/ 414718 w 4396740"/>
                <a:gd name="connsiteY61" fmla="*/ 357854 h 1696211"/>
                <a:gd name="connsiteX62" fmla="*/ 414718 w 4396740"/>
                <a:gd name="connsiteY62" fmla="*/ 333756 h 1696211"/>
                <a:gd name="connsiteX63" fmla="*/ 393383 w 4396740"/>
                <a:gd name="connsiteY63" fmla="*/ 333756 h 1696211"/>
                <a:gd name="connsiteX64" fmla="*/ 393383 w 4396740"/>
                <a:gd name="connsiteY64" fmla="*/ 303467 h 1696211"/>
                <a:gd name="connsiteX65" fmla="*/ 379381 w 4396740"/>
                <a:gd name="connsiteY65" fmla="*/ 303467 h 1696211"/>
                <a:gd name="connsiteX66" fmla="*/ 379381 w 4396740"/>
                <a:gd name="connsiteY66" fmla="*/ 265748 h 1696211"/>
                <a:gd name="connsiteX67" fmla="*/ 368237 w 4396740"/>
                <a:gd name="connsiteY67" fmla="*/ 265748 h 1696211"/>
                <a:gd name="connsiteX68" fmla="*/ 368237 w 4396740"/>
                <a:gd name="connsiteY68" fmla="*/ 242316 h 1696211"/>
                <a:gd name="connsiteX69" fmla="*/ 358902 w 4396740"/>
                <a:gd name="connsiteY69" fmla="*/ 242316 h 1696211"/>
                <a:gd name="connsiteX70" fmla="*/ 358902 w 4396740"/>
                <a:gd name="connsiteY70" fmla="*/ 222695 h 1696211"/>
                <a:gd name="connsiteX71" fmla="*/ 349663 w 4396740"/>
                <a:gd name="connsiteY71" fmla="*/ 222695 h 1696211"/>
                <a:gd name="connsiteX72" fmla="*/ 349663 w 4396740"/>
                <a:gd name="connsiteY72" fmla="*/ 178880 h 1696211"/>
                <a:gd name="connsiteX73" fmla="*/ 322707 w 4396740"/>
                <a:gd name="connsiteY73" fmla="*/ 178880 h 1696211"/>
                <a:gd name="connsiteX74" fmla="*/ 322707 w 4396740"/>
                <a:gd name="connsiteY74" fmla="*/ 130493 h 1696211"/>
                <a:gd name="connsiteX75" fmla="*/ 308705 w 4396740"/>
                <a:gd name="connsiteY75" fmla="*/ 130493 h 1696211"/>
                <a:gd name="connsiteX76" fmla="*/ 308705 w 4396740"/>
                <a:gd name="connsiteY76" fmla="*/ 114681 h 1696211"/>
                <a:gd name="connsiteX77" fmla="*/ 262223 w 4396740"/>
                <a:gd name="connsiteY77" fmla="*/ 114681 h 1696211"/>
                <a:gd name="connsiteX78" fmla="*/ 262223 w 4396740"/>
                <a:gd name="connsiteY78" fmla="*/ 88202 h 1696211"/>
                <a:gd name="connsiteX79" fmla="*/ 220409 w 4396740"/>
                <a:gd name="connsiteY79" fmla="*/ 88202 h 1696211"/>
                <a:gd name="connsiteX80" fmla="*/ 220409 w 4396740"/>
                <a:gd name="connsiteY80" fmla="*/ 29337 h 1696211"/>
                <a:gd name="connsiteX81" fmla="*/ 155258 w 4396740"/>
                <a:gd name="connsiteY81" fmla="*/ 29337 h 1696211"/>
                <a:gd name="connsiteX82" fmla="*/ 155258 w 4396740"/>
                <a:gd name="connsiteY82" fmla="*/ 0 h 1696211"/>
                <a:gd name="connsiteX83" fmla="*/ 0 w 4396740"/>
                <a:gd name="connsiteY83" fmla="*/ 0 h 169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396740" h="1696211">
                  <a:moveTo>
                    <a:pt x="4396740" y="1696212"/>
                  </a:moveTo>
                  <a:lnTo>
                    <a:pt x="3739229" y="1696212"/>
                  </a:lnTo>
                  <a:lnTo>
                    <a:pt x="3739229" y="1592771"/>
                  </a:lnTo>
                  <a:lnTo>
                    <a:pt x="3379375" y="1592771"/>
                  </a:lnTo>
                  <a:lnTo>
                    <a:pt x="3379375" y="1520285"/>
                  </a:lnTo>
                  <a:lnTo>
                    <a:pt x="3225927" y="1520285"/>
                  </a:lnTo>
                  <a:lnTo>
                    <a:pt x="3225927" y="1458373"/>
                  </a:lnTo>
                  <a:lnTo>
                    <a:pt x="2640044" y="1458373"/>
                  </a:lnTo>
                  <a:lnTo>
                    <a:pt x="2640044" y="1413796"/>
                  </a:lnTo>
                  <a:lnTo>
                    <a:pt x="2510790" y="1413796"/>
                  </a:lnTo>
                  <a:lnTo>
                    <a:pt x="2510790" y="1367695"/>
                  </a:lnTo>
                  <a:lnTo>
                    <a:pt x="2350865" y="1367695"/>
                  </a:lnTo>
                  <a:lnTo>
                    <a:pt x="2350865" y="1326928"/>
                  </a:lnTo>
                  <a:lnTo>
                    <a:pt x="2304383" y="1326928"/>
                  </a:lnTo>
                  <a:lnTo>
                    <a:pt x="2304383" y="1283113"/>
                  </a:lnTo>
                  <a:lnTo>
                    <a:pt x="2009585" y="1283113"/>
                  </a:lnTo>
                  <a:lnTo>
                    <a:pt x="2009585" y="1242346"/>
                  </a:lnTo>
                  <a:lnTo>
                    <a:pt x="1844993" y="1242346"/>
                  </a:lnTo>
                  <a:lnTo>
                    <a:pt x="1844993" y="1205294"/>
                  </a:lnTo>
                  <a:lnTo>
                    <a:pt x="1647825" y="1205294"/>
                  </a:lnTo>
                  <a:lnTo>
                    <a:pt x="1647825" y="1168337"/>
                  </a:lnTo>
                  <a:lnTo>
                    <a:pt x="1513903" y="1168337"/>
                  </a:lnTo>
                  <a:lnTo>
                    <a:pt x="1513903" y="1134332"/>
                  </a:lnTo>
                  <a:lnTo>
                    <a:pt x="1486948" y="1134332"/>
                  </a:lnTo>
                  <a:lnTo>
                    <a:pt x="1486948" y="1097280"/>
                  </a:lnTo>
                  <a:lnTo>
                    <a:pt x="1441418" y="1097280"/>
                  </a:lnTo>
                  <a:lnTo>
                    <a:pt x="1441418" y="1042892"/>
                  </a:lnTo>
                  <a:lnTo>
                    <a:pt x="1429321" y="1042892"/>
                  </a:lnTo>
                  <a:lnTo>
                    <a:pt x="1429321" y="998411"/>
                  </a:lnTo>
                  <a:lnTo>
                    <a:pt x="1416272" y="998411"/>
                  </a:lnTo>
                  <a:lnTo>
                    <a:pt x="1416272" y="960596"/>
                  </a:lnTo>
                  <a:lnTo>
                    <a:pt x="1204246" y="960596"/>
                  </a:lnTo>
                  <a:lnTo>
                    <a:pt x="1204246" y="933450"/>
                  </a:lnTo>
                  <a:lnTo>
                    <a:pt x="1174528" y="933450"/>
                  </a:lnTo>
                  <a:lnTo>
                    <a:pt x="1174528" y="925068"/>
                  </a:lnTo>
                  <a:lnTo>
                    <a:pt x="1118711" y="925068"/>
                  </a:lnTo>
                  <a:lnTo>
                    <a:pt x="1118711" y="895636"/>
                  </a:lnTo>
                  <a:lnTo>
                    <a:pt x="1058227" y="895636"/>
                  </a:lnTo>
                  <a:lnTo>
                    <a:pt x="1058227" y="826865"/>
                  </a:lnTo>
                  <a:lnTo>
                    <a:pt x="1049846" y="826865"/>
                  </a:lnTo>
                  <a:lnTo>
                    <a:pt x="1049846" y="797433"/>
                  </a:lnTo>
                  <a:lnTo>
                    <a:pt x="1037749" y="797433"/>
                  </a:lnTo>
                  <a:lnTo>
                    <a:pt x="1037749" y="759714"/>
                  </a:lnTo>
                  <a:lnTo>
                    <a:pt x="1004316" y="759714"/>
                  </a:lnTo>
                  <a:lnTo>
                    <a:pt x="1004316" y="737807"/>
                  </a:lnTo>
                  <a:lnTo>
                    <a:pt x="984790" y="737807"/>
                  </a:lnTo>
                  <a:lnTo>
                    <a:pt x="984790" y="695611"/>
                  </a:lnTo>
                  <a:lnTo>
                    <a:pt x="801624" y="695611"/>
                  </a:lnTo>
                  <a:lnTo>
                    <a:pt x="801624" y="635032"/>
                  </a:lnTo>
                  <a:lnTo>
                    <a:pt x="665797" y="635032"/>
                  </a:lnTo>
                  <a:lnTo>
                    <a:pt x="665797" y="602552"/>
                  </a:lnTo>
                  <a:lnTo>
                    <a:pt x="613696" y="602552"/>
                  </a:lnTo>
                  <a:lnTo>
                    <a:pt x="613696" y="585978"/>
                  </a:lnTo>
                  <a:lnTo>
                    <a:pt x="593312" y="585978"/>
                  </a:lnTo>
                  <a:lnTo>
                    <a:pt x="593312" y="570833"/>
                  </a:lnTo>
                  <a:lnTo>
                    <a:pt x="487299" y="570833"/>
                  </a:lnTo>
                  <a:lnTo>
                    <a:pt x="487299" y="488537"/>
                  </a:lnTo>
                  <a:lnTo>
                    <a:pt x="464915" y="488537"/>
                  </a:lnTo>
                  <a:lnTo>
                    <a:pt x="464915" y="388049"/>
                  </a:lnTo>
                  <a:lnTo>
                    <a:pt x="446342" y="388049"/>
                  </a:lnTo>
                  <a:lnTo>
                    <a:pt x="446342" y="357854"/>
                  </a:lnTo>
                  <a:lnTo>
                    <a:pt x="414718" y="357854"/>
                  </a:lnTo>
                  <a:lnTo>
                    <a:pt x="414718" y="333756"/>
                  </a:lnTo>
                  <a:lnTo>
                    <a:pt x="393383" y="333756"/>
                  </a:lnTo>
                  <a:lnTo>
                    <a:pt x="393383" y="303467"/>
                  </a:lnTo>
                  <a:lnTo>
                    <a:pt x="379381" y="303467"/>
                  </a:lnTo>
                  <a:lnTo>
                    <a:pt x="379381" y="265748"/>
                  </a:lnTo>
                  <a:lnTo>
                    <a:pt x="368237" y="265748"/>
                  </a:lnTo>
                  <a:lnTo>
                    <a:pt x="368237" y="242316"/>
                  </a:lnTo>
                  <a:lnTo>
                    <a:pt x="358902" y="242316"/>
                  </a:lnTo>
                  <a:lnTo>
                    <a:pt x="358902" y="222695"/>
                  </a:lnTo>
                  <a:lnTo>
                    <a:pt x="349663" y="222695"/>
                  </a:lnTo>
                  <a:lnTo>
                    <a:pt x="349663" y="178880"/>
                  </a:lnTo>
                  <a:lnTo>
                    <a:pt x="322707" y="178880"/>
                  </a:lnTo>
                  <a:lnTo>
                    <a:pt x="322707" y="130493"/>
                  </a:lnTo>
                  <a:lnTo>
                    <a:pt x="308705" y="130493"/>
                  </a:lnTo>
                  <a:lnTo>
                    <a:pt x="308705" y="114681"/>
                  </a:lnTo>
                  <a:lnTo>
                    <a:pt x="262223" y="114681"/>
                  </a:lnTo>
                  <a:lnTo>
                    <a:pt x="262223" y="88202"/>
                  </a:lnTo>
                  <a:lnTo>
                    <a:pt x="220409" y="88202"/>
                  </a:lnTo>
                  <a:lnTo>
                    <a:pt x="220409" y="29337"/>
                  </a:lnTo>
                  <a:lnTo>
                    <a:pt x="155258" y="29337"/>
                  </a:lnTo>
                  <a:lnTo>
                    <a:pt x="155258" y="0"/>
                  </a:lnTo>
                  <a:lnTo>
                    <a:pt x="0" y="0"/>
                  </a:lnTo>
                </a:path>
              </a:pathLst>
            </a:custGeom>
            <a:noFill/>
            <a:ln w="19050"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08" name="Freeform: Shape 607">
              <a:extLst>
                <a:ext uri="{FF2B5EF4-FFF2-40B4-BE49-F238E27FC236}">
                  <a16:creationId xmlns:a16="http://schemas.microsoft.com/office/drawing/2014/main" id="{B432FAA9-1218-D65D-3434-D2B1C4D74918}"/>
                </a:ext>
              </a:extLst>
            </p:cNvPr>
            <p:cNvSpPr/>
            <p:nvPr/>
          </p:nvSpPr>
          <p:spPr>
            <a:xfrm>
              <a:off x="3911098" y="2951013"/>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09" name="Freeform: Shape 608">
              <a:extLst>
                <a:ext uri="{FF2B5EF4-FFF2-40B4-BE49-F238E27FC236}">
                  <a16:creationId xmlns:a16="http://schemas.microsoft.com/office/drawing/2014/main" id="{9259E5EF-74E9-C88A-3E4F-C1A57990CC64}"/>
                </a:ext>
              </a:extLst>
            </p:cNvPr>
            <p:cNvSpPr/>
            <p:nvPr/>
          </p:nvSpPr>
          <p:spPr>
            <a:xfrm>
              <a:off x="3891529" y="2970396"/>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10" name="Freeform: Shape 609">
              <a:extLst>
                <a:ext uri="{FF2B5EF4-FFF2-40B4-BE49-F238E27FC236}">
                  <a16:creationId xmlns:a16="http://schemas.microsoft.com/office/drawing/2014/main" id="{3D752DD3-47F7-8ED9-8BBE-29289692C339}"/>
                </a:ext>
              </a:extLst>
            </p:cNvPr>
            <p:cNvSpPr/>
            <p:nvPr/>
          </p:nvSpPr>
          <p:spPr>
            <a:xfrm>
              <a:off x="3731789" y="2951013"/>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11" name="Freeform: Shape 610">
              <a:extLst>
                <a:ext uri="{FF2B5EF4-FFF2-40B4-BE49-F238E27FC236}">
                  <a16:creationId xmlns:a16="http://schemas.microsoft.com/office/drawing/2014/main" id="{8A8AB78A-C759-771C-E38A-42D9C19B5B32}"/>
                </a:ext>
              </a:extLst>
            </p:cNvPr>
            <p:cNvSpPr/>
            <p:nvPr/>
          </p:nvSpPr>
          <p:spPr>
            <a:xfrm>
              <a:off x="3712220" y="2970396"/>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12" name="Freeform: Shape 611">
              <a:extLst>
                <a:ext uri="{FF2B5EF4-FFF2-40B4-BE49-F238E27FC236}">
                  <a16:creationId xmlns:a16="http://schemas.microsoft.com/office/drawing/2014/main" id="{5B5C4F5E-9CBE-FD25-7CF6-6C2FA70947D8}"/>
                </a:ext>
              </a:extLst>
            </p:cNvPr>
            <p:cNvSpPr/>
            <p:nvPr/>
          </p:nvSpPr>
          <p:spPr>
            <a:xfrm>
              <a:off x="3536225" y="2951013"/>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13" name="Freeform: Shape 612">
              <a:extLst>
                <a:ext uri="{FF2B5EF4-FFF2-40B4-BE49-F238E27FC236}">
                  <a16:creationId xmlns:a16="http://schemas.microsoft.com/office/drawing/2014/main" id="{27FEC3D8-2160-715B-6A6F-3E874A25256A}"/>
                </a:ext>
              </a:extLst>
            </p:cNvPr>
            <p:cNvSpPr/>
            <p:nvPr/>
          </p:nvSpPr>
          <p:spPr>
            <a:xfrm>
              <a:off x="3516656" y="2970396"/>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14" name="Freeform: Shape 613">
              <a:extLst>
                <a:ext uri="{FF2B5EF4-FFF2-40B4-BE49-F238E27FC236}">
                  <a16:creationId xmlns:a16="http://schemas.microsoft.com/office/drawing/2014/main" id="{5D33A3DA-F3FE-FC30-B3F1-2E3E28505C03}"/>
                </a:ext>
              </a:extLst>
            </p:cNvPr>
            <p:cNvSpPr/>
            <p:nvPr/>
          </p:nvSpPr>
          <p:spPr>
            <a:xfrm>
              <a:off x="3326127" y="2866632"/>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15" name="Freeform: Shape 614">
              <a:extLst>
                <a:ext uri="{FF2B5EF4-FFF2-40B4-BE49-F238E27FC236}">
                  <a16:creationId xmlns:a16="http://schemas.microsoft.com/office/drawing/2014/main" id="{9D089C7C-A376-E1CF-C47D-2A5F2563295A}"/>
                </a:ext>
              </a:extLst>
            </p:cNvPr>
            <p:cNvSpPr/>
            <p:nvPr/>
          </p:nvSpPr>
          <p:spPr>
            <a:xfrm>
              <a:off x="3306558" y="2886093"/>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16" name="Freeform: Shape 615">
              <a:extLst>
                <a:ext uri="{FF2B5EF4-FFF2-40B4-BE49-F238E27FC236}">
                  <a16:creationId xmlns:a16="http://schemas.microsoft.com/office/drawing/2014/main" id="{DF280DF8-8C1F-BB3C-A83B-8A4AC21839F1}"/>
                </a:ext>
              </a:extLst>
            </p:cNvPr>
            <p:cNvSpPr/>
            <p:nvPr/>
          </p:nvSpPr>
          <p:spPr>
            <a:xfrm>
              <a:off x="3237460" y="2866632"/>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17" name="Freeform: Shape 616">
              <a:extLst>
                <a:ext uri="{FF2B5EF4-FFF2-40B4-BE49-F238E27FC236}">
                  <a16:creationId xmlns:a16="http://schemas.microsoft.com/office/drawing/2014/main" id="{72EAAE6C-6ACD-54AD-74E8-560748322F4B}"/>
                </a:ext>
              </a:extLst>
            </p:cNvPr>
            <p:cNvSpPr/>
            <p:nvPr/>
          </p:nvSpPr>
          <p:spPr>
            <a:xfrm>
              <a:off x="3217891" y="2886093"/>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18" name="Freeform: Shape 617">
              <a:extLst>
                <a:ext uri="{FF2B5EF4-FFF2-40B4-BE49-F238E27FC236}">
                  <a16:creationId xmlns:a16="http://schemas.microsoft.com/office/drawing/2014/main" id="{118023B2-3AEB-6F1A-26CD-F34913936432}"/>
                </a:ext>
              </a:extLst>
            </p:cNvPr>
            <p:cNvSpPr/>
            <p:nvPr/>
          </p:nvSpPr>
          <p:spPr>
            <a:xfrm>
              <a:off x="3192012" y="2806771"/>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19" name="Freeform: Shape 618">
              <a:extLst>
                <a:ext uri="{FF2B5EF4-FFF2-40B4-BE49-F238E27FC236}">
                  <a16:creationId xmlns:a16="http://schemas.microsoft.com/office/drawing/2014/main" id="{0BB3C1C6-9752-C05E-0E5D-5542FB439AAA}"/>
                </a:ext>
              </a:extLst>
            </p:cNvPr>
            <p:cNvSpPr/>
            <p:nvPr/>
          </p:nvSpPr>
          <p:spPr>
            <a:xfrm>
              <a:off x="3172442" y="2826232"/>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20" name="Freeform: Shape 619">
              <a:extLst>
                <a:ext uri="{FF2B5EF4-FFF2-40B4-BE49-F238E27FC236}">
                  <a16:creationId xmlns:a16="http://schemas.microsoft.com/office/drawing/2014/main" id="{07601A80-1B1B-C9D8-0E92-D33192AAFFDC}"/>
                </a:ext>
              </a:extLst>
            </p:cNvPr>
            <p:cNvSpPr/>
            <p:nvPr/>
          </p:nvSpPr>
          <p:spPr>
            <a:xfrm>
              <a:off x="2197426" y="254965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21" name="Freeform: Shape 620">
              <a:extLst>
                <a:ext uri="{FF2B5EF4-FFF2-40B4-BE49-F238E27FC236}">
                  <a16:creationId xmlns:a16="http://schemas.microsoft.com/office/drawing/2014/main" id="{9C6848FB-E0C7-E54A-658C-177B182B9F67}"/>
                </a:ext>
              </a:extLst>
            </p:cNvPr>
            <p:cNvSpPr/>
            <p:nvPr/>
          </p:nvSpPr>
          <p:spPr>
            <a:xfrm>
              <a:off x="2177857" y="2569042"/>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22" name="Freeform: Shape 621">
              <a:extLst>
                <a:ext uri="{FF2B5EF4-FFF2-40B4-BE49-F238E27FC236}">
                  <a16:creationId xmlns:a16="http://schemas.microsoft.com/office/drawing/2014/main" id="{E5B08D9F-E687-C540-173E-7C33764A3641}"/>
                </a:ext>
              </a:extLst>
            </p:cNvPr>
            <p:cNvSpPr/>
            <p:nvPr/>
          </p:nvSpPr>
          <p:spPr>
            <a:xfrm>
              <a:off x="2192200" y="254965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23" name="Freeform: Shape 622">
              <a:extLst>
                <a:ext uri="{FF2B5EF4-FFF2-40B4-BE49-F238E27FC236}">
                  <a16:creationId xmlns:a16="http://schemas.microsoft.com/office/drawing/2014/main" id="{46298DEB-EFB3-E140-0975-663B933EED6D}"/>
                </a:ext>
              </a:extLst>
            </p:cNvPr>
            <p:cNvSpPr/>
            <p:nvPr/>
          </p:nvSpPr>
          <p:spPr>
            <a:xfrm>
              <a:off x="2172631" y="2569042"/>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24" name="Freeform: Shape 623">
              <a:extLst>
                <a:ext uri="{FF2B5EF4-FFF2-40B4-BE49-F238E27FC236}">
                  <a16:creationId xmlns:a16="http://schemas.microsoft.com/office/drawing/2014/main" id="{4B4A8986-E51F-BA30-A1B2-E959CB11A379}"/>
                </a:ext>
              </a:extLst>
            </p:cNvPr>
            <p:cNvSpPr/>
            <p:nvPr/>
          </p:nvSpPr>
          <p:spPr>
            <a:xfrm>
              <a:off x="2290555" y="2579940"/>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25" name="Freeform: Shape 624">
              <a:extLst>
                <a:ext uri="{FF2B5EF4-FFF2-40B4-BE49-F238E27FC236}">
                  <a16:creationId xmlns:a16="http://schemas.microsoft.com/office/drawing/2014/main" id="{C806ACB1-3822-FE11-8FA5-ED012C4936D7}"/>
                </a:ext>
              </a:extLst>
            </p:cNvPr>
            <p:cNvSpPr/>
            <p:nvPr/>
          </p:nvSpPr>
          <p:spPr>
            <a:xfrm>
              <a:off x="2270986" y="2599322"/>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26" name="Freeform: Shape 625">
              <a:extLst>
                <a:ext uri="{FF2B5EF4-FFF2-40B4-BE49-F238E27FC236}">
                  <a16:creationId xmlns:a16="http://schemas.microsoft.com/office/drawing/2014/main" id="{68630A76-6A0F-C9EA-8F1E-113CF6A8F3EF}"/>
                </a:ext>
              </a:extLst>
            </p:cNvPr>
            <p:cNvSpPr/>
            <p:nvPr/>
          </p:nvSpPr>
          <p:spPr>
            <a:xfrm>
              <a:off x="2411221" y="2613568"/>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27" name="Freeform: Shape 626">
              <a:extLst>
                <a:ext uri="{FF2B5EF4-FFF2-40B4-BE49-F238E27FC236}">
                  <a16:creationId xmlns:a16="http://schemas.microsoft.com/office/drawing/2014/main" id="{CB34007C-EE96-467F-8462-4C1DFD004381}"/>
                </a:ext>
              </a:extLst>
            </p:cNvPr>
            <p:cNvSpPr/>
            <p:nvPr/>
          </p:nvSpPr>
          <p:spPr>
            <a:xfrm>
              <a:off x="2391652" y="2632950"/>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28" name="Freeform: Shape 627">
              <a:extLst>
                <a:ext uri="{FF2B5EF4-FFF2-40B4-BE49-F238E27FC236}">
                  <a16:creationId xmlns:a16="http://schemas.microsoft.com/office/drawing/2014/main" id="{EEF006CB-099A-E971-A088-434D20779A8F}"/>
                </a:ext>
              </a:extLst>
            </p:cNvPr>
            <p:cNvSpPr/>
            <p:nvPr/>
          </p:nvSpPr>
          <p:spPr>
            <a:xfrm>
              <a:off x="2779529" y="2756953"/>
              <a:ext cx="6374" cy="38765"/>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29" name="Freeform: Shape 628">
              <a:extLst>
                <a:ext uri="{FF2B5EF4-FFF2-40B4-BE49-F238E27FC236}">
                  <a16:creationId xmlns:a16="http://schemas.microsoft.com/office/drawing/2014/main" id="{F32C119E-017E-E6C4-4E3D-1708488D1CB8}"/>
                </a:ext>
              </a:extLst>
            </p:cNvPr>
            <p:cNvSpPr/>
            <p:nvPr/>
          </p:nvSpPr>
          <p:spPr>
            <a:xfrm>
              <a:off x="2759896" y="2776336"/>
              <a:ext cx="39202" cy="7784"/>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30" name="Freeform: Shape 629">
              <a:extLst>
                <a:ext uri="{FF2B5EF4-FFF2-40B4-BE49-F238E27FC236}">
                  <a16:creationId xmlns:a16="http://schemas.microsoft.com/office/drawing/2014/main" id="{AF977A3E-4A2B-0E3A-CA0E-40BDCDABB917}"/>
                </a:ext>
              </a:extLst>
            </p:cNvPr>
            <p:cNvSpPr/>
            <p:nvPr/>
          </p:nvSpPr>
          <p:spPr>
            <a:xfrm>
              <a:off x="2893120" y="2756953"/>
              <a:ext cx="6374" cy="38765"/>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31" name="Freeform: Shape 630">
              <a:extLst>
                <a:ext uri="{FF2B5EF4-FFF2-40B4-BE49-F238E27FC236}">
                  <a16:creationId xmlns:a16="http://schemas.microsoft.com/office/drawing/2014/main" id="{56BE1333-4EEE-A71F-16F9-FA53E7891523}"/>
                </a:ext>
              </a:extLst>
            </p:cNvPr>
            <p:cNvSpPr/>
            <p:nvPr/>
          </p:nvSpPr>
          <p:spPr>
            <a:xfrm>
              <a:off x="2873551" y="2776336"/>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32" name="Freeform: Shape 631">
              <a:extLst>
                <a:ext uri="{FF2B5EF4-FFF2-40B4-BE49-F238E27FC236}">
                  <a16:creationId xmlns:a16="http://schemas.microsoft.com/office/drawing/2014/main" id="{57F78FE5-AECE-B4E6-4F1D-95DEFD5D9773}"/>
                </a:ext>
              </a:extLst>
            </p:cNvPr>
            <p:cNvSpPr/>
            <p:nvPr/>
          </p:nvSpPr>
          <p:spPr>
            <a:xfrm>
              <a:off x="2943413" y="2756953"/>
              <a:ext cx="6374" cy="38765"/>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33" name="Freeform: Shape 632">
              <a:extLst>
                <a:ext uri="{FF2B5EF4-FFF2-40B4-BE49-F238E27FC236}">
                  <a16:creationId xmlns:a16="http://schemas.microsoft.com/office/drawing/2014/main" id="{32BD38CF-3F91-DC4F-0FCD-AE8B2FD6CFC0}"/>
                </a:ext>
              </a:extLst>
            </p:cNvPr>
            <p:cNvSpPr/>
            <p:nvPr/>
          </p:nvSpPr>
          <p:spPr>
            <a:xfrm>
              <a:off x="2923844" y="2776336"/>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34" name="Freeform: Shape 633">
              <a:extLst>
                <a:ext uri="{FF2B5EF4-FFF2-40B4-BE49-F238E27FC236}">
                  <a16:creationId xmlns:a16="http://schemas.microsoft.com/office/drawing/2014/main" id="{478D69C3-4E79-89CE-8530-A023B66F1AF0}"/>
                </a:ext>
              </a:extLst>
            </p:cNvPr>
            <p:cNvSpPr/>
            <p:nvPr/>
          </p:nvSpPr>
          <p:spPr>
            <a:xfrm>
              <a:off x="2638657" y="2682302"/>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35" name="Freeform: Shape 634">
              <a:extLst>
                <a:ext uri="{FF2B5EF4-FFF2-40B4-BE49-F238E27FC236}">
                  <a16:creationId xmlns:a16="http://schemas.microsoft.com/office/drawing/2014/main" id="{6A3B8CC3-35FA-F7C9-E146-8FE1A7A56B2C}"/>
                </a:ext>
              </a:extLst>
            </p:cNvPr>
            <p:cNvSpPr/>
            <p:nvPr/>
          </p:nvSpPr>
          <p:spPr>
            <a:xfrm>
              <a:off x="2619088" y="2701685"/>
              <a:ext cx="39202" cy="7784"/>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36" name="Freeform: Shape 635">
              <a:extLst>
                <a:ext uri="{FF2B5EF4-FFF2-40B4-BE49-F238E27FC236}">
                  <a16:creationId xmlns:a16="http://schemas.microsoft.com/office/drawing/2014/main" id="{8386538E-B19F-2D5B-83F4-00554E2F836A}"/>
                </a:ext>
              </a:extLst>
            </p:cNvPr>
            <p:cNvSpPr/>
            <p:nvPr/>
          </p:nvSpPr>
          <p:spPr>
            <a:xfrm>
              <a:off x="1508363" y="2133204"/>
              <a:ext cx="6374" cy="38765"/>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37" name="Freeform: Shape 636">
              <a:extLst>
                <a:ext uri="{FF2B5EF4-FFF2-40B4-BE49-F238E27FC236}">
                  <a16:creationId xmlns:a16="http://schemas.microsoft.com/office/drawing/2014/main" id="{73EA6455-7B21-1CE7-D48A-EE9499D0BF4D}"/>
                </a:ext>
              </a:extLst>
            </p:cNvPr>
            <p:cNvSpPr/>
            <p:nvPr/>
          </p:nvSpPr>
          <p:spPr>
            <a:xfrm>
              <a:off x="1488730" y="2152586"/>
              <a:ext cx="39202" cy="7784"/>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38" name="Freeform: Shape 637">
              <a:extLst>
                <a:ext uri="{FF2B5EF4-FFF2-40B4-BE49-F238E27FC236}">
                  <a16:creationId xmlns:a16="http://schemas.microsoft.com/office/drawing/2014/main" id="{159A8307-55A3-98EE-B1B5-C7F4765C73E0}"/>
                </a:ext>
              </a:extLst>
            </p:cNvPr>
            <p:cNvSpPr/>
            <p:nvPr/>
          </p:nvSpPr>
          <p:spPr>
            <a:xfrm>
              <a:off x="1640120" y="2185747"/>
              <a:ext cx="6374" cy="38765"/>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39" name="Freeform: Shape 638">
              <a:extLst>
                <a:ext uri="{FF2B5EF4-FFF2-40B4-BE49-F238E27FC236}">
                  <a16:creationId xmlns:a16="http://schemas.microsoft.com/office/drawing/2014/main" id="{36C714BD-C4B0-5D96-F31D-612EA6B8E2DC}"/>
                </a:ext>
              </a:extLst>
            </p:cNvPr>
            <p:cNvSpPr/>
            <p:nvPr/>
          </p:nvSpPr>
          <p:spPr>
            <a:xfrm>
              <a:off x="1620551" y="2205130"/>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00" name="Freeform: Shape 299">
              <a:extLst>
                <a:ext uri="{FF2B5EF4-FFF2-40B4-BE49-F238E27FC236}">
                  <a16:creationId xmlns:a16="http://schemas.microsoft.com/office/drawing/2014/main" id="{994F6E98-63B0-26CD-724E-2966194635E2}"/>
                </a:ext>
              </a:extLst>
            </p:cNvPr>
            <p:cNvSpPr/>
            <p:nvPr/>
          </p:nvSpPr>
          <p:spPr>
            <a:xfrm>
              <a:off x="1731783" y="232095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01" name="Freeform: Shape 300">
              <a:extLst>
                <a:ext uri="{FF2B5EF4-FFF2-40B4-BE49-F238E27FC236}">
                  <a16:creationId xmlns:a16="http://schemas.microsoft.com/office/drawing/2014/main" id="{3142B79E-E708-FC55-D52F-F015E82A8FEE}"/>
                </a:ext>
              </a:extLst>
            </p:cNvPr>
            <p:cNvSpPr/>
            <p:nvPr/>
          </p:nvSpPr>
          <p:spPr>
            <a:xfrm>
              <a:off x="1712213" y="2340341"/>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45" name="Freeform: Shape 344">
              <a:extLst>
                <a:ext uri="{FF2B5EF4-FFF2-40B4-BE49-F238E27FC236}">
                  <a16:creationId xmlns:a16="http://schemas.microsoft.com/office/drawing/2014/main" id="{2B96CFBD-EBA9-D6F8-29C2-D98F77521B17}"/>
                </a:ext>
              </a:extLst>
            </p:cNvPr>
            <p:cNvSpPr/>
            <p:nvPr/>
          </p:nvSpPr>
          <p:spPr>
            <a:xfrm>
              <a:off x="1775000" y="2350150"/>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346" name="Freeform: Shape 345">
              <a:extLst>
                <a:ext uri="{FF2B5EF4-FFF2-40B4-BE49-F238E27FC236}">
                  <a16:creationId xmlns:a16="http://schemas.microsoft.com/office/drawing/2014/main" id="{04FE5080-13AB-DC11-0126-EAD33E723437}"/>
                </a:ext>
              </a:extLst>
            </p:cNvPr>
            <p:cNvSpPr/>
            <p:nvPr/>
          </p:nvSpPr>
          <p:spPr>
            <a:xfrm>
              <a:off x="1755432" y="2369532"/>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40" name="Freeform: Shape 639">
              <a:extLst>
                <a:ext uri="{FF2B5EF4-FFF2-40B4-BE49-F238E27FC236}">
                  <a16:creationId xmlns:a16="http://schemas.microsoft.com/office/drawing/2014/main" id="{2BD304EE-4CDA-2276-2240-A55ACBCC08E1}"/>
                </a:ext>
              </a:extLst>
            </p:cNvPr>
            <p:cNvSpPr/>
            <p:nvPr/>
          </p:nvSpPr>
          <p:spPr>
            <a:xfrm>
              <a:off x="1271557" y="1881851"/>
              <a:ext cx="6374" cy="38765"/>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41" name="Freeform: Shape 640">
              <a:extLst>
                <a:ext uri="{FF2B5EF4-FFF2-40B4-BE49-F238E27FC236}">
                  <a16:creationId xmlns:a16="http://schemas.microsoft.com/office/drawing/2014/main" id="{426A53F7-9824-454E-1D90-334A3E7EB72D}"/>
                </a:ext>
              </a:extLst>
            </p:cNvPr>
            <p:cNvSpPr/>
            <p:nvPr/>
          </p:nvSpPr>
          <p:spPr>
            <a:xfrm>
              <a:off x="1251987" y="1901233"/>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42" name="Freeform: Shape 641">
              <a:extLst>
                <a:ext uri="{FF2B5EF4-FFF2-40B4-BE49-F238E27FC236}">
                  <a16:creationId xmlns:a16="http://schemas.microsoft.com/office/drawing/2014/main" id="{B88B3642-F374-A160-CF50-9AC2C53A26D0}"/>
                </a:ext>
              </a:extLst>
            </p:cNvPr>
            <p:cNvSpPr/>
            <p:nvPr/>
          </p:nvSpPr>
          <p:spPr>
            <a:xfrm>
              <a:off x="1294823" y="2006321"/>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43" name="Freeform: Shape 642">
              <a:extLst>
                <a:ext uri="{FF2B5EF4-FFF2-40B4-BE49-F238E27FC236}">
                  <a16:creationId xmlns:a16="http://schemas.microsoft.com/office/drawing/2014/main" id="{3070ADF7-5BCD-49FE-245C-557EC65DBE8B}"/>
                </a:ext>
              </a:extLst>
            </p:cNvPr>
            <p:cNvSpPr/>
            <p:nvPr/>
          </p:nvSpPr>
          <p:spPr>
            <a:xfrm>
              <a:off x="1275254" y="2025781"/>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44" name="Freeform: Shape 643">
              <a:extLst>
                <a:ext uri="{FF2B5EF4-FFF2-40B4-BE49-F238E27FC236}">
                  <a16:creationId xmlns:a16="http://schemas.microsoft.com/office/drawing/2014/main" id="{A0F6CF29-E13A-B848-C271-E611170D667A}"/>
                </a:ext>
              </a:extLst>
            </p:cNvPr>
            <p:cNvSpPr/>
            <p:nvPr/>
          </p:nvSpPr>
          <p:spPr>
            <a:xfrm>
              <a:off x="1120103" y="1637037"/>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45" name="Freeform: Shape 644">
              <a:extLst>
                <a:ext uri="{FF2B5EF4-FFF2-40B4-BE49-F238E27FC236}">
                  <a16:creationId xmlns:a16="http://schemas.microsoft.com/office/drawing/2014/main" id="{116A9952-9FB1-4B2B-5340-E2FEA398328F}"/>
                </a:ext>
              </a:extLst>
            </p:cNvPr>
            <p:cNvSpPr/>
            <p:nvPr/>
          </p:nvSpPr>
          <p:spPr>
            <a:xfrm>
              <a:off x="1100534" y="1656421"/>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46" name="Freeform: Shape 645">
              <a:extLst>
                <a:ext uri="{FF2B5EF4-FFF2-40B4-BE49-F238E27FC236}">
                  <a16:creationId xmlns:a16="http://schemas.microsoft.com/office/drawing/2014/main" id="{A49BC012-CF7D-F789-5A35-3A8D9E44148E}"/>
                </a:ext>
              </a:extLst>
            </p:cNvPr>
            <p:cNvSpPr/>
            <p:nvPr/>
          </p:nvSpPr>
          <p:spPr>
            <a:xfrm>
              <a:off x="1173711" y="1658833"/>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47" name="Freeform: Shape 646">
              <a:extLst>
                <a:ext uri="{FF2B5EF4-FFF2-40B4-BE49-F238E27FC236}">
                  <a16:creationId xmlns:a16="http://schemas.microsoft.com/office/drawing/2014/main" id="{641F93F4-F1EB-49A4-3FD5-23D7BFE98910}"/>
                </a:ext>
              </a:extLst>
            </p:cNvPr>
            <p:cNvSpPr/>
            <p:nvPr/>
          </p:nvSpPr>
          <p:spPr>
            <a:xfrm>
              <a:off x="1154141" y="1678294"/>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48" name="Freeform: Shape 647">
              <a:extLst>
                <a:ext uri="{FF2B5EF4-FFF2-40B4-BE49-F238E27FC236}">
                  <a16:creationId xmlns:a16="http://schemas.microsoft.com/office/drawing/2014/main" id="{ED3D54D6-0312-9642-8A76-09A6D62FF553}"/>
                </a:ext>
              </a:extLst>
            </p:cNvPr>
            <p:cNvSpPr/>
            <p:nvPr/>
          </p:nvSpPr>
          <p:spPr>
            <a:xfrm>
              <a:off x="2262891" y="2047966"/>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49" name="Freeform: Shape 648">
              <a:extLst>
                <a:ext uri="{FF2B5EF4-FFF2-40B4-BE49-F238E27FC236}">
                  <a16:creationId xmlns:a16="http://schemas.microsoft.com/office/drawing/2014/main" id="{246F90D8-6F39-924F-B464-27652262DE35}"/>
                </a:ext>
              </a:extLst>
            </p:cNvPr>
            <p:cNvSpPr/>
            <p:nvPr/>
          </p:nvSpPr>
          <p:spPr>
            <a:xfrm>
              <a:off x="2243322" y="2067427"/>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50" name="Freeform: Shape 649">
              <a:extLst>
                <a:ext uri="{FF2B5EF4-FFF2-40B4-BE49-F238E27FC236}">
                  <a16:creationId xmlns:a16="http://schemas.microsoft.com/office/drawing/2014/main" id="{94DB2C77-E135-E76D-670D-9E30C49CD617}"/>
                </a:ext>
              </a:extLst>
            </p:cNvPr>
            <p:cNvSpPr/>
            <p:nvPr/>
          </p:nvSpPr>
          <p:spPr>
            <a:xfrm>
              <a:off x="2272325" y="2047966"/>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51" name="Freeform: Shape 650">
              <a:extLst>
                <a:ext uri="{FF2B5EF4-FFF2-40B4-BE49-F238E27FC236}">
                  <a16:creationId xmlns:a16="http://schemas.microsoft.com/office/drawing/2014/main" id="{2BC569CA-0C29-0E21-F386-A72A383C8F05}"/>
                </a:ext>
              </a:extLst>
            </p:cNvPr>
            <p:cNvSpPr/>
            <p:nvPr/>
          </p:nvSpPr>
          <p:spPr>
            <a:xfrm>
              <a:off x="2252756" y="2067427"/>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52" name="Freeform: Shape 651">
              <a:extLst>
                <a:ext uri="{FF2B5EF4-FFF2-40B4-BE49-F238E27FC236}">
                  <a16:creationId xmlns:a16="http://schemas.microsoft.com/office/drawing/2014/main" id="{37723FB0-22C8-A2D6-B0A3-A00007E7BC1E}"/>
                </a:ext>
              </a:extLst>
            </p:cNvPr>
            <p:cNvSpPr/>
            <p:nvPr/>
          </p:nvSpPr>
          <p:spPr>
            <a:xfrm>
              <a:off x="2281567" y="2047966"/>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53" name="Freeform: Shape 652">
              <a:extLst>
                <a:ext uri="{FF2B5EF4-FFF2-40B4-BE49-F238E27FC236}">
                  <a16:creationId xmlns:a16="http://schemas.microsoft.com/office/drawing/2014/main" id="{4E3C5AA4-D707-E5DC-6CE0-9791B23AA7CA}"/>
                </a:ext>
              </a:extLst>
            </p:cNvPr>
            <p:cNvSpPr/>
            <p:nvPr/>
          </p:nvSpPr>
          <p:spPr>
            <a:xfrm>
              <a:off x="2261998" y="2067427"/>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54" name="Freeform: Shape 653">
              <a:extLst>
                <a:ext uri="{FF2B5EF4-FFF2-40B4-BE49-F238E27FC236}">
                  <a16:creationId xmlns:a16="http://schemas.microsoft.com/office/drawing/2014/main" id="{9C2A9B53-2450-6804-7995-CBC9937B3A61}"/>
                </a:ext>
              </a:extLst>
            </p:cNvPr>
            <p:cNvSpPr/>
            <p:nvPr/>
          </p:nvSpPr>
          <p:spPr>
            <a:xfrm>
              <a:off x="2303878" y="2047966"/>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55" name="Freeform: Shape 654">
              <a:extLst>
                <a:ext uri="{FF2B5EF4-FFF2-40B4-BE49-F238E27FC236}">
                  <a16:creationId xmlns:a16="http://schemas.microsoft.com/office/drawing/2014/main" id="{2A2F2187-CF31-4991-1CFE-612100FDB4EE}"/>
                </a:ext>
              </a:extLst>
            </p:cNvPr>
            <p:cNvSpPr/>
            <p:nvPr/>
          </p:nvSpPr>
          <p:spPr>
            <a:xfrm>
              <a:off x="2284309" y="2067427"/>
              <a:ext cx="39202" cy="7784"/>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56" name="Freeform: Shape 655">
              <a:extLst>
                <a:ext uri="{FF2B5EF4-FFF2-40B4-BE49-F238E27FC236}">
                  <a16:creationId xmlns:a16="http://schemas.microsoft.com/office/drawing/2014/main" id="{B19BF9C3-C9BF-72C2-65A4-F4ADA608CE40}"/>
                </a:ext>
              </a:extLst>
            </p:cNvPr>
            <p:cNvSpPr/>
            <p:nvPr/>
          </p:nvSpPr>
          <p:spPr>
            <a:xfrm>
              <a:off x="2317774" y="2047966"/>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57" name="Freeform: Shape 656">
              <a:extLst>
                <a:ext uri="{FF2B5EF4-FFF2-40B4-BE49-F238E27FC236}">
                  <a16:creationId xmlns:a16="http://schemas.microsoft.com/office/drawing/2014/main" id="{D349A2A5-4293-2790-4F95-B1A6BDEB86A5}"/>
                </a:ext>
              </a:extLst>
            </p:cNvPr>
            <p:cNvSpPr/>
            <p:nvPr/>
          </p:nvSpPr>
          <p:spPr>
            <a:xfrm>
              <a:off x="2298204" y="2067427"/>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58" name="Freeform: Shape 657">
              <a:extLst>
                <a:ext uri="{FF2B5EF4-FFF2-40B4-BE49-F238E27FC236}">
                  <a16:creationId xmlns:a16="http://schemas.microsoft.com/office/drawing/2014/main" id="{D29FF868-CF9B-F265-FCD4-429A2F6528E7}"/>
                </a:ext>
              </a:extLst>
            </p:cNvPr>
            <p:cNvSpPr/>
            <p:nvPr/>
          </p:nvSpPr>
          <p:spPr>
            <a:xfrm>
              <a:off x="2372019" y="2065947"/>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59" name="Freeform: Shape 658">
              <a:extLst>
                <a:ext uri="{FF2B5EF4-FFF2-40B4-BE49-F238E27FC236}">
                  <a16:creationId xmlns:a16="http://schemas.microsoft.com/office/drawing/2014/main" id="{256E534A-0BEE-C33D-8FF6-A7073915C883}"/>
                </a:ext>
              </a:extLst>
            </p:cNvPr>
            <p:cNvSpPr/>
            <p:nvPr/>
          </p:nvSpPr>
          <p:spPr>
            <a:xfrm>
              <a:off x="2352450" y="2085331"/>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60" name="Freeform: Shape 659">
              <a:extLst>
                <a:ext uri="{FF2B5EF4-FFF2-40B4-BE49-F238E27FC236}">
                  <a16:creationId xmlns:a16="http://schemas.microsoft.com/office/drawing/2014/main" id="{60C059FF-1656-2DB2-A4E7-E6443733C9A3}"/>
                </a:ext>
              </a:extLst>
            </p:cNvPr>
            <p:cNvSpPr/>
            <p:nvPr/>
          </p:nvSpPr>
          <p:spPr>
            <a:xfrm>
              <a:off x="2392736" y="2065947"/>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61" name="Freeform: Shape 660">
              <a:extLst>
                <a:ext uri="{FF2B5EF4-FFF2-40B4-BE49-F238E27FC236}">
                  <a16:creationId xmlns:a16="http://schemas.microsoft.com/office/drawing/2014/main" id="{6D41DD31-4824-64C9-86CB-627904628410}"/>
                </a:ext>
              </a:extLst>
            </p:cNvPr>
            <p:cNvSpPr/>
            <p:nvPr/>
          </p:nvSpPr>
          <p:spPr>
            <a:xfrm>
              <a:off x="2373166" y="2085331"/>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62" name="Freeform: Shape 661">
              <a:extLst>
                <a:ext uri="{FF2B5EF4-FFF2-40B4-BE49-F238E27FC236}">
                  <a16:creationId xmlns:a16="http://schemas.microsoft.com/office/drawing/2014/main" id="{28A40AD5-D946-AC85-CE27-8B08C4421F24}"/>
                </a:ext>
              </a:extLst>
            </p:cNvPr>
            <p:cNvSpPr/>
            <p:nvPr/>
          </p:nvSpPr>
          <p:spPr>
            <a:xfrm>
              <a:off x="2413643" y="208322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63" name="Freeform: Shape 662">
              <a:extLst>
                <a:ext uri="{FF2B5EF4-FFF2-40B4-BE49-F238E27FC236}">
                  <a16:creationId xmlns:a16="http://schemas.microsoft.com/office/drawing/2014/main" id="{C6CE5DD3-DDFB-ED42-AA66-842B50DE227B}"/>
                </a:ext>
              </a:extLst>
            </p:cNvPr>
            <p:cNvSpPr/>
            <p:nvPr/>
          </p:nvSpPr>
          <p:spPr>
            <a:xfrm>
              <a:off x="2394074" y="2102689"/>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64" name="Freeform: Shape 663">
              <a:extLst>
                <a:ext uri="{FF2B5EF4-FFF2-40B4-BE49-F238E27FC236}">
                  <a16:creationId xmlns:a16="http://schemas.microsoft.com/office/drawing/2014/main" id="{3B1CC510-6085-9713-CCFC-1B235A98AF8D}"/>
                </a:ext>
              </a:extLst>
            </p:cNvPr>
            <p:cNvSpPr/>
            <p:nvPr/>
          </p:nvSpPr>
          <p:spPr>
            <a:xfrm>
              <a:off x="2449403" y="208322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65" name="Freeform: Shape 664">
              <a:extLst>
                <a:ext uri="{FF2B5EF4-FFF2-40B4-BE49-F238E27FC236}">
                  <a16:creationId xmlns:a16="http://schemas.microsoft.com/office/drawing/2014/main" id="{711B019E-13F4-F31A-BD27-E0DF37FCED64}"/>
                </a:ext>
              </a:extLst>
            </p:cNvPr>
            <p:cNvSpPr/>
            <p:nvPr/>
          </p:nvSpPr>
          <p:spPr>
            <a:xfrm>
              <a:off x="2429834" y="2102689"/>
              <a:ext cx="39202" cy="7784"/>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66" name="Freeform: Shape 665">
              <a:extLst>
                <a:ext uri="{FF2B5EF4-FFF2-40B4-BE49-F238E27FC236}">
                  <a16:creationId xmlns:a16="http://schemas.microsoft.com/office/drawing/2014/main" id="{D4D27E0B-F9D8-D2A0-5B4A-EB209C3F8A8C}"/>
                </a:ext>
              </a:extLst>
            </p:cNvPr>
            <p:cNvSpPr/>
            <p:nvPr/>
          </p:nvSpPr>
          <p:spPr>
            <a:xfrm>
              <a:off x="2471777" y="208322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67" name="Freeform: Shape 666">
              <a:extLst>
                <a:ext uri="{FF2B5EF4-FFF2-40B4-BE49-F238E27FC236}">
                  <a16:creationId xmlns:a16="http://schemas.microsoft.com/office/drawing/2014/main" id="{B14CBA26-4244-42F3-B9E6-ACA6BDDF45C8}"/>
                </a:ext>
              </a:extLst>
            </p:cNvPr>
            <p:cNvSpPr/>
            <p:nvPr/>
          </p:nvSpPr>
          <p:spPr>
            <a:xfrm>
              <a:off x="2452144" y="2102689"/>
              <a:ext cx="39202" cy="7784"/>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68" name="Freeform: Shape 667">
              <a:extLst>
                <a:ext uri="{FF2B5EF4-FFF2-40B4-BE49-F238E27FC236}">
                  <a16:creationId xmlns:a16="http://schemas.microsoft.com/office/drawing/2014/main" id="{B24FD22F-6CEA-D09F-490C-8FD60D6950EE}"/>
                </a:ext>
              </a:extLst>
            </p:cNvPr>
            <p:cNvSpPr/>
            <p:nvPr/>
          </p:nvSpPr>
          <p:spPr>
            <a:xfrm>
              <a:off x="2499888" y="208322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69" name="Freeform: Shape 668">
              <a:extLst>
                <a:ext uri="{FF2B5EF4-FFF2-40B4-BE49-F238E27FC236}">
                  <a16:creationId xmlns:a16="http://schemas.microsoft.com/office/drawing/2014/main" id="{6F79585A-B688-3425-095A-F9AC1969478B}"/>
                </a:ext>
              </a:extLst>
            </p:cNvPr>
            <p:cNvSpPr/>
            <p:nvPr/>
          </p:nvSpPr>
          <p:spPr>
            <a:xfrm>
              <a:off x="2480319" y="2102689"/>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70" name="Freeform: Shape 669">
              <a:extLst>
                <a:ext uri="{FF2B5EF4-FFF2-40B4-BE49-F238E27FC236}">
                  <a16:creationId xmlns:a16="http://schemas.microsoft.com/office/drawing/2014/main" id="{00B1A020-7FAF-4D12-E797-CEF850880473}"/>
                </a:ext>
              </a:extLst>
            </p:cNvPr>
            <p:cNvSpPr/>
            <p:nvPr/>
          </p:nvSpPr>
          <p:spPr>
            <a:xfrm>
              <a:off x="2524620" y="208322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71" name="Freeform: Shape 670">
              <a:extLst>
                <a:ext uri="{FF2B5EF4-FFF2-40B4-BE49-F238E27FC236}">
                  <a16:creationId xmlns:a16="http://schemas.microsoft.com/office/drawing/2014/main" id="{EA24CFDB-65F5-2CF7-76D0-DF161327EE72}"/>
                </a:ext>
              </a:extLst>
            </p:cNvPr>
            <p:cNvSpPr/>
            <p:nvPr/>
          </p:nvSpPr>
          <p:spPr>
            <a:xfrm>
              <a:off x="2505051" y="2102689"/>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72" name="Freeform: Shape 671">
              <a:extLst>
                <a:ext uri="{FF2B5EF4-FFF2-40B4-BE49-F238E27FC236}">
                  <a16:creationId xmlns:a16="http://schemas.microsoft.com/office/drawing/2014/main" id="{759FCD69-0A40-819C-E97B-2DFF878F5988}"/>
                </a:ext>
              </a:extLst>
            </p:cNvPr>
            <p:cNvSpPr/>
            <p:nvPr/>
          </p:nvSpPr>
          <p:spPr>
            <a:xfrm>
              <a:off x="2552157" y="208322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73" name="Freeform: Shape 672">
              <a:extLst>
                <a:ext uri="{FF2B5EF4-FFF2-40B4-BE49-F238E27FC236}">
                  <a16:creationId xmlns:a16="http://schemas.microsoft.com/office/drawing/2014/main" id="{33100E12-1AE4-D9CF-FB1F-25449424686A}"/>
                </a:ext>
              </a:extLst>
            </p:cNvPr>
            <p:cNvSpPr/>
            <p:nvPr/>
          </p:nvSpPr>
          <p:spPr>
            <a:xfrm>
              <a:off x="2532589" y="2102689"/>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74" name="Freeform: Shape 673">
              <a:extLst>
                <a:ext uri="{FF2B5EF4-FFF2-40B4-BE49-F238E27FC236}">
                  <a16:creationId xmlns:a16="http://schemas.microsoft.com/office/drawing/2014/main" id="{EB6175E9-A5EB-6133-54F8-BCE330BFD6CA}"/>
                </a:ext>
              </a:extLst>
            </p:cNvPr>
            <p:cNvSpPr/>
            <p:nvPr/>
          </p:nvSpPr>
          <p:spPr>
            <a:xfrm>
              <a:off x="2599965" y="208322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75" name="Freeform: Shape 674">
              <a:extLst>
                <a:ext uri="{FF2B5EF4-FFF2-40B4-BE49-F238E27FC236}">
                  <a16:creationId xmlns:a16="http://schemas.microsoft.com/office/drawing/2014/main" id="{FE4BF959-FE90-943C-E69C-3F5F7B6C746A}"/>
                </a:ext>
              </a:extLst>
            </p:cNvPr>
            <p:cNvSpPr/>
            <p:nvPr/>
          </p:nvSpPr>
          <p:spPr>
            <a:xfrm>
              <a:off x="2580396" y="2102689"/>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76" name="Freeform: Shape 675">
              <a:extLst>
                <a:ext uri="{FF2B5EF4-FFF2-40B4-BE49-F238E27FC236}">
                  <a16:creationId xmlns:a16="http://schemas.microsoft.com/office/drawing/2014/main" id="{8E34C43F-8BC5-2E8B-1A61-43FC31A90844}"/>
                </a:ext>
              </a:extLst>
            </p:cNvPr>
            <p:cNvSpPr/>
            <p:nvPr/>
          </p:nvSpPr>
          <p:spPr>
            <a:xfrm>
              <a:off x="2725603" y="208322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77" name="Freeform: Shape 676">
              <a:extLst>
                <a:ext uri="{FF2B5EF4-FFF2-40B4-BE49-F238E27FC236}">
                  <a16:creationId xmlns:a16="http://schemas.microsoft.com/office/drawing/2014/main" id="{23C3A181-28FE-7D30-B838-6A41B1954FC3}"/>
                </a:ext>
              </a:extLst>
            </p:cNvPr>
            <p:cNvSpPr/>
            <p:nvPr/>
          </p:nvSpPr>
          <p:spPr>
            <a:xfrm>
              <a:off x="2706034" y="2102689"/>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78" name="Freeform: Shape 677">
              <a:extLst>
                <a:ext uri="{FF2B5EF4-FFF2-40B4-BE49-F238E27FC236}">
                  <a16:creationId xmlns:a16="http://schemas.microsoft.com/office/drawing/2014/main" id="{DB59B566-7A1D-ED3D-974D-EF6AA8DCA2AE}"/>
                </a:ext>
              </a:extLst>
            </p:cNvPr>
            <p:cNvSpPr/>
            <p:nvPr/>
          </p:nvSpPr>
          <p:spPr>
            <a:xfrm>
              <a:off x="2760024" y="208322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79" name="Freeform: Shape 678">
              <a:extLst>
                <a:ext uri="{FF2B5EF4-FFF2-40B4-BE49-F238E27FC236}">
                  <a16:creationId xmlns:a16="http://schemas.microsoft.com/office/drawing/2014/main" id="{6F77485C-21E4-C11A-97D7-0E9FB14E3C92}"/>
                </a:ext>
              </a:extLst>
            </p:cNvPr>
            <p:cNvSpPr/>
            <p:nvPr/>
          </p:nvSpPr>
          <p:spPr>
            <a:xfrm>
              <a:off x="2740455" y="2102689"/>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80" name="Freeform: Shape 679">
              <a:extLst>
                <a:ext uri="{FF2B5EF4-FFF2-40B4-BE49-F238E27FC236}">
                  <a16:creationId xmlns:a16="http://schemas.microsoft.com/office/drawing/2014/main" id="{0320A85F-9A10-3496-0FED-2D66D12C949A}"/>
                </a:ext>
              </a:extLst>
            </p:cNvPr>
            <p:cNvSpPr/>
            <p:nvPr/>
          </p:nvSpPr>
          <p:spPr>
            <a:xfrm>
              <a:off x="2776852" y="208322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81" name="Freeform: Shape 680">
              <a:extLst>
                <a:ext uri="{FF2B5EF4-FFF2-40B4-BE49-F238E27FC236}">
                  <a16:creationId xmlns:a16="http://schemas.microsoft.com/office/drawing/2014/main" id="{ABA076CE-18FE-609C-32A4-A6FDE5FF6CBE}"/>
                </a:ext>
              </a:extLst>
            </p:cNvPr>
            <p:cNvSpPr/>
            <p:nvPr/>
          </p:nvSpPr>
          <p:spPr>
            <a:xfrm>
              <a:off x="2757283" y="2102689"/>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82" name="Freeform: Shape 681">
              <a:extLst>
                <a:ext uri="{FF2B5EF4-FFF2-40B4-BE49-F238E27FC236}">
                  <a16:creationId xmlns:a16="http://schemas.microsoft.com/office/drawing/2014/main" id="{2A9838B3-5C91-90BA-3A7B-2FB53EE7B6B6}"/>
                </a:ext>
              </a:extLst>
            </p:cNvPr>
            <p:cNvSpPr/>
            <p:nvPr/>
          </p:nvSpPr>
          <p:spPr>
            <a:xfrm>
              <a:off x="2831417" y="208322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83" name="Freeform: Shape 682">
              <a:extLst>
                <a:ext uri="{FF2B5EF4-FFF2-40B4-BE49-F238E27FC236}">
                  <a16:creationId xmlns:a16="http://schemas.microsoft.com/office/drawing/2014/main" id="{1BD1BA4D-2E96-6B50-0935-67DC1FCAA15C}"/>
                </a:ext>
              </a:extLst>
            </p:cNvPr>
            <p:cNvSpPr/>
            <p:nvPr/>
          </p:nvSpPr>
          <p:spPr>
            <a:xfrm>
              <a:off x="2811847" y="2102689"/>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84" name="Freeform: Shape 683">
              <a:extLst>
                <a:ext uri="{FF2B5EF4-FFF2-40B4-BE49-F238E27FC236}">
                  <a16:creationId xmlns:a16="http://schemas.microsoft.com/office/drawing/2014/main" id="{55FDFA69-BCC7-8AB2-BE9A-4622B41A0509}"/>
                </a:ext>
              </a:extLst>
            </p:cNvPr>
            <p:cNvSpPr/>
            <p:nvPr/>
          </p:nvSpPr>
          <p:spPr>
            <a:xfrm>
              <a:off x="2853599" y="208322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85" name="Freeform: Shape 684">
              <a:extLst>
                <a:ext uri="{FF2B5EF4-FFF2-40B4-BE49-F238E27FC236}">
                  <a16:creationId xmlns:a16="http://schemas.microsoft.com/office/drawing/2014/main" id="{11CF7FF5-6FA3-1CC8-F1CA-4014DEB4460A}"/>
                </a:ext>
              </a:extLst>
            </p:cNvPr>
            <p:cNvSpPr/>
            <p:nvPr/>
          </p:nvSpPr>
          <p:spPr>
            <a:xfrm>
              <a:off x="2834030" y="2102689"/>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86" name="Freeform: Shape 685">
              <a:extLst>
                <a:ext uri="{FF2B5EF4-FFF2-40B4-BE49-F238E27FC236}">
                  <a16:creationId xmlns:a16="http://schemas.microsoft.com/office/drawing/2014/main" id="{0B600AEE-046C-3712-2FE6-0EAE956A134C}"/>
                </a:ext>
              </a:extLst>
            </p:cNvPr>
            <p:cNvSpPr/>
            <p:nvPr/>
          </p:nvSpPr>
          <p:spPr>
            <a:xfrm>
              <a:off x="2940290" y="208322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87" name="Freeform: Shape 686">
              <a:extLst>
                <a:ext uri="{FF2B5EF4-FFF2-40B4-BE49-F238E27FC236}">
                  <a16:creationId xmlns:a16="http://schemas.microsoft.com/office/drawing/2014/main" id="{B0E2A7F4-F652-BA19-0562-AF00BB26D85E}"/>
                </a:ext>
              </a:extLst>
            </p:cNvPr>
            <p:cNvSpPr/>
            <p:nvPr/>
          </p:nvSpPr>
          <p:spPr>
            <a:xfrm>
              <a:off x="2920721" y="2102689"/>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88" name="Freeform: Shape 687">
              <a:extLst>
                <a:ext uri="{FF2B5EF4-FFF2-40B4-BE49-F238E27FC236}">
                  <a16:creationId xmlns:a16="http://schemas.microsoft.com/office/drawing/2014/main" id="{FEA83FBE-D77C-BBFC-8018-9D98997F7B01}"/>
                </a:ext>
              </a:extLst>
            </p:cNvPr>
            <p:cNvSpPr/>
            <p:nvPr/>
          </p:nvSpPr>
          <p:spPr>
            <a:xfrm>
              <a:off x="2966743" y="208322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89" name="Freeform: Shape 688">
              <a:extLst>
                <a:ext uri="{FF2B5EF4-FFF2-40B4-BE49-F238E27FC236}">
                  <a16:creationId xmlns:a16="http://schemas.microsoft.com/office/drawing/2014/main" id="{2115F088-A0F9-1A1C-939F-5D5C6642203C}"/>
                </a:ext>
              </a:extLst>
            </p:cNvPr>
            <p:cNvSpPr/>
            <p:nvPr/>
          </p:nvSpPr>
          <p:spPr>
            <a:xfrm>
              <a:off x="2947174" y="2102689"/>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90" name="Freeform: Shape 689">
              <a:extLst>
                <a:ext uri="{FF2B5EF4-FFF2-40B4-BE49-F238E27FC236}">
                  <a16:creationId xmlns:a16="http://schemas.microsoft.com/office/drawing/2014/main" id="{B98F226D-1001-CBD7-9337-31D5D885807B}"/>
                </a:ext>
              </a:extLst>
            </p:cNvPr>
            <p:cNvSpPr/>
            <p:nvPr/>
          </p:nvSpPr>
          <p:spPr>
            <a:xfrm>
              <a:off x="2993515" y="208322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91" name="Freeform: Shape 690">
              <a:extLst>
                <a:ext uri="{FF2B5EF4-FFF2-40B4-BE49-F238E27FC236}">
                  <a16:creationId xmlns:a16="http://schemas.microsoft.com/office/drawing/2014/main" id="{2B696123-43E7-DACD-276E-86396C7D2CF2}"/>
                </a:ext>
              </a:extLst>
            </p:cNvPr>
            <p:cNvSpPr/>
            <p:nvPr/>
          </p:nvSpPr>
          <p:spPr>
            <a:xfrm>
              <a:off x="2973946" y="2102689"/>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92" name="Freeform: Shape 691">
              <a:extLst>
                <a:ext uri="{FF2B5EF4-FFF2-40B4-BE49-F238E27FC236}">
                  <a16:creationId xmlns:a16="http://schemas.microsoft.com/office/drawing/2014/main" id="{631DB6FB-A79C-B7C3-3CC5-A49570B220C9}"/>
                </a:ext>
              </a:extLst>
            </p:cNvPr>
            <p:cNvSpPr/>
            <p:nvPr/>
          </p:nvSpPr>
          <p:spPr>
            <a:xfrm>
              <a:off x="3008048" y="208322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93" name="Freeform: Shape 692">
              <a:extLst>
                <a:ext uri="{FF2B5EF4-FFF2-40B4-BE49-F238E27FC236}">
                  <a16:creationId xmlns:a16="http://schemas.microsoft.com/office/drawing/2014/main" id="{131AEA10-F70E-EB1A-AA61-71A5837AC782}"/>
                </a:ext>
              </a:extLst>
            </p:cNvPr>
            <p:cNvSpPr/>
            <p:nvPr/>
          </p:nvSpPr>
          <p:spPr>
            <a:xfrm>
              <a:off x="2988480" y="2102689"/>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94" name="Freeform: Shape 693">
              <a:extLst>
                <a:ext uri="{FF2B5EF4-FFF2-40B4-BE49-F238E27FC236}">
                  <a16:creationId xmlns:a16="http://schemas.microsoft.com/office/drawing/2014/main" id="{7573FBE0-3182-A39B-4AD2-35FF69231705}"/>
                </a:ext>
              </a:extLst>
            </p:cNvPr>
            <p:cNvSpPr/>
            <p:nvPr/>
          </p:nvSpPr>
          <p:spPr>
            <a:xfrm>
              <a:off x="3013084" y="208322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95" name="Freeform: Shape 694">
              <a:extLst>
                <a:ext uri="{FF2B5EF4-FFF2-40B4-BE49-F238E27FC236}">
                  <a16:creationId xmlns:a16="http://schemas.microsoft.com/office/drawing/2014/main" id="{C9712872-82A6-A91C-6040-51DF286521EF}"/>
                </a:ext>
              </a:extLst>
            </p:cNvPr>
            <p:cNvSpPr/>
            <p:nvPr/>
          </p:nvSpPr>
          <p:spPr>
            <a:xfrm>
              <a:off x="2993515" y="2102689"/>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96" name="Freeform: Shape 695">
              <a:extLst>
                <a:ext uri="{FF2B5EF4-FFF2-40B4-BE49-F238E27FC236}">
                  <a16:creationId xmlns:a16="http://schemas.microsoft.com/office/drawing/2014/main" id="{0B74B6CE-5853-E974-68E8-8249C364A13B}"/>
                </a:ext>
              </a:extLst>
            </p:cNvPr>
            <p:cNvSpPr/>
            <p:nvPr/>
          </p:nvSpPr>
          <p:spPr>
            <a:xfrm>
              <a:off x="3026279" y="208322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97" name="Freeform: Shape 696">
              <a:extLst>
                <a:ext uri="{FF2B5EF4-FFF2-40B4-BE49-F238E27FC236}">
                  <a16:creationId xmlns:a16="http://schemas.microsoft.com/office/drawing/2014/main" id="{3E7CE898-C8BE-D4FC-902E-2D1C9F98202C}"/>
                </a:ext>
              </a:extLst>
            </p:cNvPr>
            <p:cNvSpPr/>
            <p:nvPr/>
          </p:nvSpPr>
          <p:spPr>
            <a:xfrm>
              <a:off x="3006710" y="2102689"/>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98" name="Freeform: Shape 697">
              <a:extLst>
                <a:ext uri="{FF2B5EF4-FFF2-40B4-BE49-F238E27FC236}">
                  <a16:creationId xmlns:a16="http://schemas.microsoft.com/office/drawing/2014/main" id="{D1F5A13B-DA03-A22F-F7AC-902984393700}"/>
                </a:ext>
              </a:extLst>
            </p:cNvPr>
            <p:cNvSpPr/>
            <p:nvPr/>
          </p:nvSpPr>
          <p:spPr>
            <a:xfrm>
              <a:off x="3037498" y="208322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699" name="Freeform: Shape 698">
              <a:extLst>
                <a:ext uri="{FF2B5EF4-FFF2-40B4-BE49-F238E27FC236}">
                  <a16:creationId xmlns:a16="http://schemas.microsoft.com/office/drawing/2014/main" id="{A1D9009E-3227-029D-D3B5-D675E9B07517}"/>
                </a:ext>
              </a:extLst>
            </p:cNvPr>
            <p:cNvSpPr/>
            <p:nvPr/>
          </p:nvSpPr>
          <p:spPr>
            <a:xfrm>
              <a:off x="3017929" y="2102689"/>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00" name="Freeform: Shape 699">
              <a:extLst>
                <a:ext uri="{FF2B5EF4-FFF2-40B4-BE49-F238E27FC236}">
                  <a16:creationId xmlns:a16="http://schemas.microsoft.com/office/drawing/2014/main" id="{C5657BCC-DC09-8B78-4D28-D5472E82176D}"/>
                </a:ext>
              </a:extLst>
            </p:cNvPr>
            <p:cNvSpPr/>
            <p:nvPr/>
          </p:nvSpPr>
          <p:spPr>
            <a:xfrm>
              <a:off x="2567647" y="208322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01" name="Freeform: Shape 700">
              <a:extLst>
                <a:ext uri="{FF2B5EF4-FFF2-40B4-BE49-F238E27FC236}">
                  <a16:creationId xmlns:a16="http://schemas.microsoft.com/office/drawing/2014/main" id="{790ADA53-8A06-D46E-EE7B-FBFA4438D2E3}"/>
                </a:ext>
              </a:extLst>
            </p:cNvPr>
            <p:cNvSpPr/>
            <p:nvPr/>
          </p:nvSpPr>
          <p:spPr>
            <a:xfrm>
              <a:off x="2548078" y="2102689"/>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02" name="Freeform: Shape 701">
              <a:extLst>
                <a:ext uri="{FF2B5EF4-FFF2-40B4-BE49-F238E27FC236}">
                  <a16:creationId xmlns:a16="http://schemas.microsoft.com/office/drawing/2014/main" id="{B774BDCB-A635-ECD8-446A-6CD4ACC549B7}"/>
                </a:ext>
              </a:extLst>
            </p:cNvPr>
            <p:cNvSpPr/>
            <p:nvPr/>
          </p:nvSpPr>
          <p:spPr>
            <a:xfrm>
              <a:off x="2571726" y="208322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03" name="Freeform: Shape 702">
              <a:extLst>
                <a:ext uri="{FF2B5EF4-FFF2-40B4-BE49-F238E27FC236}">
                  <a16:creationId xmlns:a16="http://schemas.microsoft.com/office/drawing/2014/main" id="{FD1D6CC2-E422-FC80-856B-0E3951F7A1BF}"/>
                </a:ext>
              </a:extLst>
            </p:cNvPr>
            <p:cNvSpPr/>
            <p:nvPr/>
          </p:nvSpPr>
          <p:spPr>
            <a:xfrm>
              <a:off x="2552157" y="2102689"/>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04" name="Freeform: Shape 703">
              <a:extLst>
                <a:ext uri="{FF2B5EF4-FFF2-40B4-BE49-F238E27FC236}">
                  <a16:creationId xmlns:a16="http://schemas.microsoft.com/office/drawing/2014/main" id="{01762291-671A-7029-3ED7-E867A574C0C0}"/>
                </a:ext>
              </a:extLst>
            </p:cNvPr>
            <p:cNvSpPr/>
            <p:nvPr/>
          </p:nvSpPr>
          <p:spPr>
            <a:xfrm>
              <a:off x="2465721" y="2083229"/>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05" name="Freeform: Shape 704">
              <a:extLst>
                <a:ext uri="{FF2B5EF4-FFF2-40B4-BE49-F238E27FC236}">
                  <a16:creationId xmlns:a16="http://schemas.microsoft.com/office/drawing/2014/main" id="{388A970B-B854-B1A3-A9F5-984A7C78A496}"/>
                </a:ext>
              </a:extLst>
            </p:cNvPr>
            <p:cNvSpPr/>
            <p:nvPr/>
          </p:nvSpPr>
          <p:spPr>
            <a:xfrm>
              <a:off x="2446153" y="2102689"/>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06" name="Freeform: Shape 705">
              <a:extLst>
                <a:ext uri="{FF2B5EF4-FFF2-40B4-BE49-F238E27FC236}">
                  <a16:creationId xmlns:a16="http://schemas.microsoft.com/office/drawing/2014/main" id="{2FC66AD3-4869-210D-7C03-ECD08A865C1E}"/>
                </a:ext>
              </a:extLst>
            </p:cNvPr>
            <p:cNvSpPr/>
            <p:nvPr/>
          </p:nvSpPr>
          <p:spPr>
            <a:xfrm>
              <a:off x="2177092" y="2014884"/>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07" name="Freeform: Shape 706">
              <a:extLst>
                <a:ext uri="{FF2B5EF4-FFF2-40B4-BE49-F238E27FC236}">
                  <a16:creationId xmlns:a16="http://schemas.microsoft.com/office/drawing/2014/main" id="{82A3857C-3944-F42E-4536-C0D9E7C46F9F}"/>
                </a:ext>
              </a:extLst>
            </p:cNvPr>
            <p:cNvSpPr/>
            <p:nvPr/>
          </p:nvSpPr>
          <p:spPr>
            <a:xfrm>
              <a:off x="2157524" y="2034344"/>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08" name="Freeform: Shape 707">
              <a:extLst>
                <a:ext uri="{FF2B5EF4-FFF2-40B4-BE49-F238E27FC236}">
                  <a16:creationId xmlns:a16="http://schemas.microsoft.com/office/drawing/2014/main" id="{88680765-871C-67D7-3CD9-32A0596A4D48}"/>
                </a:ext>
              </a:extLst>
            </p:cNvPr>
            <p:cNvSpPr/>
            <p:nvPr/>
          </p:nvSpPr>
          <p:spPr>
            <a:xfrm>
              <a:off x="2206605" y="2014884"/>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09" name="Freeform: Shape 708">
              <a:extLst>
                <a:ext uri="{FF2B5EF4-FFF2-40B4-BE49-F238E27FC236}">
                  <a16:creationId xmlns:a16="http://schemas.microsoft.com/office/drawing/2014/main" id="{FDE1B6A0-0285-FAA5-2F16-BC87A4BE2013}"/>
                </a:ext>
              </a:extLst>
            </p:cNvPr>
            <p:cNvSpPr/>
            <p:nvPr/>
          </p:nvSpPr>
          <p:spPr>
            <a:xfrm>
              <a:off x="2187036" y="2034344"/>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10" name="Freeform: Shape 709">
              <a:extLst>
                <a:ext uri="{FF2B5EF4-FFF2-40B4-BE49-F238E27FC236}">
                  <a16:creationId xmlns:a16="http://schemas.microsoft.com/office/drawing/2014/main" id="{508935FE-22C3-D4F0-63B6-063ABE169597}"/>
                </a:ext>
              </a:extLst>
            </p:cNvPr>
            <p:cNvSpPr/>
            <p:nvPr/>
          </p:nvSpPr>
          <p:spPr>
            <a:xfrm>
              <a:off x="2217251" y="2014884"/>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11" name="Freeform: Shape 710">
              <a:extLst>
                <a:ext uri="{FF2B5EF4-FFF2-40B4-BE49-F238E27FC236}">
                  <a16:creationId xmlns:a16="http://schemas.microsoft.com/office/drawing/2014/main" id="{63496992-C227-7553-F64C-DEF159F2E431}"/>
                </a:ext>
              </a:extLst>
            </p:cNvPr>
            <p:cNvSpPr/>
            <p:nvPr/>
          </p:nvSpPr>
          <p:spPr>
            <a:xfrm>
              <a:off x="2197681" y="2034344"/>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12" name="Freeform: Shape 711">
              <a:extLst>
                <a:ext uri="{FF2B5EF4-FFF2-40B4-BE49-F238E27FC236}">
                  <a16:creationId xmlns:a16="http://schemas.microsoft.com/office/drawing/2014/main" id="{ADF9EAA2-E0AC-3135-E484-8B6D236DD8CA}"/>
                </a:ext>
              </a:extLst>
            </p:cNvPr>
            <p:cNvSpPr/>
            <p:nvPr/>
          </p:nvSpPr>
          <p:spPr>
            <a:xfrm>
              <a:off x="2008492" y="1996590"/>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13" name="Freeform: Shape 712">
              <a:extLst>
                <a:ext uri="{FF2B5EF4-FFF2-40B4-BE49-F238E27FC236}">
                  <a16:creationId xmlns:a16="http://schemas.microsoft.com/office/drawing/2014/main" id="{C4C88923-135A-677E-DAC1-F5EBAA999A19}"/>
                </a:ext>
              </a:extLst>
            </p:cNvPr>
            <p:cNvSpPr/>
            <p:nvPr/>
          </p:nvSpPr>
          <p:spPr>
            <a:xfrm>
              <a:off x="1988922" y="2015974"/>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14" name="Freeform: Shape 713">
              <a:extLst>
                <a:ext uri="{FF2B5EF4-FFF2-40B4-BE49-F238E27FC236}">
                  <a16:creationId xmlns:a16="http://schemas.microsoft.com/office/drawing/2014/main" id="{3CD6B040-1137-EE21-EF94-13D06BB05578}"/>
                </a:ext>
              </a:extLst>
            </p:cNvPr>
            <p:cNvSpPr/>
            <p:nvPr/>
          </p:nvSpPr>
          <p:spPr>
            <a:xfrm>
              <a:off x="2031376" y="1996590"/>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15" name="Freeform: Shape 714">
              <a:extLst>
                <a:ext uri="{FF2B5EF4-FFF2-40B4-BE49-F238E27FC236}">
                  <a16:creationId xmlns:a16="http://schemas.microsoft.com/office/drawing/2014/main" id="{EE2AF5C8-1882-F829-6753-AAF53544E938}"/>
                </a:ext>
              </a:extLst>
            </p:cNvPr>
            <p:cNvSpPr/>
            <p:nvPr/>
          </p:nvSpPr>
          <p:spPr>
            <a:xfrm>
              <a:off x="2011806" y="2015974"/>
              <a:ext cx="39202" cy="7784"/>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16" name="Freeform: Shape 715">
              <a:extLst>
                <a:ext uri="{FF2B5EF4-FFF2-40B4-BE49-F238E27FC236}">
                  <a16:creationId xmlns:a16="http://schemas.microsoft.com/office/drawing/2014/main" id="{E63ACEC7-CC1A-66DC-0832-F2ED1AF3B662}"/>
                </a:ext>
              </a:extLst>
            </p:cNvPr>
            <p:cNvSpPr/>
            <p:nvPr/>
          </p:nvSpPr>
          <p:spPr>
            <a:xfrm>
              <a:off x="2040236" y="1996590"/>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17" name="Freeform: Shape 716">
              <a:extLst>
                <a:ext uri="{FF2B5EF4-FFF2-40B4-BE49-F238E27FC236}">
                  <a16:creationId xmlns:a16="http://schemas.microsoft.com/office/drawing/2014/main" id="{0D2822EC-19A8-BB47-D0F5-685FCAA256E5}"/>
                </a:ext>
              </a:extLst>
            </p:cNvPr>
            <p:cNvSpPr/>
            <p:nvPr/>
          </p:nvSpPr>
          <p:spPr>
            <a:xfrm>
              <a:off x="2020667" y="2015974"/>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18" name="Freeform: Shape 717">
              <a:extLst>
                <a:ext uri="{FF2B5EF4-FFF2-40B4-BE49-F238E27FC236}">
                  <a16:creationId xmlns:a16="http://schemas.microsoft.com/office/drawing/2014/main" id="{90143DBD-9640-D028-435A-71E99CD7DDA3}"/>
                </a:ext>
              </a:extLst>
            </p:cNvPr>
            <p:cNvSpPr/>
            <p:nvPr/>
          </p:nvSpPr>
          <p:spPr>
            <a:xfrm>
              <a:off x="2045271" y="1996590"/>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19" name="Freeform: Shape 718">
              <a:extLst>
                <a:ext uri="{FF2B5EF4-FFF2-40B4-BE49-F238E27FC236}">
                  <a16:creationId xmlns:a16="http://schemas.microsoft.com/office/drawing/2014/main" id="{356B9194-2ED0-BF1A-CCCD-CAED71CD587F}"/>
                </a:ext>
              </a:extLst>
            </p:cNvPr>
            <p:cNvSpPr/>
            <p:nvPr/>
          </p:nvSpPr>
          <p:spPr>
            <a:xfrm>
              <a:off x="2025703" y="2015974"/>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20" name="Freeform: Shape 719">
              <a:extLst>
                <a:ext uri="{FF2B5EF4-FFF2-40B4-BE49-F238E27FC236}">
                  <a16:creationId xmlns:a16="http://schemas.microsoft.com/office/drawing/2014/main" id="{154E9FAD-9FC6-940F-6767-3BE6D23EA7E1}"/>
                </a:ext>
              </a:extLst>
            </p:cNvPr>
            <p:cNvSpPr/>
            <p:nvPr/>
          </p:nvSpPr>
          <p:spPr>
            <a:xfrm>
              <a:off x="2101812" y="1996590"/>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21" name="Freeform: Shape 720">
              <a:extLst>
                <a:ext uri="{FF2B5EF4-FFF2-40B4-BE49-F238E27FC236}">
                  <a16:creationId xmlns:a16="http://schemas.microsoft.com/office/drawing/2014/main" id="{F9E6C69D-CD44-6A97-EB4C-248CB564F0B2}"/>
                </a:ext>
              </a:extLst>
            </p:cNvPr>
            <p:cNvSpPr/>
            <p:nvPr/>
          </p:nvSpPr>
          <p:spPr>
            <a:xfrm>
              <a:off x="2082242" y="2015974"/>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22" name="Freeform: Shape 721">
              <a:extLst>
                <a:ext uri="{FF2B5EF4-FFF2-40B4-BE49-F238E27FC236}">
                  <a16:creationId xmlns:a16="http://schemas.microsoft.com/office/drawing/2014/main" id="{9008769D-DD19-1D1D-400C-F405D0CA28B1}"/>
                </a:ext>
              </a:extLst>
            </p:cNvPr>
            <p:cNvSpPr/>
            <p:nvPr/>
          </p:nvSpPr>
          <p:spPr>
            <a:xfrm>
              <a:off x="2108887" y="1996590"/>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23" name="Freeform: Shape 722">
              <a:extLst>
                <a:ext uri="{FF2B5EF4-FFF2-40B4-BE49-F238E27FC236}">
                  <a16:creationId xmlns:a16="http://schemas.microsoft.com/office/drawing/2014/main" id="{625705EE-302F-B3F0-3864-25F32BCF0F3A}"/>
                </a:ext>
              </a:extLst>
            </p:cNvPr>
            <p:cNvSpPr/>
            <p:nvPr/>
          </p:nvSpPr>
          <p:spPr>
            <a:xfrm>
              <a:off x="2089318" y="2015974"/>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24" name="Freeform: Shape 723">
              <a:extLst>
                <a:ext uri="{FF2B5EF4-FFF2-40B4-BE49-F238E27FC236}">
                  <a16:creationId xmlns:a16="http://schemas.microsoft.com/office/drawing/2014/main" id="{81855168-34BC-D68D-0B41-ADCAE26A7380}"/>
                </a:ext>
              </a:extLst>
            </p:cNvPr>
            <p:cNvSpPr/>
            <p:nvPr/>
          </p:nvSpPr>
          <p:spPr>
            <a:xfrm>
              <a:off x="2124759" y="1996590"/>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25" name="Freeform: Shape 724">
              <a:extLst>
                <a:ext uri="{FF2B5EF4-FFF2-40B4-BE49-F238E27FC236}">
                  <a16:creationId xmlns:a16="http://schemas.microsoft.com/office/drawing/2014/main" id="{8B674E1E-AC4D-0FC9-D848-120029AE9A23}"/>
                </a:ext>
              </a:extLst>
            </p:cNvPr>
            <p:cNvSpPr/>
            <p:nvPr/>
          </p:nvSpPr>
          <p:spPr>
            <a:xfrm>
              <a:off x="2105190" y="2015974"/>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26" name="Freeform: Shape 725">
              <a:extLst>
                <a:ext uri="{FF2B5EF4-FFF2-40B4-BE49-F238E27FC236}">
                  <a16:creationId xmlns:a16="http://schemas.microsoft.com/office/drawing/2014/main" id="{9387C530-236C-8855-59D4-234FAC73565F}"/>
                </a:ext>
              </a:extLst>
            </p:cNvPr>
            <p:cNvSpPr/>
            <p:nvPr/>
          </p:nvSpPr>
          <p:spPr>
            <a:xfrm>
              <a:off x="2142799" y="1996590"/>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27" name="Freeform: Shape 726">
              <a:extLst>
                <a:ext uri="{FF2B5EF4-FFF2-40B4-BE49-F238E27FC236}">
                  <a16:creationId xmlns:a16="http://schemas.microsoft.com/office/drawing/2014/main" id="{C4C98A3F-1850-D174-9B32-03ED87AA5A2C}"/>
                </a:ext>
              </a:extLst>
            </p:cNvPr>
            <p:cNvSpPr/>
            <p:nvPr/>
          </p:nvSpPr>
          <p:spPr>
            <a:xfrm>
              <a:off x="2123229" y="2015974"/>
              <a:ext cx="39202" cy="7784"/>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28" name="Freeform: Shape 727">
              <a:extLst>
                <a:ext uri="{FF2B5EF4-FFF2-40B4-BE49-F238E27FC236}">
                  <a16:creationId xmlns:a16="http://schemas.microsoft.com/office/drawing/2014/main" id="{E722488E-5F46-0A1E-3725-BF0DFAA53D1C}"/>
                </a:ext>
              </a:extLst>
            </p:cNvPr>
            <p:cNvSpPr/>
            <p:nvPr/>
          </p:nvSpPr>
          <p:spPr>
            <a:xfrm>
              <a:off x="2160902" y="1996590"/>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29" name="Freeform: Shape 728">
              <a:extLst>
                <a:ext uri="{FF2B5EF4-FFF2-40B4-BE49-F238E27FC236}">
                  <a16:creationId xmlns:a16="http://schemas.microsoft.com/office/drawing/2014/main" id="{3C19806A-2234-2B7E-E0C1-D39AC523BFDA}"/>
                </a:ext>
              </a:extLst>
            </p:cNvPr>
            <p:cNvSpPr/>
            <p:nvPr/>
          </p:nvSpPr>
          <p:spPr>
            <a:xfrm>
              <a:off x="2141332" y="2015974"/>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30" name="Freeform: Shape 729">
              <a:extLst>
                <a:ext uri="{FF2B5EF4-FFF2-40B4-BE49-F238E27FC236}">
                  <a16:creationId xmlns:a16="http://schemas.microsoft.com/office/drawing/2014/main" id="{E507E5B6-DF4E-6E43-F9FC-E0EB2977E4EB}"/>
                </a:ext>
              </a:extLst>
            </p:cNvPr>
            <p:cNvSpPr/>
            <p:nvPr/>
          </p:nvSpPr>
          <p:spPr>
            <a:xfrm>
              <a:off x="1935506" y="1968646"/>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31" name="Freeform: Shape 730">
              <a:extLst>
                <a:ext uri="{FF2B5EF4-FFF2-40B4-BE49-F238E27FC236}">
                  <a16:creationId xmlns:a16="http://schemas.microsoft.com/office/drawing/2014/main" id="{6D121D9A-2A08-CD9D-0CD0-05FB05666FF1}"/>
                </a:ext>
              </a:extLst>
            </p:cNvPr>
            <p:cNvSpPr/>
            <p:nvPr/>
          </p:nvSpPr>
          <p:spPr>
            <a:xfrm>
              <a:off x="1915873" y="1988028"/>
              <a:ext cx="39202" cy="7784"/>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32" name="Freeform: Shape 731">
              <a:extLst>
                <a:ext uri="{FF2B5EF4-FFF2-40B4-BE49-F238E27FC236}">
                  <a16:creationId xmlns:a16="http://schemas.microsoft.com/office/drawing/2014/main" id="{04C09146-03B5-FE15-684D-E52F76D83A0D}"/>
                </a:ext>
              </a:extLst>
            </p:cNvPr>
            <p:cNvSpPr/>
            <p:nvPr/>
          </p:nvSpPr>
          <p:spPr>
            <a:xfrm>
              <a:off x="1914152" y="1968646"/>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33" name="Freeform: Shape 732">
              <a:extLst>
                <a:ext uri="{FF2B5EF4-FFF2-40B4-BE49-F238E27FC236}">
                  <a16:creationId xmlns:a16="http://schemas.microsoft.com/office/drawing/2014/main" id="{AF00D27B-6D09-5B17-C7F0-82DA7F75FBB3}"/>
                </a:ext>
              </a:extLst>
            </p:cNvPr>
            <p:cNvSpPr/>
            <p:nvPr/>
          </p:nvSpPr>
          <p:spPr>
            <a:xfrm>
              <a:off x="1894582" y="1988028"/>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34" name="Freeform: Shape 733">
              <a:extLst>
                <a:ext uri="{FF2B5EF4-FFF2-40B4-BE49-F238E27FC236}">
                  <a16:creationId xmlns:a16="http://schemas.microsoft.com/office/drawing/2014/main" id="{FBE49919-009C-0F5A-4C7F-FE8844EB8E9A}"/>
                </a:ext>
              </a:extLst>
            </p:cNvPr>
            <p:cNvSpPr/>
            <p:nvPr/>
          </p:nvSpPr>
          <p:spPr>
            <a:xfrm>
              <a:off x="1889483" y="1954477"/>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35" name="Freeform: Shape 734">
              <a:extLst>
                <a:ext uri="{FF2B5EF4-FFF2-40B4-BE49-F238E27FC236}">
                  <a16:creationId xmlns:a16="http://schemas.microsoft.com/office/drawing/2014/main" id="{FC19CD93-C4F5-A671-1222-0D740F11F81E}"/>
                </a:ext>
              </a:extLst>
            </p:cNvPr>
            <p:cNvSpPr/>
            <p:nvPr/>
          </p:nvSpPr>
          <p:spPr>
            <a:xfrm>
              <a:off x="1869914" y="1973939"/>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36" name="Freeform: Shape 735">
              <a:extLst>
                <a:ext uri="{FF2B5EF4-FFF2-40B4-BE49-F238E27FC236}">
                  <a16:creationId xmlns:a16="http://schemas.microsoft.com/office/drawing/2014/main" id="{1ED5793C-0252-6D33-3C37-43EBB59F06C9}"/>
                </a:ext>
              </a:extLst>
            </p:cNvPr>
            <p:cNvSpPr/>
            <p:nvPr/>
          </p:nvSpPr>
          <p:spPr>
            <a:xfrm>
              <a:off x="1909817" y="1954477"/>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37" name="Freeform: Shape 736">
              <a:extLst>
                <a:ext uri="{FF2B5EF4-FFF2-40B4-BE49-F238E27FC236}">
                  <a16:creationId xmlns:a16="http://schemas.microsoft.com/office/drawing/2014/main" id="{5956EB76-E15D-B4E7-5527-8B80E86B7F43}"/>
                </a:ext>
              </a:extLst>
            </p:cNvPr>
            <p:cNvSpPr/>
            <p:nvPr/>
          </p:nvSpPr>
          <p:spPr>
            <a:xfrm>
              <a:off x="1890248" y="1973939"/>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38" name="Freeform: Shape 737">
              <a:extLst>
                <a:ext uri="{FF2B5EF4-FFF2-40B4-BE49-F238E27FC236}">
                  <a16:creationId xmlns:a16="http://schemas.microsoft.com/office/drawing/2014/main" id="{A3ADF8B3-9187-AA04-42D9-EDAEFC6C09CA}"/>
                </a:ext>
              </a:extLst>
            </p:cNvPr>
            <p:cNvSpPr/>
            <p:nvPr/>
          </p:nvSpPr>
          <p:spPr>
            <a:xfrm>
              <a:off x="1804386" y="1942801"/>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39" name="Freeform: Shape 738">
              <a:extLst>
                <a:ext uri="{FF2B5EF4-FFF2-40B4-BE49-F238E27FC236}">
                  <a16:creationId xmlns:a16="http://schemas.microsoft.com/office/drawing/2014/main" id="{7A69F159-F7E4-C4E5-A93C-6BB9EC0F620E}"/>
                </a:ext>
              </a:extLst>
            </p:cNvPr>
            <p:cNvSpPr/>
            <p:nvPr/>
          </p:nvSpPr>
          <p:spPr>
            <a:xfrm>
              <a:off x="1784817" y="1962185"/>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40" name="Freeform: Shape 739">
              <a:extLst>
                <a:ext uri="{FF2B5EF4-FFF2-40B4-BE49-F238E27FC236}">
                  <a16:creationId xmlns:a16="http://schemas.microsoft.com/office/drawing/2014/main" id="{DC76BD55-D763-CEC1-013E-5CC0417BD8F2}"/>
                </a:ext>
              </a:extLst>
            </p:cNvPr>
            <p:cNvSpPr/>
            <p:nvPr/>
          </p:nvSpPr>
          <p:spPr>
            <a:xfrm>
              <a:off x="1820450" y="1942801"/>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41" name="Freeform: Shape 740">
              <a:extLst>
                <a:ext uri="{FF2B5EF4-FFF2-40B4-BE49-F238E27FC236}">
                  <a16:creationId xmlns:a16="http://schemas.microsoft.com/office/drawing/2014/main" id="{E74EFCB8-3848-1D0C-F1F7-92475712B1EC}"/>
                </a:ext>
              </a:extLst>
            </p:cNvPr>
            <p:cNvSpPr/>
            <p:nvPr/>
          </p:nvSpPr>
          <p:spPr>
            <a:xfrm>
              <a:off x="1800817" y="1962185"/>
              <a:ext cx="39202" cy="7784"/>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42" name="Freeform: Shape 741">
              <a:extLst>
                <a:ext uri="{FF2B5EF4-FFF2-40B4-BE49-F238E27FC236}">
                  <a16:creationId xmlns:a16="http://schemas.microsoft.com/office/drawing/2014/main" id="{5D2FDDB3-9778-0C0D-2A38-0CBBFB9E05D0}"/>
                </a:ext>
              </a:extLst>
            </p:cNvPr>
            <p:cNvSpPr/>
            <p:nvPr/>
          </p:nvSpPr>
          <p:spPr>
            <a:xfrm>
              <a:off x="1753009" y="1914545"/>
              <a:ext cx="6374" cy="38765"/>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43" name="Freeform: Shape 742">
              <a:extLst>
                <a:ext uri="{FF2B5EF4-FFF2-40B4-BE49-F238E27FC236}">
                  <a16:creationId xmlns:a16="http://schemas.microsoft.com/office/drawing/2014/main" id="{2081F9DA-C71A-BC7A-3333-CC668AF806B4}"/>
                </a:ext>
              </a:extLst>
            </p:cNvPr>
            <p:cNvSpPr/>
            <p:nvPr/>
          </p:nvSpPr>
          <p:spPr>
            <a:xfrm>
              <a:off x="1733440" y="1933928"/>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44" name="Freeform: Shape 743">
              <a:extLst>
                <a:ext uri="{FF2B5EF4-FFF2-40B4-BE49-F238E27FC236}">
                  <a16:creationId xmlns:a16="http://schemas.microsoft.com/office/drawing/2014/main" id="{0A127159-DE28-A07C-5421-043CF5879CE6}"/>
                </a:ext>
              </a:extLst>
            </p:cNvPr>
            <p:cNvSpPr/>
            <p:nvPr/>
          </p:nvSpPr>
          <p:spPr>
            <a:xfrm>
              <a:off x="1719862" y="1903102"/>
              <a:ext cx="6374" cy="38765"/>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45" name="Freeform: Shape 744">
              <a:extLst>
                <a:ext uri="{FF2B5EF4-FFF2-40B4-BE49-F238E27FC236}">
                  <a16:creationId xmlns:a16="http://schemas.microsoft.com/office/drawing/2014/main" id="{AEBF8132-010B-A9FD-C47F-3D7B37E69634}"/>
                </a:ext>
              </a:extLst>
            </p:cNvPr>
            <p:cNvSpPr/>
            <p:nvPr/>
          </p:nvSpPr>
          <p:spPr>
            <a:xfrm>
              <a:off x="1700293" y="1922484"/>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46" name="Freeform: Shape 745">
              <a:extLst>
                <a:ext uri="{FF2B5EF4-FFF2-40B4-BE49-F238E27FC236}">
                  <a16:creationId xmlns:a16="http://schemas.microsoft.com/office/drawing/2014/main" id="{C29DB150-CD7B-EF94-2BB4-0712CCF1575D}"/>
                </a:ext>
              </a:extLst>
            </p:cNvPr>
            <p:cNvSpPr/>
            <p:nvPr/>
          </p:nvSpPr>
          <p:spPr>
            <a:xfrm>
              <a:off x="1554449" y="1786494"/>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47" name="Freeform: Shape 746">
              <a:extLst>
                <a:ext uri="{FF2B5EF4-FFF2-40B4-BE49-F238E27FC236}">
                  <a16:creationId xmlns:a16="http://schemas.microsoft.com/office/drawing/2014/main" id="{A1078E91-3BEC-68A4-1CF0-F4805A9A9E7F}"/>
                </a:ext>
              </a:extLst>
            </p:cNvPr>
            <p:cNvSpPr/>
            <p:nvPr/>
          </p:nvSpPr>
          <p:spPr>
            <a:xfrm>
              <a:off x="1534880" y="1805955"/>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48" name="Freeform: Shape 747">
              <a:extLst>
                <a:ext uri="{FF2B5EF4-FFF2-40B4-BE49-F238E27FC236}">
                  <a16:creationId xmlns:a16="http://schemas.microsoft.com/office/drawing/2014/main" id="{11E1B868-7A6B-A5C0-8B76-254100797956}"/>
                </a:ext>
              </a:extLst>
            </p:cNvPr>
            <p:cNvSpPr/>
            <p:nvPr/>
          </p:nvSpPr>
          <p:spPr>
            <a:xfrm>
              <a:off x="1518498" y="1759717"/>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49" name="Freeform: Shape 748">
              <a:extLst>
                <a:ext uri="{FF2B5EF4-FFF2-40B4-BE49-F238E27FC236}">
                  <a16:creationId xmlns:a16="http://schemas.microsoft.com/office/drawing/2014/main" id="{C5578BAD-A2D3-8D1F-8118-D271DF8B2C50}"/>
                </a:ext>
              </a:extLst>
            </p:cNvPr>
            <p:cNvSpPr/>
            <p:nvPr/>
          </p:nvSpPr>
          <p:spPr>
            <a:xfrm>
              <a:off x="1498929" y="1779099"/>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50" name="Freeform: Shape 749">
              <a:extLst>
                <a:ext uri="{FF2B5EF4-FFF2-40B4-BE49-F238E27FC236}">
                  <a16:creationId xmlns:a16="http://schemas.microsoft.com/office/drawing/2014/main" id="{E33FBB64-A087-8418-AAD1-6025803DE507}"/>
                </a:ext>
              </a:extLst>
            </p:cNvPr>
            <p:cNvSpPr/>
            <p:nvPr/>
          </p:nvSpPr>
          <p:spPr>
            <a:xfrm>
              <a:off x="1498929" y="1749363"/>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51" name="Freeform: Shape 750">
              <a:extLst>
                <a:ext uri="{FF2B5EF4-FFF2-40B4-BE49-F238E27FC236}">
                  <a16:creationId xmlns:a16="http://schemas.microsoft.com/office/drawing/2014/main" id="{5EF5608E-C481-2256-3334-6BA1ED915A85}"/>
                </a:ext>
              </a:extLst>
            </p:cNvPr>
            <p:cNvSpPr/>
            <p:nvPr/>
          </p:nvSpPr>
          <p:spPr>
            <a:xfrm>
              <a:off x="1479360" y="1768746"/>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52" name="Freeform: Shape 751">
              <a:extLst>
                <a:ext uri="{FF2B5EF4-FFF2-40B4-BE49-F238E27FC236}">
                  <a16:creationId xmlns:a16="http://schemas.microsoft.com/office/drawing/2014/main" id="{153DA5F9-CC8A-CF1B-8A49-DDD34268EBA2}"/>
                </a:ext>
              </a:extLst>
            </p:cNvPr>
            <p:cNvSpPr/>
            <p:nvPr/>
          </p:nvSpPr>
          <p:spPr>
            <a:xfrm>
              <a:off x="1436333" y="1722430"/>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53" name="Freeform: Shape 752">
              <a:extLst>
                <a:ext uri="{FF2B5EF4-FFF2-40B4-BE49-F238E27FC236}">
                  <a16:creationId xmlns:a16="http://schemas.microsoft.com/office/drawing/2014/main" id="{8029A9B7-8115-FA93-7E64-A90392272C55}"/>
                </a:ext>
              </a:extLst>
            </p:cNvPr>
            <p:cNvSpPr/>
            <p:nvPr/>
          </p:nvSpPr>
          <p:spPr>
            <a:xfrm>
              <a:off x="1416763" y="1741813"/>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54" name="Freeform: Shape 753">
              <a:extLst>
                <a:ext uri="{FF2B5EF4-FFF2-40B4-BE49-F238E27FC236}">
                  <a16:creationId xmlns:a16="http://schemas.microsoft.com/office/drawing/2014/main" id="{EA6841C2-7B73-8A97-A021-25994749CB25}"/>
                </a:ext>
              </a:extLst>
            </p:cNvPr>
            <p:cNvSpPr/>
            <p:nvPr/>
          </p:nvSpPr>
          <p:spPr>
            <a:xfrm>
              <a:off x="1448125" y="1722430"/>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55" name="Freeform: Shape 754">
              <a:extLst>
                <a:ext uri="{FF2B5EF4-FFF2-40B4-BE49-F238E27FC236}">
                  <a16:creationId xmlns:a16="http://schemas.microsoft.com/office/drawing/2014/main" id="{6625865A-72BE-5D21-1F4A-7C87DECE5BE3}"/>
                </a:ext>
              </a:extLst>
            </p:cNvPr>
            <p:cNvSpPr/>
            <p:nvPr/>
          </p:nvSpPr>
          <p:spPr>
            <a:xfrm>
              <a:off x="1428556" y="1741813"/>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56" name="Freeform: Shape 755">
              <a:extLst>
                <a:ext uri="{FF2B5EF4-FFF2-40B4-BE49-F238E27FC236}">
                  <a16:creationId xmlns:a16="http://schemas.microsoft.com/office/drawing/2014/main" id="{80588C0B-2FED-E2AD-BEF5-D2D7D33E8977}"/>
                </a:ext>
              </a:extLst>
            </p:cNvPr>
            <p:cNvSpPr/>
            <p:nvPr/>
          </p:nvSpPr>
          <p:spPr>
            <a:xfrm>
              <a:off x="3124189" y="2155856"/>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57" name="Freeform: Shape 756">
              <a:extLst>
                <a:ext uri="{FF2B5EF4-FFF2-40B4-BE49-F238E27FC236}">
                  <a16:creationId xmlns:a16="http://schemas.microsoft.com/office/drawing/2014/main" id="{BD86F1EE-B755-E738-5285-3D85CEA4494E}"/>
                </a:ext>
              </a:extLst>
            </p:cNvPr>
            <p:cNvSpPr/>
            <p:nvPr/>
          </p:nvSpPr>
          <p:spPr>
            <a:xfrm>
              <a:off x="3104620" y="2175238"/>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58" name="Freeform: Shape 757">
              <a:extLst>
                <a:ext uri="{FF2B5EF4-FFF2-40B4-BE49-F238E27FC236}">
                  <a16:creationId xmlns:a16="http://schemas.microsoft.com/office/drawing/2014/main" id="{13BEE357-293D-8B1B-16E0-03A621B73225}"/>
                </a:ext>
              </a:extLst>
            </p:cNvPr>
            <p:cNvSpPr/>
            <p:nvPr/>
          </p:nvSpPr>
          <p:spPr>
            <a:xfrm>
              <a:off x="3157909" y="2155856"/>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59" name="Freeform: Shape 758">
              <a:extLst>
                <a:ext uri="{FF2B5EF4-FFF2-40B4-BE49-F238E27FC236}">
                  <a16:creationId xmlns:a16="http://schemas.microsoft.com/office/drawing/2014/main" id="{38CE7539-E47C-2F36-BB34-ACE6D4B7EE46}"/>
                </a:ext>
              </a:extLst>
            </p:cNvPr>
            <p:cNvSpPr/>
            <p:nvPr/>
          </p:nvSpPr>
          <p:spPr>
            <a:xfrm>
              <a:off x="3138340" y="2175238"/>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60" name="Freeform: Shape 759">
              <a:extLst>
                <a:ext uri="{FF2B5EF4-FFF2-40B4-BE49-F238E27FC236}">
                  <a16:creationId xmlns:a16="http://schemas.microsoft.com/office/drawing/2014/main" id="{1E4F49F9-CEBF-5EB4-CFA8-09BB31E75F89}"/>
                </a:ext>
              </a:extLst>
            </p:cNvPr>
            <p:cNvSpPr/>
            <p:nvPr/>
          </p:nvSpPr>
          <p:spPr>
            <a:xfrm>
              <a:off x="3169446" y="2155856"/>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61" name="Freeform: Shape 760">
              <a:extLst>
                <a:ext uri="{FF2B5EF4-FFF2-40B4-BE49-F238E27FC236}">
                  <a16:creationId xmlns:a16="http://schemas.microsoft.com/office/drawing/2014/main" id="{5F845C28-743B-F3B8-6FB4-A6BDB9A79CF3}"/>
                </a:ext>
              </a:extLst>
            </p:cNvPr>
            <p:cNvSpPr/>
            <p:nvPr/>
          </p:nvSpPr>
          <p:spPr>
            <a:xfrm>
              <a:off x="3149878" y="2175238"/>
              <a:ext cx="39202" cy="7784"/>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62" name="Freeform: Shape 761">
              <a:extLst>
                <a:ext uri="{FF2B5EF4-FFF2-40B4-BE49-F238E27FC236}">
                  <a16:creationId xmlns:a16="http://schemas.microsoft.com/office/drawing/2014/main" id="{28E1B6CF-9884-3E4C-09D5-6D39BA4977CA}"/>
                </a:ext>
              </a:extLst>
            </p:cNvPr>
            <p:cNvSpPr/>
            <p:nvPr/>
          </p:nvSpPr>
          <p:spPr>
            <a:xfrm>
              <a:off x="3180410" y="2155856"/>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63" name="Freeform: Shape 762">
              <a:extLst>
                <a:ext uri="{FF2B5EF4-FFF2-40B4-BE49-F238E27FC236}">
                  <a16:creationId xmlns:a16="http://schemas.microsoft.com/office/drawing/2014/main" id="{0ACFE162-2C0F-670D-1B38-9CD6555C5EF4}"/>
                </a:ext>
              </a:extLst>
            </p:cNvPr>
            <p:cNvSpPr/>
            <p:nvPr/>
          </p:nvSpPr>
          <p:spPr>
            <a:xfrm>
              <a:off x="3160841" y="2175238"/>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64" name="Freeform: Shape 763">
              <a:extLst>
                <a:ext uri="{FF2B5EF4-FFF2-40B4-BE49-F238E27FC236}">
                  <a16:creationId xmlns:a16="http://schemas.microsoft.com/office/drawing/2014/main" id="{3813E309-DE47-07FB-6182-9CE8465C6911}"/>
                </a:ext>
              </a:extLst>
            </p:cNvPr>
            <p:cNvSpPr/>
            <p:nvPr/>
          </p:nvSpPr>
          <p:spPr>
            <a:xfrm>
              <a:off x="3233636" y="2155856"/>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65" name="Freeform: Shape 764">
              <a:extLst>
                <a:ext uri="{FF2B5EF4-FFF2-40B4-BE49-F238E27FC236}">
                  <a16:creationId xmlns:a16="http://schemas.microsoft.com/office/drawing/2014/main" id="{4F957A73-4A85-C90E-0616-924B781A0C4F}"/>
                </a:ext>
              </a:extLst>
            </p:cNvPr>
            <p:cNvSpPr/>
            <p:nvPr/>
          </p:nvSpPr>
          <p:spPr>
            <a:xfrm>
              <a:off x="3214066" y="2175238"/>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66" name="Freeform: Shape 765">
              <a:extLst>
                <a:ext uri="{FF2B5EF4-FFF2-40B4-BE49-F238E27FC236}">
                  <a16:creationId xmlns:a16="http://schemas.microsoft.com/office/drawing/2014/main" id="{ED8B51F9-9AF1-D7AC-B843-6FE9E0C5BB02}"/>
                </a:ext>
              </a:extLst>
            </p:cNvPr>
            <p:cNvSpPr/>
            <p:nvPr/>
          </p:nvSpPr>
          <p:spPr>
            <a:xfrm>
              <a:off x="3263086" y="2155856"/>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67" name="Freeform: Shape 766">
              <a:extLst>
                <a:ext uri="{FF2B5EF4-FFF2-40B4-BE49-F238E27FC236}">
                  <a16:creationId xmlns:a16="http://schemas.microsoft.com/office/drawing/2014/main" id="{DE685CD1-A1DD-88EC-C422-D7F970397DEF}"/>
                </a:ext>
              </a:extLst>
            </p:cNvPr>
            <p:cNvSpPr/>
            <p:nvPr/>
          </p:nvSpPr>
          <p:spPr>
            <a:xfrm>
              <a:off x="3243516" y="2175238"/>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68" name="Freeform: Shape 767">
              <a:extLst>
                <a:ext uri="{FF2B5EF4-FFF2-40B4-BE49-F238E27FC236}">
                  <a16:creationId xmlns:a16="http://schemas.microsoft.com/office/drawing/2014/main" id="{D73C9863-351B-1C20-6309-3BA7168EF966}"/>
                </a:ext>
              </a:extLst>
            </p:cNvPr>
            <p:cNvSpPr/>
            <p:nvPr/>
          </p:nvSpPr>
          <p:spPr>
            <a:xfrm>
              <a:off x="3288200" y="2155856"/>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69" name="Freeform: Shape 768">
              <a:extLst>
                <a:ext uri="{FF2B5EF4-FFF2-40B4-BE49-F238E27FC236}">
                  <a16:creationId xmlns:a16="http://schemas.microsoft.com/office/drawing/2014/main" id="{324C0E91-F895-C5B9-C809-663FE9939185}"/>
                </a:ext>
              </a:extLst>
            </p:cNvPr>
            <p:cNvSpPr/>
            <p:nvPr/>
          </p:nvSpPr>
          <p:spPr>
            <a:xfrm>
              <a:off x="3268631" y="2175238"/>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70" name="Freeform: Shape 769">
              <a:extLst>
                <a:ext uri="{FF2B5EF4-FFF2-40B4-BE49-F238E27FC236}">
                  <a16:creationId xmlns:a16="http://schemas.microsoft.com/office/drawing/2014/main" id="{3FA408B8-C377-7054-B37D-203AA3F68AD6}"/>
                </a:ext>
              </a:extLst>
            </p:cNvPr>
            <p:cNvSpPr/>
            <p:nvPr/>
          </p:nvSpPr>
          <p:spPr>
            <a:xfrm>
              <a:off x="3312040" y="2155856"/>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71" name="Freeform: Shape 770">
              <a:extLst>
                <a:ext uri="{FF2B5EF4-FFF2-40B4-BE49-F238E27FC236}">
                  <a16:creationId xmlns:a16="http://schemas.microsoft.com/office/drawing/2014/main" id="{9E145DED-D830-1DB2-B7EC-FE215E50E798}"/>
                </a:ext>
              </a:extLst>
            </p:cNvPr>
            <p:cNvSpPr/>
            <p:nvPr/>
          </p:nvSpPr>
          <p:spPr>
            <a:xfrm>
              <a:off x="3292471" y="2175238"/>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72" name="Freeform: Shape 771">
              <a:extLst>
                <a:ext uri="{FF2B5EF4-FFF2-40B4-BE49-F238E27FC236}">
                  <a16:creationId xmlns:a16="http://schemas.microsoft.com/office/drawing/2014/main" id="{3E1B92C5-95E0-3AD5-94DE-F916F3B6B632}"/>
                </a:ext>
              </a:extLst>
            </p:cNvPr>
            <p:cNvSpPr/>
            <p:nvPr/>
          </p:nvSpPr>
          <p:spPr>
            <a:xfrm>
              <a:off x="3317330" y="2155856"/>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73" name="Freeform: Shape 772">
              <a:extLst>
                <a:ext uri="{FF2B5EF4-FFF2-40B4-BE49-F238E27FC236}">
                  <a16:creationId xmlns:a16="http://schemas.microsoft.com/office/drawing/2014/main" id="{9A6F6C7F-D2D8-2B43-DE1A-6094D4888E26}"/>
                </a:ext>
              </a:extLst>
            </p:cNvPr>
            <p:cNvSpPr/>
            <p:nvPr/>
          </p:nvSpPr>
          <p:spPr>
            <a:xfrm>
              <a:off x="3297762" y="2175238"/>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74" name="Freeform: Shape 773">
              <a:extLst>
                <a:ext uri="{FF2B5EF4-FFF2-40B4-BE49-F238E27FC236}">
                  <a16:creationId xmlns:a16="http://schemas.microsoft.com/office/drawing/2014/main" id="{E7B5BFF1-CB10-DB3F-BADB-8FC54CBBC390}"/>
                </a:ext>
              </a:extLst>
            </p:cNvPr>
            <p:cNvSpPr/>
            <p:nvPr/>
          </p:nvSpPr>
          <p:spPr>
            <a:xfrm>
              <a:off x="3356023" y="2155856"/>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75" name="Freeform: Shape 774">
              <a:extLst>
                <a:ext uri="{FF2B5EF4-FFF2-40B4-BE49-F238E27FC236}">
                  <a16:creationId xmlns:a16="http://schemas.microsoft.com/office/drawing/2014/main" id="{B881C404-D4FB-8BEA-E74E-DA1C329A27D1}"/>
                </a:ext>
              </a:extLst>
            </p:cNvPr>
            <p:cNvSpPr/>
            <p:nvPr/>
          </p:nvSpPr>
          <p:spPr>
            <a:xfrm>
              <a:off x="3336453" y="2175238"/>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76" name="Freeform: Shape 775">
              <a:extLst>
                <a:ext uri="{FF2B5EF4-FFF2-40B4-BE49-F238E27FC236}">
                  <a16:creationId xmlns:a16="http://schemas.microsoft.com/office/drawing/2014/main" id="{EC80E21A-9414-1436-7061-E71E3649C77B}"/>
                </a:ext>
              </a:extLst>
            </p:cNvPr>
            <p:cNvSpPr/>
            <p:nvPr/>
          </p:nvSpPr>
          <p:spPr>
            <a:xfrm>
              <a:off x="3419830" y="2155856"/>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77" name="Freeform: Shape 776">
              <a:extLst>
                <a:ext uri="{FF2B5EF4-FFF2-40B4-BE49-F238E27FC236}">
                  <a16:creationId xmlns:a16="http://schemas.microsoft.com/office/drawing/2014/main" id="{41EF26A4-95C9-052B-3546-C344D36476E8}"/>
                </a:ext>
              </a:extLst>
            </p:cNvPr>
            <p:cNvSpPr/>
            <p:nvPr/>
          </p:nvSpPr>
          <p:spPr>
            <a:xfrm>
              <a:off x="3400261" y="2175238"/>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78" name="Freeform: Shape 777">
              <a:extLst>
                <a:ext uri="{FF2B5EF4-FFF2-40B4-BE49-F238E27FC236}">
                  <a16:creationId xmlns:a16="http://schemas.microsoft.com/office/drawing/2014/main" id="{035372A0-F461-BE25-F435-ED955FE0A155}"/>
                </a:ext>
              </a:extLst>
            </p:cNvPr>
            <p:cNvSpPr/>
            <p:nvPr/>
          </p:nvSpPr>
          <p:spPr>
            <a:xfrm>
              <a:off x="3431113" y="2155856"/>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79" name="Freeform: Shape 778">
              <a:extLst>
                <a:ext uri="{FF2B5EF4-FFF2-40B4-BE49-F238E27FC236}">
                  <a16:creationId xmlns:a16="http://schemas.microsoft.com/office/drawing/2014/main" id="{F779CD39-F76A-69EC-C3C1-C2EB7D3818FE}"/>
                </a:ext>
              </a:extLst>
            </p:cNvPr>
            <p:cNvSpPr/>
            <p:nvPr/>
          </p:nvSpPr>
          <p:spPr>
            <a:xfrm>
              <a:off x="3411543" y="2175238"/>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80" name="Freeform: Shape 779">
              <a:extLst>
                <a:ext uri="{FF2B5EF4-FFF2-40B4-BE49-F238E27FC236}">
                  <a16:creationId xmlns:a16="http://schemas.microsoft.com/office/drawing/2014/main" id="{B8F1C212-9591-CFB6-B86D-B5259E0BBDB0}"/>
                </a:ext>
              </a:extLst>
            </p:cNvPr>
            <p:cNvSpPr/>
            <p:nvPr/>
          </p:nvSpPr>
          <p:spPr>
            <a:xfrm>
              <a:off x="3472418" y="2155856"/>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81" name="Freeform: Shape 780">
              <a:extLst>
                <a:ext uri="{FF2B5EF4-FFF2-40B4-BE49-F238E27FC236}">
                  <a16:creationId xmlns:a16="http://schemas.microsoft.com/office/drawing/2014/main" id="{A35035C9-EF20-34D6-8F0B-01AD7B2B001D}"/>
                </a:ext>
              </a:extLst>
            </p:cNvPr>
            <p:cNvSpPr/>
            <p:nvPr/>
          </p:nvSpPr>
          <p:spPr>
            <a:xfrm>
              <a:off x="3452849" y="2175238"/>
              <a:ext cx="39202" cy="7784"/>
            </a:xfrm>
            <a:custGeom>
              <a:avLst/>
              <a:gdLst>
                <a:gd name="connsiteX0" fmla="*/ 58578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8"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82" name="Freeform: Shape 781">
              <a:extLst>
                <a:ext uri="{FF2B5EF4-FFF2-40B4-BE49-F238E27FC236}">
                  <a16:creationId xmlns:a16="http://schemas.microsoft.com/office/drawing/2014/main" id="{EA1FD938-C6D0-590F-86D3-713FD7FBF13B}"/>
                </a:ext>
              </a:extLst>
            </p:cNvPr>
            <p:cNvSpPr/>
            <p:nvPr/>
          </p:nvSpPr>
          <p:spPr>
            <a:xfrm>
              <a:off x="3496576" y="2155856"/>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83" name="Freeform: Shape 782">
              <a:extLst>
                <a:ext uri="{FF2B5EF4-FFF2-40B4-BE49-F238E27FC236}">
                  <a16:creationId xmlns:a16="http://schemas.microsoft.com/office/drawing/2014/main" id="{50473DEE-51D4-97D2-3B2C-C3A603C90644}"/>
                </a:ext>
              </a:extLst>
            </p:cNvPr>
            <p:cNvSpPr/>
            <p:nvPr/>
          </p:nvSpPr>
          <p:spPr>
            <a:xfrm>
              <a:off x="3477008" y="2175238"/>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84" name="Freeform: Shape 783">
              <a:extLst>
                <a:ext uri="{FF2B5EF4-FFF2-40B4-BE49-F238E27FC236}">
                  <a16:creationId xmlns:a16="http://schemas.microsoft.com/office/drawing/2014/main" id="{B11120F6-3C03-5E17-D9A7-24BC7EAAF694}"/>
                </a:ext>
              </a:extLst>
            </p:cNvPr>
            <p:cNvSpPr/>
            <p:nvPr/>
          </p:nvSpPr>
          <p:spPr>
            <a:xfrm>
              <a:off x="3540559" y="2155856"/>
              <a:ext cx="6374" cy="38765"/>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85" name="Freeform: Shape 784">
              <a:extLst>
                <a:ext uri="{FF2B5EF4-FFF2-40B4-BE49-F238E27FC236}">
                  <a16:creationId xmlns:a16="http://schemas.microsoft.com/office/drawing/2014/main" id="{DE307D67-CEEE-2A1E-87D5-9670D276ACC4}"/>
                </a:ext>
              </a:extLst>
            </p:cNvPr>
            <p:cNvSpPr/>
            <p:nvPr/>
          </p:nvSpPr>
          <p:spPr>
            <a:xfrm>
              <a:off x="3520990" y="2175238"/>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86" name="Freeform: Shape 785">
              <a:extLst>
                <a:ext uri="{FF2B5EF4-FFF2-40B4-BE49-F238E27FC236}">
                  <a16:creationId xmlns:a16="http://schemas.microsoft.com/office/drawing/2014/main" id="{59E2AC9F-B669-9591-9F46-DFFF6984711F}"/>
                </a:ext>
              </a:extLst>
            </p:cNvPr>
            <p:cNvSpPr/>
            <p:nvPr/>
          </p:nvSpPr>
          <p:spPr>
            <a:xfrm>
              <a:off x="3080780" y="2117012"/>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87" name="Freeform: Shape 786">
              <a:extLst>
                <a:ext uri="{FF2B5EF4-FFF2-40B4-BE49-F238E27FC236}">
                  <a16:creationId xmlns:a16="http://schemas.microsoft.com/office/drawing/2014/main" id="{0FE7330D-18A5-C3DC-FC15-FADAA3EDDC6C}"/>
                </a:ext>
              </a:extLst>
            </p:cNvPr>
            <p:cNvSpPr/>
            <p:nvPr/>
          </p:nvSpPr>
          <p:spPr>
            <a:xfrm>
              <a:off x="3061211" y="2136394"/>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88" name="Freeform: Shape 787">
              <a:extLst>
                <a:ext uri="{FF2B5EF4-FFF2-40B4-BE49-F238E27FC236}">
                  <a16:creationId xmlns:a16="http://schemas.microsoft.com/office/drawing/2014/main" id="{5630C7E9-2899-C685-71C9-66ED461EBA74}"/>
                </a:ext>
              </a:extLst>
            </p:cNvPr>
            <p:cNvSpPr/>
            <p:nvPr/>
          </p:nvSpPr>
          <p:spPr>
            <a:xfrm>
              <a:off x="3102006" y="2117012"/>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89" name="Freeform: Shape 788">
              <a:extLst>
                <a:ext uri="{FF2B5EF4-FFF2-40B4-BE49-F238E27FC236}">
                  <a16:creationId xmlns:a16="http://schemas.microsoft.com/office/drawing/2014/main" id="{BDBC896E-B2F0-1F2B-1234-E4E057A21DE9}"/>
                </a:ext>
              </a:extLst>
            </p:cNvPr>
            <p:cNvSpPr/>
            <p:nvPr/>
          </p:nvSpPr>
          <p:spPr>
            <a:xfrm>
              <a:off x="3082437" y="2136394"/>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90" name="Freeform: Shape 789">
              <a:extLst>
                <a:ext uri="{FF2B5EF4-FFF2-40B4-BE49-F238E27FC236}">
                  <a16:creationId xmlns:a16="http://schemas.microsoft.com/office/drawing/2014/main" id="{4F99887F-7283-0483-9356-F0010B37DB69}"/>
                </a:ext>
              </a:extLst>
            </p:cNvPr>
            <p:cNvSpPr/>
            <p:nvPr/>
          </p:nvSpPr>
          <p:spPr>
            <a:xfrm>
              <a:off x="3572558" y="2230116"/>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91" name="Freeform: Shape 790">
              <a:extLst>
                <a:ext uri="{FF2B5EF4-FFF2-40B4-BE49-F238E27FC236}">
                  <a16:creationId xmlns:a16="http://schemas.microsoft.com/office/drawing/2014/main" id="{BA49463A-9CB3-8D2D-3F3D-9221D4244E79}"/>
                </a:ext>
              </a:extLst>
            </p:cNvPr>
            <p:cNvSpPr/>
            <p:nvPr/>
          </p:nvSpPr>
          <p:spPr>
            <a:xfrm>
              <a:off x="3552990" y="2249578"/>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92" name="Freeform: Shape 791">
              <a:extLst>
                <a:ext uri="{FF2B5EF4-FFF2-40B4-BE49-F238E27FC236}">
                  <a16:creationId xmlns:a16="http://schemas.microsoft.com/office/drawing/2014/main" id="{A26DAA8E-2244-21F0-12F8-7E53A66BBC12}"/>
                </a:ext>
              </a:extLst>
            </p:cNvPr>
            <p:cNvSpPr/>
            <p:nvPr/>
          </p:nvSpPr>
          <p:spPr>
            <a:xfrm>
              <a:off x="3664923" y="2230116"/>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93" name="Freeform: Shape 792">
              <a:extLst>
                <a:ext uri="{FF2B5EF4-FFF2-40B4-BE49-F238E27FC236}">
                  <a16:creationId xmlns:a16="http://schemas.microsoft.com/office/drawing/2014/main" id="{EB079288-6D2C-7AA3-A988-DEB86587B05B}"/>
                </a:ext>
              </a:extLst>
            </p:cNvPr>
            <p:cNvSpPr/>
            <p:nvPr/>
          </p:nvSpPr>
          <p:spPr>
            <a:xfrm>
              <a:off x="3645353" y="2249578"/>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94" name="Freeform: Shape 793">
              <a:extLst>
                <a:ext uri="{FF2B5EF4-FFF2-40B4-BE49-F238E27FC236}">
                  <a16:creationId xmlns:a16="http://schemas.microsoft.com/office/drawing/2014/main" id="{3D41027F-6C94-5360-4FDF-0A2D2769AA76}"/>
                </a:ext>
              </a:extLst>
            </p:cNvPr>
            <p:cNvSpPr/>
            <p:nvPr/>
          </p:nvSpPr>
          <p:spPr>
            <a:xfrm>
              <a:off x="3697686" y="2230116"/>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95" name="Freeform: Shape 794">
              <a:extLst>
                <a:ext uri="{FF2B5EF4-FFF2-40B4-BE49-F238E27FC236}">
                  <a16:creationId xmlns:a16="http://schemas.microsoft.com/office/drawing/2014/main" id="{941E77C0-5F27-FD6A-485D-6E2E84888BFF}"/>
                </a:ext>
              </a:extLst>
            </p:cNvPr>
            <p:cNvSpPr/>
            <p:nvPr/>
          </p:nvSpPr>
          <p:spPr>
            <a:xfrm>
              <a:off x="3678117" y="2249578"/>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96" name="Freeform: Shape 795">
              <a:extLst>
                <a:ext uri="{FF2B5EF4-FFF2-40B4-BE49-F238E27FC236}">
                  <a16:creationId xmlns:a16="http://schemas.microsoft.com/office/drawing/2014/main" id="{CEE3AF72-A95C-07F9-A78F-3C435AC6767F}"/>
                </a:ext>
              </a:extLst>
            </p:cNvPr>
            <p:cNvSpPr/>
            <p:nvPr/>
          </p:nvSpPr>
          <p:spPr>
            <a:xfrm>
              <a:off x="3773796" y="2230116"/>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97" name="Freeform: Shape 796">
              <a:extLst>
                <a:ext uri="{FF2B5EF4-FFF2-40B4-BE49-F238E27FC236}">
                  <a16:creationId xmlns:a16="http://schemas.microsoft.com/office/drawing/2014/main" id="{0235E5FC-1B52-D912-5B3A-11752B1CB052}"/>
                </a:ext>
              </a:extLst>
            </p:cNvPr>
            <p:cNvSpPr/>
            <p:nvPr/>
          </p:nvSpPr>
          <p:spPr>
            <a:xfrm>
              <a:off x="3754227" y="2249578"/>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98" name="Freeform: Shape 797">
              <a:extLst>
                <a:ext uri="{FF2B5EF4-FFF2-40B4-BE49-F238E27FC236}">
                  <a16:creationId xmlns:a16="http://schemas.microsoft.com/office/drawing/2014/main" id="{542EA44F-1676-BCA6-92CA-502A0250231A}"/>
                </a:ext>
              </a:extLst>
            </p:cNvPr>
            <p:cNvSpPr/>
            <p:nvPr/>
          </p:nvSpPr>
          <p:spPr>
            <a:xfrm>
              <a:off x="3805540" y="2230116"/>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799" name="Freeform: Shape 798">
              <a:extLst>
                <a:ext uri="{FF2B5EF4-FFF2-40B4-BE49-F238E27FC236}">
                  <a16:creationId xmlns:a16="http://schemas.microsoft.com/office/drawing/2014/main" id="{4074C12E-846C-2D75-D407-5BF50BEB48DC}"/>
                </a:ext>
              </a:extLst>
            </p:cNvPr>
            <p:cNvSpPr/>
            <p:nvPr/>
          </p:nvSpPr>
          <p:spPr>
            <a:xfrm>
              <a:off x="3785970" y="2249578"/>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00" name="Freeform: Shape 799">
              <a:extLst>
                <a:ext uri="{FF2B5EF4-FFF2-40B4-BE49-F238E27FC236}">
                  <a16:creationId xmlns:a16="http://schemas.microsoft.com/office/drawing/2014/main" id="{BB93BB35-0559-F06F-37C8-C4340F3986D0}"/>
                </a:ext>
              </a:extLst>
            </p:cNvPr>
            <p:cNvSpPr/>
            <p:nvPr/>
          </p:nvSpPr>
          <p:spPr>
            <a:xfrm>
              <a:off x="3933536" y="2230116"/>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01" name="Freeform: Shape 800">
              <a:extLst>
                <a:ext uri="{FF2B5EF4-FFF2-40B4-BE49-F238E27FC236}">
                  <a16:creationId xmlns:a16="http://schemas.microsoft.com/office/drawing/2014/main" id="{688055A5-2F43-A5DA-6B7A-F73B395BA259}"/>
                </a:ext>
              </a:extLst>
            </p:cNvPr>
            <p:cNvSpPr/>
            <p:nvPr/>
          </p:nvSpPr>
          <p:spPr>
            <a:xfrm>
              <a:off x="3913967" y="2249578"/>
              <a:ext cx="39138" cy="7784"/>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02" name="Freeform: Shape 801">
              <a:extLst>
                <a:ext uri="{FF2B5EF4-FFF2-40B4-BE49-F238E27FC236}">
                  <a16:creationId xmlns:a16="http://schemas.microsoft.com/office/drawing/2014/main" id="{D6CCD44F-2793-B64E-43A0-C1809489C134}"/>
                </a:ext>
              </a:extLst>
            </p:cNvPr>
            <p:cNvSpPr/>
            <p:nvPr/>
          </p:nvSpPr>
          <p:spPr>
            <a:xfrm>
              <a:off x="3983447" y="2230116"/>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03" name="Freeform: Shape 802">
              <a:extLst>
                <a:ext uri="{FF2B5EF4-FFF2-40B4-BE49-F238E27FC236}">
                  <a16:creationId xmlns:a16="http://schemas.microsoft.com/office/drawing/2014/main" id="{3DBA8E37-839B-2204-5E1E-3E6C5FC2F9DB}"/>
                </a:ext>
              </a:extLst>
            </p:cNvPr>
            <p:cNvSpPr/>
            <p:nvPr/>
          </p:nvSpPr>
          <p:spPr>
            <a:xfrm>
              <a:off x="3963878" y="2249578"/>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04" name="Freeform: Shape 803">
              <a:extLst>
                <a:ext uri="{FF2B5EF4-FFF2-40B4-BE49-F238E27FC236}">
                  <a16:creationId xmlns:a16="http://schemas.microsoft.com/office/drawing/2014/main" id="{13BFB4DD-ACCA-5FD9-9924-9B467BD91999}"/>
                </a:ext>
              </a:extLst>
            </p:cNvPr>
            <p:cNvSpPr/>
            <p:nvPr/>
          </p:nvSpPr>
          <p:spPr>
            <a:xfrm>
              <a:off x="4018506" y="2230116"/>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05" name="Freeform: Shape 804">
              <a:extLst>
                <a:ext uri="{FF2B5EF4-FFF2-40B4-BE49-F238E27FC236}">
                  <a16:creationId xmlns:a16="http://schemas.microsoft.com/office/drawing/2014/main" id="{4CF6D72A-9D5A-8B7B-72A1-18BDC62D8283}"/>
                </a:ext>
              </a:extLst>
            </p:cNvPr>
            <p:cNvSpPr/>
            <p:nvPr/>
          </p:nvSpPr>
          <p:spPr>
            <a:xfrm>
              <a:off x="3998936" y="2249578"/>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06" name="Freeform: Shape 805">
              <a:extLst>
                <a:ext uri="{FF2B5EF4-FFF2-40B4-BE49-F238E27FC236}">
                  <a16:creationId xmlns:a16="http://schemas.microsoft.com/office/drawing/2014/main" id="{19625A29-318D-2317-9A4F-EC2F0101A1CB}"/>
                </a:ext>
              </a:extLst>
            </p:cNvPr>
            <p:cNvSpPr/>
            <p:nvPr/>
          </p:nvSpPr>
          <p:spPr>
            <a:xfrm>
              <a:off x="4403706" y="2230116"/>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07" name="Freeform: Shape 806">
              <a:extLst>
                <a:ext uri="{FF2B5EF4-FFF2-40B4-BE49-F238E27FC236}">
                  <a16:creationId xmlns:a16="http://schemas.microsoft.com/office/drawing/2014/main" id="{C1C81A5E-C7AD-0F5E-D4A5-14C1464C643D}"/>
                </a:ext>
              </a:extLst>
            </p:cNvPr>
            <p:cNvSpPr/>
            <p:nvPr/>
          </p:nvSpPr>
          <p:spPr>
            <a:xfrm>
              <a:off x="4384137" y="2249578"/>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08" name="Freeform: Shape 807">
              <a:extLst>
                <a:ext uri="{FF2B5EF4-FFF2-40B4-BE49-F238E27FC236}">
                  <a16:creationId xmlns:a16="http://schemas.microsoft.com/office/drawing/2014/main" id="{B9ADE4F0-93EB-DEA1-8B94-ED781B1C6DA8}"/>
                </a:ext>
              </a:extLst>
            </p:cNvPr>
            <p:cNvSpPr/>
            <p:nvPr/>
          </p:nvSpPr>
          <p:spPr>
            <a:xfrm>
              <a:off x="4382352" y="2230116"/>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09" name="Freeform: Shape 808">
              <a:extLst>
                <a:ext uri="{FF2B5EF4-FFF2-40B4-BE49-F238E27FC236}">
                  <a16:creationId xmlns:a16="http://schemas.microsoft.com/office/drawing/2014/main" id="{AA3CC302-3E21-2F41-DD0D-DBBA34F20946}"/>
                </a:ext>
              </a:extLst>
            </p:cNvPr>
            <p:cNvSpPr/>
            <p:nvPr/>
          </p:nvSpPr>
          <p:spPr>
            <a:xfrm>
              <a:off x="4362783" y="2249578"/>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10" name="Freeform: Shape 809">
              <a:extLst>
                <a:ext uri="{FF2B5EF4-FFF2-40B4-BE49-F238E27FC236}">
                  <a16:creationId xmlns:a16="http://schemas.microsoft.com/office/drawing/2014/main" id="{FC2F4F8B-F94B-DD56-3390-897AC49A70BA}"/>
                </a:ext>
              </a:extLst>
            </p:cNvPr>
            <p:cNvSpPr/>
            <p:nvPr/>
          </p:nvSpPr>
          <p:spPr>
            <a:xfrm>
              <a:off x="4375085" y="2230116"/>
              <a:ext cx="6374" cy="38843"/>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11" name="Freeform: Shape 810">
              <a:extLst>
                <a:ext uri="{FF2B5EF4-FFF2-40B4-BE49-F238E27FC236}">
                  <a16:creationId xmlns:a16="http://schemas.microsoft.com/office/drawing/2014/main" id="{89B0CDC4-CCC5-FD63-6078-0974D492AF08}"/>
                </a:ext>
              </a:extLst>
            </p:cNvPr>
            <p:cNvSpPr/>
            <p:nvPr/>
          </p:nvSpPr>
          <p:spPr>
            <a:xfrm>
              <a:off x="4355516" y="2249578"/>
              <a:ext cx="39138" cy="7784"/>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6488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12" name="TextBox 811">
              <a:extLst>
                <a:ext uri="{FF2B5EF4-FFF2-40B4-BE49-F238E27FC236}">
                  <a16:creationId xmlns:a16="http://schemas.microsoft.com/office/drawing/2014/main" id="{E9AEC128-56AD-DCF2-FB5D-7C9D104FE34F}"/>
                </a:ext>
              </a:extLst>
            </p:cNvPr>
            <p:cNvSpPr txBox="1"/>
            <p:nvPr/>
          </p:nvSpPr>
          <p:spPr>
            <a:xfrm>
              <a:off x="872728" y="3689446"/>
              <a:ext cx="225350"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145</a:t>
              </a:r>
            </a:p>
          </p:txBody>
        </p:sp>
        <p:sp>
          <p:nvSpPr>
            <p:cNvPr id="813" name="TextBox 812">
              <a:extLst>
                <a:ext uri="{FF2B5EF4-FFF2-40B4-BE49-F238E27FC236}">
                  <a16:creationId xmlns:a16="http://schemas.microsoft.com/office/drawing/2014/main" id="{FFB4599A-65D1-BBA8-DC9B-884C6493EA3F}"/>
                </a:ext>
              </a:extLst>
            </p:cNvPr>
            <p:cNvSpPr txBox="1"/>
            <p:nvPr/>
          </p:nvSpPr>
          <p:spPr>
            <a:xfrm>
              <a:off x="894897" y="3895827"/>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787879"/>
                  </a:solidFill>
                  <a:effectLst/>
                  <a:uLnTx/>
                  <a:uFillTx/>
                  <a:latin typeface="Arial" panose="020B0604020202020204"/>
                  <a:ea typeface="+mn-ea"/>
                  <a:cs typeface="+mn-cs"/>
                  <a:sym typeface="ProximaNova-Regular"/>
                  <a:rtl val="0"/>
                </a:rPr>
                <a:t>72</a:t>
              </a:r>
            </a:p>
          </p:txBody>
        </p:sp>
        <p:sp>
          <p:nvSpPr>
            <p:cNvPr id="814" name="TextBox 813">
              <a:extLst>
                <a:ext uri="{FF2B5EF4-FFF2-40B4-BE49-F238E27FC236}">
                  <a16:creationId xmlns:a16="http://schemas.microsoft.com/office/drawing/2014/main" id="{C06E9EEF-2BD3-4238-BFA3-5B79A09DACBD}"/>
                </a:ext>
              </a:extLst>
            </p:cNvPr>
            <p:cNvSpPr txBox="1"/>
            <p:nvPr/>
          </p:nvSpPr>
          <p:spPr>
            <a:xfrm>
              <a:off x="1027317" y="3689446"/>
              <a:ext cx="225350"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137</a:t>
              </a:r>
            </a:p>
          </p:txBody>
        </p:sp>
        <p:sp>
          <p:nvSpPr>
            <p:cNvPr id="815" name="TextBox 814">
              <a:extLst>
                <a:ext uri="{FF2B5EF4-FFF2-40B4-BE49-F238E27FC236}">
                  <a16:creationId xmlns:a16="http://schemas.microsoft.com/office/drawing/2014/main" id="{2B54A1C7-773A-756D-8163-41AE5CE1F94D}"/>
                </a:ext>
              </a:extLst>
            </p:cNvPr>
            <p:cNvSpPr txBox="1"/>
            <p:nvPr/>
          </p:nvSpPr>
          <p:spPr>
            <a:xfrm>
              <a:off x="1049486" y="3895827"/>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787879"/>
                  </a:solidFill>
                  <a:effectLst/>
                  <a:uLnTx/>
                  <a:uFillTx/>
                  <a:latin typeface="Arial" panose="020B0604020202020204"/>
                  <a:ea typeface="+mn-ea"/>
                  <a:cs typeface="+mn-cs"/>
                  <a:sym typeface="ProximaNova-Regular"/>
                  <a:rtl val="0"/>
                </a:rPr>
                <a:t>65</a:t>
              </a:r>
            </a:p>
          </p:txBody>
        </p:sp>
        <p:sp>
          <p:nvSpPr>
            <p:cNvPr id="816" name="TextBox 815">
              <a:extLst>
                <a:ext uri="{FF2B5EF4-FFF2-40B4-BE49-F238E27FC236}">
                  <a16:creationId xmlns:a16="http://schemas.microsoft.com/office/drawing/2014/main" id="{D72D7E7B-0C5E-BAAD-D5C4-7BF784D8C2A6}"/>
                </a:ext>
              </a:extLst>
            </p:cNvPr>
            <p:cNvSpPr txBox="1"/>
            <p:nvPr/>
          </p:nvSpPr>
          <p:spPr>
            <a:xfrm>
              <a:off x="1181904" y="3689446"/>
              <a:ext cx="225350"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125</a:t>
              </a:r>
            </a:p>
          </p:txBody>
        </p:sp>
        <p:sp>
          <p:nvSpPr>
            <p:cNvPr id="817" name="TextBox 816">
              <a:extLst>
                <a:ext uri="{FF2B5EF4-FFF2-40B4-BE49-F238E27FC236}">
                  <a16:creationId xmlns:a16="http://schemas.microsoft.com/office/drawing/2014/main" id="{5DFAC5F0-889E-8CB5-AF0E-37F6A94D8477}"/>
                </a:ext>
              </a:extLst>
            </p:cNvPr>
            <p:cNvSpPr txBox="1"/>
            <p:nvPr/>
          </p:nvSpPr>
          <p:spPr>
            <a:xfrm>
              <a:off x="1204074" y="3895827"/>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787879"/>
                  </a:solidFill>
                  <a:effectLst/>
                  <a:uLnTx/>
                  <a:uFillTx/>
                  <a:latin typeface="Arial" panose="020B0604020202020204"/>
                  <a:ea typeface="+mn-ea"/>
                  <a:cs typeface="+mn-cs"/>
                  <a:sym typeface="ProximaNova-Regular"/>
                  <a:rtl val="0"/>
                </a:rPr>
                <a:t>49</a:t>
              </a:r>
            </a:p>
          </p:txBody>
        </p:sp>
        <p:sp>
          <p:nvSpPr>
            <p:cNvPr id="818" name="TextBox 817">
              <a:extLst>
                <a:ext uri="{FF2B5EF4-FFF2-40B4-BE49-F238E27FC236}">
                  <a16:creationId xmlns:a16="http://schemas.microsoft.com/office/drawing/2014/main" id="{9375BB44-11D4-3627-6FF2-5FD6736024B9}"/>
                </a:ext>
              </a:extLst>
            </p:cNvPr>
            <p:cNvSpPr txBox="1"/>
            <p:nvPr/>
          </p:nvSpPr>
          <p:spPr>
            <a:xfrm>
              <a:off x="1335100" y="3689446"/>
              <a:ext cx="225350"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118</a:t>
              </a:r>
            </a:p>
          </p:txBody>
        </p:sp>
        <p:sp>
          <p:nvSpPr>
            <p:cNvPr id="819" name="TextBox 818">
              <a:extLst>
                <a:ext uri="{FF2B5EF4-FFF2-40B4-BE49-F238E27FC236}">
                  <a16:creationId xmlns:a16="http://schemas.microsoft.com/office/drawing/2014/main" id="{0DCE3240-3C7B-D12E-066E-DC32837FC132}"/>
                </a:ext>
              </a:extLst>
            </p:cNvPr>
            <p:cNvSpPr txBox="1"/>
            <p:nvPr/>
          </p:nvSpPr>
          <p:spPr>
            <a:xfrm>
              <a:off x="1357269" y="3895827"/>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787879"/>
                  </a:solidFill>
                  <a:effectLst/>
                  <a:uLnTx/>
                  <a:uFillTx/>
                  <a:latin typeface="Arial" panose="020B0604020202020204"/>
                  <a:ea typeface="+mn-ea"/>
                  <a:cs typeface="+mn-cs"/>
                  <a:sym typeface="ProximaNova-Regular"/>
                  <a:rtl val="0"/>
                </a:rPr>
                <a:t>44</a:t>
              </a:r>
            </a:p>
          </p:txBody>
        </p:sp>
        <p:sp>
          <p:nvSpPr>
            <p:cNvPr id="820" name="TextBox 819">
              <a:extLst>
                <a:ext uri="{FF2B5EF4-FFF2-40B4-BE49-F238E27FC236}">
                  <a16:creationId xmlns:a16="http://schemas.microsoft.com/office/drawing/2014/main" id="{A214A3E0-C893-59D9-2066-8D941D3DAB81}"/>
                </a:ext>
              </a:extLst>
            </p:cNvPr>
            <p:cNvSpPr txBox="1"/>
            <p:nvPr/>
          </p:nvSpPr>
          <p:spPr>
            <a:xfrm>
              <a:off x="1488297" y="3689446"/>
              <a:ext cx="225350"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107</a:t>
              </a:r>
            </a:p>
          </p:txBody>
        </p:sp>
        <p:sp>
          <p:nvSpPr>
            <p:cNvPr id="821" name="TextBox 820">
              <a:extLst>
                <a:ext uri="{FF2B5EF4-FFF2-40B4-BE49-F238E27FC236}">
                  <a16:creationId xmlns:a16="http://schemas.microsoft.com/office/drawing/2014/main" id="{338AE4D3-FDF9-AA75-D5E6-8637369426CF}"/>
                </a:ext>
              </a:extLst>
            </p:cNvPr>
            <p:cNvSpPr txBox="1"/>
            <p:nvPr/>
          </p:nvSpPr>
          <p:spPr>
            <a:xfrm>
              <a:off x="1510466" y="3895827"/>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787879"/>
                  </a:solidFill>
                  <a:effectLst/>
                  <a:uLnTx/>
                  <a:uFillTx/>
                  <a:latin typeface="Arial" panose="020B0604020202020204"/>
                  <a:ea typeface="+mn-ea"/>
                  <a:cs typeface="+mn-cs"/>
                  <a:sym typeface="ProximaNova-Regular"/>
                  <a:rtl val="0"/>
                </a:rPr>
                <a:t>41</a:t>
              </a:r>
            </a:p>
          </p:txBody>
        </p:sp>
        <p:sp>
          <p:nvSpPr>
            <p:cNvPr id="822" name="TextBox 821">
              <a:extLst>
                <a:ext uri="{FF2B5EF4-FFF2-40B4-BE49-F238E27FC236}">
                  <a16:creationId xmlns:a16="http://schemas.microsoft.com/office/drawing/2014/main" id="{2BA1E865-75B1-007D-925B-626B4CA0B611}"/>
                </a:ext>
              </a:extLst>
            </p:cNvPr>
            <p:cNvSpPr txBox="1"/>
            <p:nvPr/>
          </p:nvSpPr>
          <p:spPr>
            <a:xfrm>
              <a:off x="1668795" y="3689446"/>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98</a:t>
              </a:r>
            </a:p>
          </p:txBody>
        </p:sp>
        <p:sp>
          <p:nvSpPr>
            <p:cNvPr id="823" name="TextBox 822">
              <a:extLst>
                <a:ext uri="{FF2B5EF4-FFF2-40B4-BE49-F238E27FC236}">
                  <a16:creationId xmlns:a16="http://schemas.microsoft.com/office/drawing/2014/main" id="{FDA45BC5-84F0-3907-3D69-90072DD515B2}"/>
                </a:ext>
              </a:extLst>
            </p:cNvPr>
            <p:cNvSpPr txBox="1"/>
            <p:nvPr/>
          </p:nvSpPr>
          <p:spPr>
            <a:xfrm>
              <a:off x="1668795" y="3895827"/>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787879"/>
                  </a:solidFill>
                  <a:effectLst/>
                  <a:uLnTx/>
                  <a:uFillTx/>
                  <a:latin typeface="Arial" panose="020B0604020202020204"/>
                  <a:ea typeface="+mn-ea"/>
                  <a:cs typeface="+mn-cs"/>
                  <a:sym typeface="ProximaNova-Regular"/>
                  <a:rtl val="0"/>
                </a:rPr>
                <a:t>32</a:t>
              </a:r>
            </a:p>
          </p:txBody>
        </p:sp>
        <p:sp>
          <p:nvSpPr>
            <p:cNvPr id="824" name="TextBox 823">
              <a:extLst>
                <a:ext uri="{FF2B5EF4-FFF2-40B4-BE49-F238E27FC236}">
                  <a16:creationId xmlns:a16="http://schemas.microsoft.com/office/drawing/2014/main" id="{06DD78FB-004D-0DF2-46E4-25B9337A09FD}"/>
                </a:ext>
              </a:extLst>
            </p:cNvPr>
            <p:cNvSpPr txBox="1"/>
            <p:nvPr/>
          </p:nvSpPr>
          <p:spPr>
            <a:xfrm>
              <a:off x="1816239" y="3689446"/>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91</a:t>
              </a:r>
            </a:p>
          </p:txBody>
        </p:sp>
        <p:sp>
          <p:nvSpPr>
            <p:cNvPr id="825" name="TextBox 824">
              <a:extLst>
                <a:ext uri="{FF2B5EF4-FFF2-40B4-BE49-F238E27FC236}">
                  <a16:creationId xmlns:a16="http://schemas.microsoft.com/office/drawing/2014/main" id="{9AEB9C9B-7986-EF52-D1B3-49584037175C}"/>
                </a:ext>
              </a:extLst>
            </p:cNvPr>
            <p:cNvSpPr txBox="1"/>
            <p:nvPr/>
          </p:nvSpPr>
          <p:spPr>
            <a:xfrm>
              <a:off x="1816239" y="3895827"/>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787879"/>
                  </a:solidFill>
                  <a:effectLst/>
                  <a:uLnTx/>
                  <a:uFillTx/>
                  <a:latin typeface="Arial" panose="020B0604020202020204"/>
                  <a:ea typeface="+mn-ea"/>
                  <a:cs typeface="+mn-cs"/>
                  <a:sym typeface="ProximaNova-Regular"/>
                  <a:rtl val="0"/>
                </a:rPr>
                <a:t>30</a:t>
              </a:r>
            </a:p>
          </p:txBody>
        </p:sp>
        <p:sp>
          <p:nvSpPr>
            <p:cNvPr id="826" name="TextBox 825">
              <a:extLst>
                <a:ext uri="{FF2B5EF4-FFF2-40B4-BE49-F238E27FC236}">
                  <a16:creationId xmlns:a16="http://schemas.microsoft.com/office/drawing/2014/main" id="{C7AA8692-608E-25C6-DF1C-4886049DBE12}"/>
                </a:ext>
              </a:extLst>
            </p:cNvPr>
            <p:cNvSpPr txBox="1"/>
            <p:nvPr/>
          </p:nvSpPr>
          <p:spPr>
            <a:xfrm>
              <a:off x="1969004" y="3689446"/>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80</a:t>
              </a:r>
            </a:p>
          </p:txBody>
        </p:sp>
        <p:sp>
          <p:nvSpPr>
            <p:cNvPr id="827" name="TextBox 826">
              <a:extLst>
                <a:ext uri="{FF2B5EF4-FFF2-40B4-BE49-F238E27FC236}">
                  <a16:creationId xmlns:a16="http://schemas.microsoft.com/office/drawing/2014/main" id="{510BB3A7-E287-7628-D299-61059EF49016}"/>
                </a:ext>
              </a:extLst>
            </p:cNvPr>
            <p:cNvSpPr txBox="1"/>
            <p:nvPr/>
          </p:nvSpPr>
          <p:spPr>
            <a:xfrm>
              <a:off x="1969004" y="3895827"/>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787879"/>
                  </a:solidFill>
                  <a:effectLst/>
                  <a:uLnTx/>
                  <a:uFillTx/>
                  <a:latin typeface="Arial" panose="020B0604020202020204"/>
                  <a:ea typeface="+mn-ea"/>
                  <a:cs typeface="+mn-cs"/>
                  <a:sym typeface="ProximaNova-Regular"/>
                  <a:rtl val="0"/>
                </a:rPr>
                <a:t>24</a:t>
              </a:r>
            </a:p>
          </p:txBody>
        </p:sp>
        <p:sp>
          <p:nvSpPr>
            <p:cNvPr id="828" name="TextBox 827">
              <a:extLst>
                <a:ext uri="{FF2B5EF4-FFF2-40B4-BE49-F238E27FC236}">
                  <a16:creationId xmlns:a16="http://schemas.microsoft.com/office/drawing/2014/main" id="{6E4F4650-7A3F-4E44-20CC-48FC944CEB07}"/>
                </a:ext>
              </a:extLst>
            </p:cNvPr>
            <p:cNvSpPr txBox="1"/>
            <p:nvPr/>
          </p:nvSpPr>
          <p:spPr>
            <a:xfrm>
              <a:off x="2121768" y="3689446"/>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71</a:t>
              </a:r>
            </a:p>
          </p:txBody>
        </p:sp>
        <p:sp>
          <p:nvSpPr>
            <p:cNvPr id="829" name="TextBox 828">
              <a:extLst>
                <a:ext uri="{FF2B5EF4-FFF2-40B4-BE49-F238E27FC236}">
                  <a16:creationId xmlns:a16="http://schemas.microsoft.com/office/drawing/2014/main" id="{ADD76A4A-8FB6-6FE7-FD91-7552815FE5E5}"/>
                </a:ext>
              </a:extLst>
            </p:cNvPr>
            <p:cNvSpPr txBox="1"/>
            <p:nvPr/>
          </p:nvSpPr>
          <p:spPr>
            <a:xfrm>
              <a:off x="2121768" y="3895827"/>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787879"/>
                  </a:solidFill>
                  <a:effectLst/>
                  <a:uLnTx/>
                  <a:uFillTx/>
                  <a:latin typeface="Arial" panose="020B0604020202020204"/>
                  <a:ea typeface="+mn-ea"/>
                  <a:cs typeface="+mn-cs"/>
                  <a:sym typeface="ProximaNova-Regular"/>
                  <a:rtl val="0"/>
                </a:rPr>
                <a:t>20</a:t>
              </a:r>
            </a:p>
          </p:txBody>
        </p:sp>
        <p:sp>
          <p:nvSpPr>
            <p:cNvPr id="830" name="TextBox 829">
              <a:extLst>
                <a:ext uri="{FF2B5EF4-FFF2-40B4-BE49-F238E27FC236}">
                  <a16:creationId xmlns:a16="http://schemas.microsoft.com/office/drawing/2014/main" id="{D0F99D7F-81AC-EDBC-404A-1F039323865B}"/>
                </a:ext>
              </a:extLst>
            </p:cNvPr>
            <p:cNvSpPr txBox="1"/>
            <p:nvPr/>
          </p:nvSpPr>
          <p:spPr>
            <a:xfrm>
              <a:off x="2274351" y="3689446"/>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62</a:t>
              </a:r>
            </a:p>
          </p:txBody>
        </p:sp>
        <p:sp>
          <p:nvSpPr>
            <p:cNvPr id="831" name="TextBox 830">
              <a:extLst>
                <a:ext uri="{FF2B5EF4-FFF2-40B4-BE49-F238E27FC236}">
                  <a16:creationId xmlns:a16="http://schemas.microsoft.com/office/drawing/2014/main" id="{EF78F10C-D256-9804-5922-A52E6D22D690}"/>
                </a:ext>
              </a:extLst>
            </p:cNvPr>
            <p:cNvSpPr txBox="1"/>
            <p:nvPr/>
          </p:nvSpPr>
          <p:spPr>
            <a:xfrm>
              <a:off x="2274351" y="3895827"/>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787879"/>
                  </a:solidFill>
                  <a:effectLst/>
                  <a:uLnTx/>
                  <a:uFillTx/>
                  <a:latin typeface="Arial" panose="020B0604020202020204"/>
                  <a:ea typeface="+mn-ea"/>
                  <a:cs typeface="+mn-cs"/>
                  <a:sym typeface="ProximaNova-Regular"/>
                  <a:rtl val="0"/>
                </a:rPr>
                <a:t>18</a:t>
              </a:r>
            </a:p>
          </p:txBody>
        </p:sp>
        <p:sp>
          <p:nvSpPr>
            <p:cNvPr id="832" name="TextBox 831">
              <a:extLst>
                <a:ext uri="{FF2B5EF4-FFF2-40B4-BE49-F238E27FC236}">
                  <a16:creationId xmlns:a16="http://schemas.microsoft.com/office/drawing/2014/main" id="{C97B0C2B-E0FC-1B38-5155-8CA50A2D2B38}"/>
                </a:ext>
              </a:extLst>
            </p:cNvPr>
            <p:cNvSpPr txBox="1"/>
            <p:nvPr/>
          </p:nvSpPr>
          <p:spPr>
            <a:xfrm>
              <a:off x="2426936" y="3689446"/>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53</a:t>
              </a:r>
            </a:p>
          </p:txBody>
        </p:sp>
        <p:sp>
          <p:nvSpPr>
            <p:cNvPr id="833" name="TextBox 832">
              <a:extLst>
                <a:ext uri="{FF2B5EF4-FFF2-40B4-BE49-F238E27FC236}">
                  <a16:creationId xmlns:a16="http://schemas.microsoft.com/office/drawing/2014/main" id="{D1C236DD-25C3-C00C-6BD1-AD95323DC404}"/>
                </a:ext>
              </a:extLst>
            </p:cNvPr>
            <p:cNvSpPr txBox="1"/>
            <p:nvPr/>
          </p:nvSpPr>
          <p:spPr>
            <a:xfrm>
              <a:off x="2426936" y="3895827"/>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787879"/>
                  </a:solidFill>
                  <a:effectLst/>
                  <a:uLnTx/>
                  <a:uFillTx/>
                  <a:latin typeface="Arial" panose="020B0604020202020204"/>
                  <a:ea typeface="+mn-ea"/>
                  <a:cs typeface="+mn-cs"/>
                  <a:sym typeface="ProximaNova-Regular"/>
                  <a:rtl val="0"/>
                </a:rPr>
                <a:t>16</a:t>
              </a:r>
            </a:p>
          </p:txBody>
        </p:sp>
        <p:sp>
          <p:nvSpPr>
            <p:cNvPr id="834" name="TextBox 833">
              <a:extLst>
                <a:ext uri="{FF2B5EF4-FFF2-40B4-BE49-F238E27FC236}">
                  <a16:creationId xmlns:a16="http://schemas.microsoft.com/office/drawing/2014/main" id="{F7D595E9-D41E-6277-C562-B5C5C752C200}"/>
                </a:ext>
              </a:extLst>
            </p:cNvPr>
            <p:cNvSpPr txBox="1"/>
            <p:nvPr/>
          </p:nvSpPr>
          <p:spPr>
            <a:xfrm>
              <a:off x="2581947" y="3689446"/>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47</a:t>
              </a:r>
            </a:p>
          </p:txBody>
        </p:sp>
        <p:sp>
          <p:nvSpPr>
            <p:cNvPr id="835" name="TextBox 834">
              <a:extLst>
                <a:ext uri="{FF2B5EF4-FFF2-40B4-BE49-F238E27FC236}">
                  <a16:creationId xmlns:a16="http://schemas.microsoft.com/office/drawing/2014/main" id="{19235572-19CE-8145-E7D5-7A4BAFEB96A9}"/>
                </a:ext>
              </a:extLst>
            </p:cNvPr>
            <p:cNvSpPr txBox="1"/>
            <p:nvPr/>
          </p:nvSpPr>
          <p:spPr>
            <a:xfrm>
              <a:off x="2581947" y="3895827"/>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787879"/>
                  </a:solidFill>
                  <a:effectLst/>
                  <a:uLnTx/>
                  <a:uFillTx/>
                  <a:latin typeface="Arial" panose="020B0604020202020204"/>
                  <a:ea typeface="+mn-ea"/>
                  <a:cs typeface="+mn-cs"/>
                  <a:sym typeface="ProximaNova-Regular"/>
                  <a:rtl val="0"/>
                </a:rPr>
                <a:t>13</a:t>
              </a:r>
            </a:p>
          </p:txBody>
        </p:sp>
        <p:sp>
          <p:nvSpPr>
            <p:cNvPr id="836" name="TextBox 835">
              <a:extLst>
                <a:ext uri="{FF2B5EF4-FFF2-40B4-BE49-F238E27FC236}">
                  <a16:creationId xmlns:a16="http://schemas.microsoft.com/office/drawing/2014/main" id="{A5F22F18-730E-F02A-72AB-39FEB249AF3F}"/>
                </a:ext>
              </a:extLst>
            </p:cNvPr>
            <p:cNvSpPr txBox="1"/>
            <p:nvPr/>
          </p:nvSpPr>
          <p:spPr>
            <a:xfrm>
              <a:off x="2736959" y="3689446"/>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44</a:t>
              </a:r>
            </a:p>
          </p:txBody>
        </p:sp>
        <p:sp>
          <p:nvSpPr>
            <p:cNvPr id="837" name="TextBox 836">
              <a:extLst>
                <a:ext uri="{FF2B5EF4-FFF2-40B4-BE49-F238E27FC236}">
                  <a16:creationId xmlns:a16="http://schemas.microsoft.com/office/drawing/2014/main" id="{44E8CDF6-160E-50BC-1BAD-A8C6AE594E11}"/>
                </a:ext>
              </a:extLst>
            </p:cNvPr>
            <p:cNvSpPr txBox="1"/>
            <p:nvPr/>
          </p:nvSpPr>
          <p:spPr>
            <a:xfrm>
              <a:off x="2736959" y="3895827"/>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787879"/>
                  </a:solidFill>
                  <a:effectLst/>
                  <a:uLnTx/>
                  <a:uFillTx/>
                  <a:latin typeface="Arial" panose="020B0604020202020204"/>
                  <a:ea typeface="+mn-ea"/>
                  <a:cs typeface="+mn-cs"/>
                  <a:sym typeface="ProximaNova-Regular"/>
                  <a:rtl val="0"/>
                </a:rPr>
                <a:t>11</a:t>
              </a:r>
            </a:p>
          </p:txBody>
        </p:sp>
        <p:sp>
          <p:nvSpPr>
            <p:cNvPr id="838" name="TextBox 837">
              <a:extLst>
                <a:ext uri="{FF2B5EF4-FFF2-40B4-BE49-F238E27FC236}">
                  <a16:creationId xmlns:a16="http://schemas.microsoft.com/office/drawing/2014/main" id="{0CDBFF29-6FE9-F48C-BC80-9D50B6E377C1}"/>
                </a:ext>
              </a:extLst>
            </p:cNvPr>
            <p:cNvSpPr txBox="1"/>
            <p:nvPr/>
          </p:nvSpPr>
          <p:spPr>
            <a:xfrm>
              <a:off x="2888897" y="3689446"/>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40</a:t>
              </a:r>
            </a:p>
          </p:txBody>
        </p:sp>
        <p:sp>
          <p:nvSpPr>
            <p:cNvPr id="839" name="TextBox 838">
              <a:extLst>
                <a:ext uri="{FF2B5EF4-FFF2-40B4-BE49-F238E27FC236}">
                  <a16:creationId xmlns:a16="http://schemas.microsoft.com/office/drawing/2014/main" id="{EC0C3033-310D-929C-886C-2A6D23AF51FC}"/>
                </a:ext>
              </a:extLst>
            </p:cNvPr>
            <p:cNvSpPr txBox="1"/>
            <p:nvPr/>
          </p:nvSpPr>
          <p:spPr>
            <a:xfrm>
              <a:off x="2911067" y="3895827"/>
              <a:ext cx="13667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787879"/>
                  </a:solidFill>
                  <a:effectLst/>
                  <a:uLnTx/>
                  <a:uFillTx/>
                  <a:latin typeface="Arial" panose="020B0604020202020204"/>
                  <a:ea typeface="+mn-ea"/>
                  <a:cs typeface="+mn-cs"/>
                  <a:sym typeface="ProximaNova-Regular"/>
                  <a:rtl val="0"/>
                </a:rPr>
                <a:t>9</a:t>
              </a:r>
            </a:p>
          </p:txBody>
        </p:sp>
        <p:sp>
          <p:nvSpPr>
            <p:cNvPr id="840" name="TextBox 839">
              <a:extLst>
                <a:ext uri="{FF2B5EF4-FFF2-40B4-BE49-F238E27FC236}">
                  <a16:creationId xmlns:a16="http://schemas.microsoft.com/office/drawing/2014/main" id="{F8D579E1-C297-84E3-40C9-D09A998C0259}"/>
                </a:ext>
              </a:extLst>
            </p:cNvPr>
            <p:cNvSpPr txBox="1"/>
            <p:nvPr/>
          </p:nvSpPr>
          <p:spPr>
            <a:xfrm>
              <a:off x="3040836" y="3689446"/>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29</a:t>
              </a:r>
            </a:p>
          </p:txBody>
        </p:sp>
        <p:sp>
          <p:nvSpPr>
            <p:cNvPr id="841" name="TextBox 840">
              <a:extLst>
                <a:ext uri="{FF2B5EF4-FFF2-40B4-BE49-F238E27FC236}">
                  <a16:creationId xmlns:a16="http://schemas.microsoft.com/office/drawing/2014/main" id="{FB5CFF57-A8A1-A176-338D-F76AD677B88A}"/>
                </a:ext>
              </a:extLst>
            </p:cNvPr>
            <p:cNvSpPr txBox="1"/>
            <p:nvPr/>
          </p:nvSpPr>
          <p:spPr>
            <a:xfrm>
              <a:off x="3063006" y="3895827"/>
              <a:ext cx="13667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787879"/>
                  </a:solidFill>
                  <a:effectLst/>
                  <a:uLnTx/>
                  <a:uFillTx/>
                  <a:latin typeface="Arial" panose="020B0604020202020204"/>
                  <a:ea typeface="+mn-ea"/>
                  <a:cs typeface="+mn-cs"/>
                  <a:sym typeface="ProximaNova-Regular"/>
                  <a:rtl val="0"/>
                </a:rPr>
                <a:t>8</a:t>
              </a:r>
            </a:p>
          </p:txBody>
        </p:sp>
        <p:sp>
          <p:nvSpPr>
            <p:cNvPr id="842" name="TextBox 841">
              <a:extLst>
                <a:ext uri="{FF2B5EF4-FFF2-40B4-BE49-F238E27FC236}">
                  <a16:creationId xmlns:a16="http://schemas.microsoft.com/office/drawing/2014/main" id="{CEA05D61-ACA6-A7C6-FE64-0ABC7488FD58}"/>
                </a:ext>
              </a:extLst>
            </p:cNvPr>
            <p:cNvSpPr txBox="1"/>
            <p:nvPr/>
          </p:nvSpPr>
          <p:spPr>
            <a:xfrm>
              <a:off x="3195399" y="3689446"/>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22</a:t>
              </a:r>
            </a:p>
          </p:txBody>
        </p:sp>
        <p:sp>
          <p:nvSpPr>
            <p:cNvPr id="843" name="TextBox 842">
              <a:extLst>
                <a:ext uri="{FF2B5EF4-FFF2-40B4-BE49-F238E27FC236}">
                  <a16:creationId xmlns:a16="http://schemas.microsoft.com/office/drawing/2014/main" id="{B4AEB6A7-3CCF-3547-C94E-DEC1E02E23E5}"/>
                </a:ext>
              </a:extLst>
            </p:cNvPr>
            <p:cNvSpPr txBox="1"/>
            <p:nvPr/>
          </p:nvSpPr>
          <p:spPr>
            <a:xfrm>
              <a:off x="3217569" y="3895827"/>
              <a:ext cx="13667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787879"/>
                  </a:solidFill>
                  <a:effectLst/>
                  <a:uLnTx/>
                  <a:uFillTx/>
                  <a:latin typeface="Arial" panose="020B0604020202020204"/>
                  <a:ea typeface="+mn-ea"/>
                  <a:cs typeface="+mn-cs"/>
                  <a:sym typeface="ProximaNova-Regular"/>
                  <a:rtl val="0"/>
                </a:rPr>
                <a:t>5</a:t>
              </a:r>
            </a:p>
          </p:txBody>
        </p:sp>
        <p:sp>
          <p:nvSpPr>
            <p:cNvPr id="844" name="TextBox 843">
              <a:extLst>
                <a:ext uri="{FF2B5EF4-FFF2-40B4-BE49-F238E27FC236}">
                  <a16:creationId xmlns:a16="http://schemas.microsoft.com/office/drawing/2014/main" id="{657C53B8-8416-4564-FB23-ED60B5617ED8}"/>
                </a:ext>
              </a:extLst>
            </p:cNvPr>
            <p:cNvSpPr txBox="1"/>
            <p:nvPr/>
          </p:nvSpPr>
          <p:spPr>
            <a:xfrm>
              <a:off x="3349962" y="3689446"/>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17</a:t>
              </a:r>
            </a:p>
          </p:txBody>
        </p:sp>
        <p:sp>
          <p:nvSpPr>
            <p:cNvPr id="845" name="TextBox 844">
              <a:extLst>
                <a:ext uri="{FF2B5EF4-FFF2-40B4-BE49-F238E27FC236}">
                  <a16:creationId xmlns:a16="http://schemas.microsoft.com/office/drawing/2014/main" id="{B47AD552-8BE3-10C7-B6A3-A5384A78FE79}"/>
                </a:ext>
              </a:extLst>
            </p:cNvPr>
            <p:cNvSpPr txBox="1"/>
            <p:nvPr/>
          </p:nvSpPr>
          <p:spPr>
            <a:xfrm>
              <a:off x="3372132" y="3895827"/>
              <a:ext cx="13667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787879"/>
                  </a:solidFill>
                  <a:effectLst/>
                  <a:uLnTx/>
                  <a:uFillTx/>
                  <a:latin typeface="Arial" panose="020B0604020202020204"/>
                  <a:ea typeface="+mn-ea"/>
                  <a:cs typeface="+mn-cs"/>
                  <a:sym typeface="ProximaNova-Regular"/>
                  <a:rtl val="0"/>
                </a:rPr>
                <a:t>4</a:t>
              </a:r>
            </a:p>
          </p:txBody>
        </p:sp>
        <p:sp>
          <p:nvSpPr>
            <p:cNvPr id="846" name="TextBox 845">
              <a:extLst>
                <a:ext uri="{FF2B5EF4-FFF2-40B4-BE49-F238E27FC236}">
                  <a16:creationId xmlns:a16="http://schemas.microsoft.com/office/drawing/2014/main" id="{909DA5EF-5EF1-CCFC-4453-10FD59433FB4}"/>
                </a:ext>
              </a:extLst>
            </p:cNvPr>
            <p:cNvSpPr txBox="1"/>
            <p:nvPr/>
          </p:nvSpPr>
          <p:spPr>
            <a:xfrm>
              <a:off x="3502260" y="3689446"/>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12</a:t>
              </a:r>
            </a:p>
          </p:txBody>
        </p:sp>
        <p:sp>
          <p:nvSpPr>
            <p:cNvPr id="847" name="TextBox 846">
              <a:extLst>
                <a:ext uri="{FF2B5EF4-FFF2-40B4-BE49-F238E27FC236}">
                  <a16:creationId xmlns:a16="http://schemas.microsoft.com/office/drawing/2014/main" id="{856DFF81-E285-A3A7-844B-14D8B5C2C5AF}"/>
                </a:ext>
              </a:extLst>
            </p:cNvPr>
            <p:cNvSpPr txBox="1"/>
            <p:nvPr/>
          </p:nvSpPr>
          <p:spPr>
            <a:xfrm>
              <a:off x="3524430" y="3895827"/>
              <a:ext cx="13667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787879"/>
                  </a:solidFill>
                  <a:effectLst/>
                  <a:uLnTx/>
                  <a:uFillTx/>
                  <a:latin typeface="Arial" panose="020B0604020202020204"/>
                  <a:ea typeface="+mn-ea"/>
                  <a:cs typeface="+mn-cs"/>
                  <a:sym typeface="ProximaNova-Regular"/>
                  <a:rtl val="0"/>
                </a:rPr>
                <a:t>2</a:t>
              </a:r>
            </a:p>
          </p:txBody>
        </p:sp>
        <p:sp>
          <p:nvSpPr>
            <p:cNvPr id="848" name="TextBox 847">
              <a:extLst>
                <a:ext uri="{FF2B5EF4-FFF2-40B4-BE49-F238E27FC236}">
                  <a16:creationId xmlns:a16="http://schemas.microsoft.com/office/drawing/2014/main" id="{F9DC303B-5FC8-3831-91EF-6950ABD611AC}"/>
                </a:ext>
              </a:extLst>
            </p:cNvPr>
            <p:cNvSpPr txBox="1"/>
            <p:nvPr/>
          </p:nvSpPr>
          <p:spPr>
            <a:xfrm>
              <a:off x="3654557" y="3689446"/>
              <a:ext cx="181011"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10</a:t>
              </a:r>
            </a:p>
          </p:txBody>
        </p:sp>
        <p:sp>
          <p:nvSpPr>
            <p:cNvPr id="849" name="TextBox 848">
              <a:extLst>
                <a:ext uri="{FF2B5EF4-FFF2-40B4-BE49-F238E27FC236}">
                  <a16:creationId xmlns:a16="http://schemas.microsoft.com/office/drawing/2014/main" id="{285D55F3-4A29-DFE9-59D5-30F3D25900FC}"/>
                </a:ext>
              </a:extLst>
            </p:cNvPr>
            <p:cNvSpPr txBox="1"/>
            <p:nvPr/>
          </p:nvSpPr>
          <p:spPr>
            <a:xfrm>
              <a:off x="3676727" y="3895827"/>
              <a:ext cx="13667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787879"/>
                  </a:solidFill>
                  <a:effectLst/>
                  <a:uLnTx/>
                  <a:uFillTx/>
                  <a:latin typeface="Arial" panose="020B0604020202020204"/>
                  <a:ea typeface="+mn-ea"/>
                  <a:cs typeface="+mn-cs"/>
                  <a:sym typeface="ProximaNova-Regular"/>
                  <a:rtl val="0"/>
                </a:rPr>
                <a:t>1</a:t>
              </a:r>
            </a:p>
          </p:txBody>
        </p:sp>
        <p:sp>
          <p:nvSpPr>
            <p:cNvPr id="850" name="TextBox 849">
              <a:extLst>
                <a:ext uri="{FF2B5EF4-FFF2-40B4-BE49-F238E27FC236}">
                  <a16:creationId xmlns:a16="http://schemas.microsoft.com/office/drawing/2014/main" id="{9632C4A0-F190-FCFA-C698-21F1F5A52DE1}"/>
                </a:ext>
              </a:extLst>
            </p:cNvPr>
            <p:cNvSpPr txBox="1"/>
            <p:nvPr/>
          </p:nvSpPr>
          <p:spPr>
            <a:xfrm>
              <a:off x="3842765" y="3689446"/>
              <a:ext cx="13667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6</a:t>
              </a:r>
            </a:p>
          </p:txBody>
        </p:sp>
        <p:sp>
          <p:nvSpPr>
            <p:cNvPr id="851" name="TextBox 850">
              <a:extLst>
                <a:ext uri="{FF2B5EF4-FFF2-40B4-BE49-F238E27FC236}">
                  <a16:creationId xmlns:a16="http://schemas.microsoft.com/office/drawing/2014/main" id="{57B5EDA0-9B83-E709-8845-3DCFF917A192}"/>
                </a:ext>
              </a:extLst>
            </p:cNvPr>
            <p:cNvSpPr txBox="1"/>
            <p:nvPr/>
          </p:nvSpPr>
          <p:spPr>
            <a:xfrm>
              <a:off x="3831881" y="3895827"/>
              <a:ext cx="13667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787879"/>
                  </a:solidFill>
                  <a:effectLst/>
                  <a:uLnTx/>
                  <a:uFillTx/>
                  <a:latin typeface="Arial" panose="020B0604020202020204"/>
                  <a:ea typeface="+mn-ea"/>
                  <a:cs typeface="+mn-cs"/>
                  <a:sym typeface="ProximaNova-Regular"/>
                  <a:rtl val="0"/>
                </a:rPr>
                <a:t>1</a:t>
              </a:r>
            </a:p>
          </p:txBody>
        </p:sp>
        <p:sp>
          <p:nvSpPr>
            <p:cNvPr id="852" name="TextBox 851">
              <a:extLst>
                <a:ext uri="{FF2B5EF4-FFF2-40B4-BE49-F238E27FC236}">
                  <a16:creationId xmlns:a16="http://schemas.microsoft.com/office/drawing/2014/main" id="{894CE16B-4D45-5550-7A0A-E5183E62BB8E}"/>
                </a:ext>
              </a:extLst>
            </p:cNvPr>
            <p:cNvSpPr txBox="1"/>
            <p:nvPr/>
          </p:nvSpPr>
          <p:spPr>
            <a:xfrm>
              <a:off x="3987035" y="3689446"/>
              <a:ext cx="13667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3</a:t>
              </a:r>
            </a:p>
          </p:txBody>
        </p:sp>
        <p:sp>
          <p:nvSpPr>
            <p:cNvPr id="853" name="TextBox 852">
              <a:extLst>
                <a:ext uri="{FF2B5EF4-FFF2-40B4-BE49-F238E27FC236}">
                  <a16:creationId xmlns:a16="http://schemas.microsoft.com/office/drawing/2014/main" id="{2F9C021C-4A31-1C43-53C4-CF7E7F4CE384}"/>
                </a:ext>
              </a:extLst>
            </p:cNvPr>
            <p:cNvSpPr txBox="1"/>
            <p:nvPr/>
          </p:nvSpPr>
          <p:spPr>
            <a:xfrm>
              <a:off x="3987035" y="3895827"/>
              <a:ext cx="13667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787879"/>
                  </a:solidFill>
                  <a:effectLst/>
                  <a:uLnTx/>
                  <a:uFillTx/>
                  <a:latin typeface="Arial" panose="020B0604020202020204"/>
                  <a:ea typeface="+mn-ea"/>
                  <a:cs typeface="+mn-cs"/>
                  <a:sym typeface="ProximaNova-Regular"/>
                  <a:rtl val="0"/>
                </a:rPr>
                <a:t>0</a:t>
              </a:r>
            </a:p>
          </p:txBody>
        </p:sp>
        <p:sp>
          <p:nvSpPr>
            <p:cNvPr id="854" name="TextBox 853">
              <a:extLst>
                <a:ext uri="{FF2B5EF4-FFF2-40B4-BE49-F238E27FC236}">
                  <a16:creationId xmlns:a16="http://schemas.microsoft.com/office/drawing/2014/main" id="{C187A3EA-31BF-C9F3-7FC0-1C170B24BE96}"/>
                </a:ext>
              </a:extLst>
            </p:cNvPr>
            <p:cNvSpPr txBox="1"/>
            <p:nvPr/>
          </p:nvSpPr>
          <p:spPr>
            <a:xfrm>
              <a:off x="4140462" y="3689446"/>
              <a:ext cx="13667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3</a:t>
              </a:r>
            </a:p>
          </p:txBody>
        </p:sp>
        <p:sp>
          <p:nvSpPr>
            <p:cNvPr id="855" name="TextBox 854">
              <a:extLst>
                <a:ext uri="{FF2B5EF4-FFF2-40B4-BE49-F238E27FC236}">
                  <a16:creationId xmlns:a16="http://schemas.microsoft.com/office/drawing/2014/main" id="{75D30649-B3B5-F8A4-13EC-88B8476C1C10}"/>
                </a:ext>
              </a:extLst>
            </p:cNvPr>
            <p:cNvSpPr txBox="1"/>
            <p:nvPr/>
          </p:nvSpPr>
          <p:spPr>
            <a:xfrm>
              <a:off x="4293888" y="3689446"/>
              <a:ext cx="13667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3</a:t>
              </a:r>
            </a:p>
          </p:txBody>
        </p:sp>
        <p:sp>
          <p:nvSpPr>
            <p:cNvPr id="856" name="TextBox 855">
              <a:extLst>
                <a:ext uri="{FF2B5EF4-FFF2-40B4-BE49-F238E27FC236}">
                  <a16:creationId xmlns:a16="http://schemas.microsoft.com/office/drawing/2014/main" id="{A69B16F6-DD1E-BB16-2188-7F7F671A4FC9}"/>
                </a:ext>
              </a:extLst>
            </p:cNvPr>
            <p:cNvSpPr txBox="1"/>
            <p:nvPr/>
          </p:nvSpPr>
          <p:spPr>
            <a:xfrm>
              <a:off x="4454856" y="3689446"/>
              <a:ext cx="13667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64" normalizeH="0" baseline="0" noProof="0">
                  <a:ln/>
                  <a:solidFill>
                    <a:srgbClr val="244EA2"/>
                  </a:solidFill>
                  <a:effectLst/>
                  <a:uLnTx/>
                  <a:uFillTx/>
                  <a:latin typeface="Arial" panose="020B0604020202020204"/>
                  <a:ea typeface="+mn-ea"/>
                  <a:cs typeface="+mn-cs"/>
                  <a:sym typeface="ProximaNova-Regular"/>
                  <a:rtl val="0"/>
                </a:rPr>
                <a:t>0</a:t>
              </a:r>
            </a:p>
          </p:txBody>
        </p:sp>
        <p:sp>
          <p:nvSpPr>
            <p:cNvPr id="857" name="TextBox 856">
              <a:extLst>
                <a:ext uri="{FF2B5EF4-FFF2-40B4-BE49-F238E27FC236}">
                  <a16:creationId xmlns:a16="http://schemas.microsoft.com/office/drawing/2014/main" id="{021283DD-A690-A13D-5629-DB346070CA90}"/>
                </a:ext>
              </a:extLst>
            </p:cNvPr>
            <p:cNvSpPr txBox="1"/>
            <p:nvPr/>
          </p:nvSpPr>
          <p:spPr>
            <a:xfrm rot="16200000">
              <a:off x="-21421" y="2206045"/>
              <a:ext cx="1336295" cy="192409"/>
            </a:xfrm>
            <a:prstGeom prst="rect">
              <a:avLst/>
            </a:prstGeom>
            <a:noFill/>
          </p:spPr>
          <p:txBody>
            <a:bodyPr wrap="squar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067" b="1" i="0" u="none" strike="noStrike" kern="0" cap="none" spc="0" normalizeH="0" baseline="0" noProof="0">
                  <a:ln/>
                  <a:solidFill>
                    <a:srgbClr val="010101"/>
                  </a:solidFill>
                  <a:effectLst/>
                  <a:uLnTx/>
                  <a:uFillTx/>
                  <a:latin typeface="Arial" panose="020B0604020202020204"/>
                  <a:ea typeface="+mn-ea"/>
                  <a:cs typeface="+mn-cs"/>
                  <a:sym typeface="ProximaNova-Bold"/>
                  <a:rtl val="0"/>
                </a:rPr>
                <a:t>Event-free probability, %</a:t>
              </a:r>
            </a:p>
          </p:txBody>
        </p:sp>
        <p:sp>
          <p:nvSpPr>
            <p:cNvPr id="858" name="TextBox 857">
              <a:extLst>
                <a:ext uri="{FF2B5EF4-FFF2-40B4-BE49-F238E27FC236}">
                  <a16:creationId xmlns:a16="http://schemas.microsoft.com/office/drawing/2014/main" id="{1D7DB114-6B2C-7977-3A34-206E9A74B29F}"/>
                </a:ext>
              </a:extLst>
            </p:cNvPr>
            <p:cNvSpPr txBox="1"/>
            <p:nvPr/>
          </p:nvSpPr>
          <p:spPr>
            <a:xfrm>
              <a:off x="187555" y="3886863"/>
              <a:ext cx="762332" cy="176924"/>
            </a:xfrm>
            <a:prstGeom prst="rect">
              <a:avLst/>
            </a:prstGeom>
            <a:noFill/>
          </p:spPr>
          <p:txBody>
            <a:bodyPr wrap="squar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787879"/>
                  </a:solidFill>
                  <a:effectLst/>
                  <a:uLnTx/>
                  <a:uFillTx/>
                  <a:latin typeface="Arial" panose="020B0604020202020204"/>
                  <a:ea typeface="+mn-ea"/>
                  <a:cs typeface="+mn-cs"/>
                  <a:sym typeface="ProximaNova-Bold"/>
                  <a:rtl val="0"/>
                </a:rPr>
                <a:t>Obinutuzumab</a:t>
              </a:r>
            </a:p>
          </p:txBody>
        </p:sp>
        <p:sp>
          <p:nvSpPr>
            <p:cNvPr id="859" name="TextBox 858">
              <a:extLst>
                <a:ext uri="{FF2B5EF4-FFF2-40B4-BE49-F238E27FC236}">
                  <a16:creationId xmlns:a16="http://schemas.microsoft.com/office/drawing/2014/main" id="{5BF9B4B6-1EAD-34D9-934E-1F90E0D83CD7}"/>
                </a:ext>
              </a:extLst>
            </p:cNvPr>
            <p:cNvSpPr txBox="1"/>
            <p:nvPr/>
          </p:nvSpPr>
          <p:spPr>
            <a:xfrm>
              <a:off x="866358" y="3530888"/>
              <a:ext cx="529953"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231F20"/>
                  </a:solidFill>
                  <a:effectLst/>
                  <a:uLnTx/>
                  <a:uFillTx/>
                  <a:latin typeface="Arial" panose="020B0604020202020204"/>
                  <a:ea typeface="+mn-ea"/>
                  <a:cs typeface="+mn-cs"/>
                  <a:sym typeface="ProximaNova-Bold"/>
                  <a:rtl val="0"/>
                </a:rPr>
                <a:t>No. at risk</a:t>
              </a:r>
            </a:p>
          </p:txBody>
        </p:sp>
        <p:sp>
          <p:nvSpPr>
            <p:cNvPr id="860" name="TextBox 859">
              <a:extLst>
                <a:ext uri="{FF2B5EF4-FFF2-40B4-BE49-F238E27FC236}">
                  <a16:creationId xmlns:a16="http://schemas.microsoft.com/office/drawing/2014/main" id="{BAC782BB-8053-DC79-90B3-BB62978586EA}"/>
                </a:ext>
              </a:extLst>
            </p:cNvPr>
            <p:cNvSpPr txBox="1"/>
            <p:nvPr/>
          </p:nvSpPr>
          <p:spPr>
            <a:xfrm>
              <a:off x="165031" y="3623823"/>
              <a:ext cx="740916" cy="284597"/>
            </a:xfrm>
            <a:prstGeom prst="rect">
              <a:avLst/>
            </a:prstGeom>
            <a:noFill/>
          </p:spPr>
          <p:txBody>
            <a:bodyPr wrap="squar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244EA2"/>
                  </a:solidFill>
                  <a:effectLst/>
                  <a:uLnTx/>
                  <a:uFillTx/>
                  <a:latin typeface="Arial" panose="020B0604020202020204"/>
                  <a:ea typeface="+mn-ea"/>
                  <a:cs typeface="+mn-cs"/>
                  <a:sym typeface="ProximaNova-Bold"/>
                  <a:rtl val="0"/>
                </a:rPr>
                <a:t>Zanubrutinib + obinutuzumab</a:t>
              </a:r>
            </a:p>
          </p:txBody>
        </p:sp>
        <p:sp>
          <p:nvSpPr>
            <p:cNvPr id="861" name="TextBox 860">
              <a:extLst>
                <a:ext uri="{FF2B5EF4-FFF2-40B4-BE49-F238E27FC236}">
                  <a16:creationId xmlns:a16="http://schemas.microsoft.com/office/drawing/2014/main" id="{53C32C43-D6C7-F028-F4FA-8C4F30988B6D}"/>
                </a:ext>
              </a:extLst>
            </p:cNvPr>
            <p:cNvSpPr txBox="1"/>
            <p:nvPr/>
          </p:nvSpPr>
          <p:spPr>
            <a:xfrm>
              <a:off x="778992" y="3112457"/>
              <a:ext cx="142828"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0</a:t>
              </a:r>
            </a:p>
          </p:txBody>
        </p:sp>
        <p:sp>
          <p:nvSpPr>
            <p:cNvPr id="862" name="TextBox 861">
              <a:extLst>
                <a:ext uri="{FF2B5EF4-FFF2-40B4-BE49-F238E27FC236}">
                  <a16:creationId xmlns:a16="http://schemas.microsoft.com/office/drawing/2014/main" id="{419390FB-BC7B-211E-220E-FB79F12FEABA}"/>
                </a:ext>
              </a:extLst>
            </p:cNvPr>
            <p:cNvSpPr txBox="1"/>
            <p:nvPr/>
          </p:nvSpPr>
          <p:spPr>
            <a:xfrm>
              <a:off x="728499" y="2782483"/>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20</a:t>
              </a:r>
            </a:p>
          </p:txBody>
        </p:sp>
        <p:sp>
          <p:nvSpPr>
            <p:cNvPr id="863" name="TextBox 862">
              <a:extLst>
                <a:ext uri="{FF2B5EF4-FFF2-40B4-BE49-F238E27FC236}">
                  <a16:creationId xmlns:a16="http://schemas.microsoft.com/office/drawing/2014/main" id="{B874CB0B-AEFF-EC30-49CE-8E9676C41EE2}"/>
                </a:ext>
              </a:extLst>
            </p:cNvPr>
            <p:cNvSpPr txBox="1"/>
            <p:nvPr/>
          </p:nvSpPr>
          <p:spPr>
            <a:xfrm>
              <a:off x="728499" y="2452591"/>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40</a:t>
              </a:r>
            </a:p>
          </p:txBody>
        </p:sp>
        <p:sp>
          <p:nvSpPr>
            <p:cNvPr id="864" name="TextBox 863">
              <a:extLst>
                <a:ext uri="{FF2B5EF4-FFF2-40B4-BE49-F238E27FC236}">
                  <a16:creationId xmlns:a16="http://schemas.microsoft.com/office/drawing/2014/main" id="{BB1250E5-B632-7081-5EEB-5708FBA8C6FE}"/>
                </a:ext>
              </a:extLst>
            </p:cNvPr>
            <p:cNvSpPr txBox="1"/>
            <p:nvPr/>
          </p:nvSpPr>
          <p:spPr>
            <a:xfrm>
              <a:off x="728499" y="2122616"/>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60</a:t>
              </a:r>
            </a:p>
          </p:txBody>
        </p:sp>
        <p:sp>
          <p:nvSpPr>
            <p:cNvPr id="865" name="TextBox 864">
              <a:extLst>
                <a:ext uri="{FF2B5EF4-FFF2-40B4-BE49-F238E27FC236}">
                  <a16:creationId xmlns:a16="http://schemas.microsoft.com/office/drawing/2014/main" id="{A797C446-0F59-627E-6883-973588C6F1CD}"/>
                </a:ext>
              </a:extLst>
            </p:cNvPr>
            <p:cNvSpPr txBox="1"/>
            <p:nvPr/>
          </p:nvSpPr>
          <p:spPr>
            <a:xfrm>
              <a:off x="728499" y="1792642"/>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80</a:t>
              </a:r>
            </a:p>
          </p:txBody>
        </p:sp>
        <p:sp>
          <p:nvSpPr>
            <p:cNvPr id="866" name="TextBox 865">
              <a:extLst>
                <a:ext uri="{FF2B5EF4-FFF2-40B4-BE49-F238E27FC236}">
                  <a16:creationId xmlns:a16="http://schemas.microsoft.com/office/drawing/2014/main" id="{86D2CE84-8DF7-CCC5-E156-BB0B2643B1FE}"/>
                </a:ext>
              </a:extLst>
            </p:cNvPr>
            <p:cNvSpPr txBox="1"/>
            <p:nvPr/>
          </p:nvSpPr>
          <p:spPr>
            <a:xfrm>
              <a:off x="678003" y="1462748"/>
              <a:ext cx="243817"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100</a:t>
              </a:r>
            </a:p>
          </p:txBody>
        </p:sp>
        <p:sp>
          <p:nvSpPr>
            <p:cNvPr id="867" name="TextBox 866">
              <a:extLst>
                <a:ext uri="{FF2B5EF4-FFF2-40B4-BE49-F238E27FC236}">
                  <a16:creationId xmlns:a16="http://schemas.microsoft.com/office/drawing/2014/main" id="{941905A8-12AA-605C-1880-6DEB23C8DFAB}"/>
                </a:ext>
              </a:extLst>
            </p:cNvPr>
            <p:cNvSpPr txBox="1"/>
            <p:nvPr/>
          </p:nvSpPr>
          <p:spPr>
            <a:xfrm>
              <a:off x="984330" y="1053153"/>
              <a:ext cx="3563601" cy="284742"/>
            </a:xfrm>
            <a:prstGeom prst="rect">
              <a:avLst/>
            </a:prstGeom>
            <a:noFill/>
          </p:spPr>
          <p:txBody>
            <a:bodyPr wrap="square" lIns="0">
              <a:spAutoFit/>
            </a:bodyPr>
            <a:lstStyle/>
            <a:p>
              <a:pPr marL="0" marR="0" lvl="0" indent="0" algn="l" defTabSz="609585" rtl="0" eaLnBrk="1" fontAlgn="base" latinLnBrk="0" hangingPunct="1">
                <a:lnSpc>
                  <a:spcPct val="100000"/>
                </a:lnSpc>
                <a:spcBef>
                  <a:spcPct val="0"/>
                </a:spcBef>
                <a:spcAft>
                  <a:spcPct val="0"/>
                </a:spcAft>
                <a:buClr>
                  <a:srgbClr val="C00000"/>
                </a:buClr>
                <a:buSzTx/>
                <a:buFontTx/>
                <a:buNone/>
                <a:tabLst/>
                <a:defRPr/>
              </a:pPr>
              <a:r>
                <a:rPr kumimoji="0" lang="en-US" sz="1867" b="1" i="0" u="none" strike="noStrike" kern="0" cap="none" spc="0" normalizeH="0" baseline="0" noProof="0">
                  <a:ln>
                    <a:noFill/>
                  </a:ln>
                  <a:solidFill>
                    <a:srgbClr val="221E1F"/>
                  </a:solidFill>
                  <a:effectLst/>
                  <a:uLnTx/>
                  <a:uFillTx/>
                  <a:latin typeface="Arial" panose="020B0604020202020204"/>
                  <a:ea typeface="+mn-ea"/>
                  <a:cs typeface="+mn-cs"/>
                </a:rPr>
                <a:t>TTNT</a:t>
              </a:r>
            </a:p>
          </p:txBody>
        </p:sp>
        <p:sp>
          <p:nvSpPr>
            <p:cNvPr id="868" name="Freeform: Shape 867">
              <a:extLst>
                <a:ext uri="{FF2B5EF4-FFF2-40B4-BE49-F238E27FC236}">
                  <a16:creationId xmlns:a16="http://schemas.microsoft.com/office/drawing/2014/main" id="{817CC60E-0A29-5032-76DE-2D3B09ED57DE}"/>
                </a:ext>
              </a:extLst>
            </p:cNvPr>
            <p:cNvSpPr/>
            <p:nvPr/>
          </p:nvSpPr>
          <p:spPr>
            <a:xfrm>
              <a:off x="7133514" y="1648132"/>
              <a:ext cx="6376" cy="22793"/>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7144" cap="flat">
              <a:solidFill>
                <a:srgbClr val="BCBEC0"/>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69" name="Freeform: Shape 868">
              <a:extLst>
                <a:ext uri="{FF2B5EF4-FFF2-40B4-BE49-F238E27FC236}">
                  <a16:creationId xmlns:a16="http://schemas.microsoft.com/office/drawing/2014/main" id="{17E87FF3-6B44-F87E-4300-39E53779F61F}"/>
                </a:ext>
              </a:extLst>
            </p:cNvPr>
            <p:cNvSpPr/>
            <p:nvPr/>
          </p:nvSpPr>
          <p:spPr>
            <a:xfrm>
              <a:off x="7133514" y="1694173"/>
              <a:ext cx="6376" cy="1521742"/>
            </a:xfrm>
            <a:custGeom>
              <a:avLst/>
              <a:gdLst>
                <a:gd name="connsiteX0" fmla="*/ 0 w 9525"/>
                <a:gd name="connsiteY0" fmla="*/ 0 h 1907762"/>
                <a:gd name="connsiteX1" fmla="*/ 0 w 9525"/>
                <a:gd name="connsiteY1" fmla="*/ 1907762 h 1907762"/>
              </a:gdLst>
              <a:ahLst/>
              <a:cxnLst>
                <a:cxn ang="0">
                  <a:pos x="connsiteX0" y="connsiteY0"/>
                </a:cxn>
                <a:cxn ang="0">
                  <a:pos x="connsiteX1" y="connsiteY1"/>
                </a:cxn>
              </a:cxnLst>
              <a:rect l="l" t="t" r="r" b="b"/>
              <a:pathLst>
                <a:path w="9525" h="1907762">
                  <a:moveTo>
                    <a:pt x="0" y="0"/>
                  </a:moveTo>
                  <a:lnTo>
                    <a:pt x="0" y="1907762"/>
                  </a:lnTo>
                </a:path>
              </a:pathLst>
            </a:custGeom>
            <a:ln w="7144" cap="flat">
              <a:solidFill>
                <a:srgbClr val="BCBEC0"/>
              </a:solidFill>
              <a:custDash>
                <a:ds d="0" sp="0"/>
                <a:ds d="459000" sp="229500"/>
              </a:custDash>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70" name="Freeform: Shape 869">
              <a:extLst>
                <a:ext uri="{FF2B5EF4-FFF2-40B4-BE49-F238E27FC236}">
                  <a16:creationId xmlns:a16="http://schemas.microsoft.com/office/drawing/2014/main" id="{4548372A-B71A-1C81-59E3-60F08EBC6ED0}"/>
                </a:ext>
              </a:extLst>
            </p:cNvPr>
            <p:cNvSpPr/>
            <p:nvPr/>
          </p:nvSpPr>
          <p:spPr>
            <a:xfrm>
              <a:off x="7133514" y="3227541"/>
              <a:ext cx="6376" cy="22793"/>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12700" cap="flat">
              <a:solidFill>
                <a:srgbClr val="BCBEC0"/>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71" name="Freeform: Shape 870">
              <a:extLst>
                <a:ext uri="{FF2B5EF4-FFF2-40B4-BE49-F238E27FC236}">
                  <a16:creationId xmlns:a16="http://schemas.microsoft.com/office/drawing/2014/main" id="{46593099-C4D4-704F-68CC-73E4CDF8C795}"/>
                </a:ext>
              </a:extLst>
            </p:cNvPr>
            <p:cNvSpPr/>
            <p:nvPr/>
          </p:nvSpPr>
          <p:spPr>
            <a:xfrm>
              <a:off x="5431265" y="2716277"/>
              <a:ext cx="1136191" cy="317203"/>
            </a:xfrm>
            <a:custGeom>
              <a:avLst/>
              <a:gdLst>
                <a:gd name="connsiteX0" fmla="*/ 1731455 w 1787842"/>
                <a:gd name="connsiteY0" fmla="*/ 0 h 397668"/>
                <a:gd name="connsiteX1" fmla="*/ 1787843 w 1787842"/>
                <a:gd name="connsiteY1" fmla="*/ 56388 h 397668"/>
                <a:gd name="connsiteX2" fmla="*/ 1787843 w 1787842"/>
                <a:gd name="connsiteY2" fmla="*/ 341281 h 397668"/>
                <a:gd name="connsiteX3" fmla="*/ 1731455 w 1787842"/>
                <a:gd name="connsiteY3" fmla="*/ 397669 h 397668"/>
                <a:gd name="connsiteX4" fmla="*/ 56388 w 1787842"/>
                <a:gd name="connsiteY4" fmla="*/ 397669 h 397668"/>
                <a:gd name="connsiteX5" fmla="*/ 0 w 1787842"/>
                <a:gd name="connsiteY5" fmla="*/ 341281 h 397668"/>
                <a:gd name="connsiteX6" fmla="*/ 0 w 1787842"/>
                <a:gd name="connsiteY6" fmla="*/ 56388 h 397668"/>
                <a:gd name="connsiteX7" fmla="*/ 56388 w 1787842"/>
                <a:gd name="connsiteY7" fmla="*/ 0 h 39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7842" h="397668">
                  <a:moveTo>
                    <a:pt x="1731455" y="0"/>
                  </a:moveTo>
                  <a:cubicBezTo>
                    <a:pt x="1762597" y="0"/>
                    <a:pt x="1787843" y="25246"/>
                    <a:pt x="1787843" y="56388"/>
                  </a:cubicBezTo>
                  <a:lnTo>
                    <a:pt x="1787843" y="341281"/>
                  </a:lnTo>
                  <a:cubicBezTo>
                    <a:pt x="1787843" y="372423"/>
                    <a:pt x="1762597" y="397669"/>
                    <a:pt x="1731455" y="397669"/>
                  </a:cubicBezTo>
                  <a:lnTo>
                    <a:pt x="56388" y="397669"/>
                  </a:lnTo>
                  <a:cubicBezTo>
                    <a:pt x="25246" y="397669"/>
                    <a:pt x="0" y="372423"/>
                    <a:pt x="0" y="341281"/>
                  </a:cubicBezTo>
                  <a:lnTo>
                    <a:pt x="0" y="56388"/>
                  </a:lnTo>
                  <a:cubicBezTo>
                    <a:pt x="0" y="25246"/>
                    <a:pt x="25246" y="0"/>
                    <a:pt x="56388" y="0"/>
                  </a:cubicBezTo>
                  <a:close/>
                </a:path>
              </a:pathLst>
            </a:custGeom>
            <a:solidFill>
              <a:srgbClr val="E6E7E8"/>
            </a:solidFill>
            <a:ln w="9525" cap="flat">
              <a:no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231F20"/>
                  </a:solidFill>
                  <a:effectLst/>
                  <a:uLnTx/>
                  <a:uFillTx/>
                  <a:latin typeface="Arial" panose="020B0604020202020204"/>
                  <a:ea typeface="+mn-ea"/>
                  <a:cs typeface="+mn-cs"/>
                  <a:sym typeface="ProximaNova-Bold"/>
                  <a:rtl val="0"/>
                </a:rPr>
                <a:t>Obinutuzumab</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err="1">
                  <a:ln/>
                  <a:solidFill>
                    <a:srgbClr val="231F20"/>
                  </a:solidFill>
                  <a:effectLst/>
                  <a:uLnTx/>
                  <a:uFillTx/>
                  <a:latin typeface="Arial" panose="020B0604020202020204"/>
                  <a:ea typeface="+mn-ea"/>
                  <a:cs typeface="+mn-cs"/>
                  <a:sym typeface="ProximaNova-Regular"/>
                  <a:rtl val="0"/>
                </a:rPr>
                <a:t>mOS</a:t>
              </a: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 34.6 (29.3-NE) </a:t>
              </a:r>
              <a:r>
                <a:rPr kumimoji="0" lang="en-US" sz="933" b="0" i="0" u="none" strike="noStrike" kern="0" cap="none" spc="0" normalizeH="0" baseline="0" noProof="0" err="1">
                  <a:ln/>
                  <a:solidFill>
                    <a:srgbClr val="231F20"/>
                  </a:solidFill>
                  <a:effectLst/>
                  <a:uLnTx/>
                  <a:uFillTx/>
                  <a:latin typeface="Arial" panose="020B0604020202020204"/>
                  <a:ea typeface="+mn-ea"/>
                  <a:cs typeface="+mn-cs"/>
                  <a:sym typeface="ProximaNova-Regular"/>
                  <a:rtl val="0"/>
                </a:rPr>
                <a:t>mo</a:t>
              </a:r>
              <a:endPar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endParaRPr>
            </a:p>
          </p:txBody>
        </p:sp>
        <p:sp>
          <p:nvSpPr>
            <p:cNvPr id="872" name="Freeform: Shape 871">
              <a:extLst>
                <a:ext uri="{FF2B5EF4-FFF2-40B4-BE49-F238E27FC236}">
                  <a16:creationId xmlns:a16="http://schemas.microsoft.com/office/drawing/2014/main" id="{5B071973-589F-F1EC-0832-303B2A29A2BE}"/>
                </a:ext>
              </a:extLst>
            </p:cNvPr>
            <p:cNvSpPr/>
            <p:nvPr/>
          </p:nvSpPr>
          <p:spPr>
            <a:xfrm>
              <a:off x="5254754" y="3250333"/>
              <a:ext cx="37616" cy="7598"/>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73" name="Freeform: Shape 872">
              <a:extLst>
                <a:ext uri="{FF2B5EF4-FFF2-40B4-BE49-F238E27FC236}">
                  <a16:creationId xmlns:a16="http://schemas.microsoft.com/office/drawing/2014/main" id="{A3A294A6-4077-4B5E-73D7-99336BC116A0}"/>
                </a:ext>
              </a:extLst>
            </p:cNvPr>
            <p:cNvSpPr/>
            <p:nvPr/>
          </p:nvSpPr>
          <p:spPr>
            <a:xfrm>
              <a:off x="5254754" y="2929862"/>
              <a:ext cx="37616" cy="7598"/>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74" name="Freeform: Shape 873">
              <a:extLst>
                <a:ext uri="{FF2B5EF4-FFF2-40B4-BE49-F238E27FC236}">
                  <a16:creationId xmlns:a16="http://schemas.microsoft.com/office/drawing/2014/main" id="{A68D983E-1A23-8C05-609B-96861702E307}"/>
                </a:ext>
              </a:extLst>
            </p:cNvPr>
            <p:cNvSpPr/>
            <p:nvPr/>
          </p:nvSpPr>
          <p:spPr>
            <a:xfrm>
              <a:off x="5254754" y="2609468"/>
              <a:ext cx="37616" cy="7598"/>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75" name="Freeform: Shape 874">
              <a:extLst>
                <a:ext uri="{FF2B5EF4-FFF2-40B4-BE49-F238E27FC236}">
                  <a16:creationId xmlns:a16="http://schemas.microsoft.com/office/drawing/2014/main" id="{F272569E-9B0F-2DA3-9C1A-527D0AB906FD}"/>
                </a:ext>
              </a:extLst>
            </p:cNvPr>
            <p:cNvSpPr/>
            <p:nvPr/>
          </p:nvSpPr>
          <p:spPr>
            <a:xfrm>
              <a:off x="5254754" y="2288998"/>
              <a:ext cx="37616" cy="7598"/>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76" name="Freeform: Shape 875">
              <a:extLst>
                <a:ext uri="{FF2B5EF4-FFF2-40B4-BE49-F238E27FC236}">
                  <a16:creationId xmlns:a16="http://schemas.microsoft.com/office/drawing/2014/main" id="{AB293FE0-A177-10FC-D109-B198AB12F71B}"/>
                </a:ext>
              </a:extLst>
            </p:cNvPr>
            <p:cNvSpPr/>
            <p:nvPr/>
          </p:nvSpPr>
          <p:spPr>
            <a:xfrm>
              <a:off x="5254754" y="1968602"/>
              <a:ext cx="37616" cy="7598"/>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77" name="Freeform: Shape 876">
              <a:extLst>
                <a:ext uri="{FF2B5EF4-FFF2-40B4-BE49-F238E27FC236}">
                  <a16:creationId xmlns:a16="http://schemas.microsoft.com/office/drawing/2014/main" id="{E3C9500B-F4E3-A917-2009-E4E060B3A4A5}"/>
                </a:ext>
              </a:extLst>
            </p:cNvPr>
            <p:cNvSpPr/>
            <p:nvPr/>
          </p:nvSpPr>
          <p:spPr>
            <a:xfrm>
              <a:off x="5254754" y="1648132"/>
              <a:ext cx="37616" cy="7598"/>
            </a:xfrm>
            <a:custGeom>
              <a:avLst/>
              <a:gdLst>
                <a:gd name="connsiteX0" fmla="*/ 56198 w 56197"/>
                <a:gd name="connsiteY0" fmla="*/ 0 h 9525"/>
                <a:gd name="connsiteX1" fmla="*/ 0 w 56197"/>
                <a:gd name="connsiteY1" fmla="*/ 0 h 9525"/>
              </a:gdLst>
              <a:ahLst/>
              <a:cxnLst>
                <a:cxn ang="0">
                  <a:pos x="connsiteX0" y="connsiteY0"/>
                </a:cxn>
                <a:cxn ang="0">
                  <a:pos x="connsiteX1" y="connsiteY1"/>
                </a:cxn>
              </a:cxnLst>
              <a:rect l="l" t="t" r="r" b="b"/>
              <a:pathLst>
                <a:path w="56197" h="9525">
                  <a:moveTo>
                    <a:pt x="56198" y="0"/>
                  </a:moveTo>
                  <a:lnTo>
                    <a:pt x="0" y="0"/>
                  </a:lnTo>
                </a:path>
              </a:pathLst>
            </a:custGeom>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78" name="Freeform: Shape 877">
              <a:extLst>
                <a:ext uri="{FF2B5EF4-FFF2-40B4-BE49-F238E27FC236}">
                  <a16:creationId xmlns:a16="http://schemas.microsoft.com/office/drawing/2014/main" id="{B7EE5809-8EDB-D4A3-C47E-FBDCDE620BD7}"/>
                </a:ext>
              </a:extLst>
            </p:cNvPr>
            <p:cNvSpPr/>
            <p:nvPr/>
          </p:nvSpPr>
          <p:spPr>
            <a:xfrm>
              <a:off x="5292370" y="3250333"/>
              <a:ext cx="6376" cy="58198"/>
            </a:xfrm>
            <a:custGeom>
              <a:avLst/>
              <a:gdLst>
                <a:gd name="connsiteX0" fmla="*/ 0 w 9525"/>
                <a:gd name="connsiteY0" fmla="*/ 0 h 72961"/>
                <a:gd name="connsiteX1" fmla="*/ 0 w 9525"/>
                <a:gd name="connsiteY1" fmla="*/ 72962 h 72961"/>
              </a:gdLst>
              <a:ahLst/>
              <a:cxnLst>
                <a:cxn ang="0">
                  <a:pos x="connsiteX0" y="connsiteY0"/>
                </a:cxn>
                <a:cxn ang="0">
                  <a:pos x="connsiteX1" y="connsiteY1"/>
                </a:cxn>
              </a:cxnLst>
              <a:rect l="l" t="t" r="r" b="b"/>
              <a:pathLst>
                <a:path w="9525" h="72961">
                  <a:moveTo>
                    <a:pt x="0" y="0"/>
                  </a:moveTo>
                  <a:lnTo>
                    <a:pt x="0" y="72962"/>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79" name="Freeform: Shape 878">
              <a:extLst>
                <a:ext uri="{FF2B5EF4-FFF2-40B4-BE49-F238E27FC236}">
                  <a16:creationId xmlns:a16="http://schemas.microsoft.com/office/drawing/2014/main" id="{A1E9DA48-AB6D-9030-60B6-B10C835C90DC}"/>
                </a:ext>
              </a:extLst>
            </p:cNvPr>
            <p:cNvSpPr/>
            <p:nvPr/>
          </p:nvSpPr>
          <p:spPr>
            <a:xfrm>
              <a:off x="5599227" y="3250333"/>
              <a:ext cx="6376" cy="58198"/>
            </a:xfrm>
            <a:custGeom>
              <a:avLst/>
              <a:gdLst>
                <a:gd name="connsiteX0" fmla="*/ 0 w 9525"/>
                <a:gd name="connsiteY0" fmla="*/ 0 h 72961"/>
                <a:gd name="connsiteX1" fmla="*/ 0 w 9525"/>
                <a:gd name="connsiteY1" fmla="*/ 72962 h 72961"/>
              </a:gdLst>
              <a:ahLst/>
              <a:cxnLst>
                <a:cxn ang="0">
                  <a:pos x="connsiteX0" y="connsiteY0"/>
                </a:cxn>
                <a:cxn ang="0">
                  <a:pos x="connsiteX1" y="connsiteY1"/>
                </a:cxn>
              </a:cxnLst>
              <a:rect l="l" t="t" r="r" b="b"/>
              <a:pathLst>
                <a:path w="9525" h="72961">
                  <a:moveTo>
                    <a:pt x="0" y="0"/>
                  </a:moveTo>
                  <a:lnTo>
                    <a:pt x="0" y="72962"/>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80" name="Freeform: Shape 879">
              <a:extLst>
                <a:ext uri="{FF2B5EF4-FFF2-40B4-BE49-F238E27FC236}">
                  <a16:creationId xmlns:a16="http://schemas.microsoft.com/office/drawing/2014/main" id="{8A3323EC-55A1-860D-3D38-AA56F420779E}"/>
                </a:ext>
              </a:extLst>
            </p:cNvPr>
            <p:cNvSpPr/>
            <p:nvPr/>
          </p:nvSpPr>
          <p:spPr>
            <a:xfrm>
              <a:off x="5906085" y="3250333"/>
              <a:ext cx="6376" cy="58198"/>
            </a:xfrm>
            <a:custGeom>
              <a:avLst/>
              <a:gdLst>
                <a:gd name="connsiteX0" fmla="*/ 0 w 9525"/>
                <a:gd name="connsiteY0" fmla="*/ 0 h 72961"/>
                <a:gd name="connsiteX1" fmla="*/ 0 w 9525"/>
                <a:gd name="connsiteY1" fmla="*/ 72962 h 72961"/>
              </a:gdLst>
              <a:ahLst/>
              <a:cxnLst>
                <a:cxn ang="0">
                  <a:pos x="connsiteX0" y="connsiteY0"/>
                </a:cxn>
                <a:cxn ang="0">
                  <a:pos x="connsiteX1" y="connsiteY1"/>
                </a:cxn>
              </a:cxnLst>
              <a:rect l="l" t="t" r="r" b="b"/>
              <a:pathLst>
                <a:path w="9525" h="72961">
                  <a:moveTo>
                    <a:pt x="0" y="0"/>
                  </a:moveTo>
                  <a:lnTo>
                    <a:pt x="0" y="72962"/>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81" name="Freeform: Shape 880">
              <a:extLst>
                <a:ext uri="{FF2B5EF4-FFF2-40B4-BE49-F238E27FC236}">
                  <a16:creationId xmlns:a16="http://schemas.microsoft.com/office/drawing/2014/main" id="{8345B6AB-897C-35B1-CFB5-BEA717240C88}"/>
                </a:ext>
              </a:extLst>
            </p:cNvPr>
            <p:cNvSpPr/>
            <p:nvPr/>
          </p:nvSpPr>
          <p:spPr>
            <a:xfrm>
              <a:off x="6212942" y="3250333"/>
              <a:ext cx="6376" cy="58198"/>
            </a:xfrm>
            <a:custGeom>
              <a:avLst/>
              <a:gdLst>
                <a:gd name="connsiteX0" fmla="*/ 0 w 9525"/>
                <a:gd name="connsiteY0" fmla="*/ 0 h 72961"/>
                <a:gd name="connsiteX1" fmla="*/ 0 w 9525"/>
                <a:gd name="connsiteY1" fmla="*/ 72962 h 72961"/>
              </a:gdLst>
              <a:ahLst/>
              <a:cxnLst>
                <a:cxn ang="0">
                  <a:pos x="connsiteX0" y="connsiteY0"/>
                </a:cxn>
                <a:cxn ang="0">
                  <a:pos x="connsiteX1" y="connsiteY1"/>
                </a:cxn>
              </a:cxnLst>
              <a:rect l="l" t="t" r="r" b="b"/>
              <a:pathLst>
                <a:path w="9525" h="72961">
                  <a:moveTo>
                    <a:pt x="0" y="0"/>
                  </a:moveTo>
                  <a:lnTo>
                    <a:pt x="0" y="72962"/>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82" name="Freeform: Shape 881">
              <a:extLst>
                <a:ext uri="{FF2B5EF4-FFF2-40B4-BE49-F238E27FC236}">
                  <a16:creationId xmlns:a16="http://schemas.microsoft.com/office/drawing/2014/main" id="{C1111629-6E13-5390-F4F4-966663AF064A}"/>
                </a:ext>
              </a:extLst>
            </p:cNvPr>
            <p:cNvSpPr/>
            <p:nvPr/>
          </p:nvSpPr>
          <p:spPr>
            <a:xfrm>
              <a:off x="6519799" y="3250333"/>
              <a:ext cx="6376" cy="58198"/>
            </a:xfrm>
            <a:custGeom>
              <a:avLst/>
              <a:gdLst>
                <a:gd name="connsiteX0" fmla="*/ 0 w 9525"/>
                <a:gd name="connsiteY0" fmla="*/ 0 h 72961"/>
                <a:gd name="connsiteX1" fmla="*/ 0 w 9525"/>
                <a:gd name="connsiteY1" fmla="*/ 72962 h 72961"/>
              </a:gdLst>
              <a:ahLst/>
              <a:cxnLst>
                <a:cxn ang="0">
                  <a:pos x="connsiteX0" y="connsiteY0"/>
                </a:cxn>
                <a:cxn ang="0">
                  <a:pos x="connsiteX1" y="connsiteY1"/>
                </a:cxn>
              </a:cxnLst>
              <a:rect l="l" t="t" r="r" b="b"/>
              <a:pathLst>
                <a:path w="9525" h="72961">
                  <a:moveTo>
                    <a:pt x="0" y="0"/>
                  </a:moveTo>
                  <a:lnTo>
                    <a:pt x="0" y="72962"/>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83" name="Freeform: Shape 882">
              <a:extLst>
                <a:ext uri="{FF2B5EF4-FFF2-40B4-BE49-F238E27FC236}">
                  <a16:creationId xmlns:a16="http://schemas.microsoft.com/office/drawing/2014/main" id="{2EB90C46-E32D-7F01-5470-618165A295E2}"/>
                </a:ext>
              </a:extLst>
            </p:cNvPr>
            <p:cNvSpPr/>
            <p:nvPr/>
          </p:nvSpPr>
          <p:spPr>
            <a:xfrm>
              <a:off x="6826657" y="3250333"/>
              <a:ext cx="6376" cy="58198"/>
            </a:xfrm>
            <a:custGeom>
              <a:avLst/>
              <a:gdLst>
                <a:gd name="connsiteX0" fmla="*/ 0 w 9525"/>
                <a:gd name="connsiteY0" fmla="*/ 0 h 72961"/>
                <a:gd name="connsiteX1" fmla="*/ 0 w 9525"/>
                <a:gd name="connsiteY1" fmla="*/ 72962 h 72961"/>
              </a:gdLst>
              <a:ahLst/>
              <a:cxnLst>
                <a:cxn ang="0">
                  <a:pos x="connsiteX0" y="connsiteY0"/>
                </a:cxn>
                <a:cxn ang="0">
                  <a:pos x="connsiteX1" y="connsiteY1"/>
                </a:cxn>
              </a:cxnLst>
              <a:rect l="l" t="t" r="r" b="b"/>
              <a:pathLst>
                <a:path w="9525" h="72961">
                  <a:moveTo>
                    <a:pt x="0" y="0"/>
                  </a:moveTo>
                  <a:lnTo>
                    <a:pt x="0" y="72962"/>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84" name="Freeform: Shape 883">
              <a:extLst>
                <a:ext uri="{FF2B5EF4-FFF2-40B4-BE49-F238E27FC236}">
                  <a16:creationId xmlns:a16="http://schemas.microsoft.com/office/drawing/2014/main" id="{9EA848D4-C5D2-D264-05D1-75040FB097A0}"/>
                </a:ext>
              </a:extLst>
            </p:cNvPr>
            <p:cNvSpPr/>
            <p:nvPr/>
          </p:nvSpPr>
          <p:spPr>
            <a:xfrm>
              <a:off x="7133514" y="3250333"/>
              <a:ext cx="6376" cy="58198"/>
            </a:xfrm>
            <a:custGeom>
              <a:avLst/>
              <a:gdLst>
                <a:gd name="connsiteX0" fmla="*/ 0 w 9525"/>
                <a:gd name="connsiteY0" fmla="*/ 0 h 72961"/>
                <a:gd name="connsiteX1" fmla="*/ 0 w 9525"/>
                <a:gd name="connsiteY1" fmla="*/ 72962 h 72961"/>
              </a:gdLst>
              <a:ahLst/>
              <a:cxnLst>
                <a:cxn ang="0">
                  <a:pos x="connsiteX0" y="connsiteY0"/>
                </a:cxn>
                <a:cxn ang="0">
                  <a:pos x="connsiteX1" y="connsiteY1"/>
                </a:cxn>
              </a:cxnLst>
              <a:rect l="l" t="t" r="r" b="b"/>
              <a:pathLst>
                <a:path w="9525" h="72961">
                  <a:moveTo>
                    <a:pt x="0" y="0"/>
                  </a:moveTo>
                  <a:lnTo>
                    <a:pt x="0" y="72962"/>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85" name="Freeform: Shape 884">
              <a:extLst>
                <a:ext uri="{FF2B5EF4-FFF2-40B4-BE49-F238E27FC236}">
                  <a16:creationId xmlns:a16="http://schemas.microsoft.com/office/drawing/2014/main" id="{B909A76C-3ACF-1090-D4B7-7DC87404B3C3}"/>
                </a:ext>
              </a:extLst>
            </p:cNvPr>
            <p:cNvSpPr/>
            <p:nvPr/>
          </p:nvSpPr>
          <p:spPr>
            <a:xfrm>
              <a:off x="7440371" y="3250333"/>
              <a:ext cx="6376" cy="58198"/>
            </a:xfrm>
            <a:custGeom>
              <a:avLst/>
              <a:gdLst>
                <a:gd name="connsiteX0" fmla="*/ 0 w 9525"/>
                <a:gd name="connsiteY0" fmla="*/ 0 h 72961"/>
                <a:gd name="connsiteX1" fmla="*/ 0 w 9525"/>
                <a:gd name="connsiteY1" fmla="*/ 72962 h 72961"/>
              </a:gdLst>
              <a:ahLst/>
              <a:cxnLst>
                <a:cxn ang="0">
                  <a:pos x="connsiteX0" y="connsiteY0"/>
                </a:cxn>
                <a:cxn ang="0">
                  <a:pos x="connsiteX1" y="connsiteY1"/>
                </a:cxn>
              </a:cxnLst>
              <a:rect l="l" t="t" r="r" b="b"/>
              <a:pathLst>
                <a:path w="9525" h="72961">
                  <a:moveTo>
                    <a:pt x="0" y="0"/>
                  </a:moveTo>
                  <a:lnTo>
                    <a:pt x="0" y="72962"/>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86" name="Freeform: Shape 885">
              <a:extLst>
                <a:ext uri="{FF2B5EF4-FFF2-40B4-BE49-F238E27FC236}">
                  <a16:creationId xmlns:a16="http://schemas.microsoft.com/office/drawing/2014/main" id="{177986C2-21D5-2C5B-DAE2-76A47C3C16F1}"/>
                </a:ext>
              </a:extLst>
            </p:cNvPr>
            <p:cNvSpPr/>
            <p:nvPr/>
          </p:nvSpPr>
          <p:spPr>
            <a:xfrm>
              <a:off x="7747228" y="3250333"/>
              <a:ext cx="6376" cy="58198"/>
            </a:xfrm>
            <a:custGeom>
              <a:avLst/>
              <a:gdLst>
                <a:gd name="connsiteX0" fmla="*/ 0 w 9525"/>
                <a:gd name="connsiteY0" fmla="*/ 0 h 72961"/>
                <a:gd name="connsiteX1" fmla="*/ 0 w 9525"/>
                <a:gd name="connsiteY1" fmla="*/ 72962 h 72961"/>
              </a:gdLst>
              <a:ahLst/>
              <a:cxnLst>
                <a:cxn ang="0">
                  <a:pos x="connsiteX0" y="connsiteY0"/>
                </a:cxn>
                <a:cxn ang="0">
                  <a:pos x="connsiteX1" y="connsiteY1"/>
                </a:cxn>
              </a:cxnLst>
              <a:rect l="l" t="t" r="r" b="b"/>
              <a:pathLst>
                <a:path w="9525" h="72961">
                  <a:moveTo>
                    <a:pt x="0" y="0"/>
                  </a:moveTo>
                  <a:lnTo>
                    <a:pt x="0" y="72962"/>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87" name="Freeform: Shape 886">
              <a:extLst>
                <a:ext uri="{FF2B5EF4-FFF2-40B4-BE49-F238E27FC236}">
                  <a16:creationId xmlns:a16="http://schemas.microsoft.com/office/drawing/2014/main" id="{50DF04CC-A1DF-37B6-3772-AE9A9FB82FDD}"/>
                </a:ext>
              </a:extLst>
            </p:cNvPr>
            <p:cNvSpPr/>
            <p:nvPr/>
          </p:nvSpPr>
          <p:spPr>
            <a:xfrm>
              <a:off x="8054086" y="3250333"/>
              <a:ext cx="6376" cy="58198"/>
            </a:xfrm>
            <a:custGeom>
              <a:avLst/>
              <a:gdLst>
                <a:gd name="connsiteX0" fmla="*/ 0 w 9525"/>
                <a:gd name="connsiteY0" fmla="*/ 0 h 72961"/>
                <a:gd name="connsiteX1" fmla="*/ 0 w 9525"/>
                <a:gd name="connsiteY1" fmla="*/ 72962 h 72961"/>
              </a:gdLst>
              <a:ahLst/>
              <a:cxnLst>
                <a:cxn ang="0">
                  <a:pos x="connsiteX0" y="connsiteY0"/>
                </a:cxn>
                <a:cxn ang="0">
                  <a:pos x="connsiteX1" y="connsiteY1"/>
                </a:cxn>
              </a:cxnLst>
              <a:rect l="l" t="t" r="r" b="b"/>
              <a:pathLst>
                <a:path w="9525" h="72961">
                  <a:moveTo>
                    <a:pt x="0" y="0"/>
                  </a:moveTo>
                  <a:lnTo>
                    <a:pt x="0" y="72962"/>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88" name="Freeform: Shape 887">
              <a:extLst>
                <a:ext uri="{FF2B5EF4-FFF2-40B4-BE49-F238E27FC236}">
                  <a16:creationId xmlns:a16="http://schemas.microsoft.com/office/drawing/2014/main" id="{3D545420-5FA8-782F-E2E0-4C2A9DDB68CB}"/>
                </a:ext>
              </a:extLst>
            </p:cNvPr>
            <p:cNvSpPr/>
            <p:nvPr/>
          </p:nvSpPr>
          <p:spPr>
            <a:xfrm>
              <a:off x="8360943" y="3250333"/>
              <a:ext cx="6376" cy="58198"/>
            </a:xfrm>
            <a:custGeom>
              <a:avLst/>
              <a:gdLst>
                <a:gd name="connsiteX0" fmla="*/ 0 w 9525"/>
                <a:gd name="connsiteY0" fmla="*/ 0 h 72961"/>
                <a:gd name="connsiteX1" fmla="*/ 0 w 9525"/>
                <a:gd name="connsiteY1" fmla="*/ 72962 h 72961"/>
              </a:gdLst>
              <a:ahLst/>
              <a:cxnLst>
                <a:cxn ang="0">
                  <a:pos x="connsiteX0" y="connsiteY0"/>
                </a:cxn>
                <a:cxn ang="0">
                  <a:pos x="connsiteX1" y="connsiteY1"/>
                </a:cxn>
              </a:cxnLst>
              <a:rect l="l" t="t" r="r" b="b"/>
              <a:pathLst>
                <a:path w="9525" h="72961">
                  <a:moveTo>
                    <a:pt x="0" y="0"/>
                  </a:moveTo>
                  <a:lnTo>
                    <a:pt x="0" y="72962"/>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89" name="Freeform: Shape 888">
              <a:extLst>
                <a:ext uri="{FF2B5EF4-FFF2-40B4-BE49-F238E27FC236}">
                  <a16:creationId xmlns:a16="http://schemas.microsoft.com/office/drawing/2014/main" id="{23E0155C-737B-C4AE-61FF-DA97F9A98220}"/>
                </a:ext>
              </a:extLst>
            </p:cNvPr>
            <p:cNvSpPr/>
            <p:nvPr/>
          </p:nvSpPr>
          <p:spPr>
            <a:xfrm>
              <a:off x="8667800" y="3250333"/>
              <a:ext cx="6376" cy="58198"/>
            </a:xfrm>
            <a:custGeom>
              <a:avLst/>
              <a:gdLst>
                <a:gd name="connsiteX0" fmla="*/ 0 w 9525"/>
                <a:gd name="connsiteY0" fmla="*/ 0 h 72961"/>
                <a:gd name="connsiteX1" fmla="*/ 0 w 9525"/>
                <a:gd name="connsiteY1" fmla="*/ 72962 h 72961"/>
              </a:gdLst>
              <a:ahLst/>
              <a:cxnLst>
                <a:cxn ang="0">
                  <a:pos x="connsiteX0" y="connsiteY0"/>
                </a:cxn>
                <a:cxn ang="0">
                  <a:pos x="connsiteX1" y="connsiteY1"/>
                </a:cxn>
              </a:cxnLst>
              <a:rect l="l" t="t" r="r" b="b"/>
              <a:pathLst>
                <a:path w="9525" h="72961">
                  <a:moveTo>
                    <a:pt x="0" y="0"/>
                  </a:moveTo>
                  <a:lnTo>
                    <a:pt x="0" y="72962"/>
                  </a:lnTo>
                </a:path>
              </a:pathLst>
            </a:custGeom>
            <a:ln w="12700" cap="flat">
              <a:solidFill>
                <a:srgbClr val="1F1C1D"/>
              </a:solid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90" name="Freeform: Shape 889">
              <a:extLst>
                <a:ext uri="{FF2B5EF4-FFF2-40B4-BE49-F238E27FC236}">
                  <a16:creationId xmlns:a16="http://schemas.microsoft.com/office/drawing/2014/main" id="{97BE03C9-8B67-DB75-6FA8-FC581054E882}"/>
                </a:ext>
              </a:extLst>
            </p:cNvPr>
            <p:cNvSpPr/>
            <p:nvPr/>
          </p:nvSpPr>
          <p:spPr>
            <a:xfrm>
              <a:off x="5292370" y="1648132"/>
              <a:ext cx="3528890" cy="1602201"/>
            </a:xfrm>
            <a:custGeom>
              <a:avLst/>
              <a:gdLst>
                <a:gd name="connsiteX0" fmla="*/ 0 w 5272087"/>
                <a:gd name="connsiteY0" fmla="*/ 0 h 2008631"/>
                <a:gd name="connsiteX1" fmla="*/ 0 w 5272087"/>
                <a:gd name="connsiteY1" fmla="*/ 2008632 h 2008631"/>
                <a:gd name="connsiteX2" fmla="*/ 5272088 w 5272087"/>
                <a:gd name="connsiteY2" fmla="*/ 2008632 h 2008631"/>
              </a:gdLst>
              <a:ahLst/>
              <a:cxnLst>
                <a:cxn ang="0">
                  <a:pos x="connsiteX0" y="connsiteY0"/>
                </a:cxn>
                <a:cxn ang="0">
                  <a:pos x="connsiteX1" y="connsiteY1"/>
                </a:cxn>
                <a:cxn ang="0">
                  <a:pos x="connsiteX2" y="connsiteY2"/>
                </a:cxn>
              </a:cxnLst>
              <a:rect l="l" t="t" r="r" b="b"/>
              <a:pathLst>
                <a:path w="5272087" h="2008631">
                  <a:moveTo>
                    <a:pt x="0" y="0"/>
                  </a:moveTo>
                  <a:lnTo>
                    <a:pt x="0" y="2008632"/>
                  </a:lnTo>
                  <a:lnTo>
                    <a:pt x="5272088" y="2008632"/>
                  </a:lnTo>
                </a:path>
              </a:pathLst>
            </a:custGeom>
            <a:noFill/>
            <a:ln w="12700"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891" name="TextBox 890">
              <a:extLst>
                <a:ext uri="{FF2B5EF4-FFF2-40B4-BE49-F238E27FC236}">
                  <a16:creationId xmlns:a16="http://schemas.microsoft.com/office/drawing/2014/main" id="{AE05CE89-77B2-D305-93CD-D396F0486985}"/>
                </a:ext>
              </a:extLst>
            </p:cNvPr>
            <p:cNvSpPr txBox="1"/>
            <p:nvPr/>
          </p:nvSpPr>
          <p:spPr>
            <a:xfrm>
              <a:off x="6742244" y="3444459"/>
              <a:ext cx="413335"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010101"/>
                  </a:solidFill>
                  <a:effectLst/>
                  <a:uLnTx/>
                  <a:uFillTx/>
                  <a:latin typeface="Arial" panose="020B0604020202020204"/>
                  <a:ea typeface="+mn-ea"/>
                  <a:cs typeface="Arial"/>
                  <a:sym typeface="Arial"/>
                  <a:rtl val="0"/>
                </a:rPr>
                <a:t>Months</a:t>
              </a:r>
            </a:p>
          </p:txBody>
        </p:sp>
        <p:sp>
          <p:nvSpPr>
            <p:cNvPr id="892" name="TextBox 891">
              <a:extLst>
                <a:ext uri="{FF2B5EF4-FFF2-40B4-BE49-F238E27FC236}">
                  <a16:creationId xmlns:a16="http://schemas.microsoft.com/office/drawing/2014/main" id="{4015C056-67CC-6EE9-33CB-EFFE953BB61D}"/>
                </a:ext>
              </a:extLst>
            </p:cNvPr>
            <p:cNvSpPr txBox="1"/>
            <p:nvPr/>
          </p:nvSpPr>
          <p:spPr>
            <a:xfrm>
              <a:off x="5217735" y="3286803"/>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0</a:t>
              </a:r>
            </a:p>
          </p:txBody>
        </p:sp>
        <p:sp>
          <p:nvSpPr>
            <p:cNvPr id="893" name="TextBox 892">
              <a:extLst>
                <a:ext uri="{FF2B5EF4-FFF2-40B4-BE49-F238E27FC236}">
                  <a16:creationId xmlns:a16="http://schemas.microsoft.com/office/drawing/2014/main" id="{5ABB9556-2C92-5B50-93AD-4C1C0929C3BF}"/>
                </a:ext>
              </a:extLst>
            </p:cNvPr>
            <p:cNvSpPr txBox="1"/>
            <p:nvPr/>
          </p:nvSpPr>
          <p:spPr>
            <a:xfrm>
              <a:off x="5523894" y="3286803"/>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4</a:t>
              </a:r>
            </a:p>
          </p:txBody>
        </p:sp>
        <p:sp>
          <p:nvSpPr>
            <p:cNvPr id="894" name="TextBox 893">
              <a:extLst>
                <a:ext uri="{FF2B5EF4-FFF2-40B4-BE49-F238E27FC236}">
                  <a16:creationId xmlns:a16="http://schemas.microsoft.com/office/drawing/2014/main" id="{1A32FF8B-348C-B133-4614-8362DF8FA521}"/>
                </a:ext>
              </a:extLst>
            </p:cNvPr>
            <p:cNvSpPr txBox="1"/>
            <p:nvPr/>
          </p:nvSpPr>
          <p:spPr>
            <a:xfrm>
              <a:off x="5832534" y="3286803"/>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8</a:t>
              </a:r>
            </a:p>
          </p:txBody>
        </p:sp>
        <p:sp>
          <p:nvSpPr>
            <p:cNvPr id="895" name="TextBox 894">
              <a:extLst>
                <a:ext uri="{FF2B5EF4-FFF2-40B4-BE49-F238E27FC236}">
                  <a16:creationId xmlns:a16="http://schemas.microsoft.com/office/drawing/2014/main" id="{B1B12C2C-10D7-7EDE-4E07-FBD15EBFD743}"/>
                </a:ext>
              </a:extLst>
            </p:cNvPr>
            <p:cNvSpPr txBox="1"/>
            <p:nvPr/>
          </p:nvSpPr>
          <p:spPr>
            <a:xfrm>
              <a:off x="6118485" y="3286803"/>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12</a:t>
              </a:r>
            </a:p>
          </p:txBody>
        </p:sp>
        <p:sp>
          <p:nvSpPr>
            <p:cNvPr id="896" name="TextBox 895">
              <a:extLst>
                <a:ext uri="{FF2B5EF4-FFF2-40B4-BE49-F238E27FC236}">
                  <a16:creationId xmlns:a16="http://schemas.microsoft.com/office/drawing/2014/main" id="{AE7A76C2-EDF6-F67E-B51C-39A2D4DEB9AA}"/>
                </a:ext>
              </a:extLst>
            </p:cNvPr>
            <p:cNvSpPr txBox="1"/>
            <p:nvPr/>
          </p:nvSpPr>
          <p:spPr>
            <a:xfrm>
              <a:off x="6423798" y="3286803"/>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16</a:t>
              </a:r>
            </a:p>
          </p:txBody>
        </p:sp>
        <p:sp>
          <p:nvSpPr>
            <p:cNvPr id="897" name="TextBox 896">
              <a:extLst>
                <a:ext uri="{FF2B5EF4-FFF2-40B4-BE49-F238E27FC236}">
                  <a16:creationId xmlns:a16="http://schemas.microsoft.com/office/drawing/2014/main" id="{7CF8F010-3CD6-B689-1D12-2FFAFB9F48C2}"/>
                </a:ext>
              </a:extLst>
            </p:cNvPr>
            <p:cNvSpPr txBox="1"/>
            <p:nvPr/>
          </p:nvSpPr>
          <p:spPr>
            <a:xfrm>
              <a:off x="6728580" y="3286803"/>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20</a:t>
              </a:r>
            </a:p>
          </p:txBody>
        </p:sp>
        <p:sp>
          <p:nvSpPr>
            <p:cNvPr id="898" name="TextBox 897">
              <a:extLst>
                <a:ext uri="{FF2B5EF4-FFF2-40B4-BE49-F238E27FC236}">
                  <a16:creationId xmlns:a16="http://schemas.microsoft.com/office/drawing/2014/main" id="{41FE3777-10B5-6A51-FD34-092A187746EF}"/>
                </a:ext>
              </a:extLst>
            </p:cNvPr>
            <p:cNvSpPr txBox="1"/>
            <p:nvPr/>
          </p:nvSpPr>
          <p:spPr>
            <a:xfrm>
              <a:off x="7037686" y="3286803"/>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24</a:t>
              </a:r>
            </a:p>
          </p:txBody>
        </p:sp>
        <p:sp>
          <p:nvSpPr>
            <p:cNvPr id="899" name="TextBox 898">
              <a:extLst>
                <a:ext uri="{FF2B5EF4-FFF2-40B4-BE49-F238E27FC236}">
                  <a16:creationId xmlns:a16="http://schemas.microsoft.com/office/drawing/2014/main" id="{25CD1BD4-4045-F987-E167-19DA62D4F493}"/>
                </a:ext>
              </a:extLst>
            </p:cNvPr>
            <p:cNvSpPr txBox="1"/>
            <p:nvPr/>
          </p:nvSpPr>
          <p:spPr>
            <a:xfrm>
              <a:off x="7343856" y="3286803"/>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28</a:t>
              </a:r>
            </a:p>
          </p:txBody>
        </p:sp>
        <p:sp>
          <p:nvSpPr>
            <p:cNvPr id="900" name="TextBox 899">
              <a:extLst>
                <a:ext uri="{FF2B5EF4-FFF2-40B4-BE49-F238E27FC236}">
                  <a16:creationId xmlns:a16="http://schemas.microsoft.com/office/drawing/2014/main" id="{B0453244-BF81-0101-42CF-91A827ADAA08}"/>
                </a:ext>
              </a:extLst>
            </p:cNvPr>
            <p:cNvSpPr txBox="1"/>
            <p:nvPr/>
          </p:nvSpPr>
          <p:spPr>
            <a:xfrm>
              <a:off x="7647525" y="3286803"/>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32</a:t>
              </a:r>
            </a:p>
          </p:txBody>
        </p:sp>
        <p:sp>
          <p:nvSpPr>
            <p:cNvPr id="901" name="TextBox 900">
              <a:extLst>
                <a:ext uri="{FF2B5EF4-FFF2-40B4-BE49-F238E27FC236}">
                  <a16:creationId xmlns:a16="http://schemas.microsoft.com/office/drawing/2014/main" id="{B11AD61C-C187-0E07-E914-FE6F2BDB3A3C}"/>
                </a:ext>
              </a:extLst>
            </p:cNvPr>
            <p:cNvSpPr txBox="1"/>
            <p:nvPr/>
          </p:nvSpPr>
          <p:spPr>
            <a:xfrm>
              <a:off x="7958793" y="3286803"/>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36</a:t>
              </a:r>
            </a:p>
          </p:txBody>
        </p:sp>
        <p:sp>
          <p:nvSpPr>
            <p:cNvPr id="902" name="TextBox 901">
              <a:extLst>
                <a:ext uri="{FF2B5EF4-FFF2-40B4-BE49-F238E27FC236}">
                  <a16:creationId xmlns:a16="http://schemas.microsoft.com/office/drawing/2014/main" id="{BCAFADD8-8371-D926-EF4C-785162487043}"/>
                </a:ext>
              </a:extLst>
            </p:cNvPr>
            <p:cNvSpPr txBox="1"/>
            <p:nvPr/>
          </p:nvSpPr>
          <p:spPr>
            <a:xfrm>
              <a:off x="8263147" y="3286803"/>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40</a:t>
              </a:r>
            </a:p>
          </p:txBody>
        </p:sp>
        <p:sp>
          <p:nvSpPr>
            <p:cNvPr id="903" name="TextBox 902">
              <a:extLst>
                <a:ext uri="{FF2B5EF4-FFF2-40B4-BE49-F238E27FC236}">
                  <a16:creationId xmlns:a16="http://schemas.microsoft.com/office/drawing/2014/main" id="{419196F8-9D26-943C-C2D6-AA1BCB0D8B2A}"/>
                </a:ext>
              </a:extLst>
            </p:cNvPr>
            <p:cNvSpPr txBox="1"/>
            <p:nvPr/>
          </p:nvSpPr>
          <p:spPr>
            <a:xfrm>
              <a:off x="8566918" y="3286803"/>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44</a:t>
              </a:r>
            </a:p>
          </p:txBody>
        </p:sp>
        <p:sp>
          <p:nvSpPr>
            <p:cNvPr id="904" name="TextBox 903">
              <a:extLst>
                <a:ext uri="{FF2B5EF4-FFF2-40B4-BE49-F238E27FC236}">
                  <a16:creationId xmlns:a16="http://schemas.microsoft.com/office/drawing/2014/main" id="{1C7BDC86-0691-3474-E1FE-3BBAF8107C04}"/>
                </a:ext>
              </a:extLst>
            </p:cNvPr>
            <p:cNvSpPr txBox="1"/>
            <p:nvPr/>
          </p:nvSpPr>
          <p:spPr>
            <a:xfrm>
              <a:off x="5381546" y="3008330"/>
              <a:ext cx="48426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010101"/>
                  </a:solidFill>
                  <a:effectLst/>
                  <a:uLnTx/>
                  <a:uFillTx/>
                  <a:latin typeface="Arial" panose="020B0604020202020204"/>
                  <a:ea typeface="+mn-ea"/>
                  <a:cs typeface="+mn-cs"/>
                  <a:sym typeface="ProximaNova-Regular"/>
                  <a:rtl val="0"/>
                </a:rPr>
                <a:t>Censored</a:t>
              </a:r>
            </a:p>
          </p:txBody>
        </p:sp>
        <p:sp>
          <p:nvSpPr>
            <p:cNvPr id="905" name="Freeform: Shape 904">
              <a:extLst>
                <a:ext uri="{FF2B5EF4-FFF2-40B4-BE49-F238E27FC236}">
                  <a16:creationId xmlns:a16="http://schemas.microsoft.com/office/drawing/2014/main" id="{23A7C379-9268-229B-701C-524A8823E091}"/>
                </a:ext>
              </a:extLst>
            </p:cNvPr>
            <p:cNvSpPr/>
            <p:nvPr/>
          </p:nvSpPr>
          <p:spPr>
            <a:xfrm>
              <a:off x="5366072" y="3085008"/>
              <a:ext cx="6376" cy="53639"/>
            </a:xfrm>
            <a:custGeom>
              <a:avLst/>
              <a:gdLst>
                <a:gd name="connsiteX0" fmla="*/ 0 w 9525"/>
                <a:gd name="connsiteY0" fmla="*/ 0 h 67246"/>
                <a:gd name="connsiteX1" fmla="*/ 0 w 9525"/>
                <a:gd name="connsiteY1" fmla="*/ 67247 h 67246"/>
              </a:gdLst>
              <a:ahLst/>
              <a:cxnLst>
                <a:cxn ang="0">
                  <a:pos x="connsiteX0" y="connsiteY0"/>
                </a:cxn>
                <a:cxn ang="0">
                  <a:pos x="connsiteX1" y="connsiteY1"/>
                </a:cxn>
              </a:cxnLst>
              <a:rect l="l" t="t" r="r" b="b"/>
              <a:pathLst>
                <a:path w="9525" h="67246">
                  <a:moveTo>
                    <a:pt x="0" y="0"/>
                  </a:moveTo>
                  <a:lnTo>
                    <a:pt x="0" y="67247"/>
                  </a:lnTo>
                </a:path>
              </a:pathLst>
            </a:custGeom>
            <a:ln w="7144"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06" name="Freeform: Shape 905">
              <a:extLst>
                <a:ext uri="{FF2B5EF4-FFF2-40B4-BE49-F238E27FC236}">
                  <a16:creationId xmlns:a16="http://schemas.microsoft.com/office/drawing/2014/main" id="{08B91F88-7F97-41E6-D1BA-606AF3732D22}"/>
                </a:ext>
              </a:extLst>
            </p:cNvPr>
            <p:cNvSpPr/>
            <p:nvPr/>
          </p:nvSpPr>
          <p:spPr>
            <a:xfrm>
              <a:off x="5343502" y="3111828"/>
              <a:ext cx="45075" cy="7598"/>
            </a:xfrm>
            <a:custGeom>
              <a:avLst/>
              <a:gdLst>
                <a:gd name="connsiteX0" fmla="*/ 67342 w 67341"/>
                <a:gd name="connsiteY0" fmla="*/ 0 h 9525"/>
                <a:gd name="connsiteX1" fmla="*/ 0 w 67341"/>
                <a:gd name="connsiteY1" fmla="*/ 0 h 9525"/>
              </a:gdLst>
              <a:ahLst/>
              <a:cxnLst>
                <a:cxn ang="0">
                  <a:pos x="connsiteX0" y="connsiteY0"/>
                </a:cxn>
                <a:cxn ang="0">
                  <a:pos x="connsiteX1" y="connsiteY1"/>
                </a:cxn>
              </a:cxnLst>
              <a:rect l="l" t="t" r="r" b="b"/>
              <a:pathLst>
                <a:path w="67341" h="9525">
                  <a:moveTo>
                    <a:pt x="67342" y="0"/>
                  </a:moveTo>
                  <a:lnTo>
                    <a:pt x="0" y="0"/>
                  </a:lnTo>
                </a:path>
              </a:pathLst>
            </a:custGeom>
            <a:ln w="7144" cap="flat">
              <a:solidFill>
                <a:srgbClr val="1F1C1D"/>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10" name="TextBox 909">
              <a:extLst>
                <a:ext uri="{FF2B5EF4-FFF2-40B4-BE49-F238E27FC236}">
                  <a16:creationId xmlns:a16="http://schemas.microsoft.com/office/drawing/2014/main" id="{9DE4D8E5-8CA2-B3E9-FC58-0AD6AA4F2BCB}"/>
                </a:ext>
              </a:extLst>
            </p:cNvPr>
            <p:cNvSpPr txBox="1"/>
            <p:nvPr/>
          </p:nvSpPr>
          <p:spPr>
            <a:xfrm>
              <a:off x="6785789" y="2100043"/>
              <a:ext cx="348413"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787879"/>
                  </a:solidFill>
                  <a:effectLst/>
                  <a:uLnTx/>
                  <a:uFillTx/>
                  <a:latin typeface="Arial" panose="020B0604020202020204"/>
                  <a:ea typeface="+mn-ea"/>
                  <a:cs typeface="+mn-cs"/>
                  <a:sym typeface="ProximaNova-Bold"/>
                  <a:rtl val="0"/>
                </a:rPr>
                <a:t>71.4%</a:t>
              </a:r>
            </a:p>
          </p:txBody>
        </p:sp>
        <p:sp>
          <p:nvSpPr>
            <p:cNvPr id="911" name="TextBox 910">
              <a:extLst>
                <a:ext uri="{FF2B5EF4-FFF2-40B4-BE49-F238E27FC236}">
                  <a16:creationId xmlns:a16="http://schemas.microsoft.com/office/drawing/2014/main" id="{29A586A7-8339-30BC-B70C-31FDB22B73BD}"/>
                </a:ext>
              </a:extLst>
            </p:cNvPr>
            <p:cNvSpPr txBox="1"/>
            <p:nvPr/>
          </p:nvSpPr>
          <p:spPr>
            <a:xfrm>
              <a:off x="6784258" y="1765059"/>
              <a:ext cx="142828"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11508E"/>
                  </a:solidFill>
                  <a:effectLst/>
                  <a:uLnTx/>
                  <a:uFillTx/>
                  <a:latin typeface="Arial" panose="020B0604020202020204"/>
                  <a:ea typeface="+mn-ea"/>
                  <a:cs typeface="+mn-cs"/>
                  <a:sym typeface="ProximaNova-Bold"/>
                  <a:rtl val="0"/>
                </a:rPr>
                <a:t>7</a:t>
              </a:r>
            </a:p>
          </p:txBody>
        </p:sp>
        <p:sp>
          <p:nvSpPr>
            <p:cNvPr id="912" name="TextBox 911">
              <a:extLst>
                <a:ext uri="{FF2B5EF4-FFF2-40B4-BE49-F238E27FC236}">
                  <a16:creationId xmlns:a16="http://schemas.microsoft.com/office/drawing/2014/main" id="{9EEC5E2E-0339-725B-AC57-E5AFBE02C229}"/>
                </a:ext>
              </a:extLst>
            </p:cNvPr>
            <p:cNvSpPr txBox="1"/>
            <p:nvPr/>
          </p:nvSpPr>
          <p:spPr>
            <a:xfrm>
              <a:off x="6839854" y="1765059"/>
              <a:ext cx="124361"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192" normalizeH="0" baseline="0" noProof="0">
                  <a:ln/>
                  <a:solidFill>
                    <a:srgbClr val="11508E"/>
                  </a:solidFill>
                  <a:effectLst/>
                  <a:uLnTx/>
                  <a:uFillTx/>
                  <a:latin typeface="Arial" panose="020B0604020202020204"/>
                  <a:ea typeface="+mn-ea"/>
                  <a:cs typeface="+mn-cs"/>
                  <a:sym typeface="ProximaNova-Bold"/>
                  <a:rtl val="0"/>
                </a:rPr>
                <a:t>7</a:t>
              </a:r>
            </a:p>
          </p:txBody>
        </p:sp>
        <p:sp>
          <p:nvSpPr>
            <p:cNvPr id="913" name="TextBox 912">
              <a:extLst>
                <a:ext uri="{FF2B5EF4-FFF2-40B4-BE49-F238E27FC236}">
                  <a16:creationId xmlns:a16="http://schemas.microsoft.com/office/drawing/2014/main" id="{AECABF3A-AB3C-B1C6-40C9-17BB2B7A46D7}"/>
                </a:ext>
              </a:extLst>
            </p:cNvPr>
            <p:cNvSpPr txBox="1"/>
            <p:nvPr/>
          </p:nvSpPr>
          <p:spPr>
            <a:xfrm>
              <a:off x="6885886" y="1765059"/>
              <a:ext cx="247424"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11508E"/>
                  </a:solidFill>
                  <a:effectLst/>
                  <a:uLnTx/>
                  <a:uFillTx/>
                  <a:latin typeface="Arial" panose="020B0604020202020204"/>
                  <a:ea typeface="+mn-ea"/>
                  <a:cs typeface="+mn-cs"/>
                  <a:sym typeface="ProximaNova-Bold"/>
                  <a:rtl val="0"/>
                </a:rPr>
                <a:t>.3%</a:t>
              </a:r>
            </a:p>
          </p:txBody>
        </p:sp>
        <p:sp>
          <p:nvSpPr>
            <p:cNvPr id="914" name="TextBox 913">
              <a:extLst>
                <a:ext uri="{FF2B5EF4-FFF2-40B4-BE49-F238E27FC236}">
                  <a16:creationId xmlns:a16="http://schemas.microsoft.com/office/drawing/2014/main" id="{EB4BB242-211C-BCF9-C2C9-BB6BC9592BDF}"/>
                </a:ext>
              </a:extLst>
            </p:cNvPr>
            <p:cNvSpPr txBox="1"/>
            <p:nvPr/>
          </p:nvSpPr>
          <p:spPr>
            <a:xfrm>
              <a:off x="6779524" y="1462748"/>
              <a:ext cx="704280"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35495E"/>
                  </a:solidFill>
                  <a:effectLst/>
                  <a:uLnTx/>
                  <a:uFillTx/>
                  <a:latin typeface="Arial" panose="020B0604020202020204"/>
                  <a:ea typeface="+mn-ea"/>
                  <a:cs typeface="+mn-cs"/>
                  <a:sym typeface="ProximaNova-Bold"/>
                  <a:rtl val="0"/>
                </a:rPr>
                <a:t>24-mo OS rate</a:t>
              </a:r>
            </a:p>
          </p:txBody>
        </p:sp>
        <p:sp>
          <p:nvSpPr>
            <p:cNvPr id="915" name="Freeform: Shape 914">
              <a:extLst>
                <a:ext uri="{FF2B5EF4-FFF2-40B4-BE49-F238E27FC236}">
                  <a16:creationId xmlns:a16="http://schemas.microsoft.com/office/drawing/2014/main" id="{4D991C23-98DD-7CBD-A539-E2387835ACA5}"/>
                </a:ext>
              </a:extLst>
            </p:cNvPr>
            <p:cNvSpPr/>
            <p:nvPr/>
          </p:nvSpPr>
          <p:spPr>
            <a:xfrm>
              <a:off x="7458286" y="1646081"/>
              <a:ext cx="1415573" cy="317203"/>
            </a:xfrm>
            <a:custGeom>
              <a:avLst/>
              <a:gdLst>
                <a:gd name="connsiteX0" fmla="*/ 2207419 w 2263806"/>
                <a:gd name="connsiteY0" fmla="*/ 0 h 397668"/>
                <a:gd name="connsiteX1" fmla="*/ 2263807 w 2263806"/>
                <a:gd name="connsiteY1" fmla="*/ 56388 h 397668"/>
                <a:gd name="connsiteX2" fmla="*/ 2263807 w 2263806"/>
                <a:gd name="connsiteY2" fmla="*/ 341281 h 397668"/>
                <a:gd name="connsiteX3" fmla="*/ 2207419 w 2263806"/>
                <a:gd name="connsiteY3" fmla="*/ 397669 h 397668"/>
                <a:gd name="connsiteX4" fmla="*/ 56388 w 2263806"/>
                <a:gd name="connsiteY4" fmla="*/ 397669 h 397668"/>
                <a:gd name="connsiteX5" fmla="*/ 0 w 2263806"/>
                <a:gd name="connsiteY5" fmla="*/ 341281 h 397668"/>
                <a:gd name="connsiteX6" fmla="*/ 0 w 2263806"/>
                <a:gd name="connsiteY6" fmla="*/ 56388 h 397668"/>
                <a:gd name="connsiteX7" fmla="*/ 56388 w 2263806"/>
                <a:gd name="connsiteY7" fmla="*/ 0 h 39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3806" h="397668">
                  <a:moveTo>
                    <a:pt x="2207419" y="0"/>
                  </a:moveTo>
                  <a:cubicBezTo>
                    <a:pt x="2238561" y="0"/>
                    <a:pt x="2263807" y="25246"/>
                    <a:pt x="2263807" y="56388"/>
                  </a:cubicBezTo>
                  <a:lnTo>
                    <a:pt x="2263807" y="341281"/>
                  </a:lnTo>
                  <a:cubicBezTo>
                    <a:pt x="2263807" y="372423"/>
                    <a:pt x="2238561" y="397669"/>
                    <a:pt x="2207419" y="397669"/>
                  </a:cubicBezTo>
                  <a:lnTo>
                    <a:pt x="56388" y="397669"/>
                  </a:lnTo>
                  <a:cubicBezTo>
                    <a:pt x="25246" y="397669"/>
                    <a:pt x="0" y="372423"/>
                    <a:pt x="0" y="341281"/>
                  </a:cubicBezTo>
                  <a:lnTo>
                    <a:pt x="0" y="56388"/>
                  </a:lnTo>
                  <a:cubicBezTo>
                    <a:pt x="0" y="25246"/>
                    <a:pt x="25246" y="0"/>
                    <a:pt x="56388" y="0"/>
                  </a:cubicBezTo>
                  <a:close/>
                </a:path>
              </a:pathLst>
            </a:custGeom>
            <a:solidFill>
              <a:srgbClr val="11508E"/>
            </a:solidFill>
            <a:ln w="9525" cap="flat">
              <a:noFill/>
              <a:prstDash val="solid"/>
              <a:miter/>
            </a:ln>
          </p:spPr>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FFFFFF"/>
                  </a:solidFill>
                  <a:effectLst/>
                  <a:uLnTx/>
                  <a:uFillTx/>
                  <a:latin typeface="Arial" panose="020B0604020202020204"/>
                  <a:ea typeface="+mn-ea"/>
                  <a:cs typeface="+mn-cs"/>
                  <a:sym typeface="ProximaNova-Bold"/>
                  <a:rtl val="0"/>
                </a:rPr>
                <a:t>Zanubrutinib + obinutuzumab</a:t>
              </a:r>
            </a:p>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err="1">
                  <a:ln/>
                  <a:solidFill>
                    <a:srgbClr val="FFFFFF"/>
                  </a:solidFill>
                  <a:effectLst/>
                  <a:uLnTx/>
                  <a:uFillTx/>
                  <a:latin typeface="Arial" panose="020B0604020202020204"/>
                  <a:ea typeface="+mn-ea"/>
                  <a:cs typeface="+mn-cs"/>
                  <a:sym typeface="ProximaNova-Regular"/>
                  <a:rtl val="0"/>
                </a:rPr>
                <a:t>mOS</a:t>
              </a:r>
              <a:r>
                <a:rPr kumimoji="0" lang="en-US" sz="933" b="0" i="0" u="none" strike="noStrike" kern="0" cap="none" spc="0" normalizeH="0" baseline="0" noProof="0">
                  <a:ln/>
                  <a:solidFill>
                    <a:srgbClr val="FFFFFF"/>
                  </a:solidFill>
                  <a:effectLst/>
                  <a:uLnTx/>
                  <a:uFillTx/>
                  <a:latin typeface="Arial" panose="020B0604020202020204"/>
                  <a:ea typeface="+mn-ea"/>
                  <a:cs typeface="+mn-cs"/>
                  <a:sym typeface="ProximaNova-Regular"/>
                  <a:rtl val="0"/>
                </a:rPr>
                <a:t>, NE (NE-NE)</a:t>
              </a:r>
            </a:p>
          </p:txBody>
        </p:sp>
        <p:sp>
          <p:nvSpPr>
            <p:cNvPr id="918" name="TextBox 917">
              <a:extLst>
                <a:ext uri="{FF2B5EF4-FFF2-40B4-BE49-F238E27FC236}">
                  <a16:creationId xmlns:a16="http://schemas.microsoft.com/office/drawing/2014/main" id="{0B9E0989-AA90-D401-34B6-357E316A4481}"/>
                </a:ext>
              </a:extLst>
            </p:cNvPr>
            <p:cNvSpPr txBox="1"/>
            <p:nvPr/>
          </p:nvSpPr>
          <p:spPr>
            <a:xfrm rot="16200000">
              <a:off x="4772374" y="2364840"/>
              <a:ext cx="389290" cy="192409"/>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067" b="1" i="0" u="none" strike="noStrike" kern="0" cap="none" spc="0" normalizeH="0" baseline="0" noProof="0">
                  <a:ln/>
                  <a:solidFill>
                    <a:srgbClr val="010101"/>
                  </a:solidFill>
                  <a:effectLst/>
                  <a:uLnTx/>
                  <a:uFillTx/>
                  <a:latin typeface="Arial" panose="020B0604020202020204"/>
                  <a:ea typeface="+mn-ea"/>
                  <a:cs typeface="+mn-cs"/>
                  <a:sym typeface="ProximaNova-Bold"/>
                  <a:rtl val="0"/>
                </a:rPr>
                <a:t>OS, %</a:t>
              </a:r>
            </a:p>
          </p:txBody>
        </p:sp>
        <p:sp>
          <p:nvSpPr>
            <p:cNvPr id="919" name="Freeform: Shape 918">
              <a:extLst>
                <a:ext uri="{FF2B5EF4-FFF2-40B4-BE49-F238E27FC236}">
                  <a16:creationId xmlns:a16="http://schemas.microsoft.com/office/drawing/2014/main" id="{D5D7E9AF-F6AF-7011-0922-15BA60AA3192}"/>
                </a:ext>
              </a:extLst>
            </p:cNvPr>
            <p:cNvSpPr/>
            <p:nvPr/>
          </p:nvSpPr>
          <p:spPr>
            <a:xfrm>
              <a:off x="5278853" y="1647904"/>
              <a:ext cx="3411133" cy="809686"/>
            </a:xfrm>
            <a:custGeom>
              <a:avLst/>
              <a:gdLst>
                <a:gd name="connsiteX0" fmla="*/ 5096161 w 5096160"/>
                <a:gd name="connsiteY0" fmla="*/ 1015079 h 1015079"/>
                <a:gd name="connsiteX1" fmla="*/ 3985737 w 5096160"/>
                <a:gd name="connsiteY1" fmla="*/ 1015079 h 1015079"/>
                <a:gd name="connsiteX2" fmla="*/ 3985737 w 5096160"/>
                <a:gd name="connsiteY2" fmla="*/ 866299 h 1015079"/>
                <a:gd name="connsiteX3" fmla="*/ 3903060 w 5096160"/>
                <a:gd name="connsiteY3" fmla="*/ 866299 h 1015079"/>
                <a:gd name="connsiteX4" fmla="*/ 3903060 w 5096160"/>
                <a:gd name="connsiteY4" fmla="*/ 726472 h 1015079"/>
                <a:gd name="connsiteX5" fmla="*/ 3386995 w 5096160"/>
                <a:gd name="connsiteY5" fmla="*/ 726472 h 1015079"/>
                <a:gd name="connsiteX6" fmla="*/ 3386995 w 5096160"/>
                <a:gd name="connsiteY6" fmla="*/ 643033 h 1015079"/>
                <a:gd name="connsiteX7" fmla="*/ 3098768 w 5096160"/>
                <a:gd name="connsiteY7" fmla="*/ 643033 h 1015079"/>
                <a:gd name="connsiteX8" fmla="*/ 3098768 w 5096160"/>
                <a:gd name="connsiteY8" fmla="*/ 575882 h 1015079"/>
                <a:gd name="connsiteX9" fmla="*/ 2421446 w 5096160"/>
                <a:gd name="connsiteY9" fmla="*/ 575882 h 1015079"/>
                <a:gd name="connsiteX10" fmla="*/ 2421446 w 5096160"/>
                <a:gd name="connsiteY10" fmla="*/ 528638 h 1015079"/>
                <a:gd name="connsiteX11" fmla="*/ 2039683 w 5096160"/>
                <a:gd name="connsiteY11" fmla="*/ 528638 h 1015079"/>
                <a:gd name="connsiteX12" fmla="*/ 2039683 w 5096160"/>
                <a:gd name="connsiteY12" fmla="*/ 488728 h 1015079"/>
                <a:gd name="connsiteX13" fmla="*/ 2019586 w 5096160"/>
                <a:gd name="connsiteY13" fmla="*/ 488728 h 1015079"/>
                <a:gd name="connsiteX14" fmla="*/ 2019586 w 5096160"/>
                <a:gd name="connsiteY14" fmla="*/ 457867 h 1015079"/>
                <a:gd name="connsiteX15" fmla="*/ 1814036 w 5096160"/>
                <a:gd name="connsiteY15" fmla="*/ 457867 h 1015079"/>
                <a:gd name="connsiteX16" fmla="*/ 1814036 w 5096160"/>
                <a:gd name="connsiteY16" fmla="*/ 419767 h 1015079"/>
                <a:gd name="connsiteX17" fmla="*/ 1349216 w 5096160"/>
                <a:gd name="connsiteY17" fmla="*/ 419767 h 1015079"/>
                <a:gd name="connsiteX18" fmla="*/ 1349216 w 5096160"/>
                <a:gd name="connsiteY18" fmla="*/ 390716 h 1015079"/>
                <a:gd name="connsiteX19" fmla="*/ 1300067 w 5096160"/>
                <a:gd name="connsiteY19" fmla="*/ 390716 h 1015079"/>
                <a:gd name="connsiteX20" fmla="*/ 1300067 w 5096160"/>
                <a:gd name="connsiteY20" fmla="*/ 361664 h 1015079"/>
                <a:gd name="connsiteX21" fmla="*/ 1242060 w 5096160"/>
                <a:gd name="connsiteY21" fmla="*/ 361664 h 1015079"/>
                <a:gd name="connsiteX22" fmla="*/ 1242060 w 5096160"/>
                <a:gd name="connsiteY22" fmla="*/ 328994 h 1015079"/>
                <a:gd name="connsiteX23" fmla="*/ 1197293 w 5096160"/>
                <a:gd name="connsiteY23" fmla="*/ 328994 h 1015079"/>
                <a:gd name="connsiteX24" fmla="*/ 1197293 w 5096160"/>
                <a:gd name="connsiteY24" fmla="*/ 294513 h 1015079"/>
                <a:gd name="connsiteX25" fmla="*/ 819722 w 5096160"/>
                <a:gd name="connsiteY25" fmla="*/ 294513 h 1015079"/>
                <a:gd name="connsiteX26" fmla="*/ 819722 w 5096160"/>
                <a:gd name="connsiteY26" fmla="*/ 260033 h 1015079"/>
                <a:gd name="connsiteX27" fmla="*/ 795147 w 5096160"/>
                <a:gd name="connsiteY27" fmla="*/ 260033 h 1015079"/>
                <a:gd name="connsiteX28" fmla="*/ 795147 w 5096160"/>
                <a:gd name="connsiteY28" fmla="*/ 238220 h 1015079"/>
                <a:gd name="connsiteX29" fmla="*/ 732568 w 5096160"/>
                <a:gd name="connsiteY29" fmla="*/ 238220 h 1015079"/>
                <a:gd name="connsiteX30" fmla="*/ 732568 w 5096160"/>
                <a:gd name="connsiteY30" fmla="*/ 200882 h 1015079"/>
                <a:gd name="connsiteX31" fmla="*/ 707707 w 5096160"/>
                <a:gd name="connsiteY31" fmla="*/ 200882 h 1015079"/>
                <a:gd name="connsiteX32" fmla="*/ 707707 w 5096160"/>
                <a:gd name="connsiteY32" fmla="*/ 174689 h 1015079"/>
                <a:gd name="connsiteX33" fmla="*/ 478441 w 5096160"/>
                <a:gd name="connsiteY33" fmla="*/ 174689 h 1015079"/>
                <a:gd name="connsiteX34" fmla="*/ 478441 w 5096160"/>
                <a:gd name="connsiteY34" fmla="*/ 145733 h 1015079"/>
                <a:gd name="connsiteX35" fmla="*/ 444341 w 5096160"/>
                <a:gd name="connsiteY35" fmla="*/ 145733 h 1015079"/>
                <a:gd name="connsiteX36" fmla="*/ 444341 w 5096160"/>
                <a:gd name="connsiteY36" fmla="*/ 116681 h 1015079"/>
                <a:gd name="connsiteX37" fmla="*/ 305848 w 5096160"/>
                <a:gd name="connsiteY37" fmla="*/ 116681 h 1015079"/>
                <a:gd name="connsiteX38" fmla="*/ 305848 w 5096160"/>
                <a:gd name="connsiteY38" fmla="*/ 84011 h 1015079"/>
                <a:gd name="connsiteX39" fmla="*/ 214217 w 5096160"/>
                <a:gd name="connsiteY39" fmla="*/ 84011 h 1015079"/>
                <a:gd name="connsiteX40" fmla="*/ 214217 w 5096160"/>
                <a:gd name="connsiteY40" fmla="*/ 32195 h 1015079"/>
                <a:gd name="connsiteX41" fmla="*/ 40005 w 5096160"/>
                <a:gd name="connsiteY41" fmla="*/ 32195 h 1015079"/>
                <a:gd name="connsiteX42" fmla="*/ 40005 w 5096160"/>
                <a:gd name="connsiteY42" fmla="*/ 0 h 1015079"/>
                <a:gd name="connsiteX43" fmla="*/ 0 w 5096160"/>
                <a:gd name="connsiteY43" fmla="*/ 0 h 101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096160" h="1015079">
                  <a:moveTo>
                    <a:pt x="5096161" y="1015079"/>
                  </a:moveTo>
                  <a:lnTo>
                    <a:pt x="3985737" y="1015079"/>
                  </a:lnTo>
                  <a:lnTo>
                    <a:pt x="3985737" y="866299"/>
                  </a:lnTo>
                  <a:lnTo>
                    <a:pt x="3903060" y="866299"/>
                  </a:lnTo>
                  <a:lnTo>
                    <a:pt x="3903060" y="726472"/>
                  </a:lnTo>
                  <a:lnTo>
                    <a:pt x="3386995" y="726472"/>
                  </a:lnTo>
                  <a:lnTo>
                    <a:pt x="3386995" y="643033"/>
                  </a:lnTo>
                  <a:lnTo>
                    <a:pt x="3098768" y="643033"/>
                  </a:lnTo>
                  <a:lnTo>
                    <a:pt x="3098768" y="575882"/>
                  </a:lnTo>
                  <a:lnTo>
                    <a:pt x="2421446" y="575882"/>
                  </a:lnTo>
                  <a:lnTo>
                    <a:pt x="2421446" y="528638"/>
                  </a:lnTo>
                  <a:lnTo>
                    <a:pt x="2039683" y="528638"/>
                  </a:lnTo>
                  <a:lnTo>
                    <a:pt x="2039683" y="488728"/>
                  </a:lnTo>
                  <a:lnTo>
                    <a:pt x="2019586" y="488728"/>
                  </a:lnTo>
                  <a:lnTo>
                    <a:pt x="2019586" y="457867"/>
                  </a:lnTo>
                  <a:lnTo>
                    <a:pt x="1814036" y="457867"/>
                  </a:lnTo>
                  <a:lnTo>
                    <a:pt x="1814036" y="419767"/>
                  </a:lnTo>
                  <a:lnTo>
                    <a:pt x="1349216" y="419767"/>
                  </a:lnTo>
                  <a:lnTo>
                    <a:pt x="1349216" y="390716"/>
                  </a:lnTo>
                  <a:lnTo>
                    <a:pt x="1300067" y="390716"/>
                  </a:lnTo>
                  <a:lnTo>
                    <a:pt x="1300067" y="361664"/>
                  </a:lnTo>
                  <a:lnTo>
                    <a:pt x="1242060" y="361664"/>
                  </a:lnTo>
                  <a:lnTo>
                    <a:pt x="1242060" y="328994"/>
                  </a:lnTo>
                  <a:lnTo>
                    <a:pt x="1197293" y="328994"/>
                  </a:lnTo>
                  <a:lnTo>
                    <a:pt x="1197293" y="294513"/>
                  </a:lnTo>
                  <a:lnTo>
                    <a:pt x="819722" y="294513"/>
                  </a:lnTo>
                  <a:lnTo>
                    <a:pt x="819722" y="260033"/>
                  </a:lnTo>
                  <a:lnTo>
                    <a:pt x="795147" y="260033"/>
                  </a:lnTo>
                  <a:lnTo>
                    <a:pt x="795147" y="238220"/>
                  </a:lnTo>
                  <a:lnTo>
                    <a:pt x="732568" y="238220"/>
                  </a:lnTo>
                  <a:lnTo>
                    <a:pt x="732568" y="200882"/>
                  </a:lnTo>
                  <a:lnTo>
                    <a:pt x="707707" y="200882"/>
                  </a:lnTo>
                  <a:lnTo>
                    <a:pt x="707707" y="174689"/>
                  </a:lnTo>
                  <a:lnTo>
                    <a:pt x="478441" y="174689"/>
                  </a:lnTo>
                  <a:lnTo>
                    <a:pt x="478441" y="145733"/>
                  </a:lnTo>
                  <a:lnTo>
                    <a:pt x="444341" y="145733"/>
                  </a:lnTo>
                  <a:lnTo>
                    <a:pt x="444341" y="116681"/>
                  </a:lnTo>
                  <a:lnTo>
                    <a:pt x="305848" y="116681"/>
                  </a:lnTo>
                  <a:lnTo>
                    <a:pt x="305848" y="84011"/>
                  </a:lnTo>
                  <a:lnTo>
                    <a:pt x="214217" y="84011"/>
                  </a:lnTo>
                  <a:lnTo>
                    <a:pt x="214217" y="32195"/>
                  </a:lnTo>
                  <a:lnTo>
                    <a:pt x="40005" y="32195"/>
                  </a:lnTo>
                  <a:lnTo>
                    <a:pt x="40005" y="0"/>
                  </a:lnTo>
                  <a:lnTo>
                    <a:pt x="0" y="0"/>
                  </a:lnTo>
                </a:path>
              </a:pathLst>
            </a:custGeom>
            <a:noFill/>
            <a:ln w="19050"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20" name="Freeform: Shape 919">
              <a:extLst>
                <a:ext uri="{FF2B5EF4-FFF2-40B4-BE49-F238E27FC236}">
                  <a16:creationId xmlns:a16="http://schemas.microsoft.com/office/drawing/2014/main" id="{BA5F0846-C991-F8E8-C540-A751DC39B4BB}"/>
                </a:ext>
              </a:extLst>
            </p:cNvPr>
            <p:cNvSpPr/>
            <p:nvPr/>
          </p:nvSpPr>
          <p:spPr>
            <a:xfrm>
              <a:off x="7499409" y="2141602"/>
              <a:ext cx="6376" cy="37837"/>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21" name="Freeform: Shape 920">
              <a:extLst>
                <a:ext uri="{FF2B5EF4-FFF2-40B4-BE49-F238E27FC236}">
                  <a16:creationId xmlns:a16="http://schemas.microsoft.com/office/drawing/2014/main" id="{DD347E8C-BC88-1C90-148D-04E5F38FED04}"/>
                </a:ext>
              </a:extLst>
            </p:cNvPr>
            <p:cNvSpPr/>
            <p:nvPr/>
          </p:nvSpPr>
          <p:spPr>
            <a:xfrm>
              <a:off x="7479836" y="2160520"/>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22" name="Freeform: Shape 921">
              <a:extLst>
                <a:ext uri="{FF2B5EF4-FFF2-40B4-BE49-F238E27FC236}">
                  <a16:creationId xmlns:a16="http://schemas.microsoft.com/office/drawing/2014/main" id="{72CF7A80-C6E6-A2FC-0A15-5819D2E1620C}"/>
                </a:ext>
              </a:extLst>
            </p:cNvPr>
            <p:cNvSpPr/>
            <p:nvPr/>
          </p:nvSpPr>
          <p:spPr>
            <a:xfrm>
              <a:off x="7469827" y="2141602"/>
              <a:ext cx="6376" cy="37837"/>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23" name="Freeform: Shape 922">
              <a:extLst>
                <a:ext uri="{FF2B5EF4-FFF2-40B4-BE49-F238E27FC236}">
                  <a16:creationId xmlns:a16="http://schemas.microsoft.com/office/drawing/2014/main" id="{521A4C73-3E2F-E81B-A15E-BA487D72101F}"/>
                </a:ext>
              </a:extLst>
            </p:cNvPr>
            <p:cNvSpPr/>
            <p:nvPr/>
          </p:nvSpPr>
          <p:spPr>
            <a:xfrm>
              <a:off x="7450253" y="2160520"/>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24" name="Freeform: Shape 923">
              <a:extLst>
                <a:ext uri="{FF2B5EF4-FFF2-40B4-BE49-F238E27FC236}">
                  <a16:creationId xmlns:a16="http://schemas.microsoft.com/office/drawing/2014/main" id="{8C4F8891-3371-CF57-29AF-223ABF6CE18A}"/>
                </a:ext>
              </a:extLst>
            </p:cNvPr>
            <p:cNvSpPr/>
            <p:nvPr/>
          </p:nvSpPr>
          <p:spPr>
            <a:xfrm>
              <a:off x="7431764" y="2141602"/>
              <a:ext cx="6376" cy="37837"/>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25" name="Freeform: Shape 924">
              <a:extLst>
                <a:ext uri="{FF2B5EF4-FFF2-40B4-BE49-F238E27FC236}">
                  <a16:creationId xmlns:a16="http://schemas.microsoft.com/office/drawing/2014/main" id="{D215BB8E-E43A-70D1-E44B-8A1D8477462C}"/>
                </a:ext>
              </a:extLst>
            </p:cNvPr>
            <p:cNvSpPr/>
            <p:nvPr/>
          </p:nvSpPr>
          <p:spPr>
            <a:xfrm>
              <a:off x="7412191" y="2160520"/>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26" name="Freeform: Shape 925">
              <a:extLst>
                <a:ext uri="{FF2B5EF4-FFF2-40B4-BE49-F238E27FC236}">
                  <a16:creationId xmlns:a16="http://schemas.microsoft.com/office/drawing/2014/main" id="{00DA0B43-6EDC-61A8-D300-A83C9AA1B995}"/>
                </a:ext>
              </a:extLst>
            </p:cNvPr>
            <p:cNvSpPr/>
            <p:nvPr/>
          </p:nvSpPr>
          <p:spPr>
            <a:xfrm>
              <a:off x="7400524" y="2141602"/>
              <a:ext cx="6376" cy="37837"/>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27" name="Freeform: Shape 926">
              <a:extLst>
                <a:ext uri="{FF2B5EF4-FFF2-40B4-BE49-F238E27FC236}">
                  <a16:creationId xmlns:a16="http://schemas.microsoft.com/office/drawing/2014/main" id="{E4D454F3-8E53-0D2A-2932-F633AA901332}"/>
                </a:ext>
              </a:extLst>
            </p:cNvPr>
            <p:cNvSpPr/>
            <p:nvPr/>
          </p:nvSpPr>
          <p:spPr>
            <a:xfrm>
              <a:off x="7380950" y="2160520"/>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28" name="Freeform: Shape 927">
              <a:extLst>
                <a:ext uri="{FF2B5EF4-FFF2-40B4-BE49-F238E27FC236}">
                  <a16:creationId xmlns:a16="http://schemas.microsoft.com/office/drawing/2014/main" id="{75C58064-741F-DFFF-EAEF-6D81EE9257B5}"/>
                </a:ext>
              </a:extLst>
            </p:cNvPr>
            <p:cNvSpPr/>
            <p:nvPr/>
          </p:nvSpPr>
          <p:spPr>
            <a:xfrm>
              <a:off x="7773942" y="2208766"/>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29" name="Freeform: Shape 928">
              <a:extLst>
                <a:ext uri="{FF2B5EF4-FFF2-40B4-BE49-F238E27FC236}">
                  <a16:creationId xmlns:a16="http://schemas.microsoft.com/office/drawing/2014/main" id="{3C8F5F14-07DF-AA0B-2EAE-2F40B5E1525B}"/>
                </a:ext>
              </a:extLst>
            </p:cNvPr>
            <p:cNvSpPr/>
            <p:nvPr/>
          </p:nvSpPr>
          <p:spPr>
            <a:xfrm>
              <a:off x="7754369" y="2227683"/>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30" name="Freeform: Shape 929">
              <a:extLst>
                <a:ext uri="{FF2B5EF4-FFF2-40B4-BE49-F238E27FC236}">
                  <a16:creationId xmlns:a16="http://schemas.microsoft.com/office/drawing/2014/main" id="{7E7A5108-B324-49BE-1C00-E029894CA1D5}"/>
                </a:ext>
              </a:extLst>
            </p:cNvPr>
            <p:cNvSpPr/>
            <p:nvPr/>
          </p:nvSpPr>
          <p:spPr>
            <a:xfrm>
              <a:off x="7629981" y="2208766"/>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31" name="Freeform: Shape 930">
              <a:extLst>
                <a:ext uri="{FF2B5EF4-FFF2-40B4-BE49-F238E27FC236}">
                  <a16:creationId xmlns:a16="http://schemas.microsoft.com/office/drawing/2014/main" id="{84077F5A-5242-A26A-01D4-EC01B1DE72D1}"/>
                </a:ext>
              </a:extLst>
            </p:cNvPr>
            <p:cNvSpPr/>
            <p:nvPr/>
          </p:nvSpPr>
          <p:spPr>
            <a:xfrm>
              <a:off x="7610408" y="2227683"/>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32" name="Freeform: Shape 931">
              <a:extLst>
                <a:ext uri="{FF2B5EF4-FFF2-40B4-BE49-F238E27FC236}">
                  <a16:creationId xmlns:a16="http://schemas.microsoft.com/office/drawing/2014/main" id="{91E6C57F-E3BD-E209-9E16-C53E50E2BAD8}"/>
                </a:ext>
              </a:extLst>
            </p:cNvPr>
            <p:cNvSpPr/>
            <p:nvPr/>
          </p:nvSpPr>
          <p:spPr>
            <a:xfrm>
              <a:off x="7582037" y="2208766"/>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33" name="Freeform: Shape 932">
              <a:extLst>
                <a:ext uri="{FF2B5EF4-FFF2-40B4-BE49-F238E27FC236}">
                  <a16:creationId xmlns:a16="http://schemas.microsoft.com/office/drawing/2014/main" id="{D720DD2E-9843-6973-ACEC-7173408BF1F1}"/>
                </a:ext>
              </a:extLst>
            </p:cNvPr>
            <p:cNvSpPr/>
            <p:nvPr/>
          </p:nvSpPr>
          <p:spPr>
            <a:xfrm>
              <a:off x="7562464" y="2227683"/>
              <a:ext cx="39209" cy="7598"/>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34" name="Freeform: Shape 933">
              <a:extLst>
                <a:ext uri="{FF2B5EF4-FFF2-40B4-BE49-F238E27FC236}">
                  <a16:creationId xmlns:a16="http://schemas.microsoft.com/office/drawing/2014/main" id="{7D32708B-3471-0B71-3B0C-BF2718398243}"/>
                </a:ext>
              </a:extLst>
            </p:cNvPr>
            <p:cNvSpPr/>
            <p:nvPr/>
          </p:nvSpPr>
          <p:spPr>
            <a:xfrm>
              <a:off x="7802887" y="2208766"/>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35" name="Freeform: Shape 934">
              <a:extLst>
                <a:ext uri="{FF2B5EF4-FFF2-40B4-BE49-F238E27FC236}">
                  <a16:creationId xmlns:a16="http://schemas.microsoft.com/office/drawing/2014/main" id="{6316BE0C-1CAE-9529-9D7B-DA36B390703B}"/>
                </a:ext>
              </a:extLst>
            </p:cNvPr>
            <p:cNvSpPr/>
            <p:nvPr/>
          </p:nvSpPr>
          <p:spPr>
            <a:xfrm>
              <a:off x="7783314" y="2227683"/>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36" name="Freeform: Shape 935">
              <a:extLst>
                <a:ext uri="{FF2B5EF4-FFF2-40B4-BE49-F238E27FC236}">
                  <a16:creationId xmlns:a16="http://schemas.microsoft.com/office/drawing/2014/main" id="{E9D7D973-47FE-69FF-FAB3-5E783BF03FFF}"/>
                </a:ext>
              </a:extLst>
            </p:cNvPr>
            <p:cNvSpPr/>
            <p:nvPr/>
          </p:nvSpPr>
          <p:spPr>
            <a:xfrm>
              <a:off x="7839228" y="2208766"/>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37" name="Freeform: Shape 936">
              <a:extLst>
                <a:ext uri="{FF2B5EF4-FFF2-40B4-BE49-F238E27FC236}">
                  <a16:creationId xmlns:a16="http://schemas.microsoft.com/office/drawing/2014/main" id="{916122C1-DAB3-A522-B489-14C062DB2787}"/>
                </a:ext>
              </a:extLst>
            </p:cNvPr>
            <p:cNvSpPr/>
            <p:nvPr/>
          </p:nvSpPr>
          <p:spPr>
            <a:xfrm>
              <a:off x="7819655" y="2227683"/>
              <a:ext cx="39209" cy="7598"/>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38" name="Freeform: Shape 937">
              <a:extLst>
                <a:ext uri="{FF2B5EF4-FFF2-40B4-BE49-F238E27FC236}">
                  <a16:creationId xmlns:a16="http://schemas.microsoft.com/office/drawing/2014/main" id="{BF9BCFE8-D3B2-1667-05B4-6A17D4C26AB5}"/>
                </a:ext>
              </a:extLst>
            </p:cNvPr>
            <p:cNvSpPr/>
            <p:nvPr/>
          </p:nvSpPr>
          <p:spPr>
            <a:xfrm>
              <a:off x="8320841" y="2438671"/>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39" name="Freeform: Shape 938">
              <a:extLst>
                <a:ext uri="{FF2B5EF4-FFF2-40B4-BE49-F238E27FC236}">
                  <a16:creationId xmlns:a16="http://schemas.microsoft.com/office/drawing/2014/main" id="{686684E3-1E2A-1467-6AC3-73C78FE227B6}"/>
                </a:ext>
              </a:extLst>
            </p:cNvPr>
            <p:cNvSpPr/>
            <p:nvPr/>
          </p:nvSpPr>
          <p:spPr>
            <a:xfrm>
              <a:off x="8301267" y="2457589"/>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40" name="Freeform: Shape 939">
              <a:extLst>
                <a:ext uri="{FF2B5EF4-FFF2-40B4-BE49-F238E27FC236}">
                  <a16:creationId xmlns:a16="http://schemas.microsoft.com/office/drawing/2014/main" id="{91514E4E-D1E7-BE5D-086F-426F9272D712}"/>
                </a:ext>
              </a:extLst>
            </p:cNvPr>
            <p:cNvSpPr/>
            <p:nvPr/>
          </p:nvSpPr>
          <p:spPr>
            <a:xfrm>
              <a:off x="8689987" y="2438671"/>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41" name="Freeform: Shape 940">
              <a:extLst>
                <a:ext uri="{FF2B5EF4-FFF2-40B4-BE49-F238E27FC236}">
                  <a16:creationId xmlns:a16="http://schemas.microsoft.com/office/drawing/2014/main" id="{BB6E22D9-192E-CF0B-985A-007B0BAB4D22}"/>
                </a:ext>
              </a:extLst>
            </p:cNvPr>
            <p:cNvSpPr/>
            <p:nvPr/>
          </p:nvSpPr>
          <p:spPr>
            <a:xfrm>
              <a:off x="8670414" y="2457589"/>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42" name="Freeform: Shape 941">
              <a:extLst>
                <a:ext uri="{FF2B5EF4-FFF2-40B4-BE49-F238E27FC236}">
                  <a16:creationId xmlns:a16="http://schemas.microsoft.com/office/drawing/2014/main" id="{182DA126-7D23-6486-C751-C4455E2B3500}"/>
                </a:ext>
              </a:extLst>
            </p:cNvPr>
            <p:cNvSpPr/>
            <p:nvPr/>
          </p:nvSpPr>
          <p:spPr>
            <a:xfrm>
              <a:off x="8214559" y="2438671"/>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43" name="Freeform: Shape 942">
              <a:extLst>
                <a:ext uri="{FF2B5EF4-FFF2-40B4-BE49-F238E27FC236}">
                  <a16:creationId xmlns:a16="http://schemas.microsoft.com/office/drawing/2014/main" id="{239EC8BD-033A-6F80-C1C6-3F30259212EB}"/>
                </a:ext>
              </a:extLst>
            </p:cNvPr>
            <p:cNvSpPr/>
            <p:nvPr/>
          </p:nvSpPr>
          <p:spPr>
            <a:xfrm>
              <a:off x="8194986" y="2457589"/>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44" name="Freeform: Shape 943">
              <a:extLst>
                <a:ext uri="{FF2B5EF4-FFF2-40B4-BE49-F238E27FC236}">
                  <a16:creationId xmlns:a16="http://schemas.microsoft.com/office/drawing/2014/main" id="{571F48BC-01BA-85EC-8150-36F404831979}"/>
                </a:ext>
              </a:extLst>
            </p:cNvPr>
            <p:cNvSpPr/>
            <p:nvPr/>
          </p:nvSpPr>
          <p:spPr>
            <a:xfrm>
              <a:off x="8156733" y="2438671"/>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45" name="Freeform: Shape 944">
              <a:extLst>
                <a:ext uri="{FF2B5EF4-FFF2-40B4-BE49-F238E27FC236}">
                  <a16:creationId xmlns:a16="http://schemas.microsoft.com/office/drawing/2014/main" id="{540C21DC-D563-9894-B121-C80583745B5A}"/>
                </a:ext>
              </a:extLst>
            </p:cNvPr>
            <p:cNvSpPr/>
            <p:nvPr/>
          </p:nvSpPr>
          <p:spPr>
            <a:xfrm>
              <a:off x="8137159" y="2457589"/>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46" name="Freeform: Shape 945">
              <a:extLst>
                <a:ext uri="{FF2B5EF4-FFF2-40B4-BE49-F238E27FC236}">
                  <a16:creationId xmlns:a16="http://schemas.microsoft.com/office/drawing/2014/main" id="{5F6A496F-FD37-F3C7-8D96-A2C089464AC1}"/>
                </a:ext>
              </a:extLst>
            </p:cNvPr>
            <p:cNvSpPr/>
            <p:nvPr/>
          </p:nvSpPr>
          <p:spPr>
            <a:xfrm>
              <a:off x="8139965" y="2438671"/>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47" name="Freeform: Shape 946">
              <a:extLst>
                <a:ext uri="{FF2B5EF4-FFF2-40B4-BE49-F238E27FC236}">
                  <a16:creationId xmlns:a16="http://schemas.microsoft.com/office/drawing/2014/main" id="{117C6908-4AA8-DB14-1D36-737996CC14B5}"/>
                </a:ext>
              </a:extLst>
            </p:cNvPr>
            <p:cNvSpPr/>
            <p:nvPr/>
          </p:nvSpPr>
          <p:spPr>
            <a:xfrm>
              <a:off x="8120392" y="2457589"/>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48" name="Freeform: Shape 947">
              <a:extLst>
                <a:ext uri="{FF2B5EF4-FFF2-40B4-BE49-F238E27FC236}">
                  <a16:creationId xmlns:a16="http://schemas.microsoft.com/office/drawing/2014/main" id="{76E33004-675F-90BF-BDB0-3B2AB860335C}"/>
                </a:ext>
              </a:extLst>
            </p:cNvPr>
            <p:cNvSpPr/>
            <p:nvPr/>
          </p:nvSpPr>
          <p:spPr>
            <a:xfrm>
              <a:off x="8037636" y="2438671"/>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49" name="Freeform: Shape 948">
              <a:extLst>
                <a:ext uri="{FF2B5EF4-FFF2-40B4-BE49-F238E27FC236}">
                  <a16:creationId xmlns:a16="http://schemas.microsoft.com/office/drawing/2014/main" id="{69F26A27-C0B2-0204-2B8C-12C085C9773B}"/>
                </a:ext>
              </a:extLst>
            </p:cNvPr>
            <p:cNvSpPr/>
            <p:nvPr/>
          </p:nvSpPr>
          <p:spPr>
            <a:xfrm>
              <a:off x="8018063" y="2457589"/>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50" name="Freeform: Shape 949">
              <a:extLst>
                <a:ext uri="{FF2B5EF4-FFF2-40B4-BE49-F238E27FC236}">
                  <a16:creationId xmlns:a16="http://schemas.microsoft.com/office/drawing/2014/main" id="{6708C5BB-B04D-CE71-2E81-49E357A06171}"/>
                </a:ext>
              </a:extLst>
            </p:cNvPr>
            <p:cNvSpPr/>
            <p:nvPr/>
          </p:nvSpPr>
          <p:spPr>
            <a:xfrm>
              <a:off x="6791144" y="2050657"/>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51" name="Freeform: Shape 950">
              <a:extLst>
                <a:ext uri="{FF2B5EF4-FFF2-40B4-BE49-F238E27FC236}">
                  <a16:creationId xmlns:a16="http://schemas.microsoft.com/office/drawing/2014/main" id="{466436A3-9EEE-27BA-AA12-29A4FF5DE964}"/>
                </a:ext>
              </a:extLst>
            </p:cNvPr>
            <p:cNvSpPr/>
            <p:nvPr/>
          </p:nvSpPr>
          <p:spPr>
            <a:xfrm>
              <a:off x="6771572" y="2069576"/>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52" name="Freeform: Shape 951">
              <a:extLst>
                <a:ext uri="{FF2B5EF4-FFF2-40B4-BE49-F238E27FC236}">
                  <a16:creationId xmlns:a16="http://schemas.microsoft.com/office/drawing/2014/main" id="{FD1F946D-92BC-C44A-0179-930443EE76D0}"/>
                </a:ext>
              </a:extLst>
            </p:cNvPr>
            <p:cNvSpPr/>
            <p:nvPr/>
          </p:nvSpPr>
          <p:spPr>
            <a:xfrm>
              <a:off x="6855347" y="2050657"/>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53" name="Freeform: Shape 952">
              <a:extLst>
                <a:ext uri="{FF2B5EF4-FFF2-40B4-BE49-F238E27FC236}">
                  <a16:creationId xmlns:a16="http://schemas.microsoft.com/office/drawing/2014/main" id="{7F35198F-1BB3-3B37-F4C6-9FA672C1B9C7}"/>
                </a:ext>
              </a:extLst>
            </p:cNvPr>
            <p:cNvSpPr/>
            <p:nvPr/>
          </p:nvSpPr>
          <p:spPr>
            <a:xfrm>
              <a:off x="6835773" y="2069576"/>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54" name="Freeform: Shape 953">
              <a:extLst>
                <a:ext uri="{FF2B5EF4-FFF2-40B4-BE49-F238E27FC236}">
                  <a16:creationId xmlns:a16="http://schemas.microsoft.com/office/drawing/2014/main" id="{67F7BC0C-EDB1-2898-7EEB-89F3D52150C1}"/>
                </a:ext>
              </a:extLst>
            </p:cNvPr>
            <p:cNvSpPr/>
            <p:nvPr/>
          </p:nvSpPr>
          <p:spPr>
            <a:xfrm>
              <a:off x="6716422" y="2050657"/>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55" name="Freeform: Shape 954">
              <a:extLst>
                <a:ext uri="{FF2B5EF4-FFF2-40B4-BE49-F238E27FC236}">
                  <a16:creationId xmlns:a16="http://schemas.microsoft.com/office/drawing/2014/main" id="{4EDE7C84-ED63-9A79-806C-139409AA62FB}"/>
                </a:ext>
              </a:extLst>
            </p:cNvPr>
            <p:cNvSpPr/>
            <p:nvPr/>
          </p:nvSpPr>
          <p:spPr>
            <a:xfrm>
              <a:off x="6696850" y="2069576"/>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56" name="Freeform: Shape 955">
              <a:extLst>
                <a:ext uri="{FF2B5EF4-FFF2-40B4-BE49-F238E27FC236}">
                  <a16:creationId xmlns:a16="http://schemas.microsoft.com/office/drawing/2014/main" id="{64B6687C-1C37-E12B-EE82-539D5590AB42}"/>
                </a:ext>
              </a:extLst>
            </p:cNvPr>
            <p:cNvSpPr/>
            <p:nvPr/>
          </p:nvSpPr>
          <p:spPr>
            <a:xfrm>
              <a:off x="6699527" y="2050657"/>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57" name="Freeform: Shape 956">
              <a:extLst>
                <a:ext uri="{FF2B5EF4-FFF2-40B4-BE49-F238E27FC236}">
                  <a16:creationId xmlns:a16="http://schemas.microsoft.com/office/drawing/2014/main" id="{E65EDC70-010E-F14C-F57B-B9FEBA9E2796}"/>
                </a:ext>
              </a:extLst>
            </p:cNvPr>
            <p:cNvSpPr/>
            <p:nvPr/>
          </p:nvSpPr>
          <p:spPr>
            <a:xfrm>
              <a:off x="6679954" y="2069576"/>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58" name="Freeform: Shape 957">
              <a:extLst>
                <a:ext uri="{FF2B5EF4-FFF2-40B4-BE49-F238E27FC236}">
                  <a16:creationId xmlns:a16="http://schemas.microsoft.com/office/drawing/2014/main" id="{9A9B5381-8795-CA23-E71C-EBD123122916}"/>
                </a:ext>
              </a:extLst>
            </p:cNvPr>
            <p:cNvSpPr/>
            <p:nvPr/>
          </p:nvSpPr>
          <p:spPr>
            <a:xfrm>
              <a:off x="7346777" y="208841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59" name="Freeform: Shape 958">
              <a:extLst>
                <a:ext uri="{FF2B5EF4-FFF2-40B4-BE49-F238E27FC236}">
                  <a16:creationId xmlns:a16="http://schemas.microsoft.com/office/drawing/2014/main" id="{779A5A6E-0422-FE83-8EC9-BB6CCD44B6BE}"/>
                </a:ext>
              </a:extLst>
            </p:cNvPr>
            <p:cNvSpPr/>
            <p:nvPr/>
          </p:nvSpPr>
          <p:spPr>
            <a:xfrm>
              <a:off x="7327204" y="2107413"/>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60" name="Freeform: Shape 959">
              <a:extLst>
                <a:ext uri="{FF2B5EF4-FFF2-40B4-BE49-F238E27FC236}">
                  <a16:creationId xmlns:a16="http://schemas.microsoft.com/office/drawing/2014/main" id="{4716797C-7C83-2F3F-D94A-DA71368B91F9}"/>
                </a:ext>
              </a:extLst>
            </p:cNvPr>
            <p:cNvSpPr/>
            <p:nvPr/>
          </p:nvSpPr>
          <p:spPr>
            <a:xfrm>
              <a:off x="7300554" y="208841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61" name="Freeform: Shape 960">
              <a:extLst>
                <a:ext uri="{FF2B5EF4-FFF2-40B4-BE49-F238E27FC236}">
                  <a16:creationId xmlns:a16="http://schemas.microsoft.com/office/drawing/2014/main" id="{A70D3F55-A859-38A6-F450-284D8013766F}"/>
                </a:ext>
              </a:extLst>
            </p:cNvPr>
            <p:cNvSpPr/>
            <p:nvPr/>
          </p:nvSpPr>
          <p:spPr>
            <a:xfrm>
              <a:off x="7280981" y="2107413"/>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62" name="Freeform: Shape 961">
              <a:extLst>
                <a:ext uri="{FF2B5EF4-FFF2-40B4-BE49-F238E27FC236}">
                  <a16:creationId xmlns:a16="http://schemas.microsoft.com/office/drawing/2014/main" id="{4E9EFFC2-C198-5DAC-3D38-76E473C31F80}"/>
                </a:ext>
              </a:extLst>
            </p:cNvPr>
            <p:cNvSpPr/>
            <p:nvPr/>
          </p:nvSpPr>
          <p:spPr>
            <a:xfrm>
              <a:off x="7245851" y="208841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63" name="Freeform: Shape 962">
              <a:extLst>
                <a:ext uri="{FF2B5EF4-FFF2-40B4-BE49-F238E27FC236}">
                  <a16:creationId xmlns:a16="http://schemas.microsoft.com/office/drawing/2014/main" id="{3CDBA42F-61F3-FC22-E70D-DAFE257188D4}"/>
                </a:ext>
              </a:extLst>
            </p:cNvPr>
            <p:cNvSpPr/>
            <p:nvPr/>
          </p:nvSpPr>
          <p:spPr>
            <a:xfrm>
              <a:off x="7226279" y="2107413"/>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64" name="Freeform: Shape 963">
              <a:extLst>
                <a:ext uri="{FF2B5EF4-FFF2-40B4-BE49-F238E27FC236}">
                  <a16:creationId xmlns:a16="http://schemas.microsoft.com/office/drawing/2014/main" id="{7C2A7B71-0D4E-201F-C38B-C1B7E42CC96C}"/>
                </a:ext>
              </a:extLst>
            </p:cNvPr>
            <p:cNvSpPr/>
            <p:nvPr/>
          </p:nvSpPr>
          <p:spPr>
            <a:xfrm>
              <a:off x="7197780" y="208841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65" name="Freeform: Shape 964">
              <a:extLst>
                <a:ext uri="{FF2B5EF4-FFF2-40B4-BE49-F238E27FC236}">
                  <a16:creationId xmlns:a16="http://schemas.microsoft.com/office/drawing/2014/main" id="{1E61F4F8-4911-7559-38CE-8E8C050AD156}"/>
                </a:ext>
              </a:extLst>
            </p:cNvPr>
            <p:cNvSpPr/>
            <p:nvPr/>
          </p:nvSpPr>
          <p:spPr>
            <a:xfrm>
              <a:off x="7178207" y="2107413"/>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66" name="Freeform: Shape 965">
              <a:extLst>
                <a:ext uri="{FF2B5EF4-FFF2-40B4-BE49-F238E27FC236}">
                  <a16:creationId xmlns:a16="http://schemas.microsoft.com/office/drawing/2014/main" id="{AE7D0CD9-4EB3-2C15-73B2-F9200A28081D}"/>
                </a:ext>
              </a:extLst>
            </p:cNvPr>
            <p:cNvSpPr/>
            <p:nvPr/>
          </p:nvSpPr>
          <p:spPr>
            <a:xfrm>
              <a:off x="7123631" y="208841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67" name="Freeform: Shape 966">
              <a:extLst>
                <a:ext uri="{FF2B5EF4-FFF2-40B4-BE49-F238E27FC236}">
                  <a16:creationId xmlns:a16="http://schemas.microsoft.com/office/drawing/2014/main" id="{86EA8A24-06E0-57DF-6AE0-3E01B5ED4B03}"/>
                </a:ext>
              </a:extLst>
            </p:cNvPr>
            <p:cNvSpPr/>
            <p:nvPr/>
          </p:nvSpPr>
          <p:spPr>
            <a:xfrm>
              <a:off x="7104058" y="2107413"/>
              <a:ext cx="39209" cy="7598"/>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68" name="Freeform: Shape 967">
              <a:extLst>
                <a:ext uri="{FF2B5EF4-FFF2-40B4-BE49-F238E27FC236}">
                  <a16:creationId xmlns:a16="http://schemas.microsoft.com/office/drawing/2014/main" id="{731E0743-CA54-0DFF-10D9-319051ABD7BA}"/>
                </a:ext>
              </a:extLst>
            </p:cNvPr>
            <p:cNvSpPr/>
            <p:nvPr/>
          </p:nvSpPr>
          <p:spPr>
            <a:xfrm>
              <a:off x="7082956" y="208841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69" name="Freeform: Shape 968">
              <a:extLst>
                <a:ext uri="{FF2B5EF4-FFF2-40B4-BE49-F238E27FC236}">
                  <a16:creationId xmlns:a16="http://schemas.microsoft.com/office/drawing/2014/main" id="{C65AA3CC-7286-7559-F22D-475CD9DFD356}"/>
                </a:ext>
              </a:extLst>
            </p:cNvPr>
            <p:cNvSpPr/>
            <p:nvPr/>
          </p:nvSpPr>
          <p:spPr>
            <a:xfrm>
              <a:off x="7063382" y="2107413"/>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70" name="Freeform: Shape 969">
              <a:extLst>
                <a:ext uri="{FF2B5EF4-FFF2-40B4-BE49-F238E27FC236}">
                  <a16:creationId xmlns:a16="http://schemas.microsoft.com/office/drawing/2014/main" id="{449E79EF-0289-8A01-7007-55CD4122C342}"/>
                </a:ext>
              </a:extLst>
            </p:cNvPr>
            <p:cNvSpPr/>
            <p:nvPr/>
          </p:nvSpPr>
          <p:spPr>
            <a:xfrm>
              <a:off x="7066761" y="208841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71" name="Freeform: Shape 970">
              <a:extLst>
                <a:ext uri="{FF2B5EF4-FFF2-40B4-BE49-F238E27FC236}">
                  <a16:creationId xmlns:a16="http://schemas.microsoft.com/office/drawing/2014/main" id="{9F55F57B-C74F-F594-A16D-00418AB9E345}"/>
                </a:ext>
              </a:extLst>
            </p:cNvPr>
            <p:cNvSpPr/>
            <p:nvPr/>
          </p:nvSpPr>
          <p:spPr>
            <a:xfrm>
              <a:off x="7047188" y="2107413"/>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72" name="Freeform: Shape 971">
              <a:extLst>
                <a:ext uri="{FF2B5EF4-FFF2-40B4-BE49-F238E27FC236}">
                  <a16:creationId xmlns:a16="http://schemas.microsoft.com/office/drawing/2014/main" id="{A52F9889-4C9F-3B61-BC9B-A62152D7116B}"/>
                </a:ext>
              </a:extLst>
            </p:cNvPr>
            <p:cNvSpPr/>
            <p:nvPr/>
          </p:nvSpPr>
          <p:spPr>
            <a:xfrm>
              <a:off x="7041259" y="208841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73" name="Freeform: Shape 972">
              <a:extLst>
                <a:ext uri="{FF2B5EF4-FFF2-40B4-BE49-F238E27FC236}">
                  <a16:creationId xmlns:a16="http://schemas.microsoft.com/office/drawing/2014/main" id="{AEF6D23A-C0B7-0CC3-D42E-BC54AD1D8D01}"/>
                </a:ext>
              </a:extLst>
            </p:cNvPr>
            <p:cNvSpPr/>
            <p:nvPr/>
          </p:nvSpPr>
          <p:spPr>
            <a:xfrm>
              <a:off x="7021686" y="2107413"/>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74" name="Freeform: Shape 973">
              <a:extLst>
                <a:ext uri="{FF2B5EF4-FFF2-40B4-BE49-F238E27FC236}">
                  <a16:creationId xmlns:a16="http://schemas.microsoft.com/office/drawing/2014/main" id="{5E5D2B61-E71D-8137-E1CD-180A7E76A7B1}"/>
                </a:ext>
              </a:extLst>
            </p:cNvPr>
            <p:cNvSpPr/>
            <p:nvPr/>
          </p:nvSpPr>
          <p:spPr>
            <a:xfrm>
              <a:off x="7013844" y="208841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75" name="Freeform: Shape 974">
              <a:extLst>
                <a:ext uri="{FF2B5EF4-FFF2-40B4-BE49-F238E27FC236}">
                  <a16:creationId xmlns:a16="http://schemas.microsoft.com/office/drawing/2014/main" id="{8B3A344B-844F-9294-61E7-8EE7B79C2BF3}"/>
                </a:ext>
              </a:extLst>
            </p:cNvPr>
            <p:cNvSpPr/>
            <p:nvPr/>
          </p:nvSpPr>
          <p:spPr>
            <a:xfrm>
              <a:off x="6994271" y="2107413"/>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76" name="Freeform: Shape 975">
              <a:extLst>
                <a:ext uri="{FF2B5EF4-FFF2-40B4-BE49-F238E27FC236}">
                  <a16:creationId xmlns:a16="http://schemas.microsoft.com/office/drawing/2014/main" id="{13DB00AF-EB88-1479-D082-FB379D67D2BA}"/>
                </a:ext>
              </a:extLst>
            </p:cNvPr>
            <p:cNvSpPr/>
            <p:nvPr/>
          </p:nvSpPr>
          <p:spPr>
            <a:xfrm>
              <a:off x="6989043" y="208841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77" name="Freeform: Shape 976">
              <a:extLst>
                <a:ext uri="{FF2B5EF4-FFF2-40B4-BE49-F238E27FC236}">
                  <a16:creationId xmlns:a16="http://schemas.microsoft.com/office/drawing/2014/main" id="{EBCE0FA8-7E3B-380B-83F2-D11F294AAD8F}"/>
                </a:ext>
              </a:extLst>
            </p:cNvPr>
            <p:cNvSpPr/>
            <p:nvPr/>
          </p:nvSpPr>
          <p:spPr>
            <a:xfrm>
              <a:off x="6969406" y="2107413"/>
              <a:ext cx="39209" cy="7598"/>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78" name="Freeform: Shape 977">
              <a:extLst>
                <a:ext uri="{FF2B5EF4-FFF2-40B4-BE49-F238E27FC236}">
                  <a16:creationId xmlns:a16="http://schemas.microsoft.com/office/drawing/2014/main" id="{7057EA22-7071-120D-E245-35B6E40BE55D}"/>
                </a:ext>
              </a:extLst>
            </p:cNvPr>
            <p:cNvSpPr/>
            <p:nvPr/>
          </p:nvSpPr>
          <p:spPr>
            <a:xfrm>
              <a:off x="6941672" y="208841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79" name="Freeform: Shape 978">
              <a:extLst>
                <a:ext uri="{FF2B5EF4-FFF2-40B4-BE49-F238E27FC236}">
                  <a16:creationId xmlns:a16="http://schemas.microsoft.com/office/drawing/2014/main" id="{A463634A-AC4E-F5F0-2330-342BCA7391DF}"/>
                </a:ext>
              </a:extLst>
            </p:cNvPr>
            <p:cNvSpPr/>
            <p:nvPr/>
          </p:nvSpPr>
          <p:spPr>
            <a:xfrm>
              <a:off x="6922099" y="2107413"/>
              <a:ext cx="39209" cy="7598"/>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80" name="Freeform: Shape 979">
              <a:extLst>
                <a:ext uri="{FF2B5EF4-FFF2-40B4-BE49-F238E27FC236}">
                  <a16:creationId xmlns:a16="http://schemas.microsoft.com/office/drawing/2014/main" id="{3E6BCCEF-A9AC-821B-74FD-691921D2C6A4}"/>
                </a:ext>
              </a:extLst>
            </p:cNvPr>
            <p:cNvSpPr/>
            <p:nvPr/>
          </p:nvSpPr>
          <p:spPr>
            <a:xfrm>
              <a:off x="6935743" y="208841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81" name="Freeform: Shape 980">
              <a:extLst>
                <a:ext uri="{FF2B5EF4-FFF2-40B4-BE49-F238E27FC236}">
                  <a16:creationId xmlns:a16="http://schemas.microsoft.com/office/drawing/2014/main" id="{FF3C0F57-3DF8-0EE6-7F81-301769B3A463}"/>
                </a:ext>
              </a:extLst>
            </p:cNvPr>
            <p:cNvSpPr/>
            <p:nvPr/>
          </p:nvSpPr>
          <p:spPr>
            <a:xfrm>
              <a:off x="6916170" y="2107413"/>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82" name="Freeform: Shape 981">
              <a:extLst>
                <a:ext uri="{FF2B5EF4-FFF2-40B4-BE49-F238E27FC236}">
                  <a16:creationId xmlns:a16="http://schemas.microsoft.com/office/drawing/2014/main" id="{4ED9897F-C380-89E0-8384-A1C35C5F4C96}"/>
                </a:ext>
              </a:extLst>
            </p:cNvPr>
            <p:cNvSpPr/>
            <p:nvPr/>
          </p:nvSpPr>
          <p:spPr>
            <a:xfrm>
              <a:off x="6594330" y="1994206"/>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83" name="Freeform: Shape 982">
              <a:extLst>
                <a:ext uri="{FF2B5EF4-FFF2-40B4-BE49-F238E27FC236}">
                  <a16:creationId xmlns:a16="http://schemas.microsoft.com/office/drawing/2014/main" id="{9F36C7F6-A820-AB9D-F62F-204F8E390FCA}"/>
                </a:ext>
              </a:extLst>
            </p:cNvPr>
            <p:cNvSpPr/>
            <p:nvPr/>
          </p:nvSpPr>
          <p:spPr>
            <a:xfrm>
              <a:off x="6574757" y="2013125"/>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84" name="Freeform: Shape 983">
              <a:extLst>
                <a:ext uri="{FF2B5EF4-FFF2-40B4-BE49-F238E27FC236}">
                  <a16:creationId xmlns:a16="http://schemas.microsoft.com/office/drawing/2014/main" id="{3DBAB26F-0721-38EA-71CF-7012924CD770}"/>
                </a:ext>
              </a:extLst>
            </p:cNvPr>
            <p:cNvSpPr/>
            <p:nvPr/>
          </p:nvSpPr>
          <p:spPr>
            <a:xfrm>
              <a:off x="6562579" y="1994206"/>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85" name="Freeform: Shape 984">
              <a:extLst>
                <a:ext uri="{FF2B5EF4-FFF2-40B4-BE49-F238E27FC236}">
                  <a16:creationId xmlns:a16="http://schemas.microsoft.com/office/drawing/2014/main" id="{04FFE284-D585-DCB0-AD21-CABA77AA2337}"/>
                </a:ext>
              </a:extLst>
            </p:cNvPr>
            <p:cNvSpPr/>
            <p:nvPr/>
          </p:nvSpPr>
          <p:spPr>
            <a:xfrm>
              <a:off x="6543006" y="2013125"/>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86" name="Freeform: Shape 985">
              <a:extLst>
                <a:ext uri="{FF2B5EF4-FFF2-40B4-BE49-F238E27FC236}">
                  <a16:creationId xmlns:a16="http://schemas.microsoft.com/office/drawing/2014/main" id="{C2DB4C53-6519-04F9-73FC-5E833F8F6AB0}"/>
                </a:ext>
              </a:extLst>
            </p:cNvPr>
            <p:cNvSpPr/>
            <p:nvPr/>
          </p:nvSpPr>
          <p:spPr>
            <a:xfrm>
              <a:off x="6501374" y="1994206"/>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87" name="Freeform: Shape 986">
              <a:extLst>
                <a:ext uri="{FF2B5EF4-FFF2-40B4-BE49-F238E27FC236}">
                  <a16:creationId xmlns:a16="http://schemas.microsoft.com/office/drawing/2014/main" id="{9033939D-7B5A-1B3E-EC97-541334FFCB27}"/>
                </a:ext>
              </a:extLst>
            </p:cNvPr>
            <p:cNvSpPr/>
            <p:nvPr/>
          </p:nvSpPr>
          <p:spPr>
            <a:xfrm>
              <a:off x="6481800" y="2013125"/>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88" name="Freeform: Shape 987">
              <a:extLst>
                <a:ext uri="{FF2B5EF4-FFF2-40B4-BE49-F238E27FC236}">
                  <a16:creationId xmlns:a16="http://schemas.microsoft.com/office/drawing/2014/main" id="{DAD37C5E-B373-A975-BCEE-830A44BA82B8}"/>
                </a:ext>
              </a:extLst>
            </p:cNvPr>
            <p:cNvSpPr/>
            <p:nvPr/>
          </p:nvSpPr>
          <p:spPr>
            <a:xfrm>
              <a:off x="6482055" y="1963816"/>
              <a:ext cx="6376" cy="37837"/>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89" name="Freeform: Shape 988">
              <a:extLst>
                <a:ext uri="{FF2B5EF4-FFF2-40B4-BE49-F238E27FC236}">
                  <a16:creationId xmlns:a16="http://schemas.microsoft.com/office/drawing/2014/main" id="{591B73C6-D973-0C5D-8D34-1FF71D0D0010}"/>
                </a:ext>
              </a:extLst>
            </p:cNvPr>
            <p:cNvSpPr/>
            <p:nvPr/>
          </p:nvSpPr>
          <p:spPr>
            <a:xfrm>
              <a:off x="6462482" y="1982734"/>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90" name="Freeform: Shape 989">
              <a:extLst>
                <a:ext uri="{FF2B5EF4-FFF2-40B4-BE49-F238E27FC236}">
                  <a16:creationId xmlns:a16="http://schemas.microsoft.com/office/drawing/2014/main" id="{429422E6-05CB-8B55-BBD9-606A92F052BF}"/>
                </a:ext>
              </a:extLst>
            </p:cNvPr>
            <p:cNvSpPr/>
            <p:nvPr/>
          </p:nvSpPr>
          <p:spPr>
            <a:xfrm>
              <a:off x="6451070" y="1963816"/>
              <a:ext cx="6376" cy="37837"/>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91" name="Freeform: Shape 990">
              <a:extLst>
                <a:ext uri="{FF2B5EF4-FFF2-40B4-BE49-F238E27FC236}">
                  <a16:creationId xmlns:a16="http://schemas.microsoft.com/office/drawing/2014/main" id="{74A440C5-64EB-A91E-C294-347050B2AFD9}"/>
                </a:ext>
              </a:extLst>
            </p:cNvPr>
            <p:cNvSpPr/>
            <p:nvPr/>
          </p:nvSpPr>
          <p:spPr>
            <a:xfrm>
              <a:off x="6431497" y="1982734"/>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92" name="Freeform: Shape 991">
              <a:extLst>
                <a:ext uri="{FF2B5EF4-FFF2-40B4-BE49-F238E27FC236}">
                  <a16:creationId xmlns:a16="http://schemas.microsoft.com/office/drawing/2014/main" id="{0B45DFA0-292B-665F-F2A1-4E432259A797}"/>
                </a:ext>
              </a:extLst>
            </p:cNvPr>
            <p:cNvSpPr/>
            <p:nvPr/>
          </p:nvSpPr>
          <p:spPr>
            <a:xfrm>
              <a:off x="6396814" y="1963816"/>
              <a:ext cx="6376" cy="37837"/>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93" name="Freeform: Shape 992">
              <a:extLst>
                <a:ext uri="{FF2B5EF4-FFF2-40B4-BE49-F238E27FC236}">
                  <a16:creationId xmlns:a16="http://schemas.microsoft.com/office/drawing/2014/main" id="{53D0E147-6E43-579B-3031-71002454E8BB}"/>
                </a:ext>
              </a:extLst>
            </p:cNvPr>
            <p:cNvSpPr/>
            <p:nvPr/>
          </p:nvSpPr>
          <p:spPr>
            <a:xfrm>
              <a:off x="6377241" y="1982734"/>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94" name="Freeform: Shape 993">
              <a:extLst>
                <a:ext uri="{FF2B5EF4-FFF2-40B4-BE49-F238E27FC236}">
                  <a16:creationId xmlns:a16="http://schemas.microsoft.com/office/drawing/2014/main" id="{7F3A6ED6-6815-EE97-0555-F458A26FC507}"/>
                </a:ext>
              </a:extLst>
            </p:cNvPr>
            <p:cNvSpPr/>
            <p:nvPr/>
          </p:nvSpPr>
          <p:spPr>
            <a:xfrm>
              <a:off x="6275423" y="1963816"/>
              <a:ext cx="6376" cy="37837"/>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95" name="Freeform: Shape 994">
              <a:extLst>
                <a:ext uri="{FF2B5EF4-FFF2-40B4-BE49-F238E27FC236}">
                  <a16:creationId xmlns:a16="http://schemas.microsoft.com/office/drawing/2014/main" id="{77FBE108-3E79-71F1-D44B-D86B87119117}"/>
                </a:ext>
              </a:extLst>
            </p:cNvPr>
            <p:cNvSpPr/>
            <p:nvPr/>
          </p:nvSpPr>
          <p:spPr>
            <a:xfrm>
              <a:off x="6255849" y="1982734"/>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96" name="Freeform: Shape 995">
              <a:extLst>
                <a:ext uri="{FF2B5EF4-FFF2-40B4-BE49-F238E27FC236}">
                  <a16:creationId xmlns:a16="http://schemas.microsoft.com/office/drawing/2014/main" id="{8E54322E-52A8-5371-AFCD-6EB6C99E2C56}"/>
                </a:ext>
              </a:extLst>
            </p:cNvPr>
            <p:cNvSpPr/>
            <p:nvPr/>
          </p:nvSpPr>
          <p:spPr>
            <a:xfrm>
              <a:off x="5374232" y="1654666"/>
              <a:ext cx="6376" cy="37837"/>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97" name="Freeform: Shape 996">
              <a:extLst>
                <a:ext uri="{FF2B5EF4-FFF2-40B4-BE49-F238E27FC236}">
                  <a16:creationId xmlns:a16="http://schemas.microsoft.com/office/drawing/2014/main" id="{3EDE66DB-B1C9-2DC3-AD8F-B4266D724AF9}"/>
                </a:ext>
              </a:extLst>
            </p:cNvPr>
            <p:cNvSpPr/>
            <p:nvPr/>
          </p:nvSpPr>
          <p:spPr>
            <a:xfrm>
              <a:off x="5354595" y="1673585"/>
              <a:ext cx="39209" cy="7598"/>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98" name="Freeform: Shape 997">
              <a:extLst>
                <a:ext uri="{FF2B5EF4-FFF2-40B4-BE49-F238E27FC236}">
                  <a16:creationId xmlns:a16="http://schemas.microsoft.com/office/drawing/2014/main" id="{457E626D-DEA8-B4AB-EE7A-295724D9FCFC}"/>
                </a:ext>
              </a:extLst>
            </p:cNvPr>
            <p:cNvSpPr/>
            <p:nvPr/>
          </p:nvSpPr>
          <p:spPr>
            <a:xfrm>
              <a:off x="6180107" y="1940263"/>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99" name="Freeform: Shape 998">
              <a:extLst>
                <a:ext uri="{FF2B5EF4-FFF2-40B4-BE49-F238E27FC236}">
                  <a16:creationId xmlns:a16="http://schemas.microsoft.com/office/drawing/2014/main" id="{7E30876D-E8B0-D603-C9F3-6A013A664584}"/>
                </a:ext>
              </a:extLst>
            </p:cNvPr>
            <p:cNvSpPr/>
            <p:nvPr/>
          </p:nvSpPr>
          <p:spPr>
            <a:xfrm>
              <a:off x="6160535" y="1959257"/>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00" name="Freeform: Shape 999">
              <a:extLst>
                <a:ext uri="{FF2B5EF4-FFF2-40B4-BE49-F238E27FC236}">
                  <a16:creationId xmlns:a16="http://schemas.microsoft.com/office/drawing/2014/main" id="{DD00A0BC-C455-471F-312F-A6EF4F86519F}"/>
                </a:ext>
              </a:extLst>
            </p:cNvPr>
            <p:cNvSpPr/>
            <p:nvPr/>
          </p:nvSpPr>
          <p:spPr>
            <a:xfrm>
              <a:off x="6113929" y="1915495"/>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01" name="Freeform: Shape 1000">
              <a:extLst>
                <a:ext uri="{FF2B5EF4-FFF2-40B4-BE49-F238E27FC236}">
                  <a16:creationId xmlns:a16="http://schemas.microsoft.com/office/drawing/2014/main" id="{55C744B4-27EB-41F8-032F-F7DC164ECA41}"/>
                </a:ext>
              </a:extLst>
            </p:cNvPr>
            <p:cNvSpPr/>
            <p:nvPr/>
          </p:nvSpPr>
          <p:spPr>
            <a:xfrm>
              <a:off x="6094356" y="1934489"/>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02" name="Freeform: Shape 1001">
              <a:extLst>
                <a:ext uri="{FF2B5EF4-FFF2-40B4-BE49-F238E27FC236}">
                  <a16:creationId xmlns:a16="http://schemas.microsoft.com/office/drawing/2014/main" id="{E9E545BA-4333-77DF-B415-C45762E85647}"/>
                </a:ext>
              </a:extLst>
            </p:cNvPr>
            <p:cNvSpPr/>
            <p:nvPr/>
          </p:nvSpPr>
          <p:spPr>
            <a:xfrm>
              <a:off x="6034107" y="1863602"/>
              <a:ext cx="6376" cy="37837"/>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03" name="Freeform: Shape 1002">
              <a:extLst>
                <a:ext uri="{FF2B5EF4-FFF2-40B4-BE49-F238E27FC236}">
                  <a16:creationId xmlns:a16="http://schemas.microsoft.com/office/drawing/2014/main" id="{FCD4ACE6-EB08-7053-A902-767FDE3E9565}"/>
                </a:ext>
              </a:extLst>
            </p:cNvPr>
            <p:cNvSpPr/>
            <p:nvPr/>
          </p:nvSpPr>
          <p:spPr>
            <a:xfrm>
              <a:off x="6014533" y="1882521"/>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04" name="Freeform: Shape 1003">
              <a:extLst>
                <a:ext uri="{FF2B5EF4-FFF2-40B4-BE49-F238E27FC236}">
                  <a16:creationId xmlns:a16="http://schemas.microsoft.com/office/drawing/2014/main" id="{8220F544-E47F-FD6C-EF9E-59D348ED5327}"/>
                </a:ext>
              </a:extLst>
            </p:cNvPr>
            <p:cNvSpPr/>
            <p:nvPr/>
          </p:nvSpPr>
          <p:spPr>
            <a:xfrm>
              <a:off x="5993940" y="1863602"/>
              <a:ext cx="6376" cy="37837"/>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05" name="Freeform: Shape 1004">
              <a:extLst>
                <a:ext uri="{FF2B5EF4-FFF2-40B4-BE49-F238E27FC236}">
                  <a16:creationId xmlns:a16="http://schemas.microsoft.com/office/drawing/2014/main" id="{C86672C5-6458-9546-F164-61571BE7B183}"/>
                </a:ext>
              </a:extLst>
            </p:cNvPr>
            <p:cNvSpPr/>
            <p:nvPr/>
          </p:nvSpPr>
          <p:spPr>
            <a:xfrm>
              <a:off x="5974367" y="1882521"/>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06" name="Freeform: Shape 1005">
              <a:extLst>
                <a:ext uri="{FF2B5EF4-FFF2-40B4-BE49-F238E27FC236}">
                  <a16:creationId xmlns:a16="http://schemas.microsoft.com/office/drawing/2014/main" id="{D634FCF5-8889-C8EE-7AA2-2E35CD3F6AE0}"/>
                </a:ext>
              </a:extLst>
            </p:cNvPr>
            <p:cNvSpPr/>
            <p:nvPr/>
          </p:nvSpPr>
          <p:spPr>
            <a:xfrm>
              <a:off x="5943700" y="1863602"/>
              <a:ext cx="6376" cy="37837"/>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07" name="Freeform: Shape 1006">
              <a:extLst>
                <a:ext uri="{FF2B5EF4-FFF2-40B4-BE49-F238E27FC236}">
                  <a16:creationId xmlns:a16="http://schemas.microsoft.com/office/drawing/2014/main" id="{3F268050-7309-8A8E-0BE5-BDD47471D683}"/>
                </a:ext>
              </a:extLst>
            </p:cNvPr>
            <p:cNvSpPr/>
            <p:nvPr/>
          </p:nvSpPr>
          <p:spPr>
            <a:xfrm>
              <a:off x="5924128" y="1882521"/>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08" name="Freeform: Shape 1007">
              <a:extLst>
                <a:ext uri="{FF2B5EF4-FFF2-40B4-BE49-F238E27FC236}">
                  <a16:creationId xmlns:a16="http://schemas.microsoft.com/office/drawing/2014/main" id="{C27C63A3-CCEA-47D4-63CB-5D1CDAD09124}"/>
                </a:ext>
              </a:extLst>
            </p:cNvPr>
            <p:cNvSpPr/>
            <p:nvPr/>
          </p:nvSpPr>
          <p:spPr>
            <a:xfrm>
              <a:off x="5812236" y="1818168"/>
              <a:ext cx="6376" cy="37837"/>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09" name="Freeform: Shape 1008">
              <a:extLst>
                <a:ext uri="{FF2B5EF4-FFF2-40B4-BE49-F238E27FC236}">
                  <a16:creationId xmlns:a16="http://schemas.microsoft.com/office/drawing/2014/main" id="{CDD1E69C-6652-E260-5B78-53326018957F}"/>
                </a:ext>
              </a:extLst>
            </p:cNvPr>
            <p:cNvSpPr/>
            <p:nvPr/>
          </p:nvSpPr>
          <p:spPr>
            <a:xfrm>
              <a:off x="5792663" y="1837087"/>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10" name="Freeform: Shape 1009">
              <a:extLst>
                <a:ext uri="{FF2B5EF4-FFF2-40B4-BE49-F238E27FC236}">
                  <a16:creationId xmlns:a16="http://schemas.microsoft.com/office/drawing/2014/main" id="{AA190510-C8FC-C792-41A7-E5755E86E875}"/>
                </a:ext>
              </a:extLst>
            </p:cNvPr>
            <p:cNvSpPr/>
            <p:nvPr/>
          </p:nvSpPr>
          <p:spPr>
            <a:xfrm>
              <a:off x="5561675" y="1722513"/>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11" name="Freeform: Shape 1010">
              <a:extLst>
                <a:ext uri="{FF2B5EF4-FFF2-40B4-BE49-F238E27FC236}">
                  <a16:creationId xmlns:a16="http://schemas.microsoft.com/office/drawing/2014/main" id="{267417B9-B03D-6A14-0563-16EA7D306B19}"/>
                </a:ext>
              </a:extLst>
            </p:cNvPr>
            <p:cNvSpPr/>
            <p:nvPr/>
          </p:nvSpPr>
          <p:spPr>
            <a:xfrm>
              <a:off x="5542102" y="1741431"/>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12" name="Freeform: Shape 1011">
              <a:extLst>
                <a:ext uri="{FF2B5EF4-FFF2-40B4-BE49-F238E27FC236}">
                  <a16:creationId xmlns:a16="http://schemas.microsoft.com/office/drawing/2014/main" id="{7C9CDB23-48C2-F2E1-03EA-0F60A9280F8B}"/>
                </a:ext>
              </a:extLst>
            </p:cNvPr>
            <p:cNvSpPr/>
            <p:nvPr/>
          </p:nvSpPr>
          <p:spPr>
            <a:xfrm>
              <a:off x="5549306" y="1722513"/>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13" name="Freeform: Shape 1012">
              <a:extLst>
                <a:ext uri="{FF2B5EF4-FFF2-40B4-BE49-F238E27FC236}">
                  <a16:creationId xmlns:a16="http://schemas.microsoft.com/office/drawing/2014/main" id="{56ECF0D4-688A-F86B-834A-61FF38578D13}"/>
                </a:ext>
              </a:extLst>
            </p:cNvPr>
            <p:cNvSpPr/>
            <p:nvPr/>
          </p:nvSpPr>
          <p:spPr>
            <a:xfrm>
              <a:off x="5529733" y="1741431"/>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9199A3"/>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14" name="Freeform: Shape 1013">
              <a:extLst>
                <a:ext uri="{FF2B5EF4-FFF2-40B4-BE49-F238E27FC236}">
                  <a16:creationId xmlns:a16="http://schemas.microsoft.com/office/drawing/2014/main" id="{9C465D2E-9B5A-FD1B-FD20-3E5257E2147C}"/>
                </a:ext>
              </a:extLst>
            </p:cNvPr>
            <p:cNvSpPr/>
            <p:nvPr/>
          </p:nvSpPr>
          <p:spPr>
            <a:xfrm>
              <a:off x="5288799" y="1647904"/>
              <a:ext cx="3419167" cy="454873"/>
            </a:xfrm>
            <a:custGeom>
              <a:avLst/>
              <a:gdLst>
                <a:gd name="connsiteX0" fmla="*/ 5108162 w 5108162"/>
                <a:gd name="connsiteY0" fmla="*/ 570262 h 570261"/>
                <a:gd name="connsiteX1" fmla="*/ 3605689 w 5108162"/>
                <a:gd name="connsiteY1" fmla="*/ 570262 h 570261"/>
                <a:gd name="connsiteX2" fmla="*/ 3605689 w 5108162"/>
                <a:gd name="connsiteY2" fmla="*/ 519589 h 570261"/>
                <a:gd name="connsiteX3" fmla="*/ 3112199 w 5108162"/>
                <a:gd name="connsiteY3" fmla="*/ 519589 h 570261"/>
                <a:gd name="connsiteX4" fmla="*/ 3112199 w 5108162"/>
                <a:gd name="connsiteY4" fmla="*/ 487394 h 570261"/>
                <a:gd name="connsiteX5" fmla="*/ 3002280 w 5108162"/>
                <a:gd name="connsiteY5" fmla="*/ 487394 h 570261"/>
                <a:gd name="connsiteX6" fmla="*/ 3002280 w 5108162"/>
                <a:gd name="connsiteY6" fmla="*/ 458819 h 570261"/>
                <a:gd name="connsiteX7" fmla="*/ 2714625 w 5108162"/>
                <a:gd name="connsiteY7" fmla="*/ 458819 h 570261"/>
                <a:gd name="connsiteX8" fmla="*/ 2714625 w 5108162"/>
                <a:gd name="connsiteY8" fmla="*/ 429482 h 570261"/>
                <a:gd name="connsiteX9" fmla="*/ 2632805 w 5108162"/>
                <a:gd name="connsiteY9" fmla="*/ 429482 h 570261"/>
                <a:gd name="connsiteX10" fmla="*/ 2632805 w 5108162"/>
                <a:gd name="connsiteY10" fmla="*/ 404527 h 570261"/>
                <a:gd name="connsiteX11" fmla="*/ 2322290 w 5108162"/>
                <a:gd name="connsiteY11" fmla="*/ 404527 h 570261"/>
                <a:gd name="connsiteX12" fmla="*/ 2322290 w 5108162"/>
                <a:gd name="connsiteY12" fmla="*/ 379476 h 570261"/>
                <a:gd name="connsiteX13" fmla="*/ 2302002 w 5108162"/>
                <a:gd name="connsiteY13" fmla="*/ 379476 h 570261"/>
                <a:gd name="connsiteX14" fmla="*/ 2302002 w 5108162"/>
                <a:gd name="connsiteY14" fmla="*/ 356616 h 570261"/>
                <a:gd name="connsiteX15" fmla="*/ 2210943 w 5108162"/>
                <a:gd name="connsiteY15" fmla="*/ 356616 h 570261"/>
                <a:gd name="connsiteX16" fmla="*/ 2210943 w 5108162"/>
                <a:gd name="connsiteY16" fmla="*/ 332994 h 570261"/>
                <a:gd name="connsiteX17" fmla="*/ 2133981 w 5108162"/>
                <a:gd name="connsiteY17" fmla="*/ 332994 h 570261"/>
                <a:gd name="connsiteX18" fmla="*/ 2133981 w 5108162"/>
                <a:gd name="connsiteY18" fmla="*/ 311563 h 570261"/>
                <a:gd name="connsiteX19" fmla="*/ 1955482 w 5108162"/>
                <a:gd name="connsiteY19" fmla="*/ 311563 h 570261"/>
                <a:gd name="connsiteX20" fmla="*/ 1955482 w 5108162"/>
                <a:gd name="connsiteY20" fmla="*/ 290132 h 570261"/>
                <a:gd name="connsiteX21" fmla="*/ 1669542 w 5108162"/>
                <a:gd name="connsiteY21" fmla="*/ 290132 h 570261"/>
                <a:gd name="connsiteX22" fmla="*/ 1669542 w 5108162"/>
                <a:gd name="connsiteY22" fmla="*/ 275844 h 570261"/>
                <a:gd name="connsiteX23" fmla="*/ 1419701 w 5108162"/>
                <a:gd name="connsiteY23" fmla="*/ 275844 h 570261"/>
                <a:gd name="connsiteX24" fmla="*/ 1419701 w 5108162"/>
                <a:gd name="connsiteY24" fmla="*/ 243745 h 570261"/>
                <a:gd name="connsiteX25" fmla="*/ 1386269 w 5108162"/>
                <a:gd name="connsiteY25" fmla="*/ 243745 h 570261"/>
                <a:gd name="connsiteX26" fmla="*/ 1386269 w 5108162"/>
                <a:gd name="connsiteY26" fmla="*/ 229457 h 570261"/>
                <a:gd name="connsiteX27" fmla="*/ 1245584 w 5108162"/>
                <a:gd name="connsiteY27" fmla="*/ 229457 h 570261"/>
                <a:gd name="connsiteX28" fmla="*/ 1245584 w 5108162"/>
                <a:gd name="connsiteY28" fmla="*/ 208026 h 570261"/>
                <a:gd name="connsiteX29" fmla="*/ 1207770 w 5108162"/>
                <a:gd name="connsiteY29" fmla="*/ 208026 h 570261"/>
                <a:gd name="connsiteX30" fmla="*/ 1207770 w 5108162"/>
                <a:gd name="connsiteY30" fmla="*/ 195072 h 570261"/>
                <a:gd name="connsiteX31" fmla="*/ 1151287 w 5108162"/>
                <a:gd name="connsiteY31" fmla="*/ 195072 h 570261"/>
                <a:gd name="connsiteX32" fmla="*/ 1151287 w 5108162"/>
                <a:gd name="connsiteY32" fmla="*/ 180118 h 570261"/>
                <a:gd name="connsiteX33" fmla="*/ 1098709 w 5108162"/>
                <a:gd name="connsiteY33" fmla="*/ 180118 h 570261"/>
                <a:gd name="connsiteX34" fmla="*/ 1098709 w 5108162"/>
                <a:gd name="connsiteY34" fmla="*/ 166497 h 570261"/>
                <a:gd name="connsiteX35" fmla="*/ 1007173 w 5108162"/>
                <a:gd name="connsiteY35" fmla="*/ 166497 h 570261"/>
                <a:gd name="connsiteX36" fmla="*/ 1007173 w 5108162"/>
                <a:gd name="connsiteY36" fmla="*/ 149352 h 570261"/>
                <a:gd name="connsiteX37" fmla="*/ 973741 w 5108162"/>
                <a:gd name="connsiteY37" fmla="*/ 149352 h 570261"/>
                <a:gd name="connsiteX38" fmla="*/ 973741 w 5108162"/>
                <a:gd name="connsiteY38" fmla="*/ 132969 h 570261"/>
                <a:gd name="connsiteX39" fmla="*/ 869061 w 5108162"/>
                <a:gd name="connsiteY39" fmla="*/ 132969 h 570261"/>
                <a:gd name="connsiteX40" fmla="*/ 869061 w 5108162"/>
                <a:gd name="connsiteY40" fmla="*/ 120110 h 570261"/>
                <a:gd name="connsiteX41" fmla="*/ 782002 w 5108162"/>
                <a:gd name="connsiteY41" fmla="*/ 120110 h 570261"/>
                <a:gd name="connsiteX42" fmla="*/ 782002 w 5108162"/>
                <a:gd name="connsiteY42" fmla="*/ 105823 h 570261"/>
                <a:gd name="connsiteX43" fmla="*/ 768763 w 5108162"/>
                <a:gd name="connsiteY43" fmla="*/ 105823 h 570261"/>
                <a:gd name="connsiteX44" fmla="*/ 768763 w 5108162"/>
                <a:gd name="connsiteY44" fmla="*/ 89345 h 570261"/>
                <a:gd name="connsiteX45" fmla="*/ 730948 w 5108162"/>
                <a:gd name="connsiteY45" fmla="*/ 89345 h 570261"/>
                <a:gd name="connsiteX46" fmla="*/ 730948 w 5108162"/>
                <a:gd name="connsiteY46" fmla="*/ 75057 h 570261"/>
                <a:gd name="connsiteX47" fmla="*/ 692848 w 5108162"/>
                <a:gd name="connsiteY47" fmla="*/ 75057 h 570261"/>
                <a:gd name="connsiteX48" fmla="*/ 692848 w 5108162"/>
                <a:gd name="connsiteY48" fmla="*/ 61532 h 570261"/>
                <a:gd name="connsiteX49" fmla="*/ 394049 w 5108162"/>
                <a:gd name="connsiteY49" fmla="*/ 61532 h 570261"/>
                <a:gd name="connsiteX50" fmla="*/ 394049 w 5108162"/>
                <a:gd name="connsiteY50" fmla="*/ 45339 h 570261"/>
                <a:gd name="connsiteX51" fmla="*/ 379095 w 5108162"/>
                <a:gd name="connsiteY51" fmla="*/ 45339 h 570261"/>
                <a:gd name="connsiteX52" fmla="*/ 379095 w 5108162"/>
                <a:gd name="connsiteY52" fmla="*/ 32195 h 570261"/>
                <a:gd name="connsiteX53" fmla="*/ 241840 w 5108162"/>
                <a:gd name="connsiteY53" fmla="*/ 32195 h 570261"/>
                <a:gd name="connsiteX54" fmla="*/ 241840 w 5108162"/>
                <a:gd name="connsiteY54" fmla="*/ 15716 h 570261"/>
                <a:gd name="connsiteX55" fmla="*/ 110776 w 5108162"/>
                <a:gd name="connsiteY55" fmla="*/ 15716 h 570261"/>
                <a:gd name="connsiteX56" fmla="*/ 110776 w 5108162"/>
                <a:gd name="connsiteY56" fmla="*/ 0 h 570261"/>
                <a:gd name="connsiteX57" fmla="*/ 0 w 5108162"/>
                <a:gd name="connsiteY57" fmla="*/ 0 h 57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108162" h="570261">
                  <a:moveTo>
                    <a:pt x="5108162" y="570262"/>
                  </a:moveTo>
                  <a:lnTo>
                    <a:pt x="3605689" y="570262"/>
                  </a:lnTo>
                  <a:lnTo>
                    <a:pt x="3605689" y="519589"/>
                  </a:lnTo>
                  <a:lnTo>
                    <a:pt x="3112199" y="519589"/>
                  </a:lnTo>
                  <a:lnTo>
                    <a:pt x="3112199" y="487394"/>
                  </a:lnTo>
                  <a:lnTo>
                    <a:pt x="3002280" y="487394"/>
                  </a:lnTo>
                  <a:lnTo>
                    <a:pt x="3002280" y="458819"/>
                  </a:lnTo>
                  <a:lnTo>
                    <a:pt x="2714625" y="458819"/>
                  </a:lnTo>
                  <a:lnTo>
                    <a:pt x="2714625" y="429482"/>
                  </a:lnTo>
                  <a:lnTo>
                    <a:pt x="2632805" y="429482"/>
                  </a:lnTo>
                  <a:lnTo>
                    <a:pt x="2632805" y="404527"/>
                  </a:lnTo>
                  <a:lnTo>
                    <a:pt x="2322290" y="404527"/>
                  </a:lnTo>
                  <a:lnTo>
                    <a:pt x="2322290" y="379476"/>
                  </a:lnTo>
                  <a:lnTo>
                    <a:pt x="2302002" y="379476"/>
                  </a:lnTo>
                  <a:lnTo>
                    <a:pt x="2302002" y="356616"/>
                  </a:lnTo>
                  <a:lnTo>
                    <a:pt x="2210943" y="356616"/>
                  </a:lnTo>
                  <a:lnTo>
                    <a:pt x="2210943" y="332994"/>
                  </a:lnTo>
                  <a:lnTo>
                    <a:pt x="2133981" y="332994"/>
                  </a:lnTo>
                  <a:lnTo>
                    <a:pt x="2133981" y="311563"/>
                  </a:lnTo>
                  <a:lnTo>
                    <a:pt x="1955482" y="311563"/>
                  </a:lnTo>
                  <a:lnTo>
                    <a:pt x="1955482" y="290132"/>
                  </a:lnTo>
                  <a:lnTo>
                    <a:pt x="1669542" y="290132"/>
                  </a:lnTo>
                  <a:lnTo>
                    <a:pt x="1669542" y="275844"/>
                  </a:lnTo>
                  <a:lnTo>
                    <a:pt x="1419701" y="275844"/>
                  </a:lnTo>
                  <a:lnTo>
                    <a:pt x="1419701" y="243745"/>
                  </a:lnTo>
                  <a:lnTo>
                    <a:pt x="1386269" y="243745"/>
                  </a:lnTo>
                  <a:lnTo>
                    <a:pt x="1386269" y="229457"/>
                  </a:lnTo>
                  <a:lnTo>
                    <a:pt x="1245584" y="229457"/>
                  </a:lnTo>
                  <a:lnTo>
                    <a:pt x="1245584" y="208026"/>
                  </a:lnTo>
                  <a:lnTo>
                    <a:pt x="1207770" y="208026"/>
                  </a:lnTo>
                  <a:lnTo>
                    <a:pt x="1207770" y="195072"/>
                  </a:lnTo>
                  <a:lnTo>
                    <a:pt x="1151287" y="195072"/>
                  </a:lnTo>
                  <a:lnTo>
                    <a:pt x="1151287" y="180118"/>
                  </a:lnTo>
                  <a:lnTo>
                    <a:pt x="1098709" y="180118"/>
                  </a:lnTo>
                  <a:lnTo>
                    <a:pt x="1098709" y="166497"/>
                  </a:lnTo>
                  <a:lnTo>
                    <a:pt x="1007173" y="166497"/>
                  </a:lnTo>
                  <a:lnTo>
                    <a:pt x="1007173" y="149352"/>
                  </a:lnTo>
                  <a:lnTo>
                    <a:pt x="973741" y="149352"/>
                  </a:lnTo>
                  <a:lnTo>
                    <a:pt x="973741" y="132969"/>
                  </a:lnTo>
                  <a:lnTo>
                    <a:pt x="869061" y="132969"/>
                  </a:lnTo>
                  <a:lnTo>
                    <a:pt x="869061" y="120110"/>
                  </a:lnTo>
                  <a:lnTo>
                    <a:pt x="782002" y="120110"/>
                  </a:lnTo>
                  <a:lnTo>
                    <a:pt x="782002" y="105823"/>
                  </a:lnTo>
                  <a:lnTo>
                    <a:pt x="768763" y="105823"/>
                  </a:lnTo>
                  <a:lnTo>
                    <a:pt x="768763" y="89345"/>
                  </a:lnTo>
                  <a:lnTo>
                    <a:pt x="730948" y="89345"/>
                  </a:lnTo>
                  <a:lnTo>
                    <a:pt x="730948" y="75057"/>
                  </a:lnTo>
                  <a:lnTo>
                    <a:pt x="692848" y="75057"/>
                  </a:lnTo>
                  <a:lnTo>
                    <a:pt x="692848" y="61532"/>
                  </a:lnTo>
                  <a:lnTo>
                    <a:pt x="394049" y="61532"/>
                  </a:lnTo>
                  <a:lnTo>
                    <a:pt x="394049" y="45339"/>
                  </a:lnTo>
                  <a:lnTo>
                    <a:pt x="379095" y="45339"/>
                  </a:lnTo>
                  <a:lnTo>
                    <a:pt x="379095" y="32195"/>
                  </a:lnTo>
                  <a:lnTo>
                    <a:pt x="241840" y="32195"/>
                  </a:lnTo>
                  <a:lnTo>
                    <a:pt x="241840" y="15716"/>
                  </a:lnTo>
                  <a:lnTo>
                    <a:pt x="110776" y="15716"/>
                  </a:lnTo>
                  <a:lnTo>
                    <a:pt x="110776" y="0"/>
                  </a:lnTo>
                  <a:lnTo>
                    <a:pt x="0" y="0"/>
                  </a:lnTo>
                </a:path>
              </a:pathLst>
            </a:custGeom>
            <a:noFill/>
            <a:ln w="19050"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15" name="Freeform: Shape 1014">
              <a:extLst>
                <a:ext uri="{FF2B5EF4-FFF2-40B4-BE49-F238E27FC236}">
                  <a16:creationId xmlns:a16="http://schemas.microsoft.com/office/drawing/2014/main" id="{8B458086-6EF2-3E89-9551-D9F8D2347D8B}"/>
                </a:ext>
              </a:extLst>
            </p:cNvPr>
            <p:cNvSpPr/>
            <p:nvPr/>
          </p:nvSpPr>
          <p:spPr>
            <a:xfrm>
              <a:off x="8705671"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16" name="Freeform: Shape 1015">
              <a:extLst>
                <a:ext uri="{FF2B5EF4-FFF2-40B4-BE49-F238E27FC236}">
                  <a16:creationId xmlns:a16="http://schemas.microsoft.com/office/drawing/2014/main" id="{BE4AAB7D-621D-E419-D6C1-97F1EDE1AFA2}"/>
                </a:ext>
              </a:extLst>
            </p:cNvPr>
            <p:cNvSpPr/>
            <p:nvPr/>
          </p:nvSpPr>
          <p:spPr>
            <a:xfrm>
              <a:off x="8686035" y="2102778"/>
              <a:ext cx="39209" cy="7598"/>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17" name="Freeform: Shape 1016">
              <a:extLst>
                <a:ext uri="{FF2B5EF4-FFF2-40B4-BE49-F238E27FC236}">
                  <a16:creationId xmlns:a16="http://schemas.microsoft.com/office/drawing/2014/main" id="{7F72F2B9-8115-0224-E2AB-63215893F19E}"/>
                </a:ext>
              </a:extLst>
            </p:cNvPr>
            <p:cNvSpPr/>
            <p:nvPr/>
          </p:nvSpPr>
          <p:spPr>
            <a:xfrm>
              <a:off x="8686035"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18" name="Freeform: Shape 1017">
              <a:extLst>
                <a:ext uri="{FF2B5EF4-FFF2-40B4-BE49-F238E27FC236}">
                  <a16:creationId xmlns:a16="http://schemas.microsoft.com/office/drawing/2014/main" id="{5674231E-1980-A5EA-56A1-ADDD27C8B10C}"/>
                </a:ext>
              </a:extLst>
            </p:cNvPr>
            <p:cNvSpPr/>
            <p:nvPr/>
          </p:nvSpPr>
          <p:spPr>
            <a:xfrm>
              <a:off x="8666461" y="2102778"/>
              <a:ext cx="39209" cy="7598"/>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19" name="Freeform: Shape 1018">
              <a:extLst>
                <a:ext uri="{FF2B5EF4-FFF2-40B4-BE49-F238E27FC236}">
                  <a16:creationId xmlns:a16="http://schemas.microsoft.com/office/drawing/2014/main" id="{0CB5DC44-8DF6-C2B2-47CE-1DD4C6427409}"/>
                </a:ext>
              </a:extLst>
            </p:cNvPr>
            <p:cNvSpPr/>
            <p:nvPr/>
          </p:nvSpPr>
          <p:spPr>
            <a:xfrm>
              <a:off x="8680551"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20" name="Freeform: Shape 1019">
              <a:extLst>
                <a:ext uri="{FF2B5EF4-FFF2-40B4-BE49-F238E27FC236}">
                  <a16:creationId xmlns:a16="http://schemas.microsoft.com/office/drawing/2014/main" id="{D3637A57-6E4B-1FC2-8811-1E79A7030494}"/>
                </a:ext>
              </a:extLst>
            </p:cNvPr>
            <p:cNvSpPr/>
            <p:nvPr/>
          </p:nvSpPr>
          <p:spPr>
            <a:xfrm>
              <a:off x="8660978" y="2102778"/>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21" name="Freeform: Shape 1020">
              <a:extLst>
                <a:ext uri="{FF2B5EF4-FFF2-40B4-BE49-F238E27FC236}">
                  <a16:creationId xmlns:a16="http://schemas.microsoft.com/office/drawing/2014/main" id="{4700C160-B499-0623-E6DF-CD8A6AE4AD87}"/>
                </a:ext>
              </a:extLst>
            </p:cNvPr>
            <p:cNvSpPr/>
            <p:nvPr/>
          </p:nvSpPr>
          <p:spPr>
            <a:xfrm>
              <a:off x="8663656"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22" name="Freeform: Shape 1021">
              <a:extLst>
                <a:ext uri="{FF2B5EF4-FFF2-40B4-BE49-F238E27FC236}">
                  <a16:creationId xmlns:a16="http://schemas.microsoft.com/office/drawing/2014/main" id="{D1227099-256F-4B93-821A-0A48ACB06ACC}"/>
                </a:ext>
              </a:extLst>
            </p:cNvPr>
            <p:cNvSpPr/>
            <p:nvPr/>
          </p:nvSpPr>
          <p:spPr>
            <a:xfrm>
              <a:off x="8644019" y="2102778"/>
              <a:ext cx="39209" cy="7598"/>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23" name="Freeform: Shape 1022">
              <a:extLst>
                <a:ext uri="{FF2B5EF4-FFF2-40B4-BE49-F238E27FC236}">
                  <a16:creationId xmlns:a16="http://schemas.microsoft.com/office/drawing/2014/main" id="{DB50DA6D-6CAF-8FC5-401C-519481C77FA3}"/>
                </a:ext>
              </a:extLst>
            </p:cNvPr>
            <p:cNvSpPr/>
            <p:nvPr/>
          </p:nvSpPr>
          <p:spPr>
            <a:xfrm>
              <a:off x="8323582"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24" name="Freeform: Shape 1023">
              <a:extLst>
                <a:ext uri="{FF2B5EF4-FFF2-40B4-BE49-F238E27FC236}">
                  <a16:creationId xmlns:a16="http://schemas.microsoft.com/office/drawing/2014/main" id="{81C335C3-D2AE-CA00-B4E2-CB497BE51DE3}"/>
                </a:ext>
              </a:extLst>
            </p:cNvPr>
            <p:cNvSpPr/>
            <p:nvPr/>
          </p:nvSpPr>
          <p:spPr>
            <a:xfrm>
              <a:off x="8304009" y="2102778"/>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25" name="Freeform: Shape 1024">
              <a:extLst>
                <a:ext uri="{FF2B5EF4-FFF2-40B4-BE49-F238E27FC236}">
                  <a16:creationId xmlns:a16="http://schemas.microsoft.com/office/drawing/2014/main" id="{CEA0CEE4-D2E6-5C22-8937-7EEA80FB33DC}"/>
                </a:ext>
              </a:extLst>
            </p:cNvPr>
            <p:cNvSpPr/>
            <p:nvPr/>
          </p:nvSpPr>
          <p:spPr>
            <a:xfrm>
              <a:off x="8307388"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26" name="Freeform: Shape 1025">
              <a:extLst>
                <a:ext uri="{FF2B5EF4-FFF2-40B4-BE49-F238E27FC236}">
                  <a16:creationId xmlns:a16="http://schemas.microsoft.com/office/drawing/2014/main" id="{765117BD-87FC-FA45-3921-A3C9006B4DDD}"/>
                </a:ext>
              </a:extLst>
            </p:cNvPr>
            <p:cNvSpPr/>
            <p:nvPr/>
          </p:nvSpPr>
          <p:spPr>
            <a:xfrm>
              <a:off x="8287815" y="2102778"/>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27" name="Freeform: Shape 1026">
              <a:extLst>
                <a:ext uri="{FF2B5EF4-FFF2-40B4-BE49-F238E27FC236}">
                  <a16:creationId xmlns:a16="http://schemas.microsoft.com/office/drawing/2014/main" id="{9C811B88-FF05-4B02-FA7A-6C01806A367A}"/>
                </a:ext>
              </a:extLst>
            </p:cNvPr>
            <p:cNvSpPr/>
            <p:nvPr/>
          </p:nvSpPr>
          <p:spPr>
            <a:xfrm>
              <a:off x="8287815"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28" name="Freeform: Shape 1027">
              <a:extLst>
                <a:ext uri="{FF2B5EF4-FFF2-40B4-BE49-F238E27FC236}">
                  <a16:creationId xmlns:a16="http://schemas.microsoft.com/office/drawing/2014/main" id="{21B9600C-220A-8AD5-B603-D6DC5D22F2E9}"/>
                </a:ext>
              </a:extLst>
            </p:cNvPr>
            <p:cNvSpPr/>
            <p:nvPr/>
          </p:nvSpPr>
          <p:spPr>
            <a:xfrm>
              <a:off x="8268242" y="2102778"/>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29" name="Freeform: Shape 1028">
              <a:extLst>
                <a:ext uri="{FF2B5EF4-FFF2-40B4-BE49-F238E27FC236}">
                  <a16:creationId xmlns:a16="http://schemas.microsoft.com/office/drawing/2014/main" id="{32C7E28F-3B03-0DCD-FC90-D4EB40C3608C}"/>
                </a:ext>
              </a:extLst>
            </p:cNvPr>
            <p:cNvSpPr/>
            <p:nvPr/>
          </p:nvSpPr>
          <p:spPr>
            <a:xfrm>
              <a:off x="8254470"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30" name="Freeform: Shape 1029">
              <a:extLst>
                <a:ext uri="{FF2B5EF4-FFF2-40B4-BE49-F238E27FC236}">
                  <a16:creationId xmlns:a16="http://schemas.microsoft.com/office/drawing/2014/main" id="{4AC017EE-4956-BA1C-ADDE-C8C4CA2367D4}"/>
                </a:ext>
              </a:extLst>
            </p:cNvPr>
            <p:cNvSpPr/>
            <p:nvPr/>
          </p:nvSpPr>
          <p:spPr>
            <a:xfrm>
              <a:off x="8234898" y="2102778"/>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31" name="Freeform: Shape 1030">
              <a:extLst>
                <a:ext uri="{FF2B5EF4-FFF2-40B4-BE49-F238E27FC236}">
                  <a16:creationId xmlns:a16="http://schemas.microsoft.com/office/drawing/2014/main" id="{63F09FB1-7A4F-925B-2E6F-DEF4B6EEE36B}"/>
                </a:ext>
              </a:extLst>
            </p:cNvPr>
            <p:cNvSpPr/>
            <p:nvPr/>
          </p:nvSpPr>
          <p:spPr>
            <a:xfrm>
              <a:off x="8270027"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32" name="Freeform: Shape 1031">
              <a:extLst>
                <a:ext uri="{FF2B5EF4-FFF2-40B4-BE49-F238E27FC236}">
                  <a16:creationId xmlns:a16="http://schemas.microsoft.com/office/drawing/2014/main" id="{75362566-9D22-3DA7-7423-0CA2E6980623}"/>
                </a:ext>
              </a:extLst>
            </p:cNvPr>
            <p:cNvSpPr/>
            <p:nvPr/>
          </p:nvSpPr>
          <p:spPr>
            <a:xfrm>
              <a:off x="8250454" y="2102778"/>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33" name="Freeform: Shape 1032">
              <a:extLst>
                <a:ext uri="{FF2B5EF4-FFF2-40B4-BE49-F238E27FC236}">
                  <a16:creationId xmlns:a16="http://schemas.microsoft.com/office/drawing/2014/main" id="{7457CF4D-5FE0-73D9-284C-BB1C6F938609}"/>
                </a:ext>
              </a:extLst>
            </p:cNvPr>
            <p:cNvSpPr/>
            <p:nvPr/>
          </p:nvSpPr>
          <p:spPr>
            <a:xfrm>
              <a:off x="8274043"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34" name="Freeform: Shape 1033">
              <a:extLst>
                <a:ext uri="{FF2B5EF4-FFF2-40B4-BE49-F238E27FC236}">
                  <a16:creationId xmlns:a16="http://schemas.microsoft.com/office/drawing/2014/main" id="{551C5B6A-7CA9-BBCD-EDC2-F06988B2A4BD}"/>
                </a:ext>
              </a:extLst>
            </p:cNvPr>
            <p:cNvSpPr/>
            <p:nvPr/>
          </p:nvSpPr>
          <p:spPr>
            <a:xfrm>
              <a:off x="8254470" y="2102778"/>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35" name="Freeform: Shape 1034">
              <a:extLst>
                <a:ext uri="{FF2B5EF4-FFF2-40B4-BE49-F238E27FC236}">
                  <a16:creationId xmlns:a16="http://schemas.microsoft.com/office/drawing/2014/main" id="{824C92BB-E30B-2443-813B-90AFB43ED98A}"/>
                </a:ext>
              </a:extLst>
            </p:cNvPr>
            <p:cNvSpPr/>
            <p:nvPr/>
          </p:nvSpPr>
          <p:spPr>
            <a:xfrm>
              <a:off x="8237256"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36" name="Freeform: Shape 1035">
              <a:extLst>
                <a:ext uri="{FF2B5EF4-FFF2-40B4-BE49-F238E27FC236}">
                  <a16:creationId xmlns:a16="http://schemas.microsoft.com/office/drawing/2014/main" id="{1FE7D8C4-C93A-90E8-3920-AA75F4D5F787}"/>
                </a:ext>
              </a:extLst>
            </p:cNvPr>
            <p:cNvSpPr/>
            <p:nvPr/>
          </p:nvSpPr>
          <p:spPr>
            <a:xfrm>
              <a:off x="8217683" y="2102778"/>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37" name="Freeform: Shape 1036">
              <a:extLst>
                <a:ext uri="{FF2B5EF4-FFF2-40B4-BE49-F238E27FC236}">
                  <a16:creationId xmlns:a16="http://schemas.microsoft.com/office/drawing/2014/main" id="{165213BC-50C6-40CA-0D1A-E4E589BE7704}"/>
                </a:ext>
              </a:extLst>
            </p:cNvPr>
            <p:cNvSpPr/>
            <p:nvPr/>
          </p:nvSpPr>
          <p:spPr>
            <a:xfrm>
              <a:off x="8137032"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38" name="Freeform: Shape 1037">
              <a:extLst>
                <a:ext uri="{FF2B5EF4-FFF2-40B4-BE49-F238E27FC236}">
                  <a16:creationId xmlns:a16="http://schemas.microsoft.com/office/drawing/2014/main" id="{4A9686C7-A047-E591-DD6B-4418D2870454}"/>
                </a:ext>
              </a:extLst>
            </p:cNvPr>
            <p:cNvSpPr/>
            <p:nvPr/>
          </p:nvSpPr>
          <p:spPr>
            <a:xfrm>
              <a:off x="8117459" y="2102778"/>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39" name="Freeform: Shape 1038">
              <a:extLst>
                <a:ext uri="{FF2B5EF4-FFF2-40B4-BE49-F238E27FC236}">
                  <a16:creationId xmlns:a16="http://schemas.microsoft.com/office/drawing/2014/main" id="{4A5461AE-49E4-5426-DC5A-D01B9496F0CC}"/>
                </a:ext>
              </a:extLst>
            </p:cNvPr>
            <p:cNvSpPr/>
            <p:nvPr/>
          </p:nvSpPr>
          <p:spPr>
            <a:xfrm>
              <a:off x="8112550"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40" name="Freeform: Shape 1039">
              <a:extLst>
                <a:ext uri="{FF2B5EF4-FFF2-40B4-BE49-F238E27FC236}">
                  <a16:creationId xmlns:a16="http://schemas.microsoft.com/office/drawing/2014/main" id="{28D20896-A897-1BA0-5436-E8ABB19FBF62}"/>
                </a:ext>
              </a:extLst>
            </p:cNvPr>
            <p:cNvSpPr/>
            <p:nvPr/>
          </p:nvSpPr>
          <p:spPr>
            <a:xfrm>
              <a:off x="8092977" y="2102778"/>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41" name="Freeform: Shape 1040">
              <a:extLst>
                <a:ext uri="{FF2B5EF4-FFF2-40B4-BE49-F238E27FC236}">
                  <a16:creationId xmlns:a16="http://schemas.microsoft.com/office/drawing/2014/main" id="{5513E9C5-D3BD-3F0A-8304-36D4B93CF58D}"/>
                </a:ext>
              </a:extLst>
            </p:cNvPr>
            <p:cNvSpPr/>
            <p:nvPr/>
          </p:nvSpPr>
          <p:spPr>
            <a:xfrm>
              <a:off x="8025204"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42" name="Freeform: Shape 1041">
              <a:extLst>
                <a:ext uri="{FF2B5EF4-FFF2-40B4-BE49-F238E27FC236}">
                  <a16:creationId xmlns:a16="http://schemas.microsoft.com/office/drawing/2014/main" id="{6AAC4D6B-AC17-D072-9A20-984DE377BB00}"/>
                </a:ext>
              </a:extLst>
            </p:cNvPr>
            <p:cNvSpPr/>
            <p:nvPr/>
          </p:nvSpPr>
          <p:spPr>
            <a:xfrm>
              <a:off x="8005631" y="2102778"/>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43" name="Freeform: Shape 1042">
              <a:extLst>
                <a:ext uri="{FF2B5EF4-FFF2-40B4-BE49-F238E27FC236}">
                  <a16:creationId xmlns:a16="http://schemas.microsoft.com/office/drawing/2014/main" id="{E461AFB1-8A44-688D-DE1E-47C6350B4D02}"/>
                </a:ext>
              </a:extLst>
            </p:cNvPr>
            <p:cNvSpPr/>
            <p:nvPr/>
          </p:nvSpPr>
          <p:spPr>
            <a:xfrm>
              <a:off x="8001041"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44" name="Freeform: Shape 1043">
              <a:extLst>
                <a:ext uri="{FF2B5EF4-FFF2-40B4-BE49-F238E27FC236}">
                  <a16:creationId xmlns:a16="http://schemas.microsoft.com/office/drawing/2014/main" id="{14645869-DE94-907A-8B13-72BDD1B8C5A5}"/>
                </a:ext>
              </a:extLst>
            </p:cNvPr>
            <p:cNvSpPr/>
            <p:nvPr/>
          </p:nvSpPr>
          <p:spPr>
            <a:xfrm>
              <a:off x="7981468" y="2102778"/>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45" name="Freeform: Shape 1044">
              <a:extLst>
                <a:ext uri="{FF2B5EF4-FFF2-40B4-BE49-F238E27FC236}">
                  <a16:creationId xmlns:a16="http://schemas.microsoft.com/office/drawing/2014/main" id="{3BBAEB6A-6077-4343-106E-2DF74ADD98F6}"/>
                </a:ext>
              </a:extLst>
            </p:cNvPr>
            <p:cNvSpPr/>
            <p:nvPr/>
          </p:nvSpPr>
          <p:spPr>
            <a:xfrm>
              <a:off x="7971267"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46" name="Freeform: Shape 1045">
              <a:extLst>
                <a:ext uri="{FF2B5EF4-FFF2-40B4-BE49-F238E27FC236}">
                  <a16:creationId xmlns:a16="http://schemas.microsoft.com/office/drawing/2014/main" id="{37BB20E7-450D-AB6A-D446-7AE478F7342D}"/>
                </a:ext>
              </a:extLst>
            </p:cNvPr>
            <p:cNvSpPr/>
            <p:nvPr/>
          </p:nvSpPr>
          <p:spPr>
            <a:xfrm>
              <a:off x="7951693" y="2102778"/>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47" name="Freeform: Shape 1046">
              <a:extLst>
                <a:ext uri="{FF2B5EF4-FFF2-40B4-BE49-F238E27FC236}">
                  <a16:creationId xmlns:a16="http://schemas.microsoft.com/office/drawing/2014/main" id="{C30A0DE1-219D-D81C-29C4-54372A673EFA}"/>
                </a:ext>
              </a:extLst>
            </p:cNvPr>
            <p:cNvSpPr/>
            <p:nvPr/>
          </p:nvSpPr>
          <p:spPr>
            <a:xfrm>
              <a:off x="7877609"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48" name="Freeform: Shape 1047">
              <a:extLst>
                <a:ext uri="{FF2B5EF4-FFF2-40B4-BE49-F238E27FC236}">
                  <a16:creationId xmlns:a16="http://schemas.microsoft.com/office/drawing/2014/main" id="{5D7BCEB9-BECF-CD30-657F-3CB71D6A2726}"/>
                </a:ext>
              </a:extLst>
            </p:cNvPr>
            <p:cNvSpPr/>
            <p:nvPr/>
          </p:nvSpPr>
          <p:spPr>
            <a:xfrm>
              <a:off x="7858036" y="2102778"/>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49" name="Freeform: Shape 1048">
              <a:extLst>
                <a:ext uri="{FF2B5EF4-FFF2-40B4-BE49-F238E27FC236}">
                  <a16:creationId xmlns:a16="http://schemas.microsoft.com/office/drawing/2014/main" id="{4B546A11-3C54-C724-838E-BAE02585A4B9}"/>
                </a:ext>
              </a:extLst>
            </p:cNvPr>
            <p:cNvSpPr/>
            <p:nvPr/>
          </p:nvSpPr>
          <p:spPr>
            <a:xfrm>
              <a:off x="7845540"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50" name="Freeform: Shape 1049">
              <a:extLst>
                <a:ext uri="{FF2B5EF4-FFF2-40B4-BE49-F238E27FC236}">
                  <a16:creationId xmlns:a16="http://schemas.microsoft.com/office/drawing/2014/main" id="{2DF4A2F2-5B89-D84B-6348-CE8B616D8420}"/>
                </a:ext>
              </a:extLst>
            </p:cNvPr>
            <p:cNvSpPr/>
            <p:nvPr/>
          </p:nvSpPr>
          <p:spPr>
            <a:xfrm>
              <a:off x="7825967" y="2102778"/>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51" name="Freeform: Shape 1050">
              <a:extLst>
                <a:ext uri="{FF2B5EF4-FFF2-40B4-BE49-F238E27FC236}">
                  <a16:creationId xmlns:a16="http://schemas.microsoft.com/office/drawing/2014/main" id="{C8B4CF8A-E76A-A84B-436A-24194C8DB673}"/>
                </a:ext>
              </a:extLst>
            </p:cNvPr>
            <p:cNvSpPr/>
            <p:nvPr/>
          </p:nvSpPr>
          <p:spPr>
            <a:xfrm>
              <a:off x="7802887"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52" name="Freeform: Shape 1051">
              <a:extLst>
                <a:ext uri="{FF2B5EF4-FFF2-40B4-BE49-F238E27FC236}">
                  <a16:creationId xmlns:a16="http://schemas.microsoft.com/office/drawing/2014/main" id="{8673B400-31A8-E21F-80E5-5203FD21443A}"/>
                </a:ext>
              </a:extLst>
            </p:cNvPr>
            <p:cNvSpPr/>
            <p:nvPr/>
          </p:nvSpPr>
          <p:spPr>
            <a:xfrm>
              <a:off x="7783314" y="2102778"/>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53" name="Freeform: Shape 1052">
              <a:extLst>
                <a:ext uri="{FF2B5EF4-FFF2-40B4-BE49-F238E27FC236}">
                  <a16:creationId xmlns:a16="http://schemas.microsoft.com/office/drawing/2014/main" id="{A5D3C9E6-EDC1-DB46-DC9C-32FDE92E952C}"/>
                </a:ext>
              </a:extLst>
            </p:cNvPr>
            <p:cNvSpPr/>
            <p:nvPr/>
          </p:nvSpPr>
          <p:spPr>
            <a:xfrm>
              <a:off x="7783314"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54" name="Freeform: Shape 1053">
              <a:extLst>
                <a:ext uri="{FF2B5EF4-FFF2-40B4-BE49-F238E27FC236}">
                  <a16:creationId xmlns:a16="http://schemas.microsoft.com/office/drawing/2014/main" id="{09366BBD-C7C1-5A01-AE93-EB3441D9DBFE}"/>
                </a:ext>
              </a:extLst>
            </p:cNvPr>
            <p:cNvSpPr/>
            <p:nvPr/>
          </p:nvSpPr>
          <p:spPr>
            <a:xfrm>
              <a:off x="7763741" y="2102778"/>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55" name="Freeform: Shape 1054">
              <a:extLst>
                <a:ext uri="{FF2B5EF4-FFF2-40B4-BE49-F238E27FC236}">
                  <a16:creationId xmlns:a16="http://schemas.microsoft.com/office/drawing/2014/main" id="{0C1B9F9F-0D03-56D3-B376-D1BF40338767}"/>
                </a:ext>
              </a:extLst>
            </p:cNvPr>
            <p:cNvSpPr/>
            <p:nvPr/>
          </p:nvSpPr>
          <p:spPr>
            <a:xfrm>
              <a:off x="7776046"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56" name="Freeform: Shape 1055">
              <a:extLst>
                <a:ext uri="{FF2B5EF4-FFF2-40B4-BE49-F238E27FC236}">
                  <a16:creationId xmlns:a16="http://schemas.microsoft.com/office/drawing/2014/main" id="{535076C5-1288-21B0-FFC4-60DA7909CD8B}"/>
                </a:ext>
              </a:extLst>
            </p:cNvPr>
            <p:cNvSpPr/>
            <p:nvPr/>
          </p:nvSpPr>
          <p:spPr>
            <a:xfrm>
              <a:off x="7756473" y="2102778"/>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57" name="Freeform: Shape 1056">
              <a:extLst>
                <a:ext uri="{FF2B5EF4-FFF2-40B4-BE49-F238E27FC236}">
                  <a16:creationId xmlns:a16="http://schemas.microsoft.com/office/drawing/2014/main" id="{7FED1600-9285-C2EA-DAF4-C7D6EB21F826}"/>
                </a:ext>
              </a:extLst>
            </p:cNvPr>
            <p:cNvSpPr/>
            <p:nvPr/>
          </p:nvSpPr>
          <p:spPr>
            <a:xfrm>
              <a:off x="7747228"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58" name="Freeform: Shape 1057">
              <a:extLst>
                <a:ext uri="{FF2B5EF4-FFF2-40B4-BE49-F238E27FC236}">
                  <a16:creationId xmlns:a16="http://schemas.microsoft.com/office/drawing/2014/main" id="{2B138E44-C1A2-3556-E241-F086852CCE0E}"/>
                </a:ext>
              </a:extLst>
            </p:cNvPr>
            <p:cNvSpPr/>
            <p:nvPr/>
          </p:nvSpPr>
          <p:spPr>
            <a:xfrm>
              <a:off x="7727655" y="2102778"/>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59" name="Freeform: Shape 1058">
              <a:extLst>
                <a:ext uri="{FF2B5EF4-FFF2-40B4-BE49-F238E27FC236}">
                  <a16:creationId xmlns:a16="http://schemas.microsoft.com/office/drawing/2014/main" id="{2E21F392-E258-41B6-A147-6B5DF1FDB016}"/>
                </a:ext>
              </a:extLst>
            </p:cNvPr>
            <p:cNvSpPr/>
            <p:nvPr/>
          </p:nvSpPr>
          <p:spPr>
            <a:xfrm>
              <a:off x="7736007"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60" name="Freeform: Shape 1059">
              <a:extLst>
                <a:ext uri="{FF2B5EF4-FFF2-40B4-BE49-F238E27FC236}">
                  <a16:creationId xmlns:a16="http://schemas.microsoft.com/office/drawing/2014/main" id="{FA93A542-14D8-6DFB-DEAC-31E790152966}"/>
                </a:ext>
              </a:extLst>
            </p:cNvPr>
            <p:cNvSpPr/>
            <p:nvPr/>
          </p:nvSpPr>
          <p:spPr>
            <a:xfrm>
              <a:off x="7716434" y="2102778"/>
              <a:ext cx="39209" cy="7598"/>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61" name="Freeform: Shape 1060">
              <a:extLst>
                <a:ext uri="{FF2B5EF4-FFF2-40B4-BE49-F238E27FC236}">
                  <a16:creationId xmlns:a16="http://schemas.microsoft.com/office/drawing/2014/main" id="{F0880FFD-7278-E746-BB39-7734AD54B1D8}"/>
                </a:ext>
              </a:extLst>
            </p:cNvPr>
            <p:cNvSpPr/>
            <p:nvPr/>
          </p:nvSpPr>
          <p:spPr>
            <a:xfrm>
              <a:off x="7725424"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62" name="Freeform: Shape 1061">
              <a:extLst>
                <a:ext uri="{FF2B5EF4-FFF2-40B4-BE49-F238E27FC236}">
                  <a16:creationId xmlns:a16="http://schemas.microsoft.com/office/drawing/2014/main" id="{6DEF7BD7-97BC-9511-071A-7F8C23E07BDB}"/>
                </a:ext>
              </a:extLst>
            </p:cNvPr>
            <p:cNvSpPr/>
            <p:nvPr/>
          </p:nvSpPr>
          <p:spPr>
            <a:xfrm>
              <a:off x="7705851" y="2102778"/>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63" name="Freeform: Shape 1062">
              <a:extLst>
                <a:ext uri="{FF2B5EF4-FFF2-40B4-BE49-F238E27FC236}">
                  <a16:creationId xmlns:a16="http://schemas.microsoft.com/office/drawing/2014/main" id="{1DE991E3-C1C9-51C7-380E-F5B53349B85F}"/>
                </a:ext>
              </a:extLst>
            </p:cNvPr>
            <p:cNvSpPr/>
            <p:nvPr/>
          </p:nvSpPr>
          <p:spPr>
            <a:xfrm>
              <a:off x="7710569"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64" name="Freeform: Shape 1063">
              <a:extLst>
                <a:ext uri="{FF2B5EF4-FFF2-40B4-BE49-F238E27FC236}">
                  <a16:creationId xmlns:a16="http://schemas.microsoft.com/office/drawing/2014/main" id="{F83FA3C1-8BFD-3DF1-1560-BB85DD295693}"/>
                </a:ext>
              </a:extLst>
            </p:cNvPr>
            <p:cNvSpPr/>
            <p:nvPr/>
          </p:nvSpPr>
          <p:spPr>
            <a:xfrm>
              <a:off x="7690996" y="2102778"/>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65" name="Freeform: Shape 1064">
              <a:extLst>
                <a:ext uri="{FF2B5EF4-FFF2-40B4-BE49-F238E27FC236}">
                  <a16:creationId xmlns:a16="http://schemas.microsoft.com/office/drawing/2014/main" id="{CFB2F5EF-4C49-3E62-0109-DD8B8F7EE5D7}"/>
                </a:ext>
              </a:extLst>
            </p:cNvPr>
            <p:cNvSpPr/>
            <p:nvPr/>
          </p:nvSpPr>
          <p:spPr>
            <a:xfrm>
              <a:off x="7660393" y="2042833"/>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66" name="Freeform: Shape 1065">
              <a:extLst>
                <a:ext uri="{FF2B5EF4-FFF2-40B4-BE49-F238E27FC236}">
                  <a16:creationId xmlns:a16="http://schemas.microsoft.com/office/drawing/2014/main" id="{502C0AC4-1BE8-709D-A328-97C0487A127F}"/>
                </a:ext>
              </a:extLst>
            </p:cNvPr>
            <p:cNvSpPr/>
            <p:nvPr/>
          </p:nvSpPr>
          <p:spPr>
            <a:xfrm>
              <a:off x="7640820" y="2061826"/>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67" name="Freeform: Shape 1066">
              <a:extLst>
                <a:ext uri="{FF2B5EF4-FFF2-40B4-BE49-F238E27FC236}">
                  <a16:creationId xmlns:a16="http://schemas.microsoft.com/office/drawing/2014/main" id="{6C0226CD-70DD-CCC5-A605-A7AFEA6F3A25}"/>
                </a:ext>
              </a:extLst>
            </p:cNvPr>
            <p:cNvSpPr/>
            <p:nvPr/>
          </p:nvSpPr>
          <p:spPr>
            <a:xfrm>
              <a:off x="7617931" y="2042833"/>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68" name="Freeform: Shape 1067">
              <a:extLst>
                <a:ext uri="{FF2B5EF4-FFF2-40B4-BE49-F238E27FC236}">
                  <a16:creationId xmlns:a16="http://schemas.microsoft.com/office/drawing/2014/main" id="{B50DDB22-E4BE-60D0-2D1E-B99BA2E8091C}"/>
                </a:ext>
              </a:extLst>
            </p:cNvPr>
            <p:cNvSpPr/>
            <p:nvPr/>
          </p:nvSpPr>
          <p:spPr>
            <a:xfrm>
              <a:off x="7598358" y="2061826"/>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69" name="Freeform: Shape 1068">
              <a:extLst>
                <a:ext uri="{FF2B5EF4-FFF2-40B4-BE49-F238E27FC236}">
                  <a16:creationId xmlns:a16="http://schemas.microsoft.com/office/drawing/2014/main" id="{08A1FC51-F7FD-FCAD-73E9-A29F7361D525}"/>
                </a:ext>
              </a:extLst>
            </p:cNvPr>
            <p:cNvSpPr/>
            <p:nvPr/>
          </p:nvSpPr>
          <p:spPr>
            <a:xfrm>
              <a:off x="7622076" y="2042833"/>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70" name="Freeform: Shape 1069">
              <a:extLst>
                <a:ext uri="{FF2B5EF4-FFF2-40B4-BE49-F238E27FC236}">
                  <a16:creationId xmlns:a16="http://schemas.microsoft.com/office/drawing/2014/main" id="{1A26D0E6-870E-6236-D72E-B0ECDA656D80}"/>
                </a:ext>
              </a:extLst>
            </p:cNvPr>
            <p:cNvSpPr/>
            <p:nvPr/>
          </p:nvSpPr>
          <p:spPr>
            <a:xfrm>
              <a:off x="7602502" y="2061826"/>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71" name="Freeform: Shape 1070">
              <a:extLst>
                <a:ext uri="{FF2B5EF4-FFF2-40B4-BE49-F238E27FC236}">
                  <a16:creationId xmlns:a16="http://schemas.microsoft.com/office/drawing/2014/main" id="{57A00105-A87D-EA54-4D78-F601BFC94FE8}"/>
                </a:ext>
              </a:extLst>
            </p:cNvPr>
            <p:cNvSpPr/>
            <p:nvPr/>
          </p:nvSpPr>
          <p:spPr>
            <a:xfrm>
              <a:off x="7593385" y="2042833"/>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72" name="Freeform: Shape 1071">
              <a:extLst>
                <a:ext uri="{FF2B5EF4-FFF2-40B4-BE49-F238E27FC236}">
                  <a16:creationId xmlns:a16="http://schemas.microsoft.com/office/drawing/2014/main" id="{41B3713C-0524-94A0-CBC8-15F470E48756}"/>
                </a:ext>
              </a:extLst>
            </p:cNvPr>
            <p:cNvSpPr/>
            <p:nvPr/>
          </p:nvSpPr>
          <p:spPr>
            <a:xfrm>
              <a:off x="7573812" y="2061826"/>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73" name="Freeform: Shape 1072">
              <a:extLst>
                <a:ext uri="{FF2B5EF4-FFF2-40B4-BE49-F238E27FC236}">
                  <a16:creationId xmlns:a16="http://schemas.microsoft.com/office/drawing/2014/main" id="{646E6032-30B4-886B-0BF8-0DFB87839809}"/>
                </a:ext>
              </a:extLst>
            </p:cNvPr>
            <p:cNvSpPr/>
            <p:nvPr/>
          </p:nvSpPr>
          <p:spPr>
            <a:xfrm>
              <a:off x="7529566" y="2044124"/>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74" name="Freeform: Shape 1073">
              <a:extLst>
                <a:ext uri="{FF2B5EF4-FFF2-40B4-BE49-F238E27FC236}">
                  <a16:creationId xmlns:a16="http://schemas.microsoft.com/office/drawing/2014/main" id="{4634FA9A-A7EC-49BA-F244-D5D1803178C0}"/>
                </a:ext>
              </a:extLst>
            </p:cNvPr>
            <p:cNvSpPr/>
            <p:nvPr/>
          </p:nvSpPr>
          <p:spPr>
            <a:xfrm>
              <a:off x="7509992" y="2063042"/>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75" name="Freeform: Shape 1074">
              <a:extLst>
                <a:ext uri="{FF2B5EF4-FFF2-40B4-BE49-F238E27FC236}">
                  <a16:creationId xmlns:a16="http://schemas.microsoft.com/office/drawing/2014/main" id="{1B92128A-8BBB-B555-6A55-B66F5A03F36E}"/>
                </a:ext>
              </a:extLst>
            </p:cNvPr>
            <p:cNvSpPr/>
            <p:nvPr/>
          </p:nvSpPr>
          <p:spPr>
            <a:xfrm>
              <a:off x="7537854" y="2044124"/>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76" name="Freeform: Shape 1075">
              <a:extLst>
                <a:ext uri="{FF2B5EF4-FFF2-40B4-BE49-F238E27FC236}">
                  <a16:creationId xmlns:a16="http://schemas.microsoft.com/office/drawing/2014/main" id="{2EA71F07-B36C-AD63-57FB-AB3B2059F5C8}"/>
                </a:ext>
              </a:extLst>
            </p:cNvPr>
            <p:cNvSpPr/>
            <p:nvPr/>
          </p:nvSpPr>
          <p:spPr>
            <a:xfrm>
              <a:off x="7518281" y="2063042"/>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77" name="Freeform: Shape 1076">
              <a:extLst>
                <a:ext uri="{FF2B5EF4-FFF2-40B4-BE49-F238E27FC236}">
                  <a16:creationId xmlns:a16="http://schemas.microsoft.com/office/drawing/2014/main" id="{A98CA4AD-6EEA-B663-DB3F-46B5F7635457}"/>
                </a:ext>
              </a:extLst>
            </p:cNvPr>
            <p:cNvSpPr/>
            <p:nvPr/>
          </p:nvSpPr>
          <p:spPr>
            <a:xfrm>
              <a:off x="7487168" y="2044124"/>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78" name="Freeform: Shape 1077">
              <a:extLst>
                <a:ext uri="{FF2B5EF4-FFF2-40B4-BE49-F238E27FC236}">
                  <a16:creationId xmlns:a16="http://schemas.microsoft.com/office/drawing/2014/main" id="{F6A329AE-D01A-B65E-5779-FD2D76866A93}"/>
                </a:ext>
              </a:extLst>
            </p:cNvPr>
            <p:cNvSpPr/>
            <p:nvPr/>
          </p:nvSpPr>
          <p:spPr>
            <a:xfrm>
              <a:off x="7467595" y="2063042"/>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79" name="Freeform: Shape 1078">
              <a:extLst>
                <a:ext uri="{FF2B5EF4-FFF2-40B4-BE49-F238E27FC236}">
                  <a16:creationId xmlns:a16="http://schemas.microsoft.com/office/drawing/2014/main" id="{08A6C854-C852-C529-E45F-7784596AF878}"/>
                </a:ext>
              </a:extLst>
            </p:cNvPr>
            <p:cNvSpPr/>
            <p:nvPr/>
          </p:nvSpPr>
          <p:spPr>
            <a:xfrm>
              <a:off x="7474353" y="2044124"/>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80" name="Freeform: Shape 1079">
              <a:extLst>
                <a:ext uri="{FF2B5EF4-FFF2-40B4-BE49-F238E27FC236}">
                  <a16:creationId xmlns:a16="http://schemas.microsoft.com/office/drawing/2014/main" id="{BA4A959B-3EF8-6FC6-52F9-4A40C69E71FC}"/>
                </a:ext>
              </a:extLst>
            </p:cNvPr>
            <p:cNvSpPr/>
            <p:nvPr/>
          </p:nvSpPr>
          <p:spPr>
            <a:xfrm>
              <a:off x="7454780" y="2063042"/>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81" name="Freeform: Shape 1080">
              <a:extLst>
                <a:ext uri="{FF2B5EF4-FFF2-40B4-BE49-F238E27FC236}">
                  <a16:creationId xmlns:a16="http://schemas.microsoft.com/office/drawing/2014/main" id="{EE95FA88-3C65-EE9C-2E11-63B76A4DD9C5}"/>
                </a:ext>
              </a:extLst>
            </p:cNvPr>
            <p:cNvSpPr/>
            <p:nvPr/>
          </p:nvSpPr>
          <p:spPr>
            <a:xfrm>
              <a:off x="7463770" y="2044124"/>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82" name="Freeform: Shape 1081">
              <a:extLst>
                <a:ext uri="{FF2B5EF4-FFF2-40B4-BE49-F238E27FC236}">
                  <a16:creationId xmlns:a16="http://schemas.microsoft.com/office/drawing/2014/main" id="{0D9BE7A0-1C91-88A5-D409-4CEFBECBC325}"/>
                </a:ext>
              </a:extLst>
            </p:cNvPr>
            <p:cNvSpPr/>
            <p:nvPr/>
          </p:nvSpPr>
          <p:spPr>
            <a:xfrm>
              <a:off x="7444196" y="2063042"/>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83" name="Freeform: Shape 1082">
              <a:extLst>
                <a:ext uri="{FF2B5EF4-FFF2-40B4-BE49-F238E27FC236}">
                  <a16:creationId xmlns:a16="http://schemas.microsoft.com/office/drawing/2014/main" id="{15EEDF10-A0A2-0822-313A-221C2DC483F9}"/>
                </a:ext>
              </a:extLst>
            </p:cNvPr>
            <p:cNvSpPr/>
            <p:nvPr/>
          </p:nvSpPr>
          <p:spPr>
            <a:xfrm>
              <a:off x="7428003" y="2044124"/>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84" name="Freeform: Shape 1083">
              <a:extLst>
                <a:ext uri="{FF2B5EF4-FFF2-40B4-BE49-F238E27FC236}">
                  <a16:creationId xmlns:a16="http://schemas.microsoft.com/office/drawing/2014/main" id="{90022FD3-266F-65E1-E009-5CBEB3473C60}"/>
                </a:ext>
              </a:extLst>
            </p:cNvPr>
            <p:cNvSpPr/>
            <p:nvPr/>
          </p:nvSpPr>
          <p:spPr>
            <a:xfrm>
              <a:off x="7408429" y="2063042"/>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85" name="Freeform: Shape 1084">
              <a:extLst>
                <a:ext uri="{FF2B5EF4-FFF2-40B4-BE49-F238E27FC236}">
                  <a16:creationId xmlns:a16="http://schemas.microsoft.com/office/drawing/2014/main" id="{05AFD0FC-8157-6B4F-3AE2-4BE248746855}"/>
                </a:ext>
              </a:extLst>
            </p:cNvPr>
            <p:cNvSpPr/>
            <p:nvPr/>
          </p:nvSpPr>
          <p:spPr>
            <a:xfrm>
              <a:off x="7405561" y="2044124"/>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86" name="Freeform: Shape 1085">
              <a:extLst>
                <a:ext uri="{FF2B5EF4-FFF2-40B4-BE49-F238E27FC236}">
                  <a16:creationId xmlns:a16="http://schemas.microsoft.com/office/drawing/2014/main" id="{D28D3271-600E-C178-BE42-B504C1BDAEB1}"/>
                </a:ext>
              </a:extLst>
            </p:cNvPr>
            <p:cNvSpPr/>
            <p:nvPr/>
          </p:nvSpPr>
          <p:spPr>
            <a:xfrm>
              <a:off x="7385987" y="2063042"/>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87" name="Freeform: Shape 1086">
              <a:extLst>
                <a:ext uri="{FF2B5EF4-FFF2-40B4-BE49-F238E27FC236}">
                  <a16:creationId xmlns:a16="http://schemas.microsoft.com/office/drawing/2014/main" id="{F8EBB67A-4FCD-5284-CCBF-308AC1CE2CE8}"/>
                </a:ext>
              </a:extLst>
            </p:cNvPr>
            <p:cNvSpPr/>
            <p:nvPr/>
          </p:nvSpPr>
          <p:spPr>
            <a:xfrm>
              <a:off x="7385987" y="2044124"/>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88" name="Freeform: Shape 1087">
              <a:extLst>
                <a:ext uri="{FF2B5EF4-FFF2-40B4-BE49-F238E27FC236}">
                  <a16:creationId xmlns:a16="http://schemas.microsoft.com/office/drawing/2014/main" id="{1D2497B3-2EA4-8466-70B8-87BB60CADB02}"/>
                </a:ext>
              </a:extLst>
            </p:cNvPr>
            <p:cNvSpPr/>
            <p:nvPr/>
          </p:nvSpPr>
          <p:spPr>
            <a:xfrm>
              <a:off x="7366350" y="2063042"/>
              <a:ext cx="39209" cy="7598"/>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89" name="Freeform: Shape 1088">
              <a:extLst>
                <a:ext uri="{FF2B5EF4-FFF2-40B4-BE49-F238E27FC236}">
                  <a16:creationId xmlns:a16="http://schemas.microsoft.com/office/drawing/2014/main" id="{8BBD6944-6ED9-DA22-6A71-09ECBB1B6F5A}"/>
                </a:ext>
              </a:extLst>
            </p:cNvPr>
            <p:cNvSpPr/>
            <p:nvPr/>
          </p:nvSpPr>
          <p:spPr>
            <a:xfrm>
              <a:off x="7568776" y="2044124"/>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90" name="Freeform: Shape 1089">
              <a:extLst>
                <a:ext uri="{FF2B5EF4-FFF2-40B4-BE49-F238E27FC236}">
                  <a16:creationId xmlns:a16="http://schemas.microsoft.com/office/drawing/2014/main" id="{B7A7D795-8F31-8A38-7B28-89B50D2D09E5}"/>
                </a:ext>
              </a:extLst>
            </p:cNvPr>
            <p:cNvSpPr/>
            <p:nvPr/>
          </p:nvSpPr>
          <p:spPr>
            <a:xfrm>
              <a:off x="7549139" y="2063042"/>
              <a:ext cx="39209" cy="7598"/>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91" name="Freeform: Shape 1090">
              <a:extLst>
                <a:ext uri="{FF2B5EF4-FFF2-40B4-BE49-F238E27FC236}">
                  <a16:creationId xmlns:a16="http://schemas.microsoft.com/office/drawing/2014/main" id="{2E3F187A-514B-351E-A0BE-18C964E8FFF8}"/>
                </a:ext>
              </a:extLst>
            </p:cNvPr>
            <p:cNvSpPr/>
            <p:nvPr/>
          </p:nvSpPr>
          <p:spPr>
            <a:xfrm>
              <a:off x="8069833"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92" name="Freeform: Shape 1091">
              <a:extLst>
                <a:ext uri="{FF2B5EF4-FFF2-40B4-BE49-F238E27FC236}">
                  <a16:creationId xmlns:a16="http://schemas.microsoft.com/office/drawing/2014/main" id="{85DD3450-0D17-F29E-8931-F934F1256EDB}"/>
                </a:ext>
              </a:extLst>
            </p:cNvPr>
            <p:cNvSpPr/>
            <p:nvPr/>
          </p:nvSpPr>
          <p:spPr>
            <a:xfrm>
              <a:off x="8050260" y="2102778"/>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93" name="Freeform: Shape 1092">
              <a:extLst>
                <a:ext uri="{FF2B5EF4-FFF2-40B4-BE49-F238E27FC236}">
                  <a16:creationId xmlns:a16="http://schemas.microsoft.com/office/drawing/2014/main" id="{9AC3DDED-8E5F-B0B6-1A45-705E99BB8912}"/>
                </a:ext>
              </a:extLst>
            </p:cNvPr>
            <p:cNvSpPr/>
            <p:nvPr/>
          </p:nvSpPr>
          <p:spPr>
            <a:xfrm>
              <a:off x="8077102"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94" name="Freeform: Shape 1093">
              <a:extLst>
                <a:ext uri="{FF2B5EF4-FFF2-40B4-BE49-F238E27FC236}">
                  <a16:creationId xmlns:a16="http://schemas.microsoft.com/office/drawing/2014/main" id="{F180EBA9-8CC9-1BC3-6E2F-79F932027394}"/>
                </a:ext>
              </a:extLst>
            </p:cNvPr>
            <p:cNvSpPr/>
            <p:nvPr/>
          </p:nvSpPr>
          <p:spPr>
            <a:xfrm>
              <a:off x="8057528" y="2102778"/>
              <a:ext cx="39209" cy="7598"/>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95" name="Freeform: Shape 1094">
              <a:extLst>
                <a:ext uri="{FF2B5EF4-FFF2-40B4-BE49-F238E27FC236}">
                  <a16:creationId xmlns:a16="http://schemas.microsoft.com/office/drawing/2014/main" id="{DF829E9B-4762-7A74-41F8-F289D82F3F0F}"/>
                </a:ext>
              </a:extLst>
            </p:cNvPr>
            <p:cNvSpPr/>
            <p:nvPr/>
          </p:nvSpPr>
          <p:spPr>
            <a:xfrm>
              <a:off x="8080098" y="208386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96" name="Freeform: Shape 1095">
              <a:extLst>
                <a:ext uri="{FF2B5EF4-FFF2-40B4-BE49-F238E27FC236}">
                  <a16:creationId xmlns:a16="http://schemas.microsoft.com/office/drawing/2014/main" id="{EA96E824-26CB-3963-1979-EA54E080587F}"/>
                </a:ext>
              </a:extLst>
            </p:cNvPr>
            <p:cNvSpPr/>
            <p:nvPr/>
          </p:nvSpPr>
          <p:spPr>
            <a:xfrm>
              <a:off x="8060525" y="2102778"/>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97" name="Freeform: Shape 1096">
              <a:extLst>
                <a:ext uri="{FF2B5EF4-FFF2-40B4-BE49-F238E27FC236}">
                  <a16:creationId xmlns:a16="http://schemas.microsoft.com/office/drawing/2014/main" id="{AC144181-282D-FFF3-8485-DC1123ECD44E}"/>
                </a:ext>
              </a:extLst>
            </p:cNvPr>
            <p:cNvSpPr/>
            <p:nvPr/>
          </p:nvSpPr>
          <p:spPr>
            <a:xfrm>
              <a:off x="6804087" y="1913672"/>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98" name="Freeform: Shape 1097">
              <a:extLst>
                <a:ext uri="{FF2B5EF4-FFF2-40B4-BE49-F238E27FC236}">
                  <a16:creationId xmlns:a16="http://schemas.microsoft.com/office/drawing/2014/main" id="{43F6A258-DBD8-C1E7-EB9D-D24F4D9E4B2F}"/>
                </a:ext>
              </a:extLst>
            </p:cNvPr>
            <p:cNvSpPr/>
            <p:nvPr/>
          </p:nvSpPr>
          <p:spPr>
            <a:xfrm>
              <a:off x="6784514" y="1932665"/>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99" name="Freeform: Shape 1098">
              <a:extLst>
                <a:ext uri="{FF2B5EF4-FFF2-40B4-BE49-F238E27FC236}">
                  <a16:creationId xmlns:a16="http://schemas.microsoft.com/office/drawing/2014/main" id="{75E44750-106A-32EA-2A47-73B787E9FC2A}"/>
                </a:ext>
              </a:extLst>
            </p:cNvPr>
            <p:cNvSpPr/>
            <p:nvPr/>
          </p:nvSpPr>
          <p:spPr>
            <a:xfrm>
              <a:off x="6772974" y="1913672"/>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00" name="Freeform: Shape 1099">
              <a:extLst>
                <a:ext uri="{FF2B5EF4-FFF2-40B4-BE49-F238E27FC236}">
                  <a16:creationId xmlns:a16="http://schemas.microsoft.com/office/drawing/2014/main" id="{1493A7B1-22AC-8D71-06A9-5644A7CCDFD1}"/>
                </a:ext>
              </a:extLst>
            </p:cNvPr>
            <p:cNvSpPr/>
            <p:nvPr/>
          </p:nvSpPr>
          <p:spPr>
            <a:xfrm>
              <a:off x="6753401" y="1932665"/>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01" name="Freeform: Shape 1100">
              <a:extLst>
                <a:ext uri="{FF2B5EF4-FFF2-40B4-BE49-F238E27FC236}">
                  <a16:creationId xmlns:a16="http://schemas.microsoft.com/office/drawing/2014/main" id="{27235F79-AB7F-FABC-A37C-2F172A852EB8}"/>
                </a:ext>
              </a:extLst>
            </p:cNvPr>
            <p:cNvSpPr/>
            <p:nvPr/>
          </p:nvSpPr>
          <p:spPr>
            <a:xfrm>
              <a:off x="6766598" y="1894372"/>
              <a:ext cx="6376" cy="37837"/>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02" name="Freeform: Shape 1101">
              <a:extLst>
                <a:ext uri="{FF2B5EF4-FFF2-40B4-BE49-F238E27FC236}">
                  <a16:creationId xmlns:a16="http://schemas.microsoft.com/office/drawing/2014/main" id="{9D149BDB-CCA5-9975-1776-4DDC54BB7D5D}"/>
                </a:ext>
              </a:extLst>
            </p:cNvPr>
            <p:cNvSpPr/>
            <p:nvPr/>
          </p:nvSpPr>
          <p:spPr>
            <a:xfrm>
              <a:off x="6747025" y="1913291"/>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03" name="Freeform: Shape 1102">
              <a:extLst>
                <a:ext uri="{FF2B5EF4-FFF2-40B4-BE49-F238E27FC236}">
                  <a16:creationId xmlns:a16="http://schemas.microsoft.com/office/drawing/2014/main" id="{2EC792F2-203F-4A4B-812B-AF384C1B38CD}"/>
                </a:ext>
              </a:extLst>
            </p:cNvPr>
            <p:cNvSpPr/>
            <p:nvPr/>
          </p:nvSpPr>
          <p:spPr>
            <a:xfrm>
              <a:off x="6754549" y="1894372"/>
              <a:ext cx="6376" cy="37837"/>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04" name="Freeform: Shape 1103">
              <a:extLst>
                <a:ext uri="{FF2B5EF4-FFF2-40B4-BE49-F238E27FC236}">
                  <a16:creationId xmlns:a16="http://schemas.microsoft.com/office/drawing/2014/main" id="{265DD988-9AF6-1CC4-78F8-1D28D518AB36}"/>
                </a:ext>
              </a:extLst>
            </p:cNvPr>
            <p:cNvSpPr/>
            <p:nvPr/>
          </p:nvSpPr>
          <p:spPr>
            <a:xfrm>
              <a:off x="6734975" y="1913291"/>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05" name="Freeform: Shape 1104">
              <a:extLst>
                <a:ext uri="{FF2B5EF4-FFF2-40B4-BE49-F238E27FC236}">
                  <a16:creationId xmlns:a16="http://schemas.microsoft.com/office/drawing/2014/main" id="{F852C093-DEAC-9632-C95D-4174E72F44AF}"/>
                </a:ext>
              </a:extLst>
            </p:cNvPr>
            <p:cNvSpPr/>
            <p:nvPr/>
          </p:nvSpPr>
          <p:spPr>
            <a:xfrm>
              <a:off x="6717634" y="1894372"/>
              <a:ext cx="6376" cy="37837"/>
            </a:xfrm>
            <a:custGeom>
              <a:avLst/>
              <a:gdLst>
                <a:gd name="connsiteX0" fmla="*/ 0 w 9525"/>
                <a:gd name="connsiteY0" fmla="*/ 0 h 47434"/>
                <a:gd name="connsiteX1" fmla="*/ 0 w 9525"/>
                <a:gd name="connsiteY1" fmla="*/ 47434 h 47434"/>
              </a:gdLst>
              <a:ahLst/>
              <a:cxnLst>
                <a:cxn ang="0">
                  <a:pos x="connsiteX0" y="connsiteY0"/>
                </a:cxn>
                <a:cxn ang="0">
                  <a:pos x="connsiteX1" y="connsiteY1"/>
                </a:cxn>
              </a:cxnLst>
              <a:rect l="l" t="t" r="r" b="b"/>
              <a:pathLst>
                <a:path w="9525" h="47434">
                  <a:moveTo>
                    <a:pt x="0" y="0"/>
                  </a:moveTo>
                  <a:lnTo>
                    <a:pt x="0" y="47434"/>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06" name="Freeform: Shape 1105">
              <a:extLst>
                <a:ext uri="{FF2B5EF4-FFF2-40B4-BE49-F238E27FC236}">
                  <a16:creationId xmlns:a16="http://schemas.microsoft.com/office/drawing/2014/main" id="{BEB420CA-A91C-E4F4-F9DD-4508046F12CF}"/>
                </a:ext>
              </a:extLst>
            </p:cNvPr>
            <p:cNvSpPr/>
            <p:nvPr/>
          </p:nvSpPr>
          <p:spPr>
            <a:xfrm>
              <a:off x="6698060" y="1913291"/>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07" name="Freeform: Shape 1106">
              <a:extLst>
                <a:ext uri="{FF2B5EF4-FFF2-40B4-BE49-F238E27FC236}">
                  <a16:creationId xmlns:a16="http://schemas.microsoft.com/office/drawing/2014/main" id="{90DE1C59-97EC-EDBB-9712-0ADAE69DC84E}"/>
                </a:ext>
              </a:extLst>
            </p:cNvPr>
            <p:cNvSpPr/>
            <p:nvPr/>
          </p:nvSpPr>
          <p:spPr>
            <a:xfrm>
              <a:off x="7033417" y="1951583"/>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08" name="Freeform: Shape 1107">
              <a:extLst>
                <a:ext uri="{FF2B5EF4-FFF2-40B4-BE49-F238E27FC236}">
                  <a16:creationId xmlns:a16="http://schemas.microsoft.com/office/drawing/2014/main" id="{820D91BD-8C75-B70F-9C00-45AB0D7002DF}"/>
                </a:ext>
              </a:extLst>
            </p:cNvPr>
            <p:cNvSpPr/>
            <p:nvPr/>
          </p:nvSpPr>
          <p:spPr>
            <a:xfrm>
              <a:off x="7013844" y="1970502"/>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09" name="Freeform: Shape 1108">
              <a:extLst>
                <a:ext uri="{FF2B5EF4-FFF2-40B4-BE49-F238E27FC236}">
                  <a16:creationId xmlns:a16="http://schemas.microsoft.com/office/drawing/2014/main" id="{267F86B2-049C-F44A-2E94-D8F2D2CD80C6}"/>
                </a:ext>
              </a:extLst>
            </p:cNvPr>
            <p:cNvSpPr/>
            <p:nvPr/>
          </p:nvSpPr>
          <p:spPr>
            <a:xfrm>
              <a:off x="6902717" y="1951583"/>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10" name="Freeform: Shape 1109">
              <a:extLst>
                <a:ext uri="{FF2B5EF4-FFF2-40B4-BE49-F238E27FC236}">
                  <a16:creationId xmlns:a16="http://schemas.microsoft.com/office/drawing/2014/main" id="{D8CFA84D-85DF-19DC-D8E8-CDB9D4612488}"/>
                </a:ext>
              </a:extLst>
            </p:cNvPr>
            <p:cNvSpPr/>
            <p:nvPr/>
          </p:nvSpPr>
          <p:spPr>
            <a:xfrm>
              <a:off x="6883144" y="1970502"/>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11" name="Freeform: Shape 1110">
              <a:extLst>
                <a:ext uri="{FF2B5EF4-FFF2-40B4-BE49-F238E27FC236}">
                  <a16:creationId xmlns:a16="http://schemas.microsoft.com/office/drawing/2014/main" id="{CA8E0098-033B-2918-0584-5E96C38CC47F}"/>
                </a:ext>
              </a:extLst>
            </p:cNvPr>
            <p:cNvSpPr/>
            <p:nvPr/>
          </p:nvSpPr>
          <p:spPr>
            <a:xfrm>
              <a:off x="6877597" y="1951583"/>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12" name="Freeform: Shape 1111">
              <a:extLst>
                <a:ext uri="{FF2B5EF4-FFF2-40B4-BE49-F238E27FC236}">
                  <a16:creationId xmlns:a16="http://schemas.microsoft.com/office/drawing/2014/main" id="{19ED45AB-C6A4-6AAC-D3F5-E496A96EB68D}"/>
                </a:ext>
              </a:extLst>
            </p:cNvPr>
            <p:cNvSpPr/>
            <p:nvPr/>
          </p:nvSpPr>
          <p:spPr>
            <a:xfrm>
              <a:off x="6858025" y="1970502"/>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13" name="Freeform: Shape 1112">
              <a:extLst>
                <a:ext uri="{FF2B5EF4-FFF2-40B4-BE49-F238E27FC236}">
                  <a16:creationId xmlns:a16="http://schemas.microsoft.com/office/drawing/2014/main" id="{1B5948D5-E9BE-3A02-097D-EDFA843F3454}"/>
                </a:ext>
              </a:extLst>
            </p:cNvPr>
            <p:cNvSpPr/>
            <p:nvPr/>
          </p:nvSpPr>
          <p:spPr>
            <a:xfrm>
              <a:off x="6874920" y="1951583"/>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14" name="Freeform: Shape 1113">
              <a:extLst>
                <a:ext uri="{FF2B5EF4-FFF2-40B4-BE49-F238E27FC236}">
                  <a16:creationId xmlns:a16="http://schemas.microsoft.com/office/drawing/2014/main" id="{AAA8B1BD-5694-0853-95AD-5D105864C157}"/>
                </a:ext>
              </a:extLst>
            </p:cNvPr>
            <p:cNvSpPr/>
            <p:nvPr/>
          </p:nvSpPr>
          <p:spPr>
            <a:xfrm>
              <a:off x="6855347" y="1970502"/>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15" name="Freeform: Shape 1114">
              <a:extLst>
                <a:ext uri="{FF2B5EF4-FFF2-40B4-BE49-F238E27FC236}">
                  <a16:creationId xmlns:a16="http://schemas.microsoft.com/office/drawing/2014/main" id="{03998EAD-DD78-906D-FC91-3304FD3992A6}"/>
                </a:ext>
              </a:extLst>
            </p:cNvPr>
            <p:cNvSpPr/>
            <p:nvPr/>
          </p:nvSpPr>
          <p:spPr>
            <a:xfrm>
              <a:off x="6857068" y="1951583"/>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16" name="Freeform: Shape 1115">
              <a:extLst>
                <a:ext uri="{FF2B5EF4-FFF2-40B4-BE49-F238E27FC236}">
                  <a16:creationId xmlns:a16="http://schemas.microsoft.com/office/drawing/2014/main" id="{C5DB004E-9505-C7BF-52C3-A7F725608038}"/>
                </a:ext>
              </a:extLst>
            </p:cNvPr>
            <p:cNvSpPr/>
            <p:nvPr/>
          </p:nvSpPr>
          <p:spPr>
            <a:xfrm>
              <a:off x="6837495" y="1970502"/>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17" name="Freeform: Shape 1116">
              <a:extLst>
                <a:ext uri="{FF2B5EF4-FFF2-40B4-BE49-F238E27FC236}">
                  <a16:creationId xmlns:a16="http://schemas.microsoft.com/office/drawing/2014/main" id="{638E9CEE-DF78-74FE-F62F-5E6E47088561}"/>
                </a:ext>
              </a:extLst>
            </p:cNvPr>
            <p:cNvSpPr/>
            <p:nvPr/>
          </p:nvSpPr>
          <p:spPr>
            <a:xfrm>
              <a:off x="7079449" y="197187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18" name="Freeform: Shape 1117">
              <a:extLst>
                <a:ext uri="{FF2B5EF4-FFF2-40B4-BE49-F238E27FC236}">
                  <a16:creationId xmlns:a16="http://schemas.microsoft.com/office/drawing/2014/main" id="{ECB524AF-110E-CDEA-09F5-2D62C77AEF3D}"/>
                </a:ext>
              </a:extLst>
            </p:cNvPr>
            <p:cNvSpPr/>
            <p:nvPr/>
          </p:nvSpPr>
          <p:spPr>
            <a:xfrm>
              <a:off x="7059876" y="1990787"/>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19" name="Freeform: Shape 1118">
              <a:extLst>
                <a:ext uri="{FF2B5EF4-FFF2-40B4-BE49-F238E27FC236}">
                  <a16:creationId xmlns:a16="http://schemas.microsoft.com/office/drawing/2014/main" id="{04C74391-5496-6D78-2644-CAA555831165}"/>
                </a:ext>
              </a:extLst>
            </p:cNvPr>
            <p:cNvSpPr/>
            <p:nvPr/>
          </p:nvSpPr>
          <p:spPr>
            <a:xfrm>
              <a:off x="7066761" y="197187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20" name="Freeform: Shape 1119">
              <a:extLst>
                <a:ext uri="{FF2B5EF4-FFF2-40B4-BE49-F238E27FC236}">
                  <a16:creationId xmlns:a16="http://schemas.microsoft.com/office/drawing/2014/main" id="{0A2EB26B-FE1B-1D96-B756-8230B2226457}"/>
                </a:ext>
              </a:extLst>
            </p:cNvPr>
            <p:cNvSpPr/>
            <p:nvPr/>
          </p:nvSpPr>
          <p:spPr>
            <a:xfrm>
              <a:off x="7047188" y="1990787"/>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21" name="Freeform: Shape 1120">
              <a:extLst>
                <a:ext uri="{FF2B5EF4-FFF2-40B4-BE49-F238E27FC236}">
                  <a16:creationId xmlns:a16="http://schemas.microsoft.com/office/drawing/2014/main" id="{D361FCCF-4A0E-CDFA-1755-5A7A1754C3B4}"/>
                </a:ext>
              </a:extLst>
            </p:cNvPr>
            <p:cNvSpPr/>
            <p:nvPr/>
          </p:nvSpPr>
          <p:spPr>
            <a:xfrm>
              <a:off x="7270525" y="1994511"/>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22" name="Freeform: Shape 1121">
              <a:extLst>
                <a:ext uri="{FF2B5EF4-FFF2-40B4-BE49-F238E27FC236}">
                  <a16:creationId xmlns:a16="http://schemas.microsoft.com/office/drawing/2014/main" id="{BB02AA37-64BB-8540-335C-20AE9DF2E18C}"/>
                </a:ext>
              </a:extLst>
            </p:cNvPr>
            <p:cNvSpPr/>
            <p:nvPr/>
          </p:nvSpPr>
          <p:spPr>
            <a:xfrm>
              <a:off x="7250952" y="2013429"/>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23" name="Freeform: Shape 1122">
              <a:extLst>
                <a:ext uri="{FF2B5EF4-FFF2-40B4-BE49-F238E27FC236}">
                  <a16:creationId xmlns:a16="http://schemas.microsoft.com/office/drawing/2014/main" id="{60D5C727-97AB-5586-77A7-B793A264A22D}"/>
                </a:ext>
              </a:extLst>
            </p:cNvPr>
            <p:cNvSpPr/>
            <p:nvPr/>
          </p:nvSpPr>
          <p:spPr>
            <a:xfrm>
              <a:off x="7244066" y="1994511"/>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24" name="Freeform: Shape 1123">
              <a:extLst>
                <a:ext uri="{FF2B5EF4-FFF2-40B4-BE49-F238E27FC236}">
                  <a16:creationId xmlns:a16="http://schemas.microsoft.com/office/drawing/2014/main" id="{198F5788-3C9F-ECA3-A4E0-6587988A47AA}"/>
                </a:ext>
              </a:extLst>
            </p:cNvPr>
            <p:cNvSpPr/>
            <p:nvPr/>
          </p:nvSpPr>
          <p:spPr>
            <a:xfrm>
              <a:off x="7224494" y="2013429"/>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25" name="Freeform: Shape 1124">
              <a:extLst>
                <a:ext uri="{FF2B5EF4-FFF2-40B4-BE49-F238E27FC236}">
                  <a16:creationId xmlns:a16="http://schemas.microsoft.com/office/drawing/2014/main" id="{BEDC44DB-FD5E-3566-E8CF-BA526A19E241}"/>
                </a:ext>
              </a:extLst>
            </p:cNvPr>
            <p:cNvSpPr/>
            <p:nvPr/>
          </p:nvSpPr>
          <p:spPr>
            <a:xfrm>
              <a:off x="7218947" y="1994511"/>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26" name="Freeform: Shape 1125">
              <a:extLst>
                <a:ext uri="{FF2B5EF4-FFF2-40B4-BE49-F238E27FC236}">
                  <a16:creationId xmlns:a16="http://schemas.microsoft.com/office/drawing/2014/main" id="{0034F48F-4F62-AC7C-BBC0-025C8050F28D}"/>
                </a:ext>
              </a:extLst>
            </p:cNvPr>
            <p:cNvSpPr/>
            <p:nvPr/>
          </p:nvSpPr>
          <p:spPr>
            <a:xfrm>
              <a:off x="7199374" y="2013429"/>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27" name="Freeform: Shape 1126">
              <a:extLst>
                <a:ext uri="{FF2B5EF4-FFF2-40B4-BE49-F238E27FC236}">
                  <a16:creationId xmlns:a16="http://schemas.microsoft.com/office/drawing/2014/main" id="{9F3A3616-28CB-A461-55DD-88A7C233BED3}"/>
                </a:ext>
              </a:extLst>
            </p:cNvPr>
            <p:cNvSpPr/>
            <p:nvPr/>
          </p:nvSpPr>
          <p:spPr>
            <a:xfrm>
              <a:off x="7158378" y="1994511"/>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28" name="Freeform: Shape 1127">
              <a:extLst>
                <a:ext uri="{FF2B5EF4-FFF2-40B4-BE49-F238E27FC236}">
                  <a16:creationId xmlns:a16="http://schemas.microsoft.com/office/drawing/2014/main" id="{CFAA6334-F309-9E56-2544-E92A06819B21}"/>
                </a:ext>
              </a:extLst>
            </p:cNvPr>
            <p:cNvSpPr/>
            <p:nvPr/>
          </p:nvSpPr>
          <p:spPr>
            <a:xfrm>
              <a:off x="7138806" y="2013429"/>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29" name="Freeform: Shape 1128">
              <a:extLst>
                <a:ext uri="{FF2B5EF4-FFF2-40B4-BE49-F238E27FC236}">
                  <a16:creationId xmlns:a16="http://schemas.microsoft.com/office/drawing/2014/main" id="{565D6BC6-A978-1123-655E-3517F254473F}"/>
                </a:ext>
              </a:extLst>
            </p:cNvPr>
            <p:cNvSpPr/>
            <p:nvPr/>
          </p:nvSpPr>
          <p:spPr>
            <a:xfrm>
              <a:off x="7134916" y="1994511"/>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30" name="Freeform: Shape 1129">
              <a:extLst>
                <a:ext uri="{FF2B5EF4-FFF2-40B4-BE49-F238E27FC236}">
                  <a16:creationId xmlns:a16="http://schemas.microsoft.com/office/drawing/2014/main" id="{B40E041A-A81C-B94B-46AE-D09985DB814E}"/>
                </a:ext>
              </a:extLst>
            </p:cNvPr>
            <p:cNvSpPr/>
            <p:nvPr/>
          </p:nvSpPr>
          <p:spPr>
            <a:xfrm>
              <a:off x="7115344" y="2013429"/>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31" name="Freeform: Shape 1130">
              <a:extLst>
                <a:ext uri="{FF2B5EF4-FFF2-40B4-BE49-F238E27FC236}">
                  <a16:creationId xmlns:a16="http://schemas.microsoft.com/office/drawing/2014/main" id="{D882E9F9-FD52-5129-55A3-9B72D4A2F631}"/>
                </a:ext>
              </a:extLst>
            </p:cNvPr>
            <p:cNvSpPr/>
            <p:nvPr/>
          </p:nvSpPr>
          <p:spPr>
            <a:xfrm>
              <a:off x="7343015" y="2018595"/>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32" name="Freeform: Shape 1131">
              <a:extLst>
                <a:ext uri="{FF2B5EF4-FFF2-40B4-BE49-F238E27FC236}">
                  <a16:creationId xmlns:a16="http://schemas.microsoft.com/office/drawing/2014/main" id="{5A80FFD4-FB08-448C-EEA5-3855AE4FAF84}"/>
                </a:ext>
              </a:extLst>
            </p:cNvPr>
            <p:cNvSpPr/>
            <p:nvPr/>
          </p:nvSpPr>
          <p:spPr>
            <a:xfrm>
              <a:off x="7323443" y="2037590"/>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33" name="Freeform: Shape 1132">
              <a:extLst>
                <a:ext uri="{FF2B5EF4-FFF2-40B4-BE49-F238E27FC236}">
                  <a16:creationId xmlns:a16="http://schemas.microsoft.com/office/drawing/2014/main" id="{DA747160-0FF2-9129-5E3D-36050F6A5C1A}"/>
                </a:ext>
              </a:extLst>
            </p:cNvPr>
            <p:cNvSpPr/>
            <p:nvPr/>
          </p:nvSpPr>
          <p:spPr>
            <a:xfrm>
              <a:off x="7329436" y="2018595"/>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34" name="Freeform: Shape 1133">
              <a:extLst>
                <a:ext uri="{FF2B5EF4-FFF2-40B4-BE49-F238E27FC236}">
                  <a16:creationId xmlns:a16="http://schemas.microsoft.com/office/drawing/2014/main" id="{05669D2D-41FE-FAA1-9D43-A014BC478B7E}"/>
                </a:ext>
              </a:extLst>
            </p:cNvPr>
            <p:cNvSpPr/>
            <p:nvPr/>
          </p:nvSpPr>
          <p:spPr>
            <a:xfrm>
              <a:off x="7309862" y="2037590"/>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35" name="Freeform: Shape 1134">
              <a:extLst>
                <a:ext uri="{FF2B5EF4-FFF2-40B4-BE49-F238E27FC236}">
                  <a16:creationId xmlns:a16="http://schemas.microsoft.com/office/drawing/2014/main" id="{52D68BF8-0763-1E96-399C-A615E407B6BA}"/>
                </a:ext>
              </a:extLst>
            </p:cNvPr>
            <p:cNvSpPr/>
            <p:nvPr/>
          </p:nvSpPr>
          <p:spPr>
            <a:xfrm>
              <a:off x="7318215" y="2018595"/>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36" name="Freeform: Shape 1135">
              <a:extLst>
                <a:ext uri="{FF2B5EF4-FFF2-40B4-BE49-F238E27FC236}">
                  <a16:creationId xmlns:a16="http://schemas.microsoft.com/office/drawing/2014/main" id="{64ADFF90-EFA3-A385-D3CF-77B8606801F0}"/>
                </a:ext>
              </a:extLst>
            </p:cNvPr>
            <p:cNvSpPr/>
            <p:nvPr/>
          </p:nvSpPr>
          <p:spPr>
            <a:xfrm>
              <a:off x="7298641" y="2037590"/>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37" name="Freeform: Shape 1136">
              <a:extLst>
                <a:ext uri="{FF2B5EF4-FFF2-40B4-BE49-F238E27FC236}">
                  <a16:creationId xmlns:a16="http://schemas.microsoft.com/office/drawing/2014/main" id="{AB2D0E2D-023D-29E3-EEC3-BF0E1EE54354}"/>
                </a:ext>
              </a:extLst>
            </p:cNvPr>
            <p:cNvSpPr/>
            <p:nvPr/>
          </p:nvSpPr>
          <p:spPr>
            <a:xfrm>
              <a:off x="7313242" y="2018595"/>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38" name="Freeform: Shape 1137">
              <a:extLst>
                <a:ext uri="{FF2B5EF4-FFF2-40B4-BE49-F238E27FC236}">
                  <a16:creationId xmlns:a16="http://schemas.microsoft.com/office/drawing/2014/main" id="{43C32BF7-95C5-93AB-25E4-F2DA6A6FC06B}"/>
                </a:ext>
              </a:extLst>
            </p:cNvPr>
            <p:cNvSpPr/>
            <p:nvPr/>
          </p:nvSpPr>
          <p:spPr>
            <a:xfrm>
              <a:off x="7293669" y="2037590"/>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39" name="Freeform: Shape 1138">
              <a:extLst>
                <a:ext uri="{FF2B5EF4-FFF2-40B4-BE49-F238E27FC236}">
                  <a16:creationId xmlns:a16="http://schemas.microsoft.com/office/drawing/2014/main" id="{62CEBED8-4DB4-98C0-CFAF-855B34E110B3}"/>
                </a:ext>
              </a:extLst>
            </p:cNvPr>
            <p:cNvSpPr/>
            <p:nvPr/>
          </p:nvSpPr>
          <p:spPr>
            <a:xfrm>
              <a:off x="6698443" y="1877582"/>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40" name="Freeform: Shape 1139">
              <a:extLst>
                <a:ext uri="{FF2B5EF4-FFF2-40B4-BE49-F238E27FC236}">
                  <a16:creationId xmlns:a16="http://schemas.microsoft.com/office/drawing/2014/main" id="{7BDFEC64-BFFC-41D6-B5C3-4511FA46E432}"/>
                </a:ext>
              </a:extLst>
            </p:cNvPr>
            <p:cNvSpPr/>
            <p:nvPr/>
          </p:nvSpPr>
          <p:spPr>
            <a:xfrm>
              <a:off x="6678870" y="1896576"/>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41" name="Freeform: Shape 1140">
              <a:extLst>
                <a:ext uri="{FF2B5EF4-FFF2-40B4-BE49-F238E27FC236}">
                  <a16:creationId xmlns:a16="http://schemas.microsoft.com/office/drawing/2014/main" id="{3A1BA8B2-BDE3-4765-4B29-048F562B2471}"/>
                </a:ext>
              </a:extLst>
            </p:cNvPr>
            <p:cNvSpPr/>
            <p:nvPr/>
          </p:nvSpPr>
          <p:spPr>
            <a:xfrm>
              <a:off x="6675683" y="1877582"/>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42" name="Freeform: Shape 1141">
              <a:extLst>
                <a:ext uri="{FF2B5EF4-FFF2-40B4-BE49-F238E27FC236}">
                  <a16:creationId xmlns:a16="http://schemas.microsoft.com/office/drawing/2014/main" id="{9F75C34C-5C31-2480-2B63-27DEDFBAA93B}"/>
                </a:ext>
              </a:extLst>
            </p:cNvPr>
            <p:cNvSpPr/>
            <p:nvPr/>
          </p:nvSpPr>
          <p:spPr>
            <a:xfrm>
              <a:off x="6656109" y="1896576"/>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43" name="Freeform: Shape 1142">
              <a:extLst>
                <a:ext uri="{FF2B5EF4-FFF2-40B4-BE49-F238E27FC236}">
                  <a16:creationId xmlns:a16="http://schemas.microsoft.com/office/drawing/2014/main" id="{80280B80-A13E-2003-AA69-3DD806E5F341}"/>
                </a:ext>
              </a:extLst>
            </p:cNvPr>
            <p:cNvSpPr/>
            <p:nvPr/>
          </p:nvSpPr>
          <p:spPr>
            <a:xfrm>
              <a:off x="6664462" y="1877582"/>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44" name="Freeform: Shape 1143">
              <a:extLst>
                <a:ext uri="{FF2B5EF4-FFF2-40B4-BE49-F238E27FC236}">
                  <a16:creationId xmlns:a16="http://schemas.microsoft.com/office/drawing/2014/main" id="{9AEAB39C-8656-8C6C-51B8-95E10F38104E}"/>
                </a:ext>
              </a:extLst>
            </p:cNvPr>
            <p:cNvSpPr/>
            <p:nvPr/>
          </p:nvSpPr>
          <p:spPr>
            <a:xfrm>
              <a:off x="6644888" y="1896576"/>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45" name="Freeform: Shape 1144">
              <a:extLst>
                <a:ext uri="{FF2B5EF4-FFF2-40B4-BE49-F238E27FC236}">
                  <a16:creationId xmlns:a16="http://schemas.microsoft.com/office/drawing/2014/main" id="{29C2715C-5FF4-585E-AACA-CAFAFF5BCB51}"/>
                </a:ext>
              </a:extLst>
            </p:cNvPr>
            <p:cNvSpPr/>
            <p:nvPr/>
          </p:nvSpPr>
          <p:spPr>
            <a:xfrm>
              <a:off x="6656109" y="1877582"/>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46" name="Freeform: Shape 1145">
              <a:extLst>
                <a:ext uri="{FF2B5EF4-FFF2-40B4-BE49-F238E27FC236}">
                  <a16:creationId xmlns:a16="http://schemas.microsoft.com/office/drawing/2014/main" id="{BE6B0B47-7649-6FAE-E119-101F3BF089F4}"/>
                </a:ext>
              </a:extLst>
            </p:cNvPr>
            <p:cNvSpPr/>
            <p:nvPr/>
          </p:nvSpPr>
          <p:spPr>
            <a:xfrm>
              <a:off x="6636536" y="1896576"/>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47" name="Freeform: Shape 1146">
              <a:extLst>
                <a:ext uri="{FF2B5EF4-FFF2-40B4-BE49-F238E27FC236}">
                  <a16:creationId xmlns:a16="http://schemas.microsoft.com/office/drawing/2014/main" id="{5DB84EBF-58F6-7372-4FBB-1BD158DACF10}"/>
                </a:ext>
              </a:extLst>
            </p:cNvPr>
            <p:cNvSpPr/>
            <p:nvPr/>
          </p:nvSpPr>
          <p:spPr>
            <a:xfrm>
              <a:off x="6621108" y="1877582"/>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48" name="Freeform: Shape 1147">
              <a:extLst>
                <a:ext uri="{FF2B5EF4-FFF2-40B4-BE49-F238E27FC236}">
                  <a16:creationId xmlns:a16="http://schemas.microsoft.com/office/drawing/2014/main" id="{B0831C9F-3316-BA78-53AF-8C224CF63E11}"/>
                </a:ext>
              </a:extLst>
            </p:cNvPr>
            <p:cNvSpPr/>
            <p:nvPr/>
          </p:nvSpPr>
          <p:spPr>
            <a:xfrm>
              <a:off x="6601534" y="1896576"/>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49" name="Freeform: Shape 1148">
              <a:extLst>
                <a:ext uri="{FF2B5EF4-FFF2-40B4-BE49-F238E27FC236}">
                  <a16:creationId xmlns:a16="http://schemas.microsoft.com/office/drawing/2014/main" id="{9892E737-F8E8-0E16-EED3-9324B2A806AC}"/>
                </a:ext>
              </a:extLst>
            </p:cNvPr>
            <p:cNvSpPr/>
            <p:nvPr/>
          </p:nvSpPr>
          <p:spPr>
            <a:xfrm>
              <a:off x="6607208" y="1877582"/>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50" name="Freeform: Shape 1149">
              <a:extLst>
                <a:ext uri="{FF2B5EF4-FFF2-40B4-BE49-F238E27FC236}">
                  <a16:creationId xmlns:a16="http://schemas.microsoft.com/office/drawing/2014/main" id="{D07116A4-390D-1CC0-9EA2-E16538212B24}"/>
                </a:ext>
              </a:extLst>
            </p:cNvPr>
            <p:cNvSpPr/>
            <p:nvPr/>
          </p:nvSpPr>
          <p:spPr>
            <a:xfrm>
              <a:off x="6587635" y="1896576"/>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51" name="Freeform: Shape 1150">
              <a:extLst>
                <a:ext uri="{FF2B5EF4-FFF2-40B4-BE49-F238E27FC236}">
                  <a16:creationId xmlns:a16="http://schemas.microsoft.com/office/drawing/2014/main" id="{6D6BEB49-9FF0-14DB-95C1-951B37114A04}"/>
                </a:ext>
              </a:extLst>
            </p:cNvPr>
            <p:cNvSpPr/>
            <p:nvPr/>
          </p:nvSpPr>
          <p:spPr>
            <a:xfrm>
              <a:off x="6582153" y="186048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52" name="Freeform: Shape 1151">
              <a:extLst>
                <a:ext uri="{FF2B5EF4-FFF2-40B4-BE49-F238E27FC236}">
                  <a16:creationId xmlns:a16="http://schemas.microsoft.com/office/drawing/2014/main" id="{F1752A7B-DC6A-02F3-FF78-30053BB9EF79}"/>
                </a:ext>
              </a:extLst>
            </p:cNvPr>
            <p:cNvSpPr/>
            <p:nvPr/>
          </p:nvSpPr>
          <p:spPr>
            <a:xfrm>
              <a:off x="6562579" y="1879481"/>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53" name="Freeform: Shape 1152">
              <a:extLst>
                <a:ext uri="{FF2B5EF4-FFF2-40B4-BE49-F238E27FC236}">
                  <a16:creationId xmlns:a16="http://schemas.microsoft.com/office/drawing/2014/main" id="{378D8CB5-BE39-A593-850C-5ED4B337694D}"/>
                </a:ext>
              </a:extLst>
            </p:cNvPr>
            <p:cNvSpPr/>
            <p:nvPr/>
          </p:nvSpPr>
          <p:spPr>
            <a:xfrm>
              <a:off x="6575522" y="186048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54" name="Freeform: Shape 1153">
              <a:extLst>
                <a:ext uri="{FF2B5EF4-FFF2-40B4-BE49-F238E27FC236}">
                  <a16:creationId xmlns:a16="http://schemas.microsoft.com/office/drawing/2014/main" id="{602F8571-2A7F-B066-3093-180455EE7E6A}"/>
                </a:ext>
              </a:extLst>
            </p:cNvPr>
            <p:cNvSpPr/>
            <p:nvPr/>
          </p:nvSpPr>
          <p:spPr>
            <a:xfrm>
              <a:off x="6555949" y="1879481"/>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55" name="Freeform: Shape 1154">
              <a:extLst>
                <a:ext uri="{FF2B5EF4-FFF2-40B4-BE49-F238E27FC236}">
                  <a16:creationId xmlns:a16="http://schemas.microsoft.com/office/drawing/2014/main" id="{575E2212-8AFE-8C30-2F10-C093B442206B}"/>
                </a:ext>
              </a:extLst>
            </p:cNvPr>
            <p:cNvSpPr/>
            <p:nvPr/>
          </p:nvSpPr>
          <p:spPr>
            <a:xfrm>
              <a:off x="6566277" y="186048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56" name="Freeform: Shape 1155">
              <a:extLst>
                <a:ext uri="{FF2B5EF4-FFF2-40B4-BE49-F238E27FC236}">
                  <a16:creationId xmlns:a16="http://schemas.microsoft.com/office/drawing/2014/main" id="{BAB23908-4F5C-60B3-C63C-898049A39727}"/>
                </a:ext>
              </a:extLst>
            </p:cNvPr>
            <p:cNvSpPr/>
            <p:nvPr/>
          </p:nvSpPr>
          <p:spPr>
            <a:xfrm>
              <a:off x="6546704" y="1879481"/>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57" name="Freeform: Shape 1156">
              <a:extLst>
                <a:ext uri="{FF2B5EF4-FFF2-40B4-BE49-F238E27FC236}">
                  <a16:creationId xmlns:a16="http://schemas.microsoft.com/office/drawing/2014/main" id="{3A9EE683-C86D-63A1-17C4-91F6304CA454}"/>
                </a:ext>
              </a:extLst>
            </p:cNvPr>
            <p:cNvSpPr/>
            <p:nvPr/>
          </p:nvSpPr>
          <p:spPr>
            <a:xfrm>
              <a:off x="6557989" y="186048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58" name="Freeform: Shape 1157">
              <a:extLst>
                <a:ext uri="{FF2B5EF4-FFF2-40B4-BE49-F238E27FC236}">
                  <a16:creationId xmlns:a16="http://schemas.microsoft.com/office/drawing/2014/main" id="{4E39620C-0983-CC12-09DF-C31B3E6396D9}"/>
                </a:ext>
              </a:extLst>
            </p:cNvPr>
            <p:cNvSpPr/>
            <p:nvPr/>
          </p:nvSpPr>
          <p:spPr>
            <a:xfrm>
              <a:off x="6538416" y="1879481"/>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59" name="Freeform: Shape 1158">
              <a:extLst>
                <a:ext uri="{FF2B5EF4-FFF2-40B4-BE49-F238E27FC236}">
                  <a16:creationId xmlns:a16="http://schemas.microsoft.com/office/drawing/2014/main" id="{CB96AD3B-6F81-D927-6F99-AFD680DCF39D}"/>
                </a:ext>
              </a:extLst>
            </p:cNvPr>
            <p:cNvSpPr/>
            <p:nvPr/>
          </p:nvSpPr>
          <p:spPr>
            <a:xfrm>
              <a:off x="6533825" y="186048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60" name="Freeform: Shape 1159">
              <a:extLst>
                <a:ext uri="{FF2B5EF4-FFF2-40B4-BE49-F238E27FC236}">
                  <a16:creationId xmlns:a16="http://schemas.microsoft.com/office/drawing/2014/main" id="{4B9C3938-F252-D23A-8B66-EC12105B3A5D}"/>
                </a:ext>
              </a:extLst>
            </p:cNvPr>
            <p:cNvSpPr/>
            <p:nvPr/>
          </p:nvSpPr>
          <p:spPr>
            <a:xfrm>
              <a:off x="6514253" y="1879481"/>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61" name="Freeform: Shape 1160">
              <a:extLst>
                <a:ext uri="{FF2B5EF4-FFF2-40B4-BE49-F238E27FC236}">
                  <a16:creationId xmlns:a16="http://schemas.microsoft.com/office/drawing/2014/main" id="{BBEB355C-79A1-6500-2E49-A73DD96DC290}"/>
                </a:ext>
              </a:extLst>
            </p:cNvPr>
            <p:cNvSpPr/>
            <p:nvPr/>
          </p:nvSpPr>
          <p:spPr>
            <a:xfrm>
              <a:off x="6521584" y="186048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62" name="Freeform: Shape 1161">
              <a:extLst>
                <a:ext uri="{FF2B5EF4-FFF2-40B4-BE49-F238E27FC236}">
                  <a16:creationId xmlns:a16="http://schemas.microsoft.com/office/drawing/2014/main" id="{0B63C5EB-1CA2-F754-2652-295D0C88A7DD}"/>
                </a:ext>
              </a:extLst>
            </p:cNvPr>
            <p:cNvSpPr/>
            <p:nvPr/>
          </p:nvSpPr>
          <p:spPr>
            <a:xfrm>
              <a:off x="6502011" y="1879481"/>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63" name="Freeform: Shape 1162">
              <a:extLst>
                <a:ext uri="{FF2B5EF4-FFF2-40B4-BE49-F238E27FC236}">
                  <a16:creationId xmlns:a16="http://schemas.microsoft.com/office/drawing/2014/main" id="{B0FB288C-4664-8AC1-1225-9BA54BE797D3}"/>
                </a:ext>
              </a:extLst>
            </p:cNvPr>
            <p:cNvSpPr/>
            <p:nvPr/>
          </p:nvSpPr>
          <p:spPr>
            <a:xfrm>
              <a:off x="6511192" y="186048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64" name="Freeform: Shape 1163">
              <a:extLst>
                <a:ext uri="{FF2B5EF4-FFF2-40B4-BE49-F238E27FC236}">
                  <a16:creationId xmlns:a16="http://schemas.microsoft.com/office/drawing/2014/main" id="{0732F456-26F1-3956-AB9A-D1F988B09BCE}"/>
                </a:ext>
              </a:extLst>
            </p:cNvPr>
            <p:cNvSpPr/>
            <p:nvPr/>
          </p:nvSpPr>
          <p:spPr>
            <a:xfrm>
              <a:off x="6491619" y="1879481"/>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65" name="Freeform: Shape 1164">
              <a:extLst>
                <a:ext uri="{FF2B5EF4-FFF2-40B4-BE49-F238E27FC236}">
                  <a16:creationId xmlns:a16="http://schemas.microsoft.com/office/drawing/2014/main" id="{660191FA-7E31-414C-0F3B-9C24E8AA2D33}"/>
                </a:ext>
              </a:extLst>
            </p:cNvPr>
            <p:cNvSpPr/>
            <p:nvPr/>
          </p:nvSpPr>
          <p:spPr>
            <a:xfrm>
              <a:off x="6466180" y="186048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66" name="Freeform: Shape 1165">
              <a:extLst>
                <a:ext uri="{FF2B5EF4-FFF2-40B4-BE49-F238E27FC236}">
                  <a16:creationId xmlns:a16="http://schemas.microsoft.com/office/drawing/2014/main" id="{9D5FFCF9-0301-3926-4E4F-4C48E94E54CC}"/>
                </a:ext>
              </a:extLst>
            </p:cNvPr>
            <p:cNvSpPr/>
            <p:nvPr/>
          </p:nvSpPr>
          <p:spPr>
            <a:xfrm>
              <a:off x="6446607" y="1879481"/>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67" name="Freeform: Shape 1166">
              <a:extLst>
                <a:ext uri="{FF2B5EF4-FFF2-40B4-BE49-F238E27FC236}">
                  <a16:creationId xmlns:a16="http://schemas.microsoft.com/office/drawing/2014/main" id="{8E45CA27-F660-D9D6-F30C-DEDDD837269E}"/>
                </a:ext>
              </a:extLst>
            </p:cNvPr>
            <p:cNvSpPr/>
            <p:nvPr/>
          </p:nvSpPr>
          <p:spPr>
            <a:xfrm>
              <a:off x="6482055" y="186048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68" name="Freeform: Shape 1167">
              <a:extLst>
                <a:ext uri="{FF2B5EF4-FFF2-40B4-BE49-F238E27FC236}">
                  <a16:creationId xmlns:a16="http://schemas.microsoft.com/office/drawing/2014/main" id="{57691F9A-736C-CEE4-60A0-8612AFA4633F}"/>
                </a:ext>
              </a:extLst>
            </p:cNvPr>
            <p:cNvSpPr/>
            <p:nvPr/>
          </p:nvSpPr>
          <p:spPr>
            <a:xfrm>
              <a:off x="6462482" y="1879481"/>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69" name="Freeform: Shape 1168">
              <a:extLst>
                <a:ext uri="{FF2B5EF4-FFF2-40B4-BE49-F238E27FC236}">
                  <a16:creationId xmlns:a16="http://schemas.microsoft.com/office/drawing/2014/main" id="{E5A9DE34-66AD-92E5-5F61-AE008547BE5F}"/>
                </a:ext>
              </a:extLst>
            </p:cNvPr>
            <p:cNvSpPr/>
            <p:nvPr/>
          </p:nvSpPr>
          <p:spPr>
            <a:xfrm>
              <a:off x="6446607" y="186048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70" name="Freeform: Shape 1169">
              <a:extLst>
                <a:ext uri="{FF2B5EF4-FFF2-40B4-BE49-F238E27FC236}">
                  <a16:creationId xmlns:a16="http://schemas.microsoft.com/office/drawing/2014/main" id="{E5007337-0D14-944F-A2F2-FF0BBA9F2655}"/>
                </a:ext>
              </a:extLst>
            </p:cNvPr>
            <p:cNvSpPr/>
            <p:nvPr/>
          </p:nvSpPr>
          <p:spPr>
            <a:xfrm>
              <a:off x="6427035" y="1879481"/>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71" name="Freeform: Shape 1170">
              <a:extLst>
                <a:ext uri="{FF2B5EF4-FFF2-40B4-BE49-F238E27FC236}">
                  <a16:creationId xmlns:a16="http://schemas.microsoft.com/office/drawing/2014/main" id="{AFFF1C92-B338-E14F-339E-D129A7EA3C36}"/>
                </a:ext>
              </a:extLst>
            </p:cNvPr>
            <p:cNvSpPr/>
            <p:nvPr/>
          </p:nvSpPr>
          <p:spPr>
            <a:xfrm>
              <a:off x="6427035" y="186048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72" name="Freeform: Shape 1171">
              <a:extLst>
                <a:ext uri="{FF2B5EF4-FFF2-40B4-BE49-F238E27FC236}">
                  <a16:creationId xmlns:a16="http://schemas.microsoft.com/office/drawing/2014/main" id="{D6DFE878-34E1-8560-1ADE-40420D9C9710}"/>
                </a:ext>
              </a:extLst>
            </p:cNvPr>
            <p:cNvSpPr/>
            <p:nvPr/>
          </p:nvSpPr>
          <p:spPr>
            <a:xfrm>
              <a:off x="6407461" y="1879481"/>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73" name="Freeform: Shape 1172">
              <a:extLst>
                <a:ext uri="{FF2B5EF4-FFF2-40B4-BE49-F238E27FC236}">
                  <a16:creationId xmlns:a16="http://schemas.microsoft.com/office/drawing/2014/main" id="{B10DBA78-D374-92C4-1AD1-460FDBC0E7F9}"/>
                </a:ext>
              </a:extLst>
            </p:cNvPr>
            <p:cNvSpPr/>
            <p:nvPr/>
          </p:nvSpPr>
          <p:spPr>
            <a:xfrm>
              <a:off x="6414028" y="186048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74" name="Freeform: Shape 1173">
              <a:extLst>
                <a:ext uri="{FF2B5EF4-FFF2-40B4-BE49-F238E27FC236}">
                  <a16:creationId xmlns:a16="http://schemas.microsoft.com/office/drawing/2014/main" id="{98A472BF-C67F-5586-7322-3175A2A942C3}"/>
                </a:ext>
              </a:extLst>
            </p:cNvPr>
            <p:cNvSpPr/>
            <p:nvPr/>
          </p:nvSpPr>
          <p:spPr>
            <a:xfrm>
              <a:off x="6394455" y="1879481"/>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75" name="Freeform: Shape 1174">
              <a:extLst>
                <a:ext uri="{FF2B5EF4-FFF2-40B4-BE49-F238E27FC236}">
                  <a16:creationId xmlns:a16="http://schemas.microsoft.com/office/drawing/2014/main" id="{51EC4013-27B7-FFAB-3AE9-F8022C0BD6B7}"/>
                </a:ext>
              </a:extLst>
            </p:cNvPr>
            <p:cNvSpPr/>
            <p:nvPr/>
          </p:nvSpPr>
          <p:spPr>
            <a:xfrm>
              <a:off x="6406313" y="186048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76" name="Freeform: Shape 1175">
              <a:extLst>
                <a:ext uri="{FF2B5EF4-FFF2-40B4-BE49-F238E27FC236}">
                  <a16:creationId xmlns:a16="http://schemas.microsoft.com/office/drawing/2014/main" id="{4DB19BEC-D1DD-6388-8E06-5F7A4A5BAFA3}"/>
                </a:ext>
              </a:extLst>
            </p:cNvPr>
            <p:cNvSpPr/>
            <p:nvPr/>
          </p:nvSpPr>
          <p:spPr>
            <a:xfrm>
              <a:off x="6386741" y="1879481"/>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77" name="Freeform: Shape 1176">
              <a:extLst>
                <a:ext uri="{FF2B5EF4-FFF2-40B4-BE49-F238E27FC236}">
                  <a16:creationId xmlns:a16="http://schemas.microsoft.com/office/drawing/2014/main" id="{21A37056-247B-C192-9B31-A7FEA7C18D09}"/>
                </a:ext>
              </a:extLst>
            </p:cNvPr>
            <p:cNvSpPr/>
            <p:nvPr/>
          </p:nvSpPr>
          <p:spPr>
            <a:xfrm>
              <a:off x="6487921" y="1860488"/>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78" name="Freeform: Shape 1177">
              <a:extLst>
                <a:ext uri="{FF2B5EF4-FFF2-40B4-BE49-F238E27FC236}">
                  <a16:creationId xmlns:a16="http://schemas.microsoft.com/office/drawing/2014/main" id="{BBBF8CAD-57F0-B01D-A3E9-BC6BC20AF0DD}"/>
                </a:ext>
              </a:extLst>
            </p:cNvPr>
            <p:cNvSpPr/>
            <p:nvPr/>
          </p:nvSpPr>
          <p:spPr>
            <a:xfrm>
              <a:off x="6468348" y="1879481"/>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79" name="Freeform: Shape 1178">
              <a:extLst>
                <a:ext uri="{FF2B5EF4-FFF2-40B4-BE49-F238E27FC236}">
                  <a16:creationId xmlns:a16="http://schemas.microsoft.com/office/drawing/2014/main" id="{859A45D8-EEB2-9050-2B18-CB01B58B7E22}"/>
                </a:ext>
              </a:extLst>
            </p:cNvPr>
            <p:cNvSpPr/>
            <p:nvPr/>
          </p:nvSpPr>
          <p:spPr>
            <a:xfrm>
              <a:off x="6240676" y="1849015"/>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80" name="Freeform: Shape 1179">
              <a:extLst>
                <a:ext uri="{FF2B5EF4-FFF2-40B4-BE49-F238E27FC236}">
                  <a16:creationId xmlns:a16="http://schemas.microsoft.com/office/drawing/2014/main" id="{1515F833-1230-7D9E-F9E8-730D3311265D}"/>
                </a:ext>
              </a:extLst>
            </p:cNvPr>
            <p:cNvSpPr/>
            <p:nvPr/>
          </p:nvSpPr>
          <p:spPr>
            <a:xfrm>
              <a:off x="6221103" y="1867933"/>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81" name="Freeform: Shape 1180">
              <a:extLst>
                <a:ext uri="{FF2B5EF4-FFF2-40B4-BE49-F238E27FC236}">
                  <a16:creationId xmlns:a16="http://schemas.microsoft.com/office/drawing/2014/main" id="{A8F33E6F-D58E-0F89-AD0E-54A6FF95A3EC}"/>
                </a:ext>
              </a:extLst>
            </p:cNvPr>
            <p:cNvSpPr/>
            <p:nvPr/>
          </p:nvSpPr>
          <p:spPr>
            <a:xfrm>
              <a:off x="6250558" y="1849015"/>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82" name="Freeform: Shape 1181">
              <a:extLst>
                <a:ext uri="{FF2B5EF4-FFF2-40B4-BE49-F238E27FC236}">
                  <a16:creationId xmlns:a16="http://schemas.microsoft.com/office/drawing/2014/main" id="{7F6934F1-7DEB-D009-FAD1-05F2FF1A8F89}"/>
                </a:ext>
              </a:extLst>
            </p:cNvPr>
            <p:cNvSpPr/>
            <p:nvPr/>
          </p:nvSpPr>
          <p:spPr>
            <a:xfrm>
              <a:off x="6230985" y="1867933"/>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83" name="Freeform: Shape 1182">
              <a:extLst>
                <a:ext uri="{FF2B5EF4-FFF2-40B4-BE49-F238E27FC236}">
                  <a16:creationId xmlns:a16="http://schemas.microsoft.com/office/drawing/2014/main" id="{2ABE711C-FF3E-51F6-A59A-DDE276888F77}"/>
                </a:ext>
              </a:extLst>
            </p:cNvPr>
            <p:cNvSpPr/>
            <p:nvPr/>
          </p:nvSpPr>
          <p:spPr>
            <a:xfrm>
              <a:off x="6212878" y="1811102"/>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84" name="Freeform: Shape 1183">
              <a:extLst>
                <a:ext uri="{FF2B5EF4-FFF2-40B4-BE49-F238E27FC236}">
                  <a16:creationId xmlns:a16="http://schemas.microsoft.com/office/drawing/2014/main" id="{1C2594FC-B2DF-5F04-CA46-29ADA5266CCC}"/>
                </a:ext>
              </a:extLst>
            </p:cNvPr>
            <p:cNvSpPr/>
            <p:nvPr/>
          </p:nvSpPr>
          <p:spPr>
            <a:xfrm>
              <a:off x="6193305" y="1830021"/>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85" name="Freeform: Shape 1184">
              <a:extLst>
                <a:ext uri="{FF2B5EF4-FFF2-40B4-BE49-F238E27FC236}">
                  <a16:creationId xmlns:a16="http://schemas.microsoft.com/office/drawing/2014/main" id="{569A0AEB-2E6A-ED4F-32C5-795E5A918248}"/>
                </a:ext>
              </a:extLst>
            </p:cNvPr>
            <p:cNvSpPr/>
            <p:nvPr/>
          </p:nvSpPr>
          <p:spPr>
            <a:xfrm>
              <a:off x="6107681" y="1794691"/>
              <a:ext cx="6376" cy="37837"/>
            </a:xfrm>
            <a:custGeom>
              <a:avLst/>
              <a:gdLst>
                <a:gd name="connsiteX0" fmla="*/ 0 w 9525"/>
                <a:gd name="connsiteY0" fmla="*/ 0 h 47434"/>
                <a:gd name="connsiteX1" fmla="*/ 0 w 9525"/>
                <a:gd name="connsiteY1" fmla="*/ 47435 h 47434"/>
              </a:gdLst>
              <a:ahLst/>
              <a:cxnLst>
                <a:cxn ang="0">
                  <a:pos x="connsiteX0" y="connsiteY0"/>
                </a:cxn>
                <a:cxn ang="0">
                  <a:pos x="connsiteX1" y="connsiteY1"/>
                </a:cxn>
              </a:cxnLst>
              <a:rect l="l" t="t" r="r" b="b"/>
              <a:pathLst>
                <a:path w="9525" h="47434">
                  <a:moveTo>
                    <a:pt x="0" y="0"/>
                  </a:moveTo>
                  <a:lnTo>
                    <a:pt x="0" y="47435"/>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86" name="Freeform: Shape 1185">
              <a:extLst>
                <a:ext uri="{FF2B5EF4-FFF2-40B4-BE49-F238E27FC236}">
                  <a16:creationId xmlns:a16="http://schemas.microsoft.com/office/drawing/2014/main" id="{4919C3BA-FBFB-1CA5-1BEF-DADAA42BC1E2}"/>
                </a:ext>
              </a:extLst>
            </p:cNvPr>
            <p:cNvSpPr/>
            <p:nvPr/>
          </p:nvSpPr>
          <p:spPr>
            <a:xfrm>
              <a:off x="6088108" y="1813609"/>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87" name="Freeform: Shape 1186">
              <a:extLst>
                <a:ext uri="{FF2B5EF4-FFF2-40B4-BE49-F238E27FC236}">
                  <a16:creationId xmlns:a16="http://schemas.microsoft.com/office/drawing/2014/main" id="{9D40A128-EDFE-9519-26B0-B59592E7BCD2}"/>
                </a:ext>
              </a:extLst>
            </p:cNvPr>
            <p:cNvSpPr/>
            <p:nvPr/>
          </p:nvSpPr>
          <p:spPr>
            <a:xfrm>
              <a:off x="6096651" y="178565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88" name="Freeform: Shape 1187">
              <a:extLst>
                <a:ext uri="{FF2B5EF4-FFF2-40B4-BE49-F238E27FC236}">
                  <a16:creationId xmlns:a16="http://schemas.microsoft.com/office/drawing/2014/main" id="{D2ACA6B4-3876-70F9-5C9D-A84CB6ABAA64}"/>
                </a:ext>
              </a:extLst>
            </p:cNvPr>
            <p:cNvSpPr/>
            <p:nvPr/>
          </p:nvSpPr>
          <p:spPr>
            <a:xfrm>
              <a:off x="6077078" y="1804644"/>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89" name="Freeform: Shape 1188">
              <a:extLst>
                <a:ext uri="{FF2B5EF4-FFF2-40B4-BE49-F238E27FC236}">
                  <a16:creationId xmlns:a16="http://schemas.microsoft.com/office/drawing/2014/main" id="{BACA4BAC-DF7D-392A-1A01-9741845C475F}"/>
                </a:ext>
              </a:extLst>
            </p:cNvPr>
            <p:cNvSpPr/>
            <p:nvPr/>
          </p:nvSpPr>
          <p:spPr>
            <a:xfrm>
              <a:off x="5859797" y="172502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90" name="Freeform: Shape 1189">
              <a:extLst>
                <a:ext uri="{FF2B5EF4-FFF2-40B4-BE49-F238E27FC236}">
                  <a16:creationId xmlns:a16="http://schemas.microsoft.com/office/drawing/2014/main" id="{9F09EA0C-76DE-BE61-E873-0BCE026AC384}"/>
                </a:ext>
              </a:extLst>
            </p:cNvPr>
            <p:cNvSpPr/>
            <p:nvPr/>
          </p:nvSpPr>
          <p:spPr>
            <a:xfrm>
              <a:off x="5840225" y="1744014"/>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91" name="Freeform: Shape 1190">
              <a:extLst>
                <a:ext uri="{FF2B5EF4-FFF2-40B4-BE49-F238E27FC236}">
                  <a16:creationId xmlns:a16="http://schemas.microsoft.com/office/drawing/2014/main" id="{407D0544-C3A3-E168-8CE4-9504BF5E1940}"/>
                </a:ext>
              </a:extLst>
            </p:cNvPr>
            <p:cNvSpPr/>
            <p:nvPr/>
          </p:nvSpPr>
          <p:spPr>
            <a:xfrm>
              <a:off x="5822755" y="172502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92" name="Freeform: Shape 1191">
              <a:extLst>
                <a:ext uri="{FF2B5EF4-FFF2-40B4-BE49-F238E27FC236}">
                  <a16:creationId xmlns:a16="http://schemas.microsoft.com/office/drawing/2014/main" id="{3FD0A352-38F4-ED9B-E9CF-4B76F8BB37A6}"/>
                </a:ext>
              </a:extLst>
            </p:cNvPr>
            <p:cNvSpPr/>
            <p:nvPr/>
          </p:nvSpPr>
          <p:spPr>
            <a:xfrm>
              <a:off x="5803182" y="1744014"/>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93" name="Freeform: Shape 1192">
              <a:extLst>
                <a:ext uri="{FF2B5EF4-FFF2-40B4-BE49-F238E27FC236}">
                  <a16:creationId xmlns:a16="http://schemas.microsoft.com/office/drawing/2014/main" id="{C1DE5924-291F-BFBE-6599-B0D75E72B1CA}"/>
                </a:ext>
              </a:extLst>
            </p:cNvPr>
            <p:cNvSpPr/>
            <p:nvPr/>
          </p:nvSpPr>
          <p:spPr>
            <a:xfrm>
              <a:off x="5645960" y="1677231"/>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94" name="Freeform: Shape 1193">
              <a:extLst>
                <a:ext uri="{FF2B5EF4-FFF2-40B4-BE49-F238E27FC236}">
                  <a16:creationId xmlns:a16="http://schemas.microsoft.com/office/drawing/2014/main" id="{9105F1AD-E7AA-2BF7-D2A0-F3975136FE0C}"/>
                </a:ext>
              </a:extLst>
            </p:cNvPr>
            <p:cNvSpPr/>
            <p:nvPr/>
          </p:nvSpPr>
          <p:spPr>
            <a:xfrm>
              <a:off x="5626324" y="1696149"/>
              <a:ext cx="39209" cy="7598"/>
            </a:xfrm>
            <a:custGeom>
              <a:avLst/>
              <a:gdLst>
                <a:gd name="connsiteX0" fmla="*/ 58579 w 58578"/>
                <a:gd name="connsiteY0" fmla="*/ 0 h 9525"/>
                <a:gd name="connsiteX1" fmla="*/ 0 w 58578"/>
                <a:gd name="connsiteY1" fmla="*/ 0 h 9525"/>
              </a:gdLst>
              <a:ahLst/>
              <a:cxnLst>
                <a:cxn ang="0">
                  <a:pos x="connsiteX0" y="connsiteY0"/>
                </a:cxn>
                <a:cxn ang="0">
                  <a:pos x="connsiteX1" y="connsiteY1"/>
                </a:cxn>
              </a:cxnLst>
              <a:rect l="l" t="t" r="r" b="b"/>
              <a:pathLst>
                <a:path w="58578" h="9525">
                  <a:moveTo>
                    <a:pt x="58579"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95" name="Freeform: Shape 1194">
              <a:extLst>
                <a:ext uri="{FF2B5EF4-FFF2-40B4-BE49-F238E27FC236}">
                  <a16:creationId xmlns:a16="http://schemas.microsoft.com/office/drawing/2014/main" id="{1879E4E9-C96A-ABFA-CC55-533275CE5D8E}"/>
                </a:ext>
              </a:extLst>
            </p:cNvPr>
            <p:cNvSpPr/>
            <p:nvPr/>
          </p:nvSpPr>
          <p:spPr>
            <a:xfrm>
              <a:off x="5737705" y="1677231"/>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96" name="Freeform: Shape 1195">
              <a:extLst>
                <a:ext uri="{FF2B5EF4-FFF2-40B4-BE49-F238E27FC236}">
                  <a16:creationId xmlns:a16="http://schemas.microsoft.com/office/drawing/2014/main" id="{D1F4E1FB-D1F1-BA22-AE55-933A3B5EDDF6}"/>
                </a:ext>
              </a:extLst>
            </p:cNvPr>
            <p:cNvSpPr/>
            <p:nvPr/>
          </p:nvSpPr>
          <p:spPr>
            <a:xfrm>
              <a:off x="5718132" y="1696149"/>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97" name="Freeform: Shape 1196">
              <a:extLst>
                <a:ext uri="{FF2B5EF4-FFF2-40B4-BE49-F238E27FC236}">
                  <a16:creationId xmlns:a16="http://schemas.microsoft.com/office/drawing/2014/main" id="{9BC4FC1F-7BFD-67AC-0906-58EA5669D32E}"/>
                </a:ext>
              </a:extLst>
            </p:cNvPr>
            <p:cNvSpPr/>
            <p:nvPr/>
          </p:nvSpPr>
          <p:spPr>
            <a:xfrm>
              <a:off x="5752560" y="1689159"/>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98" name="Freeform: Shape 1197">
              <a:extLst>
                <a:ext uri="{FF2B5EF4-FFF2-40B4-BE49-F238E27FC236}">
                  <a16:creationId xmlns:a16="http://schemas.microsoft.com/office/drawing/2014/main" id="{B3A6710B-4946-B095-0463-4D4217A69FAA}"/>
                </a:ext>
              </a:extLst>
            </p:cNvPr>
            <p:cNvSpPr/>
            <p:nvPr/>
          </p:nvSpPr>
          <p:spPr>
            <a:xfrm>
              <a:off x="5732987" y="1708154"/>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99" name="Freeform: Shape 1198">
              <a:extLst>
                <a:ext uri="{FF2B5EF4-FFF2-40B4-BE49-F238E27FC236}">
                  <a16:creationId xmlns:a16="http://schemas.microsoft.com/office/drawing/2014/main" id="{81092E8A-D2E0-C036-FAC4-DEF671647190}"/>
                </a:ext>
              </a:extLst>
            </p:cNvPr>
            <p:cNvSpPr/>
            <p:nvPr/>
          </p:nvSpPr>
          <p:spPr>
            <a:xfrm>
              <a:off x="5524314" y="1654514"/>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00" name="Freeform: Shape 1199">
              <a:extLst>
                <a:ext uri="{FF2B5EF4-FFF2-40B4-BE49-F238E27FC236}">
                  <a16:creationId xmlns:a16="http://schemas.microsoft.com/office/drawing/2014/main" id="{233EF78C-EB5F-2148-B106-C8B3D00BB54E}"/>
                </a:ext>
              </a:extLst>
            </p:cNvPr>
            <p:cNvSpPr/>
            <p:nvPr/>
          </p:nvSpPr>
          <p:spPr>
            <a:xfrm>
              <a:off x="5504741" y="1673432"/>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01" name="Freeform: Shape 1200">
              <a:extLst>
                <a:ext uri="{FF2B5EF4-FFF2-40B4-BE49-F238E27FC236}">
                  <a16:creationId xmlns:a16="http://schemas.microsoft.com/office/drawing/2014/main" id="{3C74FFF9-8088-8260-CCE9-1E91066B0A07}"/>
                </a:ext>
              </a:extLst>
            </p:cNvPr>
            <p:cNvSpPr/>
            <p:nvPr/>
          </p:nvSpPr>
          <p:spPr>
            <a:xfrm>
              <a:off x="5515962" y="1654514"/>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02" name="Freeform: Shape 1201">
              <a:extLst>
                <a:ext uri="{FF2B5EF4-FFF2-40B4-BE49-F238E27FC236}">
                  <a16:creationId xmlns:a16="http://schemas.microsoft.com/office/drawing/2014/main" id="{623A7CCB-C952-3CA8-D78E-281177372497}"/>
                </a:ext>
              </a:extLst>
            </p:cNvPr>
            <p:cNvSpPr/>
            <p:nvPr/>
          </p:nvSpPr>
          <p:spPr>
            <a:xfrm>
              <a:off x="5496389" y="1673432"/>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03" name="Freeform: Shape 1202">
              <a:extLst>
                <a:ext uri="{FF2B5EF4-FFF2-40B4-BE49-F238E27FC236}">
                  <a16:creationId xmlns:a16="http://schemas.microsoft.com/office/drawing/2014/main" id="{3E6B9A51-68A8-5879-A4CE-EDA72D981378}"/>
                </a:ext>
              </a:extLst>
            </p:cNvPr>
            <p:cNvSpPr/>
            <p:nvPr/>
          </p:nvSpPr>
          <p:spPr>
            <a:xfrm>
              <a:off x="5474011" y="1654514"/>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04" name="Freeform: Shape 1203">
              <a:extLst>
                <a:ext uri="{FF2B5EF4-FFF2-40B4-BE49-F238E27FC236}">
                  <a16:creationId xmlns:a16="http://schemas.microsoft.com/office/drawing/2014/main" id="{BB74DC86-8509-12AA-F292-7383370B4C7B}"/>
                </a:ext>
              </a:extLst>
            </p:cNvPr>
            <p:cNvSpPr/>
            <p:nvPr/>
          </p:nvSpPr>
          <p:spPr>
            <a:xfrm>
              <a:off x="5454438" y="1673432"/>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05" name="Freeform: Shape 1204">
              <a:extLst>
                <a:ext uri="{FF2B5EF4-FFF2-40B4-BE49-F238E27FC236}">
                  <a16:creationId xmlns:a16="http://schemas.microsoft.com/office/drawing/2014/main" id="{46FAE67F-0890-139B-E8FA-FB02CFD44211}"/>
                </a:ext>
              </a:extLst>
            </p:cNvPr>
            <p:cNvSpPr/>
            <p:nvPr/>
          </p:nvSpPr>
          <p:spPr>
            <a:xfrm>
              <a:off x="5407258" y="164175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06" name="Freeform: Shape 1205">
              <a:extLst>
                <a:ext uri="{FF2B5EF4-FFF2-40B4-BE49-F238E27FC236}">
                  <a16:creationId xmlns:a16="http://schemas.microsoft.com/office/drawing/2014/main" id="{EED88177-FCC7-54A2-8A7B-54785AB26C2C}"/>
                </a:ext>
              </a:extLst>
            </p:cNvPr>
            <p:cNvSpPr/>
            <p:nvPr/>
          </p:nvSpPr>
          <p:spPr>
            <a:xfrm>
              <a:off x="5387685" y="1660743"/>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07" name="Freeform: Shape 1206">
              <a:extLst>
                <a:ext uri="{FF2B5EF4-FFF2-40B4-BE49-F238E27FC236}">
                  <a16:creationId xmlns:a16="http://schemas.microsoft.com/office/drawing/2014/main" id="{49866C38-EBD5-EC7D-E4DC-8E2D0A14442D}"/>
                </a:ext>
              </a:extLst>
            </p:cNvPr>
            <p:cNvSpPr/>
            <p:nvPr/>
          </p:nvSpPr>
          <p:spPr>
            <a:xfrm>
              <a:off x="5364924" y="1641750"/>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08" name="Freeform: Shape 1207">
              <a:extLst>
                <a:ext uri="{FF2B5EF4-FFF2-40B4-BE49-F238E27FC236}">
                  <a16:creationId xmlns:a16="http://schemas.microsoft.com/office/drawing/2014/main" id="{C5E73634-B22C-B257-10FF-6CEA549D2859}"/>
                </a:ext>
              </a:extLst>
            </p:cNvPr>
            <p:cNvSpPr/>
            <p:nvPr/>
          </p:nvSpPr>
          <p:spPr>
            <a:xfrm>
              <a:off x="5345351" y="1660743"/>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09" name="Freeform: Shape 1208">
              <a:extLst>
                <a:ext uri="{FF2B5EF4-FFF2-40B4-BE49-F238E27FC236}">
                  <a16:creationId xmlns:a16="http://schemas.microsoft.com/office/drawing/2014/main" id="{351EE1E3-B6BC-87E6-2243-5FC91454FEC9}"/>
                </a:ext>
              </a:extLst>
            </p:cNvPr>
            <p:cNvSpPr/>
            <p:nvPr/>
          </p:nvSpPr>
          <p:spPr>
            <a:xfrm>
              <a:off x="5356572" y="1628986"/>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10" name="Freeform: Shape 1209">
              <a:extLst>
                <a:ext uri="{FF2B5EF4-FFF2-40B4-BE49-F238E27FC236}">
                  <a16:creationId xmlns:a16="http://schemas.microsoft.com/office/drawing/2014/main" id="{28D2486C-37D5-6AED-85D0-0E36B3F18B8C}"/>
                </a:ext>
              </a:extLst>
            </p:cNvPr>
            <p:cNvSpPr/>
            <p:nvPr/>
          </p:nvSpPr>
          <p:spPr>
            <a:xfrm>
              <a:off x="5336999" y="1647904"/>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11" name="Freeform: Shape 1210">
              <a:extLst>
                <a:ext uri="{FF2B5EF4-FFF2-40B4-BE49-F238E27FC236}">
                  <a16:creationId xmlns:a16="http://schemas.microsoft.com/office/drawing/2014/main" id="{386FC58A-BE5B-5F37-3B54-5B090B459B8D}"/>
                </a:ext>
              </a:extLst>
            </p:cNvPr>
            <p:cNvSpPr/>
            <p:nvPr/>
          </p:nvSpPr>
          <p:spPr>
            <a:xfrm>
              <a:off x="5317936" y="1628986"/>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12" name="Freeform: Shape 1211">
              <a:extLst>
                <a:ext uri="{FF2B5EF4-FFF2-40B4-BE49-F238E27FC236}">
                  <a16:creationId xmlns:a16="http://schemas.microsoft.com/office/drawing/2014/main" id="{5AE2502C-A03C-E31B-8020-B3FBEA0C8AEC}"/>
                </a:ext>
              </a:extLst>
            </p:cNvPr>
            <p:cNvSpPr/>
            <p:nvPr/>
          </p:nvSpPr>
          <p:spPr>
            <a:xfrm>
              <a:off x="5298363" y="1647904"/>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13" name="Freeform: Shape 1212">
              <a:extLst>
                <a:ext uri="{FF2B5EF4-FFF2-40B4-BE49-F238E27FC236}">
                  <a16:creationId xmlns:a16="http://schemas.microsoft.com/office/drawing/2014/main" id="{F48C0651-93BA-CC89-E28C-8316A37E72BF}"/>
                </a:ext>
              </a:extLst>
            </p:cNvPr>
            <p:cNvSpPr/>
            <p:nvPr/>
          </p:nvSpPr>
          <p:spPr>
            <a:xfrm>
              <a:off x="5299192" y="1628986"/>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14" name="Freeform: Shape 1213">
              <a:extLst>
                <a:ext uri="{FF2B5EF4-FFF2-40B4-BE49-F238E27FC236}">
                  <a16:creationId xmlns:a16="http://schemas.microsoft.com/office/drawing/2014/main" id="{417558A6-20E5-8502-430B-98AEC3E25EEB}"/>
                </a:ext>
              </a:extLst>
            </p:cNvPr>
            <p:cNvSpPr/>
            <p:nvPr/>
          </p:nvSpPr>
          <p:spPr>
            <a:xfrm>
              <a:off x="5279619" y="1647904"/>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15" name="Freeform: Shape 1214">
              <a:extLst>
                <a:ext uri="{FF2B5EF4-FFF2-40B4-BE49-F238E27FC236}">
                  <a16:creationId xmlns:a16="http://schemas.microsoft.com/office/drawing/2014/main" id="{550A36D1-0D97-4BE4-4C3A-3AAB9607994F}"/>
                </a:ext>
              </a:extLst>
            </p:cNvPr>
            <p:cNvSpPr/>
            <p:nvPr/>
          </p:nvSpPr>
          <p:spPr>
            <a:xfrm>
              <a:off x="6284667" y="1849015"/>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16" name="Freeform: Shape 1215">
              <a:extLst>
                <a:ext uri="{FF2B5EF4-FFF2-40B4-BE49-F238E27FC236}">
                  <a16:creationId xmlns:a16="http://schemas.microsoft.com/office/drawing/2014/main" id="{5EA04184-BEA8-B56D-7FED-BBFA29A1892E}"/>
                </a:ext>
              </a:extLst>
            </p:cNvPr>
            <p:cNvSpPr/>
            <p:nvPr/>
          </p:nvSpPr>
          <p:spPr>
            <a:xfrm>
              <a:off x="6265094" y="1867933"/>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17" name="Freeform: Shape 1216">
              <a:extLst>
                <a:ext uri="{FF2B5EF4-FFF2-40B4-BE49-F238E27FC236}">
                  <a16:creationId xmlns:a16="http://schemas.microsoft.com/office/drawing/2014/main" id="{31788435-DC7C-3649-0165-98800563E25E}"/>
                </a:ext>
              </a:extLst>
            </p:cNvPr>
            <p:cNvSpPr/>
            <p:nvPr/>
          </p:nvSpPr>
          <p:spPr>
            <a:xfrm>
              <a:off x="6310489" y="1849015"/>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18" name="Freeform: Shape 1217">
              <a:extLst>
                <a:ext uri="{FF2B5EF4-FFF2-40B4-BE49-F238E27FC236}">
                  <a16:creationId xmlns:a16="http://schemas.microsoft.com/office/drawing/2014/main" id="{7825B0A2-4913-CDC5-FB55-08CAE7C1609B}"/>
                </a:ext>
              </a:extLst>
            </p:cNvPr>
            <p:cNvSpPr/>
            <p:nvPr/>
          </p:nvSpPr>
          <p:spPr>
            <a:xfrm>
              <a:off x="6290915" y="1867933"/>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19" name="Freeform: Shape 1218">
              <a:extLst>
                <a:ext uri="{FF2B5EF4-FFF2-40B4-BE49-F238E27FC236}">
                  <a16:creationId xmlns:a16="http://schemas.microsoft.com/office/drawing/2014/main" id="{118A43EE-12E3-DE01-6BC6-59AFED2A1E26}"/>
                </a:ext>
              </a:extLst>
            </p:cNvPr>
            <p:cNvSpPr/>
            <p:nvPr/>
          </p:nvSpPr>
          <p:spPr>
            <a:xfrm>
              <a:off x="6333951" y="1849015"/>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20" name="Freeform: Shape 1219">
              <a:extLst>
                <a:ext uri="{FF2B5EF4-FFF2-40B4-BE49-F238E27FC236}">
                  <a16:creationId xmlns:a16="http://schemas.microsoft.com/office/drawing/2014/main" id="{F612D588-E87E-447B-3EE2-3246B62153E7}"/>
                </a:ext>
              </a:extLst>
            </p:cNvPr>
            <p:cNvSpPr/>
            <p:nvPr/>
          </p:nvSpPr>
          <p:spPr>
            <a:xfrm>
              <a:off x="6314378" y="1867933"/>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21" name="Freeform: Shape 1220">
              <a:extLst>
                <a:ext uri="{FF2B5EF4-FFF2-40B4-BE49-F238E27FC236}">
                  <a16:creationId xmlns:a16="http://schemas.microsoft.com/office/drawing/2014/main" id="{B4DD4B01-38B1-2A49-BC55-02C826A48DEA}"/>
                </a:ext>
              </a:extLst>
            </p:cNvPr>
            <p:cNvSpPr/>
            <p:nvPr/>
          </p:nvSpPr>
          <p:spPr>
            <a:xfrm>
              <a:off x="6379919" y="1849015"/>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22" name="Freeform: Shape 1221">
              <a:extLst>
                <a:ext uri="{FF2B5EF4-FFF2-40B4-BE49-F238E27FC236}">
                  <a16:creationId xmlns:a16="http://schemas.microsoft.com/office/drawing/2014/main" id="{DE4D95D2-1C65-7A7E-62FE-2F94B5D0D887}"/>
                </a:ext>
              </a:extLst>
            </p:cNvPr>
            <p:cNvSpPr/>
            <p:nvPr/>
          </p:nvSpPr>
          <p:spPr>
            <a:xfrm>
              <a:off x="6360345" y="1867933"/>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23" name="Freeform: Shape 1222">
              <a:extLst>
                <a:ext uri="{FF2B5EF4-FFF2-40B4-BE49-F238E27FC236}">
                  <a16:creationId xmlns:a16="http://schemas.microsoft.com/office/drawing/2014/main" id="{699563A1-373B-0FA7-A36B-5A3BBFBAC3F0}"/>
                </a:ext>
              </a:extLst>
            </p:cNvPr>
            <p:cNvSpPr/>
            <p:nvPr/>
          </p:nvSpPr>
          <p:spPr>
            <a:xfrm>
              <a:off x="6349507" y="1849015"/>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24" name="Freeform: Shape 1223">
              <a:extLst>
                <a:ext uri="{FF2B5EF4-FFF2-40B4-BE49-F238E27FC236}">
                  <a16:creationId xmlns:a16="http://schemas.microsoft.com/office/drawing/2014/main" id="{E08BBD2A-B3F0-7824-F00B-329D108C3313}"/>
                </a:ext>
              </a:extLst>
            </p:cNvPr>
            <p:cNvSpPr/>
            <p:nvPr/>
          </p:nvSpPr>
          <p:spPr>
            <a:xfrm>
              <a:off x="6329934" y="1867933"/>
              <a:ext cx="39146" cy="7598"/>
            </a:xfrm>
            <a:custGeom>
              <a:avLst/>
              <a:gdLst>
                <a:gd name="connsiteX0" fmla="*/ 58484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4"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25" name="Freeform: Shape 1224">
              <a:extLst>
                <a:ext uri="{FF2B5EF4-FFF2-40B4-BE49-F238E27FC236}">
                  <a16:creationId xmlns:a16="http://schemas.microsoft.com/office/drawing/2014/main" id="{4343B173-6D46-6811-0BE8-F4196EB4E1AB}"/>
                </a:ext>
              </a:extLst>
            </p:cNvPr>
            <p:cNvSpPr/>
            <p:nvPr/>
          </p:nvSpPr>
          <p:spPr>
            <a:xfrm>
              <a:off x="6344215" y="1849015"/>
              <a:ext cx="6376" cy="37912"/>
            </a:xfrm>
            <a:custGeom>
              <a:avLst/>
              <a:gdLst>
                <a:gd name="connsiteX0" fmla="*/ 0 w 9525"/>
                <a:gd name="connsiteY0" fmla="*/ 0 h 47529"/>
                <a:gd name="connsiteX1" fmla="*/ 0 w 9525"/>
                <a:gd name="connsiteY1" fmla="*/ 47530 h 47529"/>
              </a:gdLst>
              <a:ahLst/>
              <a:cxnLst>
                <a:cxn ang="0">
                  <a:pos x="connsiteX0" y="connsiteY0"/>
                </a:cxn>
                <a:cxn ang="0">
                  <a:pos x="connsiteX1" y="connsiteY1"/>
                </a:cxn>
              </a:cxnLst>
              <a:rect l="l" t="t" r="r" b="b"/>
              <a:pathLst>
                <a:path w="9525" h="47529">
                  <a:moveTo>
                    <a:pt x="0" y="0"/>
                  </a:moveTo>
                  <a:lnTo>
                    <a:pt x="0" y="4753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26" name="Freeform: Shape 1225">
              <a:extLst>
                <a:ext uri="{FF2B5EF4-FFF2-40B4-BE49-F238E27FC236}">
                  <a16:creationId xmlns:a16="http://schemas.microsoft.com/office/drawing/2014/main" id="{682252CE-47FD-60B1-965F-7CAF427761C5}"/>
                </a:ext>
              </a:extLst>
            </p:cNvPr>
            <p:cNvSpPr/>
            <p:nvPr/>
          </p:nvSpPr>
          <p:spPr>
            <a:xfrm>
              <a:off x="6324642" y="1867933"/>
              <a:ext cx="39146" cy="7598"/>
            </a:xfrm>
            <a:custGeom>
              <a:avLst/>
              <a:gdLst>
                <a:gd name="connsiteX0" fmla="*/ 58483 w 58483"/>
                <a:gd name="connsiteY0" fmla="*/ 0 h 9525"/>
                <a:gd name="connsiteX1" fmla="*/ 0 w 58483"/>
                <a:gd name="connsiteY1" fmla="*/ 0 h 9525"/>
              </a:gdLst>
              <a:ahLst/>
              <a:cxnLst>
                <a:cxn ang="0">
                  <a:pos x="connsiteX0" y="connsiteY0"/>
                </a:cxn>
                <a:cxn ang="0">
                  <a:pos x="connsiteX1" y="connsiteY1"/>
                </a:cxn>
              </a:cxnLst>
              <a:rect l="l" t="t" r="r" b="b"/>
              <a:pathLst>
                <a:path w="58483" h="9525">
                  <a:moveTo>
                    <a:pt x="58483" y="0"/>
                  </a:moveTo>
                  <a:lnTo>
                    <a:pt x="0" y="0"/>
                  </a:lnTo>
                </a:path>
              </a:pathLst>
            </a:custGeom>
            <a:ln w="9525" cap="flat">
              <a:solidFill>
                <a:srgbClr val="11508E"/>
              </a:solidFill>
              <a:prstDash val="solid"/>
              <a:miter/>
            </a:ln>
          </p:spPr>
          <p:txBody>
            <a:bodyPr rtlCol="0" anchor="ct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en-US" sz="933"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27" name="TextBox 1226">
              <a:extLst>
                <a:ext uri="{FF2B5EF4-FFF2-40B4-BE49-F238E27FC236}">
                  <a16:creationId xmlns:a16="http://schemas.microsoft.com/office/drawing/2014/main" id="{0EEADBEC-E509-6234-0CE3-0D185651A548}"/>
                </a:ext>
              </a:extLst>
            </p:cNvPr>
            <p:cNvSpPr txBox="1"/>
            <p:nvPr/>
          </p:nvSpPr>
          <p:spPr>
            <a:xfrm>
              <a:off x="5167241" y="3689446"/>
              <a:ext cx="243817"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145</a:t>
              </a:r>
            </a:p>
          </p:txBody>
        </p:sp>
        <p:sp>
          <p:nvSpPr>
            <p:cNvPr id="1228" name="TextBox 1227">
              <a:extLst>
                <a:ext uri="{FF2B5EF4-FFF2-40B4-BE49-F238E27FC236}">
                  <a16:creationId xmlns:a16="http://schemas.microsoft.com/office/drawing/2014/main" id="{EDAD2DE4-3557-8C5B-63D8-739498C2F552}"/>
                </a:ext>
              </a:extLst>
            </p:cNvPr>
            <p:cNvSpPr txBox="1"/>
            <p:nvPr/>
          </p:nvSpPr>
          <p:spPr>
            <a:xfrm>
              <a:off x="5192488" y="3891244"/>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72</a:t>
              </a:r>
            </a:p>
          </p:txBody>
        </p:sp>
        <p:sp>
          <p:nvSpPr>
            <p:cNvPr id="1229" name="TextBox 1228">
              <a:extLst>
                <a:ext uri="{FF2B5EF4-FFF2-40B4-BE49-F238E27FC236}">
                  <a16:creationId xmlns:a16="http://schemas.microsoft.com/office/drawing/2014/main" id="{9499B367-7249-84B9-1823-473ABEA20CCC}"/>
                </a:ext>
              </a:extLst>
            </p:cNvPr>
            <p:cNvSpPr txBox="1"/>
            <p:nvPr/>
          </p:nvSpPr>
          <p:spPr>
            <a:xfrm>
              <a:off x="5320321" y="3689446"/>
              <a:ext cx="243817"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139</a:t>
              </a:r>
            </a:p>
          </p:txBody>
        </p:sp>
        <p:sp>
          <p:nvSpPr>
            <p:cNvPr id="1230" name="TextBox 1229">
              <a:extLst>
                <a:ext uri="{FF2B5EF4-FFF2-40B4-BE49-F238E27FC236}">
                  <a16:creationId xmlns:a16="http://schemas.microsoft.com/office/drawing/2014/main" id="{D53A5948-377C-E590-8114-1C9A175E83C5}"/>
                </a:ext>
              </a:extLst>
            </p:cNvPr>
            <p:cNvSpPr txBox="1"/>
            <p:nvPr/>
          </p:nvSpPr>
          <p:spPr>
            <a:xfrm>
              <a:off x="5345568" y="3891244"/>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67</a:t>
              </a:r>
            </a:p>
          </p:txBody>
        </p:sp>
        <p:sp>
          <p:nvSpPr>
            <p:cNvPr id="1231" name="TextBox 1230">
              <a:extLst>
                <a:ext uri="{FF2B5EF4-FFF2-40B4-BE49-F238E27FC236}">
                  <a16:creationId xmlns:a16="http://schemas.microsoft.com/office/drawing/2014/main" id="{B570B3EC-90FF-54EC-39BB-4747C7884520}"/>
                </a:ext>
              </a:extLst>
            </p:cNvPr>
            <p:cNvSpPr txBox="1"/>
            <p:nvPr/>
          </p:nvSpPr>
          <p:spPr>
            <a:xfrm>
              <a:off x="5473399" y="3689446"/>
              <a:ext cx="243817"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133</a:t>
              </a:r>
            </a:p>
          </p:txBody>
        </p:sp>
        <p:sp>
          <p:nvSpPr>
            <p:cNvPr id="1232" name="TextBox 1231">
              <a:extLst>
                <a:ext uri="{FF2B5EF4-FFF2-40B4-BE49-F238E27FC236}">
                  <a16:creationId xmlns:a16="http://schemas.microsoft.com/office/drawing/2014/main" id="{7CF0FD8F-DCA5-DFE6-24D7-34BF644DECBF}"/>
                </a:ext>
              </a:extLst>
            </p:cNvPr>
            <p:cNvSpPr txBox="1"/>
            <p:nvPr/>
          </p:nvSpPr>
          <p:spPr>
            <a:xfrm>
              <a:off x="5498647" y="3891244"/>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63</a:t>
              </a:r>
            </a:p>
          </p:txBody>
        </p:sp>
        <p:sp>
          <p:nvSpPr>
            <p:cNvPr id="1233" name="TextBox 1232">
              <a:extLst>
                <a:ext uri="{FF2B5EF4-FFF2-40B4-BE49-F238E27FC236}">
                  <a16:creationId xmlns:a16="http://schemas.microsoft.com/office/drawing/2014/main" id="{EF63959F-34CC-FF57-8D45-9654B0546FFE}"/>
                </a:ext>
              </a:extLst>
            </p:cNvPr>
            <p:cNvSpPr txBox="1"/>
            <p:nvPr/>
          </p:nvSpPr>
          <p:spPr>
            <a:xfrm>
              <a:off x="5627719" y="3689446"/>
              <a:ext cx="243817"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129</a:t>
              </a:r>
            </a:p>
          </p:txBody>
        </p:sp>
        <p:sp>
          <p:nvSpPr>
            <p:cNvPr id="1234" name="TextBox 1233">
              <a:extLst>
                <a:ext uri="{FF2B5EF4-FFF2-40B4-BE49-F238E27FC236}">
                  <a16:creationId xmlns:a16="http://schemas.microsoft.com/office/drawing/2014/main" id="{B71D80D2-B315-2CF5-5369-2B83A7CF94E4}"/>
                </a:ext>
              </a:extLst>
            </p:cNvPr>
            <p:cNvSpPr txBox="1"/>
            <p:nvPr/>
          </p:nvSpPr>
          <p:spPr>
            <a:xfrm>
              <a:off x="5652967" y="3891244"/>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62</a:t>
              </a:r>
            </a:p>
          </p:txBody>
        </p:sp>
        <p:sp>
          <p:nvSpPr>
            <p:cNvPr id="1235" name="TextBox 1234">
              <a:extLst>
                <a:ext uri="{FF2B5EF4-FFF2-40B4-BE49-F238E27FC236}">
                  <a16:creationId xmlns:a16="http://schemas.microsoft.com/office/drawing/2014/main" id="{8ED5B87D-AD52-3595-370D-4FC26D0B0886}"/>
                </a:ext>
              </a:extLst>
            </p:cNvPr>
            <p:cNvSpPr txBox="1"/>
            <p:nvPr/>
          </p:nvSpPr>
          <p:spPr>
            <a:xfrm>
              <a:off x="5782039" y="3689446"/>
              <a:ext cx="243817"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123</a:t>
              </a:r>
            </a:p>
          </p:txBody>
        </p:sp>
        <p:sp>
          <p:nvSpPr>
            <p:cNvPr id="1236" name="TextBox 1235">
              <a:extLst>
                <a:ext uri="{FF2B5EF4-FFF2-40B4-BE49-F238E27FC236}">
                  <a16:creationId xmlns:a16="http://schemas.microsoft.com/office/drawing/2014/main" id="{7253A1D2-A053-6AB8-9D24-011EEB3A3EAD}"/>
                </a:ext>
              </a:extLst>
            </p:cNvPr>
            <p:cNvSpPr txBox="1"/>
            <p:nvPr/>
          </p:nvSpPr>
          <p:spPr>
            <a:xfrm>
              <a:off x="5807287" y="3891244"/>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57</a:t>
              </a:r>
            </a:p>
          </p:txBody>
        </p:sp>
        <p:sp>
          <p:nvSpPr>
            <p:cNvPr id="1237" name="TextBox 1236">
              <a:extLst>
                <a:ext uri="{FF2B5EF4-FFF2-40B4-BE49-F238E27FC236}">
                  <a16:creationId xmlns:a16="http://schemas.microsoft.com/office/drawing/2014/main" id="{9747EABB-A997-ABCA-25C5-468C37840717}"/>
                </a:ext>
              </a:extLst>
            </p:cNvPr>
            <p:cNvSpPr txBox="1"/>
            <p:nvPr/>
          </p:nvSpPr>
          <p:spPr>
            <a:xfrm>
              <a:off x="5937638" y="3689446"/>
              <a:ext cx="243817"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119</a:t>
              </a:r>
            </a:p>
          </p:txBody>
        </p:sp>
        <p:sp>
          <p:nvSpPr>
            <p:cNvPr id="1238" name="TextBox 1237">
              <a:extLst>
                <a:ext uri="{FF2B5EF4-FFF2-40B4-BE49-F238E27FC236}">
                  <a16:creationId xmlns:a16="http://schemas.microsoft.com/office/drawing/2014/main" id="{5F54678A-AEA7-0ACB-7EA4-AD0BFD77FD51}"/>
                </a:ext>
              </a:extLst>
            </p:cNvPr>
            <p:cNvSpPr txBox="1"/>
            <p:nvPr/>
          </p:nvSpPr>
          <p:spPr>
            <a:xfrm>
              <a:off x="5962885" y="3891244"/>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54</a:t>
              </a:r>
            </a:p>
          </p:txBody>
        </p:sp>
        <p:sp>
          <p:nvSpPr>
            <p:cNvPr id="1239" name="TextBox 1238">
              <a:extLst>
                <a:ext uri="{FF2B5EF4-FFF2-40B4-BE49-F238E27FC236}">
                  <a16:creationId xmlns:a16="http://schemas.microsoft.com/office/drawing/2014/main" id="{C05BE178-A2BA-C344-508C-08875A266876}"/>
                </a:ext>
              </a:extLst>
            </p:cNvPr>
            <p:cNvSpPr txBox="1"/>
            <p:nvPr/>
          </p:nvSpPr>
          <p:spPr>
            <a:xfrm>
              <a:off x="6093238" y="3689446"/>
              <a:ext cx="243817"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113</a:t>
              </a:r>
            </a:p>
          </p:txBody>
        </p:sp>
        <p:sp>
          <p:nvSpPr>
            <p:cNvPr id="1240" name="TextBox 1239">
              <a:extLst>
                <a:ext uri="{FF2B5EF4-FFF2-40B4-BE49-F238E27FC236}">
                  <a16:creationId xmlns:a16="http://schemas.microsoft.com/office/drawing/2014/main" id="{D2709114-37CE-02AF-B89C-6D714657D3CA}"/>
                </a:ext>
              </a:extLst>
            </p:cNvPr>
            <p:cNvSpPr txBox="1"/>
            <p:nvPr/>
          </p:nvSpPr>
          <p:spPr>
            <a:xfrm>
              <a:off x="6118485" y="3891244"/>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49</a:t>
              </a:r>
            </a:p>
          </p:txBody>
        </p:sp>
        <p:sp>
          <p:nvSpPr>
            <p:cNvPr id="1241" name="TextBox 1240">
              <a:extLst>
                <a:ext uri="{FF2B5EF4-FFF2-40B4-BE49-F238E27FC236}">
                  <a16:creationId xmlns:a16="http://schemas.microsoft.com/office/drawing/2014/main" id="{E54E6CCF-3CD3-067A-E174-C297DB71DAFE}"/>
                </a:ext>
              </a:extLst>
            </p:cNvPr>
            <p:cNvSpPr txBox="1"/>
            <p:nvPr/>
          </p:nvSpPr>
          <p:spPr>
            <a:xfrm>
              <a:off x="6252457" y="3689446"/>
              <a:ext cx="243817"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102</a:t>
              </a:r>
            </a:p>
          </p:txBody>
        </p:sp>
        <p:sp>
          <p:nvSpPr>
            <p:cNvPr id="1242" name="TextBox 1241">
              <a:extLst>
                <a:ext uri="{FF2B5EF4-FFF2-40B4-BE49-F238E27FC236}">
                  <a16:creationId xmlns:a16="http://schemas.microsoft.com/office/drawing/2014/main" id="{858120A9-ABF8-9867-E52F-708D3E5492E2}"/>
                </a:ext>
              </a:extLst>
            </p:cNvPr>
            <p:cNvSpPr txBox="1"/>
            <p:nvPr/>
          </p:nvSpPr>
          <p:spPr>
            <a:xfrm>
              <a:off x="6271141" y="3891244"/>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48</a:t>
              </a:r>
            </a:p>
          </p:txBody>
        </p:sp>
        <p:sp>
          <p:nvSpPr>
            <p:cNvPr id="1243" name="TextBox 1242">
              <a:extLst>
                <a:ext uri="{FF2B5EF4-FFF2-40B4-BE49-F238E27FC236}">
                  <a16:creationId xmlns:a16="http://schemas.microsoft.com/office/drawing/2014/main" id="{05595F82-E58A-6419-4CA7-DB66DB474C99}"/>
                </a:ext>
              </a:extLst>
            </p:cNvPr>
            <p:cNvSpPr txBox="1"/>
            <p:nvPr/>
          </p:nvSpPr>
          <p:spPr>
            <a:xfrm>
              <a:off x="6423799" y="3689446"/>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92</a:t>
              </a:r>
            </a:p>
          </p:txBody>
        </p:sp>
        <p:sp>
          <p:nvSpPr>
            <p:cNvPr id="1244" name="TextBox 1243">
              <a:extLst>
                <a:ext uri="{FF2B5EF4-FFF2-40B4-BE49-F238E27FC236}">
                  <a16:creationId xmlns:a16="http://schemas.microsoft.com/office/drawing/2014/main" id="{217A7FF8-2B93-C7D2-A3A2-902E60E003B1}"/>
                </a:ext>
              </a:extLst>
            </p:cNvPr>
            <p:cNvSpPr txBox="1"/>
            <p:nvPr/>
          </p:nvSpPr>
          <p:spPr>
            <a:xfrm>
              <a:off x="6423799" y="3891244"/>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43</a:t>
              </a:r>
            </a:p>
          </p:txBody>
        </p:sp>
        <p:sp>
          <p:nvSpPr>
            <p:cNvPr id="1245" name="TextBox 1244">
              <a:extLst>
                <a:ext uri="{FF2B5EF4-FFF2-40B4-BE49-F238E27FC236}">
                  <a16:creationId xmlns:a16="http://schemas.microsoft.com/office/drawing/2014/main" id="{10EF69EE-89B8-175A-E7B2-90A1FDC5F1FB}"/>
                </a:ext>
              </a:extLst>
            </p:cNvPr>
            <p:cNvSpPr txBox="1"/>
            <p:nvPr/>
          </p:nvSpPr>
          <p:spPr>
            <a:xfrm>
              <a:off x="6576190" y="3689446"/>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81</a:t>
              </a:r>
            </a:p>
          </p:txBody>
        </p:sp>
        <p:sp>
          <p:nvSpPr>
            <p:cNvPr id="1246" name="TextBox 1245">
              <a:extLst>
                <a:ext uri="{FF2B5EF4-FFF2-40B4-BE49-F238E27FC236}">
                  <a16:creationId xmlns:a16="http://schemas.microsoft.com/office/drawing/2014/main" id="{5A0DECD8-0BBF-3D08-F8E7-E9DE2AB7D2C7}"/>
                </a:ext>
              </a:extLst>
            </p:cNvPr>
            <p:cNvSpPr txBox="1"/>
            <p:nvPr/>
          </p:nvSpPr>
          <p:spPr>
            <a:xfrm>
              <a:off x="6576190" y="3891244"/>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39</a:t>
              </a:r>
            </a:p>
          </p:txBody>
        </p:sp>
        <p:sp>
          <p:nvSpPr>
            <p:cNvPr id="1247" name="TextBox 1246">
              <a:extLst>
                <a:ext uri="{FF2B5EF4-FFF2-40B4-BE49-F238E27FC236}">
                  <a16:creationId xmlns:a16="http://schemas.microsoft.com/office/drawing/2014/main" id="{EF672473-6EC3-72F2-AB57-1CE25A1B82B9}"/>
                </a:ext>
              </a:extLst>
            </p:cNvPr>
            <p:cNvSpPr txBox="1"/>
            <p:nvPr/>
          </p:nvSpPr>
          <p:spPr>
            <a:xfrm>
              <a:off x="6728580" y="3689446"/>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70</a:t>
              </a:r>
            </a:p>
          </p:txBody>
        </p:sp>
        <p:sp>
          <p:nvSpPr>
            <p:cNvPr id="1248" name="TextBox 1247">
              <a:extLst>
                <a:ext uri="{FF2B5EF4-FFF2-40B4-BE49-F238E27FC236}">
                  <a16:creationId xmlns:a16="http://schemas.microsoft.com/office/drawing/2014/main" id="{7A8B3EC3-972A-E50C-6943-270F2D77B599}"/>
                </a:ext>
              </a:extLst>
            </p:cNvPr>
            <p:cNvSpPr txBox="1"/>
            <p:nvPr/>
          </p:nvSpPr>
          <p:spPr>
            <a:xfrm>
              <a:off x="6728580" y="3891244"/>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36</a:t>
              </a:r>
            </a:p>
          </p:txBody>
        </p:sp>
        <p:sp>
          <p:nvSpPr>
            <p:cNvPr id="1249" name="TextBox 1248">
              <a:extLst>
                <a:ext uri="{FF2B5EF4-FFF2-40B4-BE49-F238E27FC236}">
                  <a16:creationId xmlns:a16="http://schemas.microsoft.com/office/drawing/2014/main" id="{C102E620-B30E-8FFC-D889-429C5ED67670}"/>
                </a:ext>
              </a:extLst>
            </p:cNvPr>
            <p:cNvSpPr txBox="1"/>
            <p:nvPr/>
          </p:nvSpPr>
          <p:spPr>
            <a:xfrm>
              <a:off x="6883133" y="3689446"/>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62</a:t>
              </a:r>
            </a:p>
          </p:txBody>
        </p:sp>
        <p:sp>
          <p:nvSpPr>
            <p:cNvPr id="1250" name="TextBox 1249">
              <a:extLst>
                <a:ext uri="{FF2B5EF4-FFF2-40B4-BE49-F238E27FC236}">
                  <a16:creationId xmlns:a16="http://schemas.microsoft.com/office/drawing/2014/main" id="{DF3D4835-D252-7996-77E4-C2D768429A2C}"/>
                </a:ext>
              </a:extLst>
            </p:cNvPr>
            <p:cNvSpPr txBox="1"/>
            <p:nvPr/>
          </p:nvSpPr>
          <p:spPr>
            <a:xfrm>
              <a:off x="6883133" y="3891244"/>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32</a:t>
              </a:r>
            </a:p>
          </p:txBody>
        </p:sp>
        <p:sp>
          <p:nvSpPr>
            <p:cNvPr id="1251" name="TextBox 1250">
              <a:extLst>
                <a:ext uri="{FF2B5EF4-FFF2-40B4-BE49-F238E27FC236}">
                  <a16:creationId xmlns:a16="http://schemas.microsoft.com/office/drawing/2014/main" id="{83B667F0-FFDD-6C7B-0943-691B001027CB}"/>
                </a:ext>
              </a:extLst>
            </p:cNvPr>
            <p:cNvSpPr txBox="1"/>
            <p:nvPr/>
          </p:nvSpPr>
          <p:spPr>
            <a:xfrm>
              <a:off x="7037686" y="3689446"/>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56</a:t>
              </a:r>
            </a:p>
          </p:txBody>
        </p:sp>
        <p:sp>
          <p:nvSpPr>
            <p:cNvPr id="1252" name="TextBox 1251">
              <a:extLst>
                <a:ext uri="{FF2B5EF4-FFF2-40B4-BE49-F238E27FC236}">
                  <a16:creationId xmlns:a16="http://schemas.microsoft.com/office/drawing/2014/main" id="{B2E64C19-9FF4-3A90-FB4B-274752C202C3}"/>
                </a:ext>
              </a:extLst>
            </p:cNvPr>
            <p:cNvSpPr txBox="1"/>
            <p:nvPr/>
          </p:nvSpPr>
          <p:spPr>
            <a:xfrm>
              <a:off x="7037686" y="3891244"/>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25</a:t>
              </a:r>
            </a:p>
          </p:txBody>
        </p:sp>
        <p:sp>
          <p:nvSpPr>
            <p:cNvPr id="1253" name="TextBox 1252">
              <a:extLst>
                <a:ext uri="{FF2B5EF4-FFF2-40B4-BE49-F238E27FC236}">
                  <a16:creationId xmlns:a16="http://schemas.microsoft.com/office/drawing/2014/main" id="{F0FA14BD-3FD2-4382-A0D5-2A5409161365}"/>
                </a:ext>
              </a:extLst>
            </p:cNvPr>
            <p:cNvSpPr txBox="1"/>
            <p:nvPr/>
          </p:nvSpPr>
          <p:spPr>
            <a:xfrm>
              <a:off x="7190771" y="3689446"/>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51</a:t>
              </a:r>
            </a:p>
          </p:txBody>
        </p:sp>
        <p:sp>
          <p:nvSpPr>
            <p:cNvPr id="1254" name="TextBox 1253">
              <a:extLst>
                <a:ext uri="{FF2B5EF4-FFF2-40B4-BE49-F238E27FC236}">
                  <a16:creationId xmlns:a16="http://schemas.microsoft.com/office/drawing/2014/main" id="{494E70A4-F5E7-DDAA-D489-29D67193A878}"/>
                </a:ext>
              </a:extLst>
            </p:cNvPr>
            <p:cNvSpPr txBox="1"/>
            <p:nvPr/>
          </p:nvSpPr>
          <p:spPr>
            <a:xfrm>
              <a:off x="7190771" y="3891244"/>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23</a:t>
              </a:r>
            </a:p>
          </p:txBody>
        </p:sp>
        <p:sp>
          <p:nvSpPr>
            <p:cNvPr id="1255" name="TextBox 1254">
              <a:extLst>
                <a:ext uri="{FF2B5EF4-FFF2-40B4-BE49-F238E27FC236}">
                  <a16:creationId xmlns:a16="http://schemas.microsoft.com/office/drawing/2014/main" id="{837BA662-CD88-BCF8-31F4-194559121DD2}"/>
                </a:ext>
              </a:extLst>
            </p:cNvPr>
            <p:cNvSpPr txBox="1"/>
            <p:nvPr/>
          </p:nvSpPr>
          <p:spPr>
            <a:xfrm>
              <a:off x="7343857" y="3689446"/>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41</a:t>
              </a:r>
            </a:p>
          </p:txBody>
        </p:sp>
        <p:sp>
          <p:nvSpPr>
            <p:cNvPr id="1256" name="TextBox 1255">
              <a:extLst>
                <a:ext uri="{FF2B5EF4-FFF2-40B4-BE49-F238E27FC236}">
                  <a16:creationId xmlns:a16="http://schemas.microsoft.com/office/drawing/2014/main" id="{9FA6F474-97C0-1028-1CD8-6125882A3A9F}"/>
                </a:ext>
              </a:extLst>
            </p:cNvPr>
            <p:cNvSpPr txBox="1"/>
            <p:nvPr/>
          </p:nvSpPr>
          <p:spPr>
            <a:xfrm>
              <a:off x="7343857" y="3891244"/>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18</a:t>
              </a:r>
            </a:p>
          </p:txBody>
        </p:sp>
        <p:sp>
          <p:nvSpPr>
            <p:cNvPr id="1257" name="TextBox 1256">
              <a:extLst>
                <a:ext uri="{FF2B5EF4-FFF2-40B4-BE49-F238E27FC236}">
                  <a16:creationId xmlns:a16="http://schemas.microsoft.com/office/drawing/2014/main" id="{4FD23BC4-59CE-69B2-D373-E553DA17637A}"/>
                </a:ext>
              </a:extLst>
            </p:cNvPr>
            <p:cNvSpPr txBox="1"/>
            <p:nvPr/>
          </p:nvSpPr>
          <p:spPr>
            <a:xfrm>
              <a:off x="7495690" y="3689446"/>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33</a:t>
              </a:r>
            </a:p>
          </p:txBody>
        </p:sp>
        <p:sp>
          <p:nvSpPr>
            <p:cNvPr id="1258" name="TextBox 1257">
              <a:extLst>
                <a:ext uri="{FF2B5EF4-FFF2-40B4-BE49-F238E27FC236}">
                  <a16:creationId xmlns:a16="http://schemas.microsoft.com/office/drawing/2014/main" id="{0135CC26-DFEC-99A6-C16D-36AEA7AEA568}"/>
                </a:ext>
              </a:extLst>
            </p:cNvPr>
            <p:cNvSpPr txBox="1"/>
            <p:nvPr/>
          </p:nvSpPr>
          <p:spPr>
            <a:xfrm>
              <a:off x="7495690" y="3891244"/>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14</a:t>
              </a:r>
            </a:p>
          </p:txBody>
        </p:sp>
        <p:sp>
          <p:nvSpPr>
            <p:cNvPr id="1259" name="TextBox 1258">
              <a:extLst>
                <a:ext uri="{FF2B5EF4-FFF2-40B4-BE49-F238E27FC236}">
                  <a16:creationId xmlns:a16="http://schemas.microsoft.com/office/drawing/2014/main" id="{97D90D36-0E0A-A3FB-EB25-4FD318DBDBC9}"/>
                </a:ext>
              </a:extLst>
            </p:cNvPr>
            <p:cNvSpPr txBox="1"/>
            <p:nvPr/>
          </p:nvSpPr>
          <p:spPr>
            <a:xfrm>
              <a:off x="7647524" y="3689446"/>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26</a:t>
              </a:r>
            </a:p>
          </p:txBody>
        </p:sp>
        <p:sp>
          <p:nvSpPr>
            <p:cNvPr id="1260" name="TextBox 1259">
              <a:extLst>
                <a:ext uri="{FF2B5EF4-FFF2-40B4-BE49-F238E27FC236}">
                  <a16:creationId xmlns:a16="http://schemas.microsoft.com/office/drawing/2014/main" id="{2AB4AC75-31DD-D8FF-3A09-0076F794D842}"/>
                </a:ext>
              </a:extLst>
            </p:cNvPr>
            <p:cNvSpPr txBox="1"/>
            <p:nvPr/>
          </p:nvSpPr>
          <p:spPr>
            <a:xfrm>
              <a:off x="7647524" y="3891244"/>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13</a:t>
              </a:r>
            </a:p>
          </p:txBody>
        </p:sp>
        <p:sp>
          <p:nvSpPr>
            <p:cNvPr id="1261" name="TextBox 1260">
              <a:extLst>
                <a:ext uri="{FF2B5EF4-FFF2-40B4-BE49-F238E27FC236}">
                  <a16:creationId xmlns:a16="http://schemas.microsoft.com/office/drawing/2014/main" id="{B4D6970D-2D5B-1522-2FCE-4A8DE163D63D}"/>
                </a:ext>
              </a:extLst>
            </p:cNvPr>
            <p:cNvSpPr txBox="1"/>
            <p:nvPr/>
          </p:nvSpPr>
          <p:spPr>
            <a:xfrm>
              <a:off x="7803160" y="3689446"/>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20</a:t>
              </a:r>
            </a:p>
          </p:txBody>
        </p:sp>
        <p:sp>
          <p:nvSpPr>
            <p:cNvPr id="1262" name="TextBox 1261">
              <a:extLst>
                <a:ext uri="{FF2B5EF4-FFF2-40B4-BE49-F238E27FC236}">
                  <a16:creationId xmlns:a16="http://schemas.microsoft.com/office/drawing/2014/main" id="{CA73EA3D-BF3F-D60C-8382-80CA0D61E60B}"/>
                </a:ext>
              </a:extLst>
            </p:cNvPr>
            <p:cNvSpPr txBox="1"/>
            <p:nvPr/>
          </p:nvSpPr>
          <p:spPr>
            <a:xfrm>
              <a:off x="7828407" y="3891244"/>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8</a:t>
              </a:r>
            </a:p>
          </p:txBody>
        </p:sp>
        <p:sp>
          <p:nvSpPr>
            <p:cNvPr id="1263" name="TextBox 1262">
              <a:extLst>
                <a:ext uri="{FF2B5EF4-FFF2-40B4-BE49-F238E27FC236}">
                  <a16:creationId xmlns:a16="http://schemas.microsoft.com/office/drawing/2014/main" id="{11D9E4D6-2AC8-D8A6-920F-5E94FBBB6E66}"/>
                </a:ext>
              </a:extLst>
            </p:cNvPr>
            <p:cNvSpPr txBox="1"/>
            <p:nvPr/>
          </p:nvSpPr>
          <p:spPr>
            <a:xfrm>
              <a:off x="7958794" y="3689446"/>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17</a:t>
              </a:r>
            </a:p>
          </p:txBody>
        </p:sp>
        <p:sp>
          <p:nvSpPr>
            <p:cNvPr id="1264" name="TextBox 1263">
              <a:extLst>
                <a:ext uri="{FF2B5EF4-FFF2-40B4-BE49-F238E27FC236}">
                  <a16:creationId xmlns:a16="http://schemas.microsoft.com/office/drawing/2014/main" id="{8F54CCAB-2CEB-26DF-9192-58ED46636B49}"/>
                </a:ext>
              </a:extLst>
            </p:cNvPr>
            <p:cNvSpPr txBox="1"/>
            <p:nvPr/>
          </p:nvSpPr>
          <p:spPr>
            <a:xfrm>
              <a:off x="7984041" y="3891244"/>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5</a:t>
              </a:r>
            </a:p>
          </p:txBody>
        </p:sp>
        <p:sp>
          <p:nvSpPr>
            <p:cNvPr id="1265" name="TextBox 1264">
              <a:extLst>
                <a:ext uri="{FF2B5EF4-FFF2-40B4-BE49-F238E27FC236}">
                  <a16:creationId xmlns:a16="http://schemas.microsoft.com/office/drawing/2014/main" id="{3F73DE72-1F55-A73E-D1C2-F20237D8D6DC}"/>
                </a:ext>
              </a:extLst>
            </p:cNvPr>
            <p:cNvSpPr txBox="1"/>
            <p:nvPr/>
          </p:nvSpPr>
          <p:spPr>
            <a:xfrm>
              <a:off x="8123393" y="3689446"/>
              <a:ext cx="193322"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11</a:t>
              </a:r>
            </a:p>
          </p:txBody>
        </p:sp>
        <p:sp>
          <p:nvSpPr>
            <p:cNvPr id="1266" name="TextBox 1265">
              <a:extLst>
                <a:ext uri="{FF2B5EF4-FFF2-40B4-BE49-F238E27FC236}">
                  <a16:creationId xmlns:a16="http://schemas.microsoft.com/office/drawing/2014/main" id="{A0A4332B-FAD9-4152-FC6A-1A92AAACB76B}"/>
                </a:ext>
              </a:extLst>
            </p:cNvPr>
            <p:cNvSpPr txBox="1"/>
            <p:nvPr/>
          </p:nvSpPr>
          <p:spPr>
            <a:xfrm>
              <a:off x="8148640" y="3891244"/>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3</a:t>
              </a:r>
            </a:p>
          </p:txBody>
        </p:sp>
        <p:sp>
          <p:nvSpPr>
            <p:cNvPr id="1267" name="TextBox 1266">
              <a:extLst>
                <a:ext uri="{FF2B5EF4-FFF2-40B4-BE49-F238E27FC236}">
                  <a16:creationId xmlns:a16="http://schemas.microsoft.com/office/drawing/2014/main" id="{699152BD-1E4C-F8DB-1578-F2C44064BB3A}"/>
                </a:ext>
              </a:extLst>
            </p:cNvPr>
            <p:cNvSpPr txBox="1"/>
            <p:nvPr/>
          </p:nvSpPr>
          <p:spPr>
            <a:xfrm>
              <a:off x="8288395" y="3689446"/>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4</a:t>
              </a:r>
            </a:p>
          </p:txBody>
        </p:sp>
        <p:sp>
          <p:nvSpPr>
            <p:cNvPr id="1268" name="TextBox 1267">
              <a:extLst>
                <a:ext uri="{FF2B5EF4-FFF2-40B4-BE49-F238E27FC236}">
                  <a16:creationId xmlns:a16="http://schemas.microsoft.com/office/drawing/2014/main" id="{16D2F13C-B312-2D98-E82B-D03DE61C9225}"/>
                </a:ext>
              </a:extLst>
            </p:cNvPr>
            <p:cNvSpPr txBox="1"/>
            <p:nvPr/>
          </p:nvSpPr>
          <p:spPr>
            <a:xfrm>
              <a:off x="8288395" y="3891244"/>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1</a:t>
              </a:r>
            </a:p>
          </p:txBody>
        </p:sp>
        <p:sp>
          <p:nvSpPr>
            <p:cNvPr id="1269" name="TextBox 1268">
              <a:extLst>
                <a:ext uri="{FF2B5EF4-FFF2-40B4-BE49-F238E27FC236}">
                  <a16:creationId xmlns:a16="http://schemas.microsoft.com/office/drawing/2014/main" id="{4E332932-565F-E6EF-F7D2-1FD1FFFC3EC4}"/>
                </a:ext>
              </a:extLst>
            </p:cNvPr>
            <p:cNvSpPr txBox="1"/>
            <p:nvPr/>
          </p:nvSpPr>
          <p:spPr>
            <a:xfrm>
              <a:off x="8440281" y="3891244"/>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1</a:t>
              </a:r>
            </a:p>
          </p:txBody>
        </p:sp>
        <p:sp>
          <p:nvSpPr>
            <p:cNvPr id="1270" name="TextBox 1269">
              <a:extLst>
                <a:ext uri="{FF2B5EF4-FFF2-40B4-BE49-F238E27FC236}">
                  <a16:creationId xmlns:a16="http://schemas.microsoft.com/office/drawing/2014/main" id="{207C7ED3-B59F-F4D1-A83B-CDB29D8BBC21}"/>
                </a:ext>
              </a:extLst>
            </p:cNvPr>
            <p:cNvSpPr txBox="1"/>
            <p:nvPr/>
          </p:nvSpPr>
          <p:spPr>
            <a:xfrm>
              <a:off x="8737782" y="3891244"/>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0</a:t>
              </a:r>
            </a:p>
          </p:txBody>
        </p:sp>
        <p:sp>
          <p:nvSpPr>
            <p:cNvPr id="1271" name="TextBox 1270">
              <a:extLst>
                <a:ext uri="{FF2B5EF4-FFF2-40B4-BE49-F238E27FC236}">
                  <a16:creationId xmlns:a16="http://schemas.microsoft.com/office/drawing/2014/main" id="{D99BEAB3-EEE0-C4F1-34E3-4F306B857650}"/>
                </a:ext>
              </a:extLst>
            </p:cNvPr>
            <p:cNvSpPr txBox="1"/>
            <p:nvPr/>
          </p:nvSpPr>
          <p:spPr>
            <a:xfrm>
              <a:off x="8592166" y="3891244"/>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787879"/>
                  </a:solidFill>
                  <a:effectLst/>
                  <a:uLnTx/>
                  <a:uFillTx/>
                  <a:latin typeface="Arial" panose="020B0604020202020204"/>
                  <a:ea typeface="+mn-ea"/>
                  <a:cs typeface="+mn-cs"/>
                  <a:sym typeface="ProximaNova-Regular"/>
                  <a:rtl val="0"/>
                </a:rPr>
                <a:t>1</a:t>
              </a:r>
            </a:p>
          </p:txBody>
        </p:sp>
        <p:sp>
          <p:nvSpPr>
            <p:cNvPr id="1272" name="TextBox 1271">
              <a:extLst>
                <a:ext uri="{FF2B5EF4-FFF2-40B4-BE49-F238E27FC236}">
                  <a16:creationId xmlns:a16="http://schemas.microsoft.com/office/drawing/2014/main" id="{3C905C4D-6E6E-5937-F3C1-60C8C606D441}"/>
                </a:ext>
              </a:extLst>
            </p:cNvPr>
            <p:cNvSpPr txBox="1"/>
            <p:nvPr/>
          </p:nvSpPr>
          <p:spPr>
            <a:xfrm>
              <a:off x="8440281" y="3689446"/>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4</a:t>
              </a:r>
            </a:p>
          </p:txBody>
        </p:sp>
        <p:sp>
          <p:nvSpPr>
            <p:cNvPr id="1273" name="TextBox 1272">
              <a:extLst>
                <a:ext uri="{FF2B5EF4-FFF2-40B4-BE49-F238E27FC236}">
                  <a16:creationId xmlns:a16="http://schemas.microsoft.com/office/drawing/2014/main" id="{007BA8AC-6F41-C2A1-C5AA-4F4092FEA672}"/>
                </a:ext>
              </a:extLst>
            </p:cNvPr>
            <p:cNvSpPr txBox="1"/>
            <p:nvPr/>
          </p:nvSpPr>
          <p:spPr>
            <a:xfrm>
              <a:off x="8592166" y="3689446"/>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3</a:t>
              </a:r>
            </a:p>
          </p:txBody>
        </p:sp>
        <p:sp>
          <p:nvSpPr>
            <p:cNvPr id="1274" name="TextBox 1273">
              <a:extLst>
                <a:ext uri="{FF2B5EF4-FFF2-40B4-BE49-F238E27FC236}">
                  <a16:creationId xmlns:a16="http://schemas.microsoft.com/office/drawing/2014/main" id="{BD5D8FB5-3BA2-FB9C-DF14-992F8A6BE664}"/>
                </a:ext>
              </a:extLst>
            </p:cNvPr>
            <p:cNvSpPr txBox="1"/>
            <p:nvPr/>
          </p:nvSpPr>
          <p:spPr>
            <a:xfrm>
              <a:off x="8737782" y="3689446"/>
              <a:ext cx="142828" cy="176924"/>
            </a:xfrm>
            <a:prstGeom prst="rect">
              <a:avLst/>
            </a:prstGeom>
            <a:noFill/>
          </p:spPr>
          <p:txBody>
            <a:bodyPr wrap="none" lIns="60960" rIns="60960" rtlCol="0">
              <a:sp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11508E"/>
                  </a:solidFill>
                  <a:effectLst/>
                  <a:uLnTx/>
                  <a:uFillTx/>
                  <a:latin typeface="Arial" panose="020B0604020202020204"/>
                  <a:ea typeface="+mn-ea"/>
                  <a:cs typeface="+mn-cs"/>
                  <a:sym typeface="ProximaNova-Regular"/>
                  <a:rtl val="0"/>
                </a:rPr>
                <a:t>0</a:t>
              </a:r>
            </a:p>
          </p:txBody>
        </p:sp>
        <p:sp>
          <p:nvSpPr>
            <p:cNvPr id="1275" name="TextBox 1274">
              <a:extLst>
                <a:ext uri="{FF2B5EF4-FFF2-40B4-BE49-F238E27FC236}">
                  <a16:creationId xmlns:a16="http://schemas.microsoft.com/office/drawing/2014/main" id="{3D2E32A6-2BFB-9C6F-FB55-CCD4ADCB0B75}"/>
                </a:ext>
              </a:extLst>
            </p:cNvPr>
            <p:cNvSpPr txBox="1"/>
            <p:nvPr/>
          </p:nvSpPr>
          <p:spPr>
            <a:xfrm>
              <a:off x="5087020" y="3142199"/>
              <a:ext cx="142828"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0</a:t>
              </a:r>
            </a:p>
          </p:txBody>
        </p:sp>
        <p:sp>
          <p:nvSpPr>
            <p:cNvPr id="1276" name="TextBox 1275">
              <a:extLst>
                <a:ext uri="{FF2B5EF4-FFF2-40B4-BE49-F238E27FC236}">
                  <a16:creationId xmlns:a16="http://schemas.microsoft.com/office/drawing/2014/main" id="{DAC4463D-2A39-9BF0-6930-5E3974D29A79}"/>
                </a:ext>
              </a:extLst>
            </p:cNvPr>
            <p:cNvSpPr txBox="1"/>
            <p:nvPr/>
          </p:nvSpPr>
          <p:spPr>
            <a:xfrm>
              <a:off x="5036525" y="2820132"/>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20</a:t>
              </a:r>
            </a:p>
          </p:txBody>
        </p:sp>
        <p:sp>
          <p:nvSpPr>
            <p:cNvPr id="1277" name="TextBox 1276">
              <a:extLst>
                <a:ext uri="{FF2B5EF4-FFF2-40B4-BE49-F238E27FC236}">
                  <a16:creationId xmlns:a16="http://schemas.microsoft.com/office/drawing/2014/main" id="{7280E54E-96A2-4347-F7CE-701F7A41FFBC}"/>
                </a:ext>
              </a:extLst>
            </p:cNvPr>
            <p:cNvSpPr txBox="1"/>
            <p:nvPr/>
          </p:nvSpPr>
          <p:spPr>
            <a:xfrm>
              <a:off x="5036525" y="2498142"/>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40</a:t>
              </a:r>
            </a:p>
          </p:txBody>
        </p:sp>
        <p:sp>
          <p:nvSpPr>
            <p:cNvPr id="1278" name="TextBox 1277">
              <a:extLst>
                <a:ext uri="{FF2B5EF4-FFF2-40B4-BE49-F238E27FC236}">
                  <a16:creationId xmlns:a16="http://schemas.microsoft.com/office/drawing/2014/main" id="{0BAB35CE-9A70-467F-E732-BFFA2459B1EA}"/>
                </a:ext>
              </a:extLst>
            </p:cNvPr>
            <p:cNvSpPr txBox="1"/>
            <p:nvPr/>
          </p:nvSpPr>
          <p:spPr>
            <a:xfrm>
              <a:off x="5036525" y="2176077"/>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60</a:t>
              </a:r>
            </a:p>
          </p:txBody>
        </p:sp>
        <p:sp>
          <p:nvSpPr>
            <p:cNvPr id="1279" name="TextBox 1278">
              <a:extLst>
                <a:ext uri="{FF2B5EF4-FFF2-40B4-BE49-F238E27FC236}">
                  <a16:creationId xmlns:a16="http://schemas.microsoft.com/office/drawing/2014/main" id="{F30B1340-8B5E-3529-1899-955E97CF1470}"/>
                </a:ext>
              </a:extLst>
            </p:cNvPr>
            <p:cNvSpPr txBox="1"/>
            <p:nvPr/>
          </p:nvSpPr>
          <p:spPr>
            <a:xfrm>
              <a:off x="5036525" y="1854010"/>
              <a:ext cx="193322"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80</a:t>
              </a:r>
            </a:p>
          </p:txBody>
        </p:sp>
        <p:sp>
          <p:nvSpPr>
            <p:cNvPr id="1280" name="TextBox 1279">
              <a:extLst>
                <a:ext uri="{FF2B5EF4-FFF2-40B4-BE49-F238E27FC236}">
                  <a16:creationId xmlns:a16="http://schemas.microsoft.com/office/drawing/2014/main" id="{A004ABF9-F7A6-09C0-33F6-00225E0AFDFD}"/>
                </a:ext>
              </a:extLst>
            </p:cNvPr>
            <p:cNvSpPr txBox="1"/>
            <p:nvPr/>
          </p:nvSpPr>
          <p:spPr>
            <a:xfrm>
              <a:off x="4986031" y="1532020"/>
              <a:ext cx="243817" cy="176924"/>
            </a:xfrm>
            <a:prstGeom prst="rect">
              <a:avLst/>
            </a:prstGeom>
            <a:noFill/>
          </p:spPr>
          <p:txBody>
            <a:bodyPr wrap="none" lIns="60960" rIns="60960" rtlCol="0">
              <a:spAutoFit/>
            </a:bodyPr>
            <a:lstStyle/>
            <a:p>
              <a:pPr marL="0" marR="0" lvl="0" indent="0" algn="r" defTabSz="609585" rtl="0" eaLnBrk="1" fontAlgn="base" latinLnBrk="0" hangingPunct="1">
                <a:lnSpc>
                  <a:spcPct val="100000"/>
                </a:lnSpc>
                <a:spcBef>
                  <a:spcPct val="0"/>
                </a:spcBef>
                <a:spcAft>
                  <a:spcPct val="0"/>
                </a:spcAft>
                <a:buClrTx/>
                <a:buSzTx/>
                <a:buFontTx/>
                <a:buNone/>
                <a:tabLst/>
                <a:defRPr/>
              </a:pPr>
              <a:r>
                <a:rPr kumimoji="0" lang="en-US" sz="933" b="0" i="0" u="none" strike="noStrike" kern="0" cap="none" spc="0" normalizeH="0" baseline="0" noProof="0">
                  <a:ln/>
                  <a:solidFill>
                    <a:srgbClr val="231F20"/>
                  </a:solidFill>
                  <a:effectLst/>
                  <a:uLnTx/>
                  <a:uFillTx/>
                  <a:latin typeface="Arial" panose="020B0604020202020204"/>
                  <a:ea typeface="+mn-ea"/>
                  <a:cs typeface="+mn-cs"/>
                  <a:sym typeface="ProximaNova-Regular"/>
                  <a:rtl val="0"/>
                </a:rPr>
                <a:t>100</a:t>
              </a:r>
            </a:p>
          </p:txBody>
        </p:sp>
        <p:sp>
          <p:nvSpPr>
            <p:cNvPr id="1281" name="TextBox 1280">
              <a:extLst>
                <a:ext uri="{FF2B5EF4-FFF2-40B4-BE49-F238E27FC236}">
                  <a16:creationId xmlns:a16="http://schemas.microsoft.com/office/drawing/2014/main" id="{3A016BE3-8315-6BB5-34F5-2899D3FECC1D}"/>
                </a:ext>
              </a:extLst>
            </p:cNvPr>
            <p:cNvSpPr txBox="1"/>
            <p:nvPr/>
          </p:nvSpPr>
          <p:spPr>
            <a:xfrm>
              <a:off x="5292370" y="1047619"/>
              <a:ext cx="3686600" cy="284742"/>
            </a:xfrm>
            <a:prstGeom prst="rect">
              <a:avLst/>
            </a:prstGeom>
            <a:noFill/>
          </p:spPr>
          <p:txBody>
            <a:bodyPr wrap="square" lIns="0">
              <a:spAutoFit/>
            </a:bodyPr>
            <a:lstStyle/>
            <a:p>
              <a:pPr marL="0" marR="0" lvl="0" indent="0" algn="l" defTabSz="609585" rtl="0" eaLnBrk="1" fontAlgn="base" latinLnBrk="0" hangingPunct="1">
                <a:lnSpc>
                  <a:spcPct val="100000"/>
                </a:lnSpc>
                <a:spcBef>
                  <a:spcPct val="0"/>
                </a:spcBef>
                <a:spcAft>
                  <a:spcPct val="0"/>
                </a:spcAft>
                <a:buClr>
                  <a:srgbClr val="C00000"/>
                </a:buClr>
                <a:buSzTx/>
                <a:buFontTx/>
                <a:buNone/>
                <a:tabLst/>
                <a:defRPr/>
              </a:pPr>
              <a:r>
                <a:rPr kumimoji="0" lang="en-US" sz="1867" b="1" i="0" u="none" strike="noStrike" kern="0" cap="none" spc="0" normalizeH="0" baseline="0" noProof="0">
                  <a:ln>
                    <a:noFill/>
                  </a:ln>
                  <a:solidFill>
                    <a:srgbClr val="221E1F"/>
                  </a:solidFill>
                  <a:effectLst/>
                  <a:uLnTx/>
                  <a:uFillTx/>
                  <a:latin typeface="Arial" panose="020B0604020202020204"/>
                  <a:ea typeface="+mn-ea"/>
                  <a:cs typeface="+mn-cs"/>
                </a:rPr>
                <a:t>OS</a:t>
              </a:r>
            </a:p>
          </p:txBody>
        </p:sp>
        <p:sp>
          <p:nvSpPr>
            <p:cNvPr id="1283" name="TextBox 1282">
              <a:extLst>
                <a:ext uri="{FF2B5EF4-FFF2-40B4-BE49-F238E27FC236}">
                  <a16:creationId xmlns:a16="http://schemas.microsoft.com/office/drawing/2014/main" id="{7B575953-09BE-FF59-E2B8-CE204B8686B7}"/>
                </a:ext>
              </a:extLst>
            </p:cNvPr>
            <p:cNvSpPr txBox="1"/>
            <p:nvPr/>
          </p:nvSpPr>
          <p:spPr>
            <a:xfrm>
              <a:off x="5158111" y="3533504"/>
              <a:ext cx="529953" cy="176924"/>
            </a:xfrm>
            <a:prstGeom prst="rect">
              <a:avLst/>
            </a:prstGeom>
            <a:noFill/>
          </p:spPr>
          <p:txBody>
            <a:bodyPr wrap="none" lIns="60960" rIns="60960"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933" b="1" i="0" u="none" strike="noStrike" kern="0" cap="none" spc="0" normalizeH="0" baseline="0" noProof="0">
                  <a:ln/>
                  <a:solidFill>
                    <a:srgbClr val="231F20"/>
                  </a:solidFill>
                  <a:effectLst/>
                  <a:uLnTx/>
                  <a:uFillTx/>
                  <a:latin typeface="Arial" panose="020B0604020202020204"/>
                  <a:ea typeface="+mn-ea"/>
                  <a:cs typeface="+mn-cs"/>
                  <a:sym typeface="ProximaNova-Bold"/>
                  <a:rtl val="0"/>
                </a:rPr>
                <a:t>No. at risk</a:t>
              </a:r>
            </a:p>
          </p:txBody>
        </p:sp>
      </p:grpSp>
      <p:sp>
        <p:nvSpPr>
          <p:cNvPr id="1286" name="TextBox 1285">
            <a:extLst>
              <a:ext uri="{FF2B5EF4-FFF2-40B4-BE49-F238E27FC236}">
                <a16:creationId xmlns:a16="http://schemas.microsoft.com/office/drawing/2014/main" id="{508B9479-0E2C-A2E9-625A-191F9B9ABFC6}"/>
              </a:ext>
            </a:extLst>
          </p:cNvPr>
          <p:cNvSpPr txBox="1"/>
          <p:nvPr/>
        </p:nvSpPr>
        <p:spPr>
          <a:xfrm>
            <a:off x="4531492" y="3158230"/>
            <a:ext cx="18284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283349"/>
                </a:solidFill>
                <a:effectLst/>
                <a:uLnTx/>
                <a:uFillTx/>
                <a:latin typeface="Arial" panose="020B0604020202020204"/>
                <a:ea typeface="+mn-ea"/>
                <a:cs typeface="+mn-cs"/>
              </a:rPr>
              <a:t>HR,0.34; 95% CI, 0.22-0.52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283349"/>
                </a:solidFill>
                <a:effectLst/>
                <a:uLnTx/>
                <a:uFillTx/>
                <a:latin typeface="Arial" panose="020B0604020202020204"/>
                <a:ea typeface="+mn-ea"/>
                <a:cs typeface="+mn-cs"/>
              </a:rPr>
              <a:t>P&lt;0.0001</a:t>
            </a:r>
            <a:r>
              <a:rPr kumimoji="0" lang="en-GB" sz="1000" b="1" i="0" u="none" strike="noStrike" kern="1200" cap="none" spc="0" normalizeH="0" baseline="30000" noProof="0">
                <a:ln>
                  <a:noFill/>
                </a:ln>
                <a:solidFill>
                  <a:srgbClr val="283349"/>
                </a:solidFill>
                <a:effectLst/>
                <a:uLnTx/>
                <a:uFillTx/>
                <a:latin typeface="Arial" panose="020B0604020202020204"/>
                <a:ea typeface="+mn-ea"/>
                <a:cs typeface="+mn-cs"/>
              </a:rPr>
              <a:t>a</a:t>
            </a:r>
          </a:p>
        </p:txBody>
      </p:sp>
      <p:sp>
        <p:nvSpPr>
          <p:cNvPr id="1287" name="TextBox 1286">
            <a:extLst>
              <a:ext uri="{FF2B5EF4-FFF2-40B4-BE49-F238E27FC236}">
                <a16:creationId xmlns:a16="http://schemas.microsoft.com/office/drawing/2014/main" id="{FDD9D07B-EB6B-1F5E-2082-44C8561B097D}"/>
              </a:ext>
            </a:extLst>
          </p:cNvPr>
          <p:cNvSpPr txBox="1"/>
          <p:nvPr/>
        </p:nvSpPr>
        <p:spPr>
          <a:xfrm>
            <a:off x="10297282" y="3595606"/>
            <a:ext cx="17552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283349"/>
                </a:solidFill>
                <a:effectLst/>
                <a:uLnTx/>
                <a:uFillTx/>
                <a:latin typeface="Arial" panose="020B0604020202020204"/>
                <a:ea typeface="+mn-ea"/>
                <a:cs typeface="+mn-cs"/>
              </a:rPr>
              <a:t>HR,0.62; 95% CI, 0.35-1.07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283349"/>
                </a:solidFill>
                <a:effectLst/>
                <a:uLnTx/>
                <a:uFillTx/>
                <a:latin typeface="Arial" panose="020B0604020202020204"/>
                <a:ea typeface="+mn-ea"/>
                <a:cs typeface="+mn-cs"/>
              </a:rPr>
              <a:t>P&lt;0.0845</a:t>
            </a:r>
            <a:r>
              <a:rPr kumimoji="0" lang="en-GB" sz="1000" b="1" i="0" u="none" strike="noStrike" kern="1200" cap="none" spc="0" normalizeH="0" baseline="30000" noProof="0">
                <a:ln>
                  <a:noFill/>
                </a:ln>
                <a:solidFill>
                  <a:srgbClr val="283349"/>
                </a:solidFill>
                <a:effectLst/>
                <a:uLnTx/>
                <a:uFillTx/>
                <a:latin typeface="Arial" panose="020B0604020202020204"/>
                <a:ea typeface="+mn-ea"/>
                <a:cs typeface="+mn-cs"/>
              </a:rPr>
              <a:t>a</a:t>
            </a:r>
          </a:p>
        </p:txBody>
      </p:sp>
    </p:spTree>
    <p:extLst>
      <p:ext uri="{BB962C8B-B14F-4D97-AF65-F5344CB8AC3E}">
        <p14:creationId xmlns:p14="http://schemas.microsoft.com/office/powerpoint/2010/main" val="202334075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AD70E-5DB3-F689-28D5-7510F0D868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9674F42-E305-1839-3BAB-FEB1343E0CE9}"/>
              </a:ext>
            </a:extLst>
          </p:cNvPr>
          <p:cNvSpPr>
            <a:spLocks noGrp="1"/>
          </p:cNvSpPr>
          <p:nvPr>
            <p:ph type="ctrTitle"/>
          </p:nvPr>
        </p:nvSpPr>
        <p:spPr>
          <a:xfrm>
            <a:off x="739448" y="116957"/>
            <a:ext cx="10738778" cy="905449"/>
          </a:xfrm>
        </p:spPr>
        <p:txBody>
          <a:bodyPr/>
          <a:lstStyle/>
          <a:p>
            <a:r>
              <a:rPr lang="en-US" sz="2800">
                <a:latin typeface="Arial" panose="020B0604020202020204" pitchFamily="34" charset="0"/>
                <a:cs typeface="Arial" panose="020B0604020202020204" pitchFamily="34" charset="0"/>
              </a:rPr>
              <a:t>ROSEWOOD: There were no unexpected safety findings with </a:t>
            </a:r>
            <a:r>
              <a:rPr lang="en-US" sz="2800" err="1">
                <a:latin typeface="Arial" panose="020B0604020202020204" pitchFamily="34" charset="0"/>
                <a:cs typeface="Arial" panose="020B0604020202020204" pitchFamily="34" charset="0"/>
              </a:rPr>
              <a:t>Zanu</a:t>
            </a:r>
            <a:r>
              <a:rPr lang="en-US" sz="2800">
                <a:latin typeface="Arial" panose="020B0604020202020204" pitchFamily="34" charset="0"/>
                <a:cs typeface="Arial" panose="020B0604020202020204" pitchFamily="34" charset="0"/>
              </a:rPr>
              <a:t>-Obi</a:t>
            </a:r>
            <a:endParaRPr lang="en-GB"/>
          </a:p>
        </p:txBody>
      </p:sp>
      <p:sp>
        <p:nvSpPr>
          <p:cNvPr id="6" name="TextBox 5">
            <a:extLst>
              <a:ext uri="{FF2B5EF4-FFF2-40B4-BE49-F238E27FC236}">
                <a16:creationId xmlns:a16="http://schemas.microsoft.com/office/drawing/2014/main" id="{85871759-8218-B880-0286-0390E6063BE7}"/>
              </a:ext>
            </a:extLst>
          </p:cNvPr>
          <p:cNvSpPr txBox="1"/>
          <p:nvPr/>
        </p:nvSpPr>
        <p:spPr>
          <a:xfrm>
            <a:off x="739448" y="6179614"/>
            <a:ext cx="10982382" cy="369332"/>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IRR, injection-related reaction; Obi, obinutuzumab; TEAE, treatment-emergent adverse event; Zanu, zanubrutinib.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Adapted</a:t>
            </a:r>
            <a:r>
              <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rPr>
              <a:t> from Zinzani PL et al. </a:t>
            </a:r>
            <a:r>
              <a:rPr kumimoji="0" lang="it-IT" altLang="en-US" sz="900" b="0" i="0" u="none" strike="noStrike" kern="1200" cap="none" spc="0" normalizeH="0" baseline="0" noProof="0">
                <a:ln>
                  <a:noFill/>
                </a:ln>
                <a:solidFill>
                  <a:srgbClr val="283349"/>
                </a:solidFill>
                <a:effectLst/>
                <a:uLnTx/>
                <a:uFillTx/>
                <a:latin typeface="Arial" panose="020B0604020202020204"/>
                <a:ea typeface="+mn-ea"/>
                <a:cs typeface="+mn-cs"/>
              </a:rPr>
              <a:t>J Clin Oncol. 2023;41(33):5107-5117</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graphicFrame>
        <p:nvGraphicFramePr>
          <p:cNvPr id="2" name="object 1259">
            <a:extLst>
              <a:ext uri="{FF2B5EF4-FFF2-40B4-BE49-F238E27FC236}">
                <a16:creationId xmlns:a16="http://schemas.microsoft.com/office/drawing/2014/main" id="{2BA02E17-E9C6-3B9D-113F-99FCAB2AD254}"/>
              </a:ext>
            </a:extLst>
          </p:cNvPr>
          <p:cNvGraphicFramePr>
            <a:graphicFrameLocks noGrp="1"/>
          </p:cNvGraphicFramePr>
          <p:nvPr/>
        </p:nvGraphicFramePr>
        <p:xfrm>
          <a:off x="7289330" y="1481141"/>
          <a:ext cx="4828992" cy="3137184"/>
        </p:xfrm>
        <a:graphic>
          <a:graphicData uri="http://schemas.openxmlformats.org/drawingml/2006/table">
            <a:tbl>
              <a:tblPr firstRow="1" bandRow="1"/>
              <a:tblGrid>
                <a:gridCol w="1609664">
                  <a:extLst>
                    <a:ext uri="{9D8B030D-6E8A-4147-A177-3AD203B41FA5}">
                      <a16:colId xmlns:a16="http://schemas.microsoft.com/office/drawing/2014/main" val="20000"/>
                    </a:ext>
                  </a:extLst>
                </a:gridCol>
                <a:gridCol w="1681681">
                  <a:extLst>
                    <a:ext uri="{9D8B030D-6E8A-4147-A177-3AD203B41FA5}">
                      <a16:colId xmlns:a16="http://schemas.microsoft.com/office/drawing/2014/main" val="3059107271"/>
                    </a:ext>
                  </a:extLst>
                </a:gridCol>
                <a:gridCol w="1537647">
                  <a:extLst>
                    <a:ext uri="{9D8B030D-6E8A-4147-A177-3AD203B41FA5}">
                      <a16:colId xmlns:a16="http://schemas.microsoft.com/office/drawing/2014/main" val="4090399450"/>
                    </a:ext>
                  </a:extLst>
                </a:gridCol>
              </a:tblGrid>
              <a:tr h="69878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57150" algn="l">
                        <a:lnSpc>
                          <a:spcPct val="100000"/>
                        </a:lnSpc>
                      </a:pPr>
                      <a:r>
                        <a:rPr lang="en-US" sz="1200" b="1">
                          <a:solidFill>
                            <a:srgbClr val="FFFFFF"/>
                          </a:solidFill>
                          <a:latin typeface="+mj-lt"/>
                          <a:cs typeface="Times New Roman"/>
                        </a:rPr>
                        <a:t>n (%)</a:t>
                      </a:r>
                      <a:endParaRPr sz="1200" b="1">
                        <a:solidFill>
                          <a:srgbClr val="FFFFFF"/>
                        </a:solidFill>
                        <a:latin typeface="+mj-lt"/>
                        <a:cs typeface="Times New Roman"/>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10508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ctr">
                        <a:lnSpc>
                          <a:spcPct val="100000"/>
                        </a:lnSpc>
                      </a:pPr>
                      <a:r>
                        <a:rPr lang="en-US" sz="1200" b="1" spc="0" err="1">
                          <a:solidFill>
                            <a:srgbClr val="FFFFFF"/>
                          </a:solidFill>
                          <a:latin typeface="+mj-lt"/>
                          <a:cs typeface="Arial Black"/>
                        </a:rPr>
                        <a:t>Zanu</a:t>
                      </a:r>
                      <a:r>
                        <a:rPr lang="en-US" sz="1200" b="1" spc="0">
                          <a:solidFill>
                            <a:srgbClr val="FFFFFF"/>
                          </a:solidFill>
                          <a:latin typeface="+mj-lt"/>
                          <a:cs typeface="Arial Black"/>
                        </a:rPr>
                        <a:t> + Obi (n=143)</a:t>
                      </a:r>
                      <a:endParaRPr sz="1200" b="1">
                        <a:solidFill>
                          <a:schemeClr val="bg1"/>
                        </a:solidFill>
                        <a:latin typeface="+mj-lt"/>
                        <a:cs typeface="Times New Roman"/>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10508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514325" rtl="0" eaLnBrk="1" fontAlgn="auto" latinLnBrk="0" hangingPunct="1">
                        <a:lnSpc>
                          <a:spcPct val="100000"/>
                        </a:lnSpc>
                        <a:spcBef>
                          <a:spcPts val="0"/>
                        </a:spcBef>
                        <a:spcAft>
                          <a:spcPts val="0"/>
                        </a:spcAft>
                        <a:buClrTx/>
                        <a:buSzTx/>
                        <a:buFontTx/>
                        <a:buNone/>
                        <a:tabLst/>
                        <a:defRPr/>
                      </a:pPr>
                      <a:r>
                        <a:rPr lang="en-US" sz="1200" b="1" spc="0">
                          <a:solidFill>
                            <a:srgbClr val="FFFFFF"/>
                          </a:solidFill>
                          <a:latin typeface="+mj-lt"/>
                          <a:cs typeface="Arial Black"/>
                        </a:rPr>
                        <a:t>Obinutuzumab (n=71)</a:t>
                      </a:r>
                      <a:endParaRPr lang="en-US" sz="1200" b="1" spc="0">
                        <a:latin typeface="+mj-lt"/>
                        <a:cs typeface="Arial Black"/>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10508E"/>
                    </a:solidFill>
                  </a:tcPr>
                </a:tc>
                <a:extLst>
                  <a:ext uri="{0D108BD9-81ED-4DB2-BD59-A6C34878D82A}">
                    <a16:rowId xmlns:a16="http://schemas.microsoft.com/office/drawing/2014/main" val="10000"/>
                  </a:ext>
                </a:extLst>
              </a:tr>
              <a:tr h="3048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150"/>
                        </a:spcBef>
                      </a:pPr>
                      <a:r>
                        <a:rPr sz="1200" spc="-10">
                          <a:solidFill>
                            <a:srgbClr val="231F20"/>
                          </a:solidFill>
                          <a:latin typeface="+mj-lt"/>
                          <a:cs typeface="Arial"/>
                        </a:rPr>
                        <a:t>Pneumonia</a:t>
                      </a:r>
                      <a:endParaRPr sz="1200">
                        <a:latin typeface="+mj-lt"/>
                        <a:cs typeface="Arial"/>
                      </a:endParaRPr>
                    </a:p>
                  </a:txBody>
                  <a:tcPr marL="0" marR="0" marT="25400" marB="0" anchor="ctr">
                    <a:lnL>
                      <a:noFill/>
                    </a:lnL>
                    <a:lnR>
                      <a:noFill/>
                    </a:lnR>
                    <a:lnT>
                      <a:noFill/>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150"/>
                        </a:spcBef>
                      </a:pPr>
                      <a:r>
                        <a:rPr sz="1200" spc="-75">
                          <a:solidFill>
                            <a:srgbClr val="231F20"/>
                          </a:solidFill>
                          <a:latin typeface="+mj-lt"/>
                          <a:cs typeface="Arial"/>
                        </a:rPr>
                        <a:t>14</a:t>
                      </a:r>
                      <a:r>
                        <a:rPr sz="1200" spc="5">
                          <a:solidFill>
                            <a:srgbClr val="231F20"/>
                          </a:solidFill>
                          <a:latin typeface="+mj-lt"/>
                          <a:cs typeface="Arial"/>
                        </a:rPr>
                        <a:t> </a:t>
                      </a:r>
                      <a:r>
                        <a:rPr sz="1200" spc="-10">
                          <a:solidFill>
                            <a:srgbClr val="231F20"/>
                          </a:solidFill>
                          <a:latin typeface="+mj-lt"/>
                          <a:cs typeface="Arial"/>
                        </a:rPr>
                        <a:t>(9.8)</a:t>
                      </a:r>
                      <a:endParaRPr sz="1200">
                        <a:latin typeface="+mj-lt"/>
                        <a:cs typeface="Arial"/>
                      </a:endParaRPr>
                    </a:p>
                  </a:txBody>
                  <a:tcPr marL="0" marR="0" marT="25400" marB="0" anchor="ctr">
                    <a:lnL>
                      <a:noFill/>
                    </a:lnL>
                    <a:lnR>
                      <a:noFill/>
                    </a:lnR>
                    <a:lnT>
                      <a:noFill/>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ctr">
                        <a:lnSpc>
                          <a:spcPct val="100000"/>
                        </a:lnSpc>
                        <a:spcBef>
                          <a:spcPts val="150"/>
                        </a:spcBef>
                      </a:pPr>
                      <a:r>
                        <a:rPr sz="1200">
                          <a:solidFill>
                            <a:srgbClr val="231F20"/>
                          </a:solidFill>
                          <a:latin typeface="+mj-lt"/>
                          <a:cs typeface="Arial"/>
                        </a:rPr>
                        <a:t>3</a:t>
                      </a:r>
                      <a:r>
                        <a:rPr sz="1200" spc="-5">
                          <a:solidFill>
                            <a:srgbClr val="231F20"/>
                          </a:solidFill>
                          <a:latin typeface="+mj-lt"/>
                          <a:cs typeface="Arial"/>
                        </a:rPr>
                        <a:t> </a:t>
                      </a:r>
                      <a:r>
                        <a:rPr sz="1200" spc="-10">
                          <a:solidFill>
                            <a:srgbClr val="231F20"/>
                          </a:solidFill>
                          <a:latin typeface="+mj-lt"/>
                          <a:cs typeface="Arial"/>
                        </a:rPr>
                        <a:t>(4.2)</a:t>
                      </a:r>
                      <a:endParaRPr sz="1200">
                        <a:latin typeface="+mj-lt"/>
                        <a:cs typeface="Arial"/>
                      </a:endParaRPr>
                    </a:p>
                  </a:txBody>
                  <a:tcPr marL="0" marR="0" marT="25400" marB="0" anchor="ctr">
                    <a:lnL>
                      <a:noFill/>
                    </a:lnL>
                    <a:lnR>
                      <a:noFill/>
                    </a:lnR>
                    <a:lnT>
                      <a:noFill/>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01"/>
                  </a:ext>
                </a:extLst>
              </a:tr>
              <a:tr h="3048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150"/>
                        </a:spcBef>
                      </a:pPr>
                      <a:r>
                        <a:rPr sz="1200" spc="-30">
                          <a:solidFill>
                            <a:srgbClr val="231F20"/>
                          </a:solidFill>
                          <a:latin typeface="+mj-lt"/>
                          <a:cs typeface="Arial"/>
                        </a:rPr>
                        <a:t>COVID-</a:t>
                      </a:r>
                      <a:r>
                        <a:rPr sz="1200" spc="-25">
                          <a:solidFill>
                            <a:srgbClr val="231F20"/>
                          </a:solidFill>
                          <a:latin typeface="+mj-lt"/>
                          <a:cs typeface="Arial"/>
                        </a:rPr>
                        <a:t>19</a:t>
                      </a:r>
                      <a:endParaRPr sz="1200">
                        <a:latin typeface="+mj-lt"/>
                        <a:cs typeface="Arial"/>
                      </a:endParaRPr>
                    </a:p>
                  </a:txBody>
                  <a:tcPr marL="0" marR="0" marT="2540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150"/>
                        </a:spcBef>
                      </a:pPr>
                      <a:r>
                        <a:rPr sz="1200">
                          <a:solidFill>
                            <a:srgbClr val="231F20"/>
                          </a:solidFill>
                          <a:latin typeface="+mj-lt"/>
                          <a:cs typeface="Arial"/>
                        </a:rPr>
                        <a:t>8</a:t>
                      </a:r>
                      <a:r>
                        <a:rPr sz="1200" spc="15">
                          <a:solidFill>
                            <a:srgbClr val="231F20"/>
                          </a:solidFill>
                          <a:latin typeface="+mj-lt"/>
                          <a:cs typeface="Arial"/>
                        </a:rPr>
                        <a:t> </a:t>
                      </a:r>
                      <a:r>
                        <a:rPr sz="1200" spc="-10">
                          <a:solidFill>
                            <a:srgbClr val="231F20"/>
                          </a:solidFill>
                          <a:latin typeface="+mj-lt"/>
                          <a:cs typeface="Arial"/>
                        </a:rPr>
                        <a:t>(5.6)</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ctr">
                        <a:lnSpc>
                          <a:spcPct val="100000"/>
                        </a:lnSpc>
                        <a:spcBef>
                          <a:spcPts val="150"/>
                        </a:spcBef>
                      </a:pPr>
                      <a:r>
                        <a:rPr sz="1200">
                          <a:solidFill>
                            <a:srgbClr val="231F20"/>
                          </a:solidFill>
                          <a:latin typeface="+mj-lt"/>
                          <a:cs typeface="Arial"/>
                        </a:rPr>
                        <a:t>2</a:t>
                      </a:r>
                      <a:r>
                        <a:rPr sz="1200" spc="15">
                          <a:solidFill>
                            <a:srgbClr val="231F20"/>
                          </a:solidFill>
                          <a:latin typeface="+mj-lt"/>
                          <a:cs typeface="Arial"/>
                        </a:rPr>
                        <a:t> </a:t>
                      </a:r>
                      <a:r>
                        <a:rPr sz="1200" spc="-10">
                          <a:solidFill>
                            <a:srgbClr val="231F20"/>
                          </a:solidFill>
                          <a:latin typeface="+mj-lt"/>
                          <a:cs typeface="Arial"/>
                        </a:rPr>
                        <a:t>(2.8)</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048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150"/>
                        </a:spcBef>
                      </a:pPr>
                      <a:r>
                        <a:rPr sz="1200" spc="-30">
                          <a:solidFill>
                            <a:srgbClr val="231F20"/>
                          </a:solidFill>
                          <a:latin typeface="+mj-lt"/>
                          <a:cs typeface="Arial"/>
                        </a:rPr>
                        <a:t>COVID-</a:t>
                      </a:r>
                      <a:r>
                        <a:rPr sz="1200" spc="-20">
                          <a:solidFill>
                            <a:srgbClr val="231F20"/>
                          </a:solidFill>
                          <a:latin typeface="+mj-lt"/>
                          <a:cs typeface="Arial"/>
                        </a:rPr>
                        <a:t>19</a:t>
                      </a:r>
                      <a:r>
                        <a:rPr sz="1200" spc="30">
                          <a:solidFill>
                            <a:srgbClr val="231F20"/>
                          </a:solidFill>
                          <a:latin typeface="+mj-lt"/>
                          <a:cs typeface="Arial"/>
                        </a:rPr>
                        <a:t> </a:t>
                      </a:r>
                      <a:r>
                        <a:rPr sz="1200" spc="-10">
                          <a:solidFill>
                            <a:srgbClr val="231F20"/>
                          </a:solidFill>
                          <a:latin typeface="+mj-lt"/>
                          <a:cs typeface="Arial"/>
                        </a:rPr>
                        <a:t>pneumonia</a:t>
                      </a:r>
                      <a:endParaRPr sz="1200">
                        <a:latin typeface="+mj-lt"/>
                        <a:cs typeface="Arial"/>
                      </a:endParaRPr>
                    </a:p>
                  </a:txBody>
                  <a:tcPr marL="0" marR="0" marT="2540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150"/>
                        </a:spcBef>
                      </a:pPr>
                      <a:r>
                        <a:rPr sz="1200">
                          <a:solidFill>
                            <a:srgbClr val="231F20"/>
                          </a:solidFill>
                          <a:latin typeface="+mj-lt"/>
                          <a:cs typeface="Arial"/>
                        </a:rPr>
                        <a:t>5</a:t>
                      </a:r>
                      <a:r>
                        <a:rPr sz="1200" spc="15">
                          <a:solidFill>
                            <a:srgbClr val="231F20"/>
                          </a:solidFill>
                          <a:latin typeface="+mj-lt"/>
                          <a:cs typeface="Arial"/>
                        </a:rPr>
                        <a:t> </a:t>
                      </a:r>
                      <a:r>
                        <a:rPr sz="1200" spc="-10">
                          <a:solidFill>
                            <a:srgbClr val="231F20"/>
                          </a:solidFill>
                          <a:latin typeface="+mj-lt"/>
                          <a:cs typeface="Arial"/>
                        </a:rPr>
                        <a:t>(3.5)</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ctr">
                        <a:lnSpc>
                          <a:spcPct val="100000"/>
                        </a:lnSpc>
                        <a:spcBef>
                          <a:spcPts val="150"/>
                        </a:spcBef>
                      </a:pPr>
                      <a:r>
                        <a:rPr sz="1200">
                          <a:solidFill>
                            <a:srgbClr val="231F20"/>
                          </a:solidFill>
                          <a:latin typeface="+mj-lt"/>
                          <a:cs typeface="Arial"/>
                        </a:rPr>
                        <a:t>2</a:t>
                      </a:r>
                      <a:r>
                        <a:rPr sz="1200" spc="15">
                          <a:solidFill>
                            <a:srgbClr val="231F20"/>
                          </a:solidFill>
                          <a:latin typeface="+mj-lt"/>
                          <a:cs typeface="Arial"/>
                        </a:rPr>
                        <a:t> </a:t>
                      </a:r>
                      <a:r>
                        <a:rPr sz="1200" spc="-10">
                          <a:solidFill>
                            <a:srgbClr val="231F20"/>
                          </a:solidFill>
                          <a:latin typeface="+mj-lt"/>
                          <a:cs typeface="Arial"/>
                        </a:rPr>
                        <a:t>(2.8)</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03"/>
                  </a:ext>
                </a:extLst>
              </a:tr>
              <a:tr h="3048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150"/>
                        </a:spcBef>
                      </a:pPr>
                      <a:r>
                        <a:rPr sz="1200" spc="-10">
                          <a:solidFill>
                            <a:srgbClr val="231F20"/>
                          </a:solidFill>
                          <a:latin typeface="+mj-lt"/>
                          <a:cs typeface="Arial"/>
                        </a:rPr>
                        <a:t>Diarrhea</a:t>
                      </a:r>
                      <a:endParaRPr sz="1200">
                        <a:latin typeface="+mj-lt"/>
                        <a:cs typeface="Arial"/>
                      </a:endParaRPr>
                    </a:p>
                  </a:txBody>
                  <a:tcPr marL="0" marR="0" marT="2540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150"/>
                        </a:spcBef>
                      </a:pPr>
                      <a:r>
                        <a:rPr sz="1200">
                          <a:solidFill>
                            <a:srgbClr val="231F20"/>
                          </a:solidFill>
                          <a:latin typeface="+mj-lt"/>
                          <a:cs typeface="Arial"/>
                        </a:rPr>
                        <a:t>4</a:t>
                      </a:r>
                      <a:r>
                        <a:rPr sz="1200" spc="-5">
                          <a:solidFill>
                            <a:srgbClr val="231F20"/>
                          </a:solidFill>
                          <a:latin typeface="+mj-lt"/>
                          <a:cs typeface="Arial"/>
                        </a:rPr>
                        <a:t> </a:t>
                      </a:r>
                      <a:r>
                        <a:rPr sz="1200" spc="-10">
                          <a:solidFill>
                            <a:srgbClr val="231F20"/>
                          </a:solidFill>
                          <a:latin typeface="+mj-lt"/>
                          <a:cs typeface="Arial"/>
                        </a:rPr>
                        <a:t>(2.8)</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ctr">
                        <a:lnSpc>
                          <a:spcPct val="100000"/>
                        </a:lnSpc>
                        <a:spcBef>
                          <a:spcPts val="150"/>
                        </a:spcBef>
                      </a:pPr>
                      <a:r>
                        <a:rPr sz="1200" spc="-145">
                          <a:solidFill>
                            <a:srgbClr val="231F20"/>
                          </a:solidFill>
                          <a:latin typeface="+mj-lt"/>
                          <a:cs typeface="Arial"/>
                        </a:rPr>
                        <a:t>1</a:t>
                      </a:r>
                      <a:r>
                        <a:rPr sz="1200" spc="-5">
                          <a:solidFill>
                            <a:srgbClr val="231F20"/>
                          </a:solidFill>
                          <a:latin typeface="+mj-lt"/>
                          <a:cs typeface="Arial"/>
                        </a:rPr>
                        <a:t> </a:t>
                      </a:r>
                      <a:r>
                        <a:rPr sz="1200" spc="-10">
                          <a:solidFill>
                            <a:srgbClr val="231F20"/>
                          </a:solidFill>
                          <a:latin typeface="+mj-lt"/>
                          <a:cs typeface="Arial"/>
                        </a:rPr>
                        <a:t>(1.4)</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048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150"/>
                        </a:spcBef>
                      </a:pPr>
                      <a:r>
                        <a:rPr sz="1200">
                          <a:solidFill>
                            <a:srgbClr val="231F20"/>
                          </a:solidFill>
                          <a:latin typeface="+mj-lt"/>
                          <a:cs typeface="Arial"/>
                        </a:rPr>
                        <a:t>Febrile</a:t>
                      </a:r>
                      <a:r>
                        <a:rPr sz="1200" spc="5">
                          <a:solidFill>
                            <a:srgbClr val="231F20"/>
                          </a:solidFill>
                          <a:latin typeface="+mj-lt"/>
                          <a:cs typeface="Arial"/>
                        </a:rPr>
                        <a:t> </a:t>
                      </a:r>
                      <a:r>
                        <a:rPr sz="1200" spc="-10">
                          <a:solidFill>
                            <a:srgbClr val="231F20"/>
                          </a:solidFill>
                          <a:latin typeface="+mj-lt"/>
                          <a:cs typeface="Arial"/>
                        </a:rPr>
                        <a:t>neutropenia</a:t>
                      </a:r>
                      <a:endParaRPr sz="1200">
                        <a:latin typeface="+mj-lt"/>
                        <a:cs typeface="Arial"/>
                      </a:endParaRPr>
                    </a:p>
                  </a:txBody>
                  <a:tcPr marL="0" marR="0" marT="2540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150"/>
                        </a:spcBef>
                      </a:pPr>
                      <a:r>
                        <a:rPr sz="1200">
                          <a:solidFill>
                            <a:srgbClr val="231F20"/>
                          </a:solidFill>
                          <a:latin typeface="+mj-lt"/>
                          <a:cs typeface="Arial"/>
                        </a:rPr>
                        <a:t>3</a:t>
                      </a:r>
                      <a:r>
                        <a:rPr sz="1200" spc="-5">
                          <a:solidFill>
                            <a:srgbClr val="231F20"/>
                          </a:solidFill>
                          <a:latin typeface="+mj-lt"/>
                          <a:cs typeface="Arial"/>
                        </a:rPr>
                        <a:t> </a:t>
                      </a:r>
                      <a:r>
                        <a:rPr sz="1200" spc="-10">
                          <a:solidFill>
                            <a:srgbClr val="231F20"/>
                          </a:solidFill>
                          <a:latin typeface="+mj-lt"/>
                          <a:cs typeface="Arial"/>
                        </a:rPr>
                        <a:t>(2.1)</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ctr">
                        <a:lnSpc>
                          <a:spcPct val="100000"/>
                        </a:lnSpc>
                        <a:spcBef>
                          <a:spcPts val="150"/>
                        </a:spcBef>
                      </a:pPr>
                      <a:r>
                        <a:rPr sz="1200" spc="-145">
                          <a:solidFill>
                            <a:srgbClr val="231F20"/>
                          </a:solidFill>
                          <a:latin typeface="+mj-lt"/>
                          <a:cs typeface="Arial"/>
                        </a:rPr>
                        <a:t>1</a:t>
                      </a:r>
                      <a:r>
                        <a:rPr sz="1200" spc="-5">
                          <a:solidFill>
                            <a:srgbClr val="231F20"/>
                          </a:solidFill>
                          <a:latin typeface="+mj-lt"/>
                          <a:cs typeface="Arial"/>
                        </a:rPr>
                        <a:t> </a:t>
                      </a:r>
                      <a:r>
                        <a:rPr sz="1200" spc="-10">
                          <a:solidFill>
                            <a:srgbClr val="231F20"/>
                          </a:solidFill>
                          <a:latin typeface="+mj-lt"/>
                          <a:cs typeface="Arial"/>
                        </a:rPr>
                        <a:t>(1.4)</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05"/>
                  </a:ext>
                </a:extLst>
              </a:tr>
              <a:tr h="3048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150"/>
                        </a:spcBef>
                      </a:pPr>
                      <a:r>
                        <a:rPr sz="1200">
                          <a:solidFill>
                            <a:srgbClr val="231F20"/>
                          </a:solidFill>
                          <a:latin typeface="+mj-lt"/>
                          <a:cs typeface="Arial"/>
                        </a:rPr>
                        <a:t>Atrial</a:t>
                      </a:r>
                      <a:r>
                        <a:rPr sz="1200" spc="-10">
                          <a:solidFill>
                            <a:srgbClr val="231F20"/>
                          </a:solidFill>
                          <a:latin typeface="+mj-lt"/>
                          <a:cs typeface="Arial"/>
                        </a:rPr>
                        <a:t> fibrillation</a:t>
                      </a:r>
                      <a:endParaRPr sz="1200">
                        <a:latin typeface="+mj-lt"/>
                        <a:cs typeface="Arial"/>
                      </a:endParaRPr>
                    </a:p>
                  </a:txBody>
                  <a:tcPr marL="0" marR="0" marT="2540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150"/>
                        </a:spcBef>
                      </a:pPr>
                      <a:r>
                        <a:rPr sz="1200">
                          <a:solidFill>
                            <a:srgbClr val="231F20"/>
                          </a:solidFill>
                          <a:latin typeface="+mj-lt"/>
                          <a:cs typeface="Arial"/>
                        </a:rPr>
                        <a:t>2</a:t>
                      </a:r>
                      <a:r>
                        <a:rPr sz="1200" spc="15">
                          <a:solidFill>
                            <a:srgbClr val="231F20"/>
                          </a:solidFill>
                          <a:latin typeface="+mj-lt"/>
                          <a:cs typeface="Arial"/>
                        </a:rPr>
                        <a:t> </a:t>
                      </a:r>
                      <a:r>
                        <a:rPr sz="1200" spc="-10">
                          <a:solidFill>
                            <a:srgbClr val="231F20"/>
                          </a:solidFill>
                          <a:latin typeface="+mj-lt"/>
                          <a:cs typeface="Arial"/>
                        </a:rPr>
                        <a:t>(1.4)</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ctr">
                        <a:lnSpc>
                          <a:spcPct val="100000"/>
                        </a:lnSpc>
                        <a:spcBef>
                          <a:spcPts val="150"/>
                        </a:spcBef>
                      </a:pPr>
                      <a:r>
                        <a:rPr sz="1200">
                          <a:solidFill>
                            <a:srgbClr val="231F20"/>
                          </a:solidFill>
                          <a:latin typeface="+mj-lt"/>
                          <a:cs typeface="Arial"/>
                        </a:rPr>
                        <a:t>0</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048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150"/>
                        </a:spcBef>
                      </a:pPr>
                      <a:r>
                        <a:rPr lang="en-ZA" sz="1200">
                          <a:solidFill>
                            <a:srgbClr val="231F20"/>
                          </a:solidFill>
                          <a:latin typeface="+mj-lt"/>
                          <a:cs typeface="Arial"/>
                        </a:rPr>
                        <a:t>IRR</a:t>
                      </a:r>
                      <a:endParaRPr sz="1200">
                        <a:latin typeface="+mj-lt"/>
                        <a:cs typeface="Arial"/>
                      </a:endParaRPr>
                    </a:p>
                  </a:txBody>
                  <a:tcPr marL="0" marR="0" marT="2540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150"/>
                        </a:spcBef>
                      </a:pPr>
                      <a:r>
                        <a:rPr sz="1200" spc="-145">
                          <a:solidFill>
                            <a:srgbClr val="231F20"/>
                          </a:solidFill>
                          <a:latin typeface="+mj-lt"/>
                          <a:cs typeface="Arial"/>
                        </a:rPr>
                        <a:t>1</a:t>
                      </a:r>
                      <a:r>
                        <a:rPr sz="1200" spc="-5">
                          <a:solidFill>
                            <a:srgbClr val="231F20"/>
                          </a:solidFill>
                          <a:latin typeface="+mj-lt"/>
                          <a:cs typeface="Arial"/>
                        </a:rPr>
                        <a:t> </a:t>
                      </a:r>
                      <a:r>
                        <a:rPr sz="1200" spc="-10">
                          <a:solidFill>
                            <a:srgbClr val="231F20"/>
                          </a:solidFill>
                          <a:latin typeface="+mj-lt"/>
                          <a:cs typeface="Arial"/>
                        </a:rPr>
                        <a:t>(0.7)</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ctr">
                        <a:lnSpc>
                          <a:spcPct val="100000"/>
                        </a:lnSpc>
                        <a:spcBef>
                          <a:spcPts val="150"/>
                        </a:spcBef>
                      </a:pPr>
                      <a:r>
                        <a:rPr sz="1200">
                          <a:solidFill>
                            <a:srgbClr val="231F20"/>
                          </a:solidFill>
                          <a:latin typeface="+mj-lt"/>
                          <a:cs typeface="Arial"/>
                        </a:rPr>
                        <a:t>3</a:t>
                      </a:r>
                      <a:r>
                        <a:rPr sz="1200" spc="-5">
                          <a:solidFill>
                            <a:srgbClr val="231F20"/>
                          </a:solidFill>
                          <a:latin typeface="+mj-lt"/>
                          <a:cs typeface="Arial"/>
                        </a:rPr>
                        <a:t> </a:t>
                      </a:r>
                      <a:r>
                        <a:rPr sz="1200" spc="-10">
                          <a:solidFill>
                            <a:srgbClr val="231F20"/>
                          </a:solidFill>
                          <a:latin typeface="+mj-lt"/>
                          <a:cs typeface="Arial"/>
                        </a:rPr>
                        <a:t>(4.2)</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cap="flat" cmpd="sng" algn="ctr">
                      <a:solidFill>
                        <a:srgbClr val="B1AFAF"/>
                      </a:solidFill>
                      <a:prstDash val="solid"/>
                      <a:round/>
                      <a:headEnd type="none" w="med" len="med"/>
                      <a:tailEnd type="none" w="med" len="med"/>
                    </a:lnB>
                    <a:lnTlToBr w="12700" cmpd="sng">
                      <a:noFill/>
                      <a:prstDash val="solid"/>
                    </a:lnTlToBr>
                    <a:lnBlToTr w="12700" cmpd="sng">
                      <a:noFill/>
                      <a:prstDash val="solid"/>
                    </a:lnBlToTr>
                    <a:solidFill>
                      <a:srgbClr val="F3F4F4"/>
                    </a:solidFill>
                  </a:tcPr>
                </a:tc>
                <a:extLst>
                  <a:ext uri="{0D108BD9-81ED-4DB2-BD59-A6C34878D82A}">
                    <a16:rowId xmlns:a16="http://schemas.microsoft.com/office/drawing/2014/main" val="10007"/>
                  </a:ext>
                </a:extLst>
              </a:tr>
              <a:tr h="3048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7625" algn="l">
                        <a:lnSpc>
                          <a:spcPct val="100000"/>
                        </a:lnSpc>
                        <a:spcBef>
                          <a:spcPts val="150"/>
                        </a:spcBef>
                      </a:pPr>
                      <a:r>
                        <a:rPr sz="1200" spc="-10">
                          <a:solidFill>
                            <a:srgbClr val="231F20"/>
                          </a:solidFill>
                          <a:latin typeface="+mj-lt"/>
                          <a:cs typeface="Arial"/>
                        </a:rPr>
                        <a:t>Hypertension</a:t>
                      </a:r>
                      <a:endParaRPr sz="1200">
                        <a:latin typeface="+mj-lt"/>
                        <a:cs typeface="Arial"/>
                      </a:endParaRPr>
                    </a:p>
                  </a:txBody>
                  <a:tcPr marL="0" marR="0" marT="25400" marB="0" anchor="ctr">
                    <a:lnL>
                      <a:noFill/>
                    </a:lnL>
                    <a:lnR>
                      <a:noFill/>
                    </a:lnR>
                    <a:lnT w="12700">
                      <a:solidFill>
                        <a:srgbClr val="B1AFAF"/>
                      </a:solidFill>
                      <a:prstDash val="soli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a:lnSpc>
                          <a:spcPct val="100000"/>
                        </a:lnSpc>
                        <a:spcBef>
                          <a:spcPts val="150"/>
                        </a:spcBef>
                      </a:pPr>
                      <a:r>
                        <a:rPr sz="1200" spc="-145">
                          <a:solidFill>
                            <a:srgbClr val="231F20"/>
                          </a:solidFill>
                          <a:latin typeface="+mj-lt"/>
                          <a:cs typeface="Arial"/>
                        </a:rPr>
                        <a:t>1</a:t>
                      </a:r>
                      <a:r>
                        <a:rPr sz="1200" spc="-5">
                          <a:solidFill>
                            <a:srgbClr val="231F20"/>
                          </a:solidFill>
                          <a:latin typeface="+mj-lt"/>
                          <a:cs typeface="Arial"/>
                        </a:rPr>
                        <a:t> </a:t>
                      </a:r>
                      <a:r>
                        <a:rPr sz="1200" spc="-10">
                          <a:solidFill>
                            <a:srgbClr val="231F20"/>
                          </a:solidFill>
                          <a:latin typeface="+mj-lt"/>
                          <a:cs typeface="Arial"/>
                        </a:rPr>
                        <a:t>(0.7)</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a:solidFill>
                        <a:srgbClr val="B1AFAF"/>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ctr">
                        <a:lnSpc>
                          <a:spcPct val="100000"/>
                        </a:lnSpc>
                        <a:spcBef>
                          <a:spcPts val="150"/>
                        </a:spcBef>
                      </a:pPr>
                      <a:r>
                        <a:rPr sz="1200" spc="-145">
                          <a:solidFill>
                            <a:srgbClr val="231F20"/>
                          </a:solidFill>
                          <a:latin typeface="+mj-lt"/>
                          <a:cs typeface="Arial"/>
                        </a:rPr>
                        <a:t>1</a:t>
                      </a:r>
                      <a:r>
                        <a:rPr sz="1200" spc="-5">
                          <a:solidFill>
                            <a:srgbClr val="231F20"/>
                          </a:solidFill>
                          <a:latin typeface="+mj-lt"/>
                          <a:cs typeface="Arial"/>
                        </a:rPr>
                        <a:t> </a:t>
                      </a:r>
                      <a:r>
                        <a:rPr sz="1200" spc="-10">
                          <a:solidFill>
                            <a:srgbClr val="231F20"/>
                          </a:solidFill>
                          <a:latin typeface="+mj-lt"/>
                          <a:cs typeface="Arial"/>
                        </a:rPr>
                        <a:t>(1.4)</a:t>
                      </a:r>
                      <a:endParaRPr sz="1200">
                        <a:latin typeface="+mj-lt"/>
                        <a:cs typeface="Arial"/>
                      </a:endParaRPr>
                    </a:p>
                  </a:txBody>
                  <a:tcPr marL="0" marR="0" marT="25400" marB="0" anchor="ctr">
                    <a:lnL>
                      <a:noFill/>
                    </a:lnL>
                    <a:lnR>
                      <a:noFill/>
                    </a:lnR>
                    <a:lnT w="12700" cap="flat" cmpd="sng" algn="ctr">
                      <a:solidFill>
                        <a:srgbClr val="B1AFAF"/>
                      </a:solidFill>
                      <a:prstDash val="solid"/>
                      <a:round/>
                      <a:headEnd type="none" w="med" len="med"/>
                      <a:tailEnd type="none" w="med" len="med"/>
                    </a:lnT>
                    <a:lnB w="12700">
                      <a:solidFill>
                        <a:srgbClr val="B1AFAF"/>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graphicFrame>
        <p:nvGraphicFramePr>
          <p:cNvPr id="5" name="Content Placeholder 9">
            <a:extLst>
              <a:ext uri="{FF2B5EF4-FFF2-40B4-BE49-F238E27FC236}">
                <a16:creationId xmlns:a16="http://schemas.microsoft.com/office/drawing/2014/main" id="{5C85BE2E-5CD0-A3C0-8EC0-B98A654C3958}"/>
              </a:ext>
            </a:extLst>
          </p:cNvPr>
          <p:cNvGraphicFramePr>
            <a:graphicFrameLocks/>
          </p:cNvGraphicFramePr>
          <p:nvPr/>
        </p:nvGraphicFramePr>
        <p:xfrm>
          <a:off x="461196" y="1484886"/>
          <a:ext cx="6322116" cy="4382869"/>
        </p:xfrm>
        <a:graphic>
          <a:graphicData uri="http://schemas.openxmlformats.org/drawingml/2006/chart">
            <c:chart xmlns:c="http://schemas.openxmlformats.org/drawingml/2006/chart" xmlns:r="http://schemas.openxmlformats.org/officeDocument/2006/relationships" r:id="rId2"/>
          </a:graphicData>
        </a:graphic>
      </p:graphicFrame>
      <p:sp>
        <p:nvSpPr>
          <p:cNvPr id="45" name="Rectangle 44">
            <a:extLst>
              <a:ext uri="{FF2B5EF4-FFF2-40B4-BE49-F238E27FC236}">
                <a16:creationId xmlns:a16="http://schemas.microsoft.com/office/drawing/2014/main" id="{D7FAF310-47DA-A5FA-C6EE-ACD82FB6CEE9}"/>
              </a:ext>
            </a:extLst>
          </p:cNvPr>
          <p:cNvSpPr/>
          <p:nvPr/>
        </p:nvSpPr>
        <p:spPr>
          <a:xfrm>
            <a:off x="766463" y="5263536"/>
            <a:ext cx="3683316" cy="297455"/>
          </a:xfrm>
          <a:prstGeom prst="rect">
            <a:avLst/>
          </a:prstGeom>
          <a:noFill/>
          <a:ln w="1905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D57CC87D-16B8-BA17-0067-3EB6DD52EF44}"/>
              </a:ext>
            </a:extLst>
          </p:cNvPr>
          <p:cNvSpPr/>
          <p:nvPr/>
        </p:nvSpPr>
        <p:spPr>
          <a:xfrm>
            <a:off x="766462" y="2069747"/>
            <a:ext cx="5993867" cy="312016"/>
          </a:xfrm>
          <a:prstGeom prst="rect">
            <a:avLst/>
          </a:prstGeom>
          <a:noFill/>
          <a:ln w="1905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A2F45122-EFD3-EEBF-ABF9-9BCA6B717EF5}"/>
              </a:ext>
            </a:extLst>
          </p:cNvPr>
          <p:cNvSpPr txBox="1"/>
          <p:nvPr/>
        </p:nvSpPr>
        <p:spPr>
          <a:xfrm>
            <a:off x="4617724" y="3613274"/>
            <a:ext cx="2295824" cy="7076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black"/>
                </a:solidFill>
                <a:effectLst/>
                <a:uLnTx/>
                <a:uFillTx/>
                <a:latin typeface="Arial" panose="020B0604020202020204"/>
                <a:ea typeface="+mn-ea"/>
                <a:cs typeface="+mn-cs"/>
              </a:rPr>
              <a:t>Pyrexia and IRR occurred more frequently with obinutuzumab alone</a:t>
            </a:r>
          </a:p>
        </p:txBody>
      </p:sp>
      <p:sp>
        <p:nvSpPr>
          <p:cNvPr id="48" name="Rectangle: Rounded Corners 47">
            <a:extLst>
              <a:ext uri="{FF2B5EF4-FFF2-40B4-BE49-F238E27FC236}">
                <a16:creationId xmlns:a16="http://schemas.microsoft.com/office/drawing/2014/main" id="{C5FC470D-E860-5CB0-5363-5E9CD8EADD14}"/>
              </a:ext>
            </a:extLst>
          </p:cNvPr>
          <p:cNvSpPr/>
          <p:nvPr/>
        </p:nvSpPr>
        <p:spPr>
          <a:xfrm>
            <a:off x="4592678" y="3600377"/>
            <a:ext cx="2294555" cy="732763"/>
          </a:xfrm>
          <a:prstGeom prst="round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D4C9BEC0-8C15-1247-B519-DD85D9899374}"/>
              </a:ext>
            </a:extLst>
          </p:cNvPr>
          <p:cNvSpPr txBox="1"/>
          <p:nvPr/>
        </p:nvSpPr>
        <p:spPr>
          <a:xfrm>
            <a:off x="632621" y="1117350"/>
            <a:ext cx="610054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Common nonhematologic </a:t>
            </a:r>
            <a:r>
              <a:rPr kumimoji="0" lang="en-US" sz="1400" b="1" i="0" u="none" strike="noStrike" kern="1200" cap="none" spc="0" normalizeH="0" baseline="0" noProof="0" err="1">
                <a:ln>
                  <a:noFill/>
                </a:ln>
                <a:solidFill>
                  <a:prstClr val="black"/>
                </a:solidFill>
                <a:effectLst/>
                <a:uLnTx/>
                <a:uFillTx/>
                <a:latin typeface="Arial" panose="020B0604020202020204"/>
                <a:ea typeface="+mn-ea"/>
                <a:cs typeface="+mn-cs"/>
              </a:rPr>
              <a:t>TEAEs</a:t>
            </a: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 (any grade)</a:t>
            </a:r>
          </a:p>
        </p:txBody>
      </p:sp>
      <p:sp>
        <p:nvSpPr>
          <p:cNvPr id="50" name="TextBox 49">
            <a:extLst>
              <a:ext uri="{FF2B5EF4-FFF2-40B4-BE49-F238E27FC236}">
                <a16:creationId xmlns:a16="http://schemas.microsoft.com/office/drawing/2014/main" id="{5F995000-21C1-A59D-1D0B-639FA2A38127}"/>
              </a:ext>
            </a:extLst>
          </p:cNvPr>
          <p:cNvSpPr txBox="1"/>
          <p:nvPr/>
        </p:nvSpPr>
        <p:spPr>
          <a:xfrm>
            <a:off x="3492409" y="5740562"/>
            <a:ext cx="1077859" cy="297454"/>
          </a:xfrm>
          <a:prstGeom prst="rect">
            <a:avLst/>
          </a:prstGeom>
          <a:noFill/>
        </p:spPr>
        <p:txBody>
          <a:bodyPr wrap="none" lIns="81280" rIns="812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solidFill>
                  <a:srgbClr val="231F20"/>
                </a:solidFill>
                <a:effectLst/>
                <a:uLnTx/>
                <a:uFillTx/>
                <a:latin typeface="Arial" panose="020B0604020202020204"/>
                <a:ea typeface="+mn-ea"/>
                <a:cs typeface="Arial" panose="020B0604020202020204" pitchFamily="34" charset="0"/>
                <a:sym typeface="ProximaNova-Regular"/>
                <a:rtl val="0"/>
              </a:rPr>
              <a:t>Patients, %</a:t>
            </a:r>
          </a:p>
        </p:txBody>
      </p:sp>
      <p:sp>
        <p:nvSpPr>
          <p:cNvPr id="51" name="TextBox 50">
            <a:extLst>
              <a:ext uri="{FF2B5EF4-FFF2-40B4-BE49-F238E27FC236}">
                <a16:creationId xmlns:a16="http://schemas.microsoft.com/office/drawing/2014/main" id="{77361740-255F-539F-B11C-F630E668446F}"/>
              </a:ext>
            </a:extLst>
          </p:cNvPr>
          <p:cNvSpPr txBox="1"/>
          <p:nvPr/>
        </p:nvSpPr>
        <p:spPr>
          <a:xfrm>
            <a:off x="7167914" y="1117350"/>
            <a:ext cx="463493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Grade ≥3 non-hematologic </a:t>
            </a:r>
            <a:r>
              <a:rPr kumimoji="0" lang="en-US" sz="1400" b="1" i="0" u="none" strike="noStrike" kern="1200" cap="none" spc="0" normalizeH="0" baseline="0" noProof="0" err="1">
                <a:ln>
                  <a:noFill/>
                </a:ln>
                <a:solidFill>
                  <a:prstClr val="black"/>
                </a:solidFill>
                <a:effectLst/>
                <a:uLnTx/>
                <a:uFillTx/>
                <a:latin typeface="Arial" panose="020B0604020202020204"/>
                <a:ea typeface="+mn-ea"/>
                <a:cs typeface="+mn-cs"/>
              </a:rPr>
              <a:t>TEAEs</a:t>
            </a:r>
            <a:endParaRPr kumimoji="0" lang="en-US" sz="1400" b="1"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4367777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AD70E-5DB3-F689-28D5-7510F0D868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9674F42-E305-1839-3BAB-FEB1343E0CE9}"/>
              </a:ext>
            </a:extLst>
          </p:cNvPr>
          <p:cNvSpPr>
            <a:spLocks noGrp="1"/>
          </p:cNvSpPr>
          <p:nvPr>
            <p:ph type="ctrTitle"/>
          </p:nvPr>
        </p:nvSpPr>
        <p:spPr>
          <a:xfrm>
            <a:off x="739448" y="116957"/>
            <a:ext cx="10359476" cy="905449"/>
          </a:xfrm>
        </p:spPr>
        <p:txBody>
          <a:bodyPr/>
          <a:lstStyle/>
          <a:p>
            <a:r>
              <a:rPr lang="en-GB" sz="2800"/>
              <a:t>Growth Modulation Index (</a:t>
            </a:r>
            <a:r>
              <a:rPr lang="en-GB" sz="2800" err="1"/>
              <a:t>GMI</a:t>
            </a:r>
            <a:r>
              <a:rPr lang="en-GB" sz="2800"/>
              <a:t>) analysis of </a:t>
            </a:r>
            <a:r>
              <a:rPr lang="en-GB" sz="2800" err="1"/>
              <a:t>Zanu</a:t>
            </a:r>
            <a:r>
              <a:rPr lang="en-GB" sz="2800"/>
              <a:t>-Obi efficacy in R/R FL</a:t>
            </a:r>
            <a:endParaRPr lang="en-GB"/>
          </a:p>
        </p:txBody>
      </p:sp>
      <p:sp>
        <p:nvSpPr>
          <p:cNvPr id="25" name="TextBox 24">
            <a:extLst>
              <a:ext uri="{FF2B5EF4-FFF2-40B4-BE49-F238E27FC236}">
                <a16:creationId xmlns:a16="http://schemas.microsoft.com/office/drawing/2014/main" id="{F6C0A96F-D02F-D3AC-E98D-D412B690233F}"/>
              </a:ext>
            </a:extLst>
          </p:cNvPr>
          <p:cNvSpPr txBox="1"/>
          <p:nvPr/>
        </p:nvSpPr>
        <p:spPr>
          <a:xfrm>
            <a:off x="739448" y="6116548"/>
            <a:ext cx="10982382" cy="369332"/>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CI, confidence interval;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GMI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growth modulation index; R/R, relapse or refractory; FL, follicular lymphoma; O or Obi, obinutuzumab; Z or Zanu, zanubrutinib.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Bouabdallah</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K, Liao S, Delarue R, Dima L, Weber D, Dumartin L. EHA 2024; Abstract P1143 (Accessed 04 June 2024). Available at: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hlinkClick r:id="rId2">
                  <a:extLst>
                    <a:ext uri="{A12FA001-AC4F-418D-AE19-62706E023703}">
                      <ahyp:hlinkClr xmlns:ahyp="http://schemas.microsoft.com/office/drawing/2018/hyperlinkcolor" val="tx"/>
                    </a:ext>
                  </a:extLst>
                </a:hlinkClick>
              </a:rPr>
              <a:t>Bouabdallah_BGB-3111-212_GMI_EHA_Abstract_2024.pdf</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p>
        </p:txBody>
      </p:sp>
      <p:pic>
        <p:nvPicPr>
          <p:cNvPr id="6" name="Picture 5">
            <a:extLst>
              <a:ext uri="{FF2B5EF4-FFF2-40B4-BE49-F238E27FC236}">
                <a16:creationId xmlns:a16="http://schemas.microsoft.com/office/drawing/2014/main" id="{DB3BA5BC-7AB8-B2F6-9ECA-6DC20A1B9ECC}"/>
              </a:ext>
            </a:extLst>
          </p:cNvPr>
          <p:cNvPicPr>
            <a:picLocks noChangeAspect="1"/>
          </p:cNvPicPr>
          <p:nvPr/>
        </p:nvPicPr>
        <p:blipFill>
          <a:blip r:embed="rId3"/>
          <a:stretch>
            <a:fillRect/>
          </a:stretch>
        </p:blipFill>
        <p:spPr>
          <a:xfrm>
            <a:off x="853517" y="2073113"/>
            <a:ext cx="6306833" cy="2987975"/>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5A9E2EC2-0E58-E7A2-30F3-772E7FCB5CC2}"/>
              </a:ext>
            </a:extLst>
          </p:cNvPr>
          <p:cNvSpPr txBox="1"/>
          <p:nvPr/>
        </p:nvSpPr>
        <p:spPr>
          <a:xfrm>
            <a:off x="7361380" y="1426782"/>
            <a:ext cx="4502439" cy="263149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3A70">
                    <a:lumMod val="50000"/>
                  </a:srgbClr>
                </a:solidFill>
                <a:effectLst/>
                <a:uLnTx/>
                <a:uFillTx/>
                <a:latin typeface="Arial" panose="020B0604020202020204"/>
                <a:ea typeface="+mn-ea"/>
                <a:cs typeface="+mn-cs"/>
              </a:rPr>
              <a:t>Post hoc GMI analysis of data from ROSEWOOD showed that most (&gt;60%) of patients with R/R FL receiving Zanu-Obi had a significant (GMI ≥1.33) improvement in PFS vs their last prior treatment, irrespective of the number of prior treatments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3A70">
                    <a:lumMod val="50000"/>
                  </a:srgbClr>
                </a:solidFill>
                <a:effectLst/>
                <a:uLnTx/>
                <a:uFillTx/>
                <a:latin typeface="Arial" panose="020B0604020202020204"/>
                <a:ea typeface="+mn-ea"/>
                <a:cs typeface="+mn-cs"/>
              </a:rPr>
              <a:t>In the overall population, the median </a:t>
            </a:r>
            <a:r>
              <a:rPr kumimoji="0" lang="en-US" sz="1600" b="0" i="0" u="none" strike="noStrike" kern="1200" cap="none" spc="0" normalizeH="0" baseline="0" noProof="0" err="1">
                <a:ln>
                  <a:noFill/>
                </a:ln>
                <a:solidFill>
                  <a:srgbClr val="003A70">
                    <a:lumMod val="50000"/>
                  </a:srgbClr>
                </a:solidFill>
                <a:effectLst/>
                <a:uLnTx/>
                <a:uFillTx/>
                <a:latin typeface="Arial" panose="020B0604020202020204"/>
                <a:ea typeface="+mn-ea"/>
                <a:cs typeface="+mn-cs"/>
              </a:rPr>
              <a:t>GMI</a:t>
            </a:r>
            <a:r>
              <a:rPr kumimoji="0" lang="en-US" sz="1600" b="0" i="0" u="none" strike="noStrike" kern="1200" cap="none" spc="0" normalizeH="0" baseline="0" noProof="0">
                <a:ln>
                  <a:noFill/>
                </a:ln>
                <a:solidFill>
                  <a:srgbClr val="003A70">
                    <a:lumMod val="50000"/>
                  </a:srgbClr>
                </a:solidFill>
                <a:effectLst/>
                <a:uLnTx/>
                <a:uFillTx/>
                <a:latin typeface="Arial" panose="020B0604020202020204"/>
                <a:ea typeface="+mn-ea"/>
                <a:cs typeface="+mn-cs"/>
              </a:rPr>
              <a:t> of 2.7 was more than double the 1.33 threshold for meaningful clinical activity compared with the last prior treatment</a:t>
            </a:r>
            <a:endParaRPr kumimoji="0" lang="en-GB" sz="1600" b="0" i="0" u="none" strike="noStrike" kern="1200" cap="none" spc="0" normalizeH="0" baseline="0" noProof="0">
              <a:ln>
                <a:noFill/>
              </a:ln>
              <a:solidFill>
                <a:srgbClr val="003A70">
                  <a:lumMod val="50000"/>
                </a:srgbClr>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32BB96C4-941D-6700-977A-B0801A946259}"/>
              </a:ext>
            </a:extLst>
          </p:cNvPr>
          <p:cNvSpPr txBox="1"/>
          <p:nvPr/>
        </p:nvSpPr>
        <p:spPr>
          <a:xfrm>
            <a:off x="7740817" y="4336405"/>
            <a:ext cx="4123002" cy="1200329"/>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3349"/>
                </a:solidFill>
                <a:effectLst/>
                <a:uLnTx/>
                <a:uFillTx/>
                <a:latin typeface="Arial" panose="020B0604020202020204"/>
                <a:ea typeface="Calibri" panose="020F0502020204030204" pitchFamily="34" charset="0"/>
                <a:cs typeface="Times New Roman" panose="02020603050405020304" pitchFamily="18" charset="0"/>
              </a:rPr>
              <a:t>Summary</a:t>
            </a:r>
            <a:r>
              <a:rPr kumimoji="0" lang="en-US" sz="1800" b="0" i="0" u="none" strike="noStrike" kern="1200" cap="none" spc="0" normalizeH="0" baseline="0" noProof="0">
                <a:ln>
                  <a:noFill/>
                </a:ln>
                <a:solidFill>
                  <a:srgbClr val="283349"/>
                </a:solidFill>
                <a:effectLst/>
                <a:uLnTx/>
                <a:uFillTx/>
                <a:latin typeface="Arial" panose="020B0604020202020204"/>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A70">
                    <a:lumMod val="50000"/>
                  </a:srgbClr>
                </a:solidFill>
                <a:effectLst/>
                <a:uLnTx/>
                <a:uFillTx/>
                <a:latin typeface="Arial" panose="020B0604020202020204"/>
                <a:ea typeface="+mn-ea"/>
                <a:cs typeface="+mn-cs"/>
              </a:rPr>
              <a:t>These data further support the benefit of Zanu-Obi as a novel treatment option for patients with R/R FL</a:t>
            </a:r>
            <a:endParaRPr kumimoji="0" lang="en-GB" sz="1800" b="0" i="0" u="none" strike="noStrike" kern="1200" cap="none" spc="0" normalizeH="0" baseline="0" noProof="0">
              <a:ln>
                <a:noFill/>
              </a:ln>
              <a:solidFill>
                <a:srgbClr val="D9D8D6"/>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140E7725-6764-1518-ECE8-D980D6AB62DD}"/>
              </a:ext>
            </a:extLst>
          </p:cNvPr>
          <p:cNvSpPr txBox="1"/>
          <p:nvPr/>
        </p:nvSpPr>
        <p:spPr>
          <a:xfrm>
            <a:off x="777049" y="1426782"/>
            <a:ext cx="64292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3A70">
                    <a:lumMod val="50000"/>
                  </a:srgbClr>
                </a:solidFill>
                <a:effectLst/>
                <a:uLnTx/>
                <a:uFillTx/>
                <a:latin typeface="Arial" panose="020B0604020202020204"/>
                <a:ea typeface="+mn-ea"/>
                <a:cs typeface="+mn-cs"/>
              </a:rPr>
              <a:t>INTRAPATIENT COMPARATIVE ANALYSIS OF ZANUBRUTINIB PLUS OBINUTUZUMAB EFFICACY IN RELAPSED/REFRACTORY FOLLICULAR LYMPHOMA USING THE GROWTH MODULATION INDEX</a:t>
            </a:r>
          </a:p>
        </p:txBody>
      </p:sp>
    </p:spTree>
    <p:extLst>
      <p:ext uri="{BB962C8B-B14F-4D97-AF65-F5344CB8AC3E}">
        <p14:creationId xmlns:p14="http://schemas.microsoft.com/office/powerpoint/2010/main" val="138471864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AD70E-5DB3-F689-28D5-7510F0D868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9674F42-E305-1839-3BAB-FEB1343E0CE9}"/>
              </a:ext>
            </a:extLst>
          </p:cNvPr>
          <p:cNvSpPr>
            <a:spLocks noGrp="1"/>
          </p:cNvSpPr>
          <p:nvPr>
            <p:ph type="ctrTitle"/>
          </p:nvPr>
        </p:nvSpPr>
        <p:spPr>
          <a:xfrm>
            <a:off x="739448" y="116957"/>
            <a:ext cx="10738778" cy="905449"/>
          </a:xfrm>
        </p:spPr>
        <p:txBody>
          <a:bodyPr/>
          <a:lstStyle/>
          <a:p>
            <a:r>
              <a:rPr lang="en-US" sz="2800">
                <a:latin typeface="Arial" panose="020B0604020202020204" pitchFamily="34" charset="0"/>
                <a:cs typeface="Arial" panose="020B0604020202020204" pitchFamily="34" charset="0"/>
              </a:rPr>
              <a:t>ROSEWOOD: </a:t>
            </a:r>
            <a:r>
              <a:rPr lang="en-US" sz="2800" err="1">
                <a:latin typeface="Arial" panose="020B0604020202020204" pitchFamily="34" charset="0"/>
                <a:cs typeface="Arial" panose="020B0604020202020204" pitchFamily="34" charset="0"/>
              </a:rPr>
              <a:t>EAIRs</a:t>
            </a:r>
            <a:r>
              <a:rPr lang="en-US" sz="2800">
                <a:latin typeface="Arial" panose="020B0604020202020204" pitchFamily="34" charset="0"/>
                <a:cs typeface="Arial" panose="020B0604020202020204" pitchFamily="34" charset="0"/>
              </a:rPr>
              <a:t> for </a:t>
            </a:r>
            <a:r>
              <a:rPr lang="en-US" sz="2800" err="1">
                <a:latin typeface="Arial" panose="020B0604020202020204" pitchFamily="34" charset="0"/>
                <a:cs typeface="Arial" panose="020B0604020202020204" pitchFamily="34" charset="0"/>
              </a:rPr>
              <a:t>TEAEs</a:t>
            </a:r>
            <a:r>
              <a:rPr lang="en-US" sz="2800">
                <a:latin typeface="Arial" panose="020B0604020202020204" pitchFamily="34" charset="0"/>
                <a:cs typeface="Arial" panose="020B0604020202020204" pitchFamily="34" charset="0"/>
              </a:rPr>
              <a:t> of special interest were similar in both arms, except for any-grade hemorrhage</a:t>
            </a:r>
            <a:endParaRPr lang="en-GB"/>
          </a:p>
        </p:txBody>
      </p:sp>
      <p:sp>
        <p:nvSpPr>
          <p:cNvPr id="6" name="TextBox 5">
            <a:extLst>
              <a:ext uri="{FF2B5EF4-FFF2-40B4-BE49-F238E27FC236}">
                <a16:creationId xmlns:a16="http://schemas.microsoft.com/office/drawing/2014/main" id="{85871759-8218-B880-0286-0390E6063BE7}"/>
              </a:ext>
            </a:extLst>
          </p:cNvPr>
          <p:cNvSpPr txBox="1"/>
          <p:nvPr/>
        </p:nvSpPr>
        <p:spPr>
          <a:xfrm>
            <a:off x="739448" y="5978049"/>
            <a:ext cx="10982382" cy="507831"/>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EAIR, exposure-adjusted incidence rate;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TEAE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treatment-emergent adverse event.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rPr>
              <a:t>Adapted from Zinzani PL et al. Zanubrutinib Plus Obinutuzumab Versus Obinutuzumab in Patients With Relapsed/Refractory Follicular Lymphoma: Updated Analysis of the ROSEWOOD Study. Presented at the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17th International Conference on Malignant Lymphoma; June 13-17, 2023; Lugano, Switzerland; Abstract 81 (Accessed 04 June 2024). Available at: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hlinkClick r:id="rId2"/>
              </a:rPr>
              <a:t>Zinzani_BGB-3111-212_ICML_Presentation_2023.pdf</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graphicFrame>
        <p:nvGraphicFramePr>
          <p:cNvPr id="8" name="Content Placeholder 8">
            <a:extLst>
              <a:ext uri="{FF2B5EF4-FFF2-40B4-BE49-F238E27FC236}">
                <a16:creationId xmlns:a16="http://schemas.microsoft.com/office/drawing/2014/main" id="{1D74C828-BA1B-C5C1-37F9-1CA00D266522}"/>
              </a:ext>
            </a:extLst>
          </p:cNvPr>
          <p:cNvGraphicFramePr>
            <a:graphicFrameLocks/>
          </p:cNvGraphicFramePr>
          <p:nvPr/>
        </p:nvGraphicFramePr>
        <p:xfrm>
          <a:off x="875747" y="1602077"/>
          <a:ext cx="11164152" cy="452977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AA8D238C-6A32-7975-BF67-9108AB0C6D63}"/>
              </a:ext>
            </a:extLst>
          </p:cNvPr>
          <p:cNvSpPr txBox="1"/>
          <p:nvPr/>
        </p:nvSpPr>
        <p:spPr>
          <a:xfrm>
            <a:off x="723900" y="2360326"/>
            <a:ext cx="184666" cy="2566736"/>
          </a:xfrm>
          <a:prstGeom prst="rect">
            <a:avLst/>
          </a:prstGeom>
          <a:noFill/>
        </p:spPr>
        <p:txBody>
          <a:bodyPr vert="vert270"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1" i="0" u="none" strike="noStrike" kern="1200" baseline="0">
                <a:solidFill>
                  <a:srgbClr val="000000"/>
                </a:solidFill>
                <a:latin typeface="Arial" panose="020B0604020202020204" pitchFamily="34" charset="0"/>
                <a:ea typeface="+mn-ea"/>
                <a:cs typeface="Arial" panose="020B0604020202020204" pitchFamily="34" charset="0"/>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Persons per 100 person-months</a:t>
            </a:r>
          </a:p>
        </p:txBody>
      </p:sp>
      <p:sp>
        <p:nvSpPr>
          <p:cNvPr id="10" name="TextBox 9">
            <a:extLst>
              <a:ext uri="{FF2B5EF4-FFF2-40B4-BE49-F238E27FC236}">
                <a16:creationId xmlns:a16="http://schemas.microsoft.com/office/drawing/2014/main" id="{6AA5D49F-33B1-A487-F523-CFD752427B1C}"/>
              </a:ext>
            </a:extLst>
          </p:cNvPr>
          <p:cNvSpPr txBox="1"/>
          <p:nvPr/>
        </p:nvSpPr>
        <p:spPr>
          <a:xfrm>
            <a:off x="1080281" y="1349655"/>
            <a:ext cx="610054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mn-cs"/>
              </a:rPr>
              <a:t>EAIRs for TEAEs of special interest</a:t>
            </a:r>
          </a:p>
        </p:txBody>
      </p:sp>
    </p:spTree>
    <p:extLst>
      <p:ext uri="{BB962C8B-B14F-4D97-AF65-F5344CB8AC3E}">
        <p14:creationId xmlns:p14="http://schemas.microsoft.com/office/powerpoint/2010/main" val="249173834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AD70E-5DB3-F689-28D5-7510F0D868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9674F42-E305-1839-3BAB-FEB1343E0CE9}"/>
              </a:ext>
            </a:extLst>
          </p:cNvPr>
          <p:cNvSpPr>
            <a:spLocks noGrp="1"/>
          </p:cNvSpPr>
          <p:nvPr>
            <p:ph type="ctrTitle"/>
          </p:nvPr>
        </p:nvSpPr>
        <p:spPr>
          <a:xfrm>
            <a:off x="739448" y="116957"/>
            <a:ext cx="10738778" cy="905449"/>
          </a:xfrm>
        </p:spPr>
        <p:txBody>
          <a:bodyPr/>
          <a:lstStyle/>
          <a:p>
            <a:r>
              <a:rPr lang="en-US" sz="2800">
                <a:latin typeface="Arial" panose="020B0604020202020204" pitchFamily="34" charset="0"/>
                <a:cs typeface="Arial" panose="020B0604020202020204" pitchFamily="34" charset="0"/>
              </a:rPr>
              <a:t>MAHOGANY: Phase 3 study design</a:t>
            </a:r>
            <a:endParaRPr lang="en-GB"/>
          </a:p>
        </p:txBody>
      </p:sp>
      <p:sp>
        <p:nvSpPr>
          <p:cNvPr id="2" name="TextBox 1">
            <a:extLst>
              <a:ext uri="{FF2B5EF4-FFF2-40B4-BE49-F238E27FC236}">
                <a16:creationId xmlns:a16="http://schemas.microsoft.com/office/drawing/2014/main" id="{B2F9B94F-D113-4D87-9894-8A24ADD7FCAF}"/>
              </a:ext>
            </a:extLst>
          </p:cNvPr>
          <p:cNvSpPr txBox="1"/>
          <p:nvPr/>
        </p:nvSpPr>
        <p:spPr>
          <a:xfrm>
            <a:off x="723900" y="1140906"/>
            <a:ext cx="10997930" cy="748795"/>
          </a:xfrm>
          <a:prstGeom prst="rect">
            <a:avLst/>
          </a:prstGeom>
          <a:noFill/>
        </p:spPr>
        <p:txBody>
          <a:bodyPr wrap="square">
            <a:spAutoFit/>
          </a:bodyPr>
          <a:lstStyle/>
          <a:p>
            <a:pPr marL="380990" marR="0" lvl="0" indent="-380990" algn="l" defTabSz="914400" rtl="0" eaLnBrk="1" fontAlgn="auto" latinLnBrk="0" hangingPunct="1">
              <a:lnSpc>
                <a:spcPct val="100000"/>
              </a:lnSpc>
              <a:spcBef>
                <a:spcPts val="800"/>
              </a:spcBef>
              <a:spcAft>
                <a:spcPts val="0"/>
              </a:spcAft>
              <a:buClr>
                <a:srgbClr val="C00000"/>
              </a:buClr>
              <a:buSzTx/>
              <a:buFont typeface="Arial" panose="020B0604020202020204" pitchFamily="34" charset="0"/>
              <a:buChar char="•"/>
              <a:tabLst/>
              <a:defRPr/>
            </a:pPr>
            <a:r>
              <a:rPr kumimoji="0" lang="en-US" sz="2133" b="0" i="0" u="none" strike="noStrike" kern="1200" cap="none" spc="0" normalizeH="0" baseline="0" noProof="0">
                <a:ln>
                  <a:noFill/>
                </a:ln>
                <a:solidFill>
                  <a:srgbClr val="221E1F"/>
                </a:solidFill>
                <a:effectLst/>
                <a:uLnTx/>
                <a:uFillTx/>
                <a:latin typeface="Arial" panose="020B0604020202020204"/>
                <a:ea typeface="+mn-ea"/>
                <a:cs typeface="+mn-cs"/>
              </a:rPr>
              <a:t>MAHOGANY (BGB-3111-308; NCT05100862) is a randomized, open-label, multicenter phase 3 trial of </a:t>
            </a:r>
            <a:r>
              <a:rPr kumimoji="0" lang="en-US" sz="2133" b="1" i="0" u="none" strike="noStrike" kern="1200" cap="none" spc="0" normalizeH="0" baseline="0" noProof="0">
                <a:ln>
                  <a:noFill/>
                </a:ln>
                <a:solidFill>
                  <a:srgbClr val="221E1F"/>
                </a:solidFill>
                <a:effectLst/>
                <a:uLnTx/>
                <a:uFillTx/>
                <a:latin typeface="Arial" panose="020B0604020202020204"/>
                <a:ea typeface="+mn-ea"/>
                <a:cs typeface="+mn-cs"/>
              </a:rPr>
              <a:t>zanubrutinib + anti-CD20 antibody </a:t>
            </a:r>
            <a:r>
              <a:rPr kumimoji="0" lang="en-US" sz="2133" b="0" i="0" u="none" strike="noStrike" kern="1200" cap="none" spc="0" normalizeH="0" baseline="0" noProof="0">
                <a:ln>
                  <a:noFill/>
                </a:ln>
                <a:solidFill>
                  <a:srgbClr val="221E1F"/>
                </a:solidFill>
                <a:effectLst/>
                <a:uLnTx/>
                <a:uFillTx/>
                <a:latin typeface="Arial" panose="020B0604020202020204"/>
                <a:ea typeface="+mn-ea"/>
                <a:cs typeface="+mn-cs"/>
              </a:rPr>
              <a:t>in R/R FL and with R/R </a:t>
            </a:r>
            <a:r>
              <a:rPr kumimoji="0" lang="en-US" sz="2133" b="0" i="0" u="none" strike="noStrike" kern="1200" cap="none" spc="0" normalizeH="0" baseline="0" noProof="0" err="1">
                <a:ln>
                  <a:noFill/>
                </a:ln>
                <a:solidFill>
                  <a:srgbClr val="221E1F"/>
                </a:solidFill>
                <a:effectLst/>
                <a:uLnTx/>
                <a:uFillTx/>
                <a:latin typeface="Arial" panose="020B0604020202020204"/>
                <a:ea typeface="+mn-ea"/>
                <a:cs typeface="+mn-cs"/>
              </a:rPr>
              <a:t>MZL</a:t>
            </a:r>
            <a:endParaRPr kumimoji="0" lang="en-US" sz="2133" b="0" i="0" u="none" strike="noStrike" kern="1200" cap="none" spc="0" normalizeH="0" baseline="0" noProof="0">
              <a:ln>
                <a:noFill/>
              </a:ln>
              <a:solidFill>
                <a:srgbClr val="221E1F"/>
              </a:solidFill>
              <a:effectLst/>
              <a:uLnTx/>
              <a:uFillTx/>
              <a:latin typeface="Arial" panose="020B0604020202020204"/>
              <a:ea typeface="+mn-ea"/>
              <a:cs typeface="+mn-cs"/>
            </a:endParaRPr>
          </a:p>
        </p:txBody>
      </p:sp>
      <p:sp>
        <p:nvSpPr>
          <p:cNvPr id="5" name="Freeform: Shape 4">
            <a:extLst>
              <a:ext uri="{FF2B5EF4-FFF2-40B4-BE49-F238E27FC236}">
                <a16:creationId xmlns:a16="http://schemas.microsoft.com/office/drawing/2014/main" id="{31ADAF98-942F-29D6-2B06-640174BE5D55}"/>
              </a:ext>
            </a:extLst>
          </p:cNvPr>
          <p:cNvSpPr/>
          <p:nvPr/>
        </p:nvSpPr>
        <p:spPr>
          <a:xfrm>
            <a:off x="731552" y="1977814"/>
            <a:ext cx="4934259" cy="3731850"/>
          </a:xfrm>
          <a:custGeom>
            <a:avLst/>
            <a:gdLst>
              <a:gd name="connsiteX0" fmla="*/ 2400252 w 2488272"/>
              <a:gd name="connsiteY0" fmla="*/ 0 h 2830514"/>
              <a:gd name="connsiteX1" fmla="*/ 2488273 w 2488272"/>
              <a:gd name="connsiteY1" fmla="*/ 88021 h 2830514"/>
              <a:gd name="connsiteX2" fmla="*/ 2488273 w 2488272"/>
              <a:gd name="connsiteY2" fmla="*/ 2742494 h 2830514"/>
              <a:gd name="connsiteX3" fmla="*/ 2400252 w 2488272"/>
              <a:gd name="connsiteY3" fmla="*/ 2830514 h 2830514"/>
              <a:gd name="connsiteX4" fmla="*/ 88021 w 2488272"/>
              <a:gd name="connsiteY4" fmla="*/ 2830514 h 2830514"/>
              <a:gd name="connsiteX5" fmla="*/ 0 w 2488272"/>
              <a:gd name="connsiteY5" fmla="*/ 2742494 h 2830514"/>
              <a:gd name="connsiteX6" fmla="*/ 0 w 2488272"/>
              <a:gd name="connsiteY6" fmla="*/ 88021 h 2830514"/>
              <a:gd name="connsiteX7" fmla="*/ 88021 w 2488272"/>
              <a:gd name="connsiteY7" fmla="*/ 0 h 283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8272" h="2830514">
                <a:moveTo>
                  <a:pt x="2400252" y="0"/>
                </a:moveTo>
                <a:cubicBezTo>
                  <a:pt x="2448865" y="0"/>
                  <a:pt x="2488273" y="39408"/>
                  <a:pt x="2488273" y="88021"/>
                </a:cubicBezTo>
                <a:lnTo>
                  <a:pt x="2488273" y="2742494"/>
                </a:lnTo>
                <a:cubicBezTo>
                  <a:pt x="2488273" y="2791106"/>
                  <a:pt x="2448865" y="2830514"/>
                  <a:pt x="2400252" y="2830514"/>
                </a:cubicBezTo>
                <a:lnTo>
                  <a:pt x="88021" y="2830514"/>
                </a:lnTo>
                <a:cubicBezTo>
                  <a:pt x="39408" y="2830514"/>
                  <a:pt x="0" y="2791106"/>
                  <a:pt x="0" y="2742494"/>
                </a:cubicBezTo>
                <a:lnTo>
                  <a:pt x="0" y="88021"/>
                </a:lnTo>
                <a:cubicBezTo>
                  <a:pt x="0" y="39408"/>
                  <a:pt x="39408" y="0"/>
                  <a:pt x="88021" y="0"/>
                </a:cubicBezTo>
                <a:close/>
              </a:path>
            </a:pathLst>
          </a:custGeom>
          <a:solidFill>
            <a:srgbClr val="17375E"/>
          </a:solidFill>
          <a:ln w="4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solidFill>
                  <a:srgbClr val="FFFFFF"/>
                </a:solidFill>
                <a:effectLst/>
                <a:uLnTx/>
                <a:uFillTx/>
                <a:latin typeface="Arial" panose="020B0604020202020204"/>
                <a:ea typeface="+mn-ea"/>
                <a:cs typeface="Arial" panose="020B0604020202020204" pitchFamily="34" charset="0"/>
                <a:sym typeface="ProximaNova-Bold"/>
                <a:rtl val="0"/>
              </a:rPr>
              <a:t>Key eligibility criteria</a:t>
            </a:r>
            <a:endParaRPr kumimoji="0" lang="en-GB" sz="1400" b="0" i="0" u="none" strike="noStrike" kern="1200" cap="none" spc="0" normalizeH="0" baseline="0" noProof="0">
              <a:ln/>
              <a:solidFill>
                <a:srgbClr val="FFFFFF"/>
              </a:solidFill>
              <a:effectLst/>
              <a:uLnTx/>
              <a:uFillTx/>
              <a:latin typeface="Arial" panose="020B0604020202020204"/>
              <a:ea typeface="+mn-ea"/>
              <a:cs typeface="Arial" panose="020B0604020202020204" pitchFamily="34" charset="0"/>
              <a:sym typeface="ProximaNova-Regular"/>
              <a:rtl val="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solidFill>
                  <a:srgbClr val="FFFFFF"/>
                </a:solidFill>
                <a:effectLst/>
                <a:uLnTx/>
                <a:uFillTx/>
                <a:latin typeface="Arial" panose="020B0604020202020204"/>
                <a:ea typeface="+mn-ea"/>
                <a:cs typeface="Arial" panose="020B0604020202020204" pitchFamily="34" charset="0"/>
                <a:sym typeface="ProximaNova-Regular"/>
                <a:rtl val="0"/>
              </a:rPr>
              <a:t>Age ≥18 years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solidFill>
                  <a:srgbClr val="FFFFFF"/>
                </a:solidFill>
                <a:effectLst/>
                <a:uLnTx/>
                <a:uFillTx/>
                <a:latin typeface="Arial" panose="020B0604020202020204"/>
                <a:ea typeface="+mn-ea"/>
                <a:cs typeface="Arial" panose="020B0604020202020204" pitchFamily="34" charset="0"/>
                <a:sym typeface="ProximaNova-Regular"/>
                <a:rtl val="0"/>
              </a:rPr>
              <a:t>Histologically confirmed R/R FL (grade 1-3A) or MZL (</a:t>
            </a:r>
            <a:r>
              <a:rPr kumimoji="0" lang="en-GB" sz="1400" b="0" i="0" u="none" strike="noStrike" kern="1200" cap="none" spc="0" normalizeH="0" baseline="0" noProof="0" err="1">
                <a:ln/>
                <a:solidFill>
                  <a:srgbClr val="FFFFFF"/>
                </a:solidFill>
                <a:effectLst/>
                <a:uLnTx/>
                <a:uFillTx/>
                <a:latin typeface="Arial" panose="020B0604020202020204"/>
                <a:ea typeface="+mn-ea"/>
                <a:cs typeface="Arial" panose="020B0604020202020204" pitchFamily="34" charset="0"/>
                <a:sym typeface="ProximaNova-Regular"/>
                <a:rtl val="0"/>
              </a:rPr>
              <a:t>extranodal</a:t>
            </a:r>
            <a:r>
              <a:rPr kumimoji="0" lang="en-GB" sz="1400" b="0" i="0" u="none" strike="noStrike" kern="1200" cap="none" spc="0" normalizeH="0" baseline="0" noProof="0">
                <a:ln/>
                <a:solidFill>
                  <a:srgbClr val="FFFFFF"/>
                </a:solidFill>
                <a:effectLst/>
                <a:uLnTx/>
                <a:uFillTx/>
                <a:latin typeface="Arial" panose="020B0604020202020204"/>
                <a:ea typeface="+mn-ea"/>
                <a:cs typeface="Arial" panose="020B0604020202020204" pitchFamily="34" charset="0"/>
                <a:sym typeface="ProximaNova-Regular"/>
                <a:rtl val="0"/>
              </a:rPr>
              <a:t>, nodal, or splenic)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a:ln/>
                <a:solidFill>
                  <a:srgbClr val="FFFFFF"/>
                </a:solidFill>
                <a:effectLst/>
                <a:uLnTx/>
                <a:uFillTx/>
                <a:latin typeface="Arial" panose="020B0604020202020204"/>
                <a:ea typeface="+mn-ea"/>
                <a:cs typeface="Arial" panose="020B0604020202020204" pitchFamily="34" charset="0"/>
                <a:sym typeface="ProximaNova-Regular"/>
                <a:rtl val="0"/>
              </a:rPr>
              <a:t>Previous treatment with </a:t>
            </a:r>
            <a:r>
              <a:rPr kumimoji="0" lang="en-GB" sz="1400" b="1" i="0" u="sng" strike="noStrike" kern="1200" cap="none" spc="0" normalizeH="0" baseline="0" noProof="0">
                <a:ln/>
                <a:solidFill>
                  <a:srgbClr val="FFFFFF"/>
                </a:solidFill>
                <a:effectLst/>
                <a:uLnTx/>
                <a:uFillTx/>
                <a:latin typeface="Arial" panose="020B0604020202020204"/>
                <a:ea typeface="+mn-ea"/>
                <a:cs typeface="Arial" panose="020B0604020202020204" pitchFamily="34" charset="0"/>
                <a:sym typeface="ProximaNova-Regular"/>
                <a:rtl val="0"/>
              </a:rPr>
              <a:t>≥1 prior line </a:t>
            </a:r>
            <a:r>
              <a:rPr kumimoji="0" lang="en-GB" sz="1400" b="1" i="0" u="none" strike="noStrike" kern="1200" cap="none" spc="0" normalizeH="0" baseline="0" noProof="0">
                <a:ln/>
                <a:solidFill>
                  <a:srgbClr val="FFFFFF"/>
                </a:solidFill>
                <a:effectLst/>
                <a:uLnTx/>
                <a:uFillTx/>
                <a:latin typeface="Arial" panose="020B0604020202020204"/>
                <a:ea typeface="+mn-ea"/>
                <a:cs typeface="Arial" panose="020B0604020202020204" pitchFamily="34" charset="0"/>
                <a:sym typeface="ProximaNova-Regular"/>
                <a:rtl val="0"/>
              </a:rPr>
              <a:t>of systemic therapy</a:t>
            </a:r>
            <a:r>
              <a:rPr kumimoji="0" lang="en-GB" sz="1400" b="0" i="0" u="none" strike="noStrike" kern="1200" cap="none" spc="0" normalizeH="0" baseline="0" noProof="0">
                <a:ln/>
                <a:solidFill>
                  <a:srgbClr val="FFFFFF"/>
                </a:solidFill>
                <a:effectLst/>
                <a:uLnTx/>
                <a:uFillTx/>
                <a:latin typeface="Arial" panose="020B0604020202020204"/>
                <a:ea typeface="+mn-ea"/>
                <a:cs typeface="Arial" panose="020B0604020202020204" pitchFamily="34" charset="0"/>
                <a:sym typeface="ProximaNova-Regular"/>
                <a:rtl val="0"/>
              </a:rPr>
              <a:t>, including an anti-CD20–based regimen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solidFill>
                  <a:srgbClr val="FFFFFF"/>
                </a:solidFill>
                <a:effectLst/>
                <a:uLnTx/>
                <a:uFillTx/>
                <a:latin typeface="Arial" panose="020B0604020202020204"/>
                <a:ea typeface="+mn-ea"/>
                <a:cs typeface="Arial" panose="020B0604020202020204" pitchFamily="34" charset="0"/>
                <a:sym typeface="ProximaNova-Regular"/>
                <a:rtl val="0"/>
              </a:rPr>
              <a:t>In need of treatment according to modified GELF criteria</a:t>
            </a:r>
            <a:r>
              <a:rPr kumimoji="0" lang="en-GB" sz="1400" b="0" i="0" u="none" strike="noStrike" kern="1200" cap="none" spc="0" normalizeH="0" baseline="30000" noProof="0">
                <a:ln/>
                <a:solidFill>
                  <a:srgbClr val="FFFFFF"/>
                </a:solidFill>
                <a:effectLst/>
                <a:uLnTx/>
                <a:uFillTx/>
                <a:latin typeface="Arial" panose="020B0604020202020204"/>
                <a:ea typeface="+mn-ea"/>
                <a:cs typeface="Arial" panose="020B0604020202020204" pitchFamily="34" charset="0"/>
                <a:sym typeface="ProximaNova-Regular"/>
                <a:rtl val="0"/>
              </a:rPr>
              <a:t>1</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solidFill>
                  <a:srgbClr val="FFFFFF"/>
                </a:solidFill>
                <a:effectLst/>
                <a:uLnTx/>
                <a:uFillTx/>
                <a:latin typeface="Arial" panose="020B0604020202020204"/>
                <a:ea typeface="+mn-ea"/>
                <a:cs typeface="Arial" panose="020B0604020202020204" pitchFamily="34" charset="0"/>
                <a:sym typeface="ProximaNova-Regular"/>
                <a:rtl val="0"/>
              </a:rPr>
              <a:t>Adequate bone marrow and organ functions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solidFill>
                  <a:srgbClr val="FFFFFF"/>
                </a:solidFill>
                <a:effectLst/>
                <a:uLnTx/>
                <a:uFillTx/>
                <a:latin typeface="Arial" panose="020B0604020202020204"/>
                <a:ea typeface="+mn-ea"/>
                <a:cs typeface="Arial" panose="020B0604020202020204" pitchFamily="34" charset="0"/>
                <a:sym typeface="ProximaNova-Regular"/>
                <a:rtl val="0"/>
              </a:rPr>
              <a:t>No prior treatment with BTK inhibitor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solidFill>
                  <a:srgbClr val="FFFFFF"/>
                </a:solidFill>
                <a:effectLst/>
                <a:uLnTx/>
                <a:uFillTx/>
                <a:latin typeface="Arial" panose="020B0604020202020204"/>
                <a:ea typeface="+mn-ea"/>
                <a:cs typeface="Arial" panose="020B0604020202020204" pitchFamily="34" charset="0"/>
                <a:sym typeface="ProximaNova-Regular"/>
                <a:rtl val="0"/>
              </a:rPr>
              <a:t>Prior lenalidomide treatment allowed unless no response or short remission (DOR &lt;24 months)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solidFill>
                  <a:srgbClr val="FFFFFF"/>
                </a:solidFill>
                <a:effectLst/>
                <a:uLnTx/>
                <a:uFillTx/>
                <a:latin typeface="Arial" panose="020B0604020202020204"/>
                <a:ea typeface="+mn-ea"/>
                <a:cs typeface="Arial" panose="020B0604020202020204" pitchFamily="34" charset="0"/>
                <a:sym typeface="ProximaNova-Regular"/>
                <a:rtl val="0"/>
              </a:rPr>
              <a:t>No clinically significant cardiovascular disease, severe or debilitating pulmonary disease, or history of a severe bleeding disorder</a:t>
            </a:r>
          </a:p>
        </p:txBody>
      </p:sp>
      <p:grpSp>
        <p:nvGrpSpPr>
          <p:cNvPr id="8" name="Group 7">
            <a:extLst>
              <a:ext uri="{FF2B5EF4-FFF2-40B4-BE49-F238E27FC236}">
                <a16:creationId xmlns:a16="http://schemas.microsoft.com/office/drawing/2014/main" id="{26E89F68-312D-D1DE-F0F5-8F3822A1583D}"/>
              </a:ext>
            </a:extLst>
          </p:cNvPr>
          <p:cNvGrpSpPr/>
          <p:nvPr/>
        </p:nvGrpSpPr>
        <p:grpSpPr>
          <a:xfrm>
            <a:off x="5941982" y="2322639"/>
            <a:ext cx="5936089" cy="3348179"/>
            <a:chOff x="5941982" y="2601161"/>
            <a:chExt cx="5936089" cy="3348179"/>
          </a:xfrm>
        </p:grpSpPr>
        <p:sp>
          <p:nvSpPr>
            <p:cNvPr id="7" name="Freeform: Shape 29">
              <a:extLst>
                <a:ext uri="{FF2B5EF4-FFF2-40B4-BE49-F238E27FC236}">
                  <a16:creationId xmlns:a16="http://schemas.microsoft.com/office/drawing/2014/main" id="{CEBB9741-82FC-0E42-EBFB-356073EB0D2D}"/>
                </a:ext>
              </a:extLst>
            </p:cNvPr>
            <p:cNvSpPr/>
            <p:nvPr/>
          </p:nvSpPr>
          <p:spPr>
            <a:xfrm>
              <a:off x="5941982" y="2912914"/>
              <a:ext cx="1690970" cy="720000"/>
            </a:xfrm>
            <a:custGeom>
              <a:avLst/>
              <a:gdLst>
                <a:gd name="connsiteX0" fmla="*/ 876318 w 935718"/>
                <a:gd name="connsiteY0" fmla="*/ 0 h 418792"/>
                <a:gd name="connsiteX1" fmla="*/ 935719 w 935718"/>
                <a:gd name="connsiteY1" fmla="*/ 59400 h 418792"/>
                <a:gd name="connsiteX2" fmla="*/ 935719 w 935718"/>
                <a:gd name="connsiteY2" fmla="*/ 359392 h 418792"/>
                <a:gd name="connsiteX3" fmla="*/ 876318 w 935718"/>
                <a:gd name="connsiteY3" fmla="*/ 418792 h 418792"/>
                <a:gd name="connsiteX4" fmla="*/ 59400 w 935718"/>
                <a:gd name="connsiteY4" fmla="*/ 418792 h 418792"/>
                <a:gd name="connsiteX5" fmla="*/ 0 w 935718"/>
                <a:gd name="connsiteY5" fmla="*/ 359392 h 418792"/>
                <a:gd name="connsiteX6" fmla="*/ 0 w 935718"/>
                <a:gd name="connsiteY6" fmla="*/ 59400 h 418792"/>
                <a:gd name="connsiteX7" fmla="*/ 59400 w 935718"/>
                <a:gd name="connsiteY7" fmla="*/ 0 h 41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718" h="418792">
                  <a:moveTo>
                    <a:pt x="876318" y="0"/>
                  </a:moveTo>
                  <a:cubicBezTo>
                    <a:pt x="909124" y="0"/>
                    <a:pt x="935719" y="26594"/>
                    <a:pt x="935719" y="59400"/>
                  </a:cubicBezTo>
                  <a:lnTo>
                    <a:pt x="935719" y="359392"/>
                  </a:lnTo>
                  <a:cubicBezTo>
                    <a:pt x="935719" y="392198"/>
                    <a:pt x="909124" y="418792"/>
                    <a:pt x="876318" y="418792"/>
                  </a:cubicBezTo>
                  <a:lnTo>
                    <a:pt x="59400" y="418792"/>
                  </a:lnTo>
                  <a:cubicBezTo>
                    <a:pt x="26595" y="418792"/>
                    <a:pt x="0" y="392198"/>
                    <a:pt x="0" y="359392"/>
                  </a:cubicBezTo>
                  <a:lnTo>
                    <a:pt x="0" y="59400"/>
                  </a:lnTo>
                  <a:cubicBezTo>
                    <a:pt x="0" y="26595"/>
                    <a:pt x="26594" y="0"/>
                    <a:pt x="59400" y="0"/>
                  </a:cubicBezTo>
                  <a:close/>
                </a:path>
              </a:pathLst>
            </a:custGeom>
            <a:solidFill>
              <a:srgbClr val="A5C24A"/>
            </a:solidFill>
            <a:ln w="479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FL cohort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n=600</a:t>
              </a:r>
            </a:p>
          </p:txBody>
        </p:sp>
        <p:sp>
          <p:nvSpPr>
            <p:cNvPr id="11" name="Freeform: Shape 14">
              <a:extLst>
                <a:ext uri="{FF2B5EF4-FFF2-40B4-BE49-F238E27FC236}">
                  <a16:creationId xmlns:a16="http://schemas.microsoft.com/office/drawing/2014/main" id="{FF1DD7B0-C60D-B7F0-84A0-001670AD8A4F}"/>
                </a:ext>
              </a:extLst>
            </p:cNvPr>
            <p:cNvSpPr/>
            <p:nvPr/>
          </p:nvSpPr>
          <p:spPr>
            <a:xfrm>
              <a:off x="5941982" y="4638326"/>
              <a:ext cx="1690970" cy="720000"/>
            </a:xfrm>
            <a:custGeom>
              <a:avLst/>
              <a:gdLst>
                <a:gd name="connsiteX0" fmla="*/ 876228 w 935718"/>
                <a:gd name="connsiteY0" fmla="*/ 0 h 419331"/>
                <a:gd name="connsiteX1" fmla="*/ 935719 w 935718"/>
                <a:gd name="connsiteY1" fmla="*/ 59491 h 419331"/>
                <a:gd name="connsiteX2" fmla="*/ 935719 w 935718"/>
                <a:gd name="connsiteY2" fmla="*/ 359841 h 419331"/>
                <a:gd name="connsiteX3" fmla="*/ 876228 w 935718"/>
                <a:gd name="connsiteY3" fmla="*/ 419332 h 419331"/>
                <a:gd name="connsiteX4" fmla="*/ 59490 w 935718"/>
                <a:gd name="connsiteY4" fmla="*/ 419332 h 419331"/>
                <a:gd name="connsiteX5" fmla="*/ 0 w 935718"/>
                <a:gd name="connsiteY5" fmla="*/ 359841 h 419331"/>
                <a:gd name="connsiteX6" fmla="*/ 0 w 935718"/>
                <a:gd name="connsiteY6" fmla="*/ 59491 h 419331"/>
                <a:gd name="connsiteX7" fmla="*/ 59490 w 935718"/>
                <a:gd name="connsiteY7" fmla="*/ 0 h 41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718" h="419331">
                  <a:moveTo>
                    <a:pt x="876228" y="0"/>
                  </a:moveTo>
                  <a:cubicBezTo>
                    <a:pt x="909084" y="0"/>
                    <a:pt x="935719" y="26635"/>
                    <a:pt x="935719" y="59491"/>
                  </a:cubicBezTo>
                  <a:lnTo>
                    <a:pt x="935719" y="359841"/>
                  </a:lnTo>
                  <a:cubicBezTo>
                    <a:pt x="935719" y="392697"/>
                    <a:pt x="909084" y="419332"/>
                    <a:pt x="876228" y="419332"/>
                  </a:cubicBezTo>
                  <a:lnTo>
                    <a:pt x="59490" y="419332"/>
                  </a:lnTo>
                  <a:cubicBezTo>
                    <a:pt x="26635" y="419332"/>
                    <a:pt x="0" y="392697"/>
                    <a:pt x="0" y="359841"/>
                  </a:cubicBezTo>
                  <a:lnTo>
                    <a:pt x="0" y="59491"/>
                  </a:lnTo>
                  <a:cubicBezTo>
                    <a:pt x="0" y="26635"/>
                    <a:pt x="26635" y="0"/>
                    <a:pt x="59490" y="0"/>
                  </a:cubicBezTo>
                  <a:close/>
                </a:path>
              </a:pathLst>
            </a:custGeom>
            <a:solidFill>
              <a:srgbClr val="0070C0"/>
            </a:solidFill>
            <a:ln w="479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MZL cohort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n=150</a:t>
              </a:r>
              <a:endParaRPr kumimoji="0" lang="en-US" sz="14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12" name="Freeform: Shape 29">
              <a:extLst>
                <a:ext uri="{FF2B5EF4-FFF2-40B4-BE49-F238E27FC236}">
                  <a16:creationId xmlns:a16="http://schemas.microsoft.com/office/drawing/2014/main" id="{26E7467B-E5A0-56E0-D812-0AFC6F5180E1}"/>
                </a:ext>
              </a:extLst>
            </p:cNvPr>
            <p:cNvSpPr/>
            <p:nvPr/>
          </p:nvSpPr>
          <p:spPr>
            <a:xfrm>
              <a:off x="8169229" y="3447713"/>
              <a:ext cx="1549457" cy="536363"/>
            </a:xfrm>
            <a:custGeom>
              <a:avLst/>
              <a:gdLst>
                <a:gd name="connsiteX0" fmla="*/ 876318 w 935718"/>
                <a:gd name="connsiteY0" fmla="*/ 0 h 418792"/>
                <a:gd name="connsiteX1" fmla="*/ 935719 w 935718"/>
                <a:gd name="connsiteY1" fmla="*/ 59400 h 418792"/>
                <a:gd name="connsiteX2" fmla="*/ 935719 w 935718"/>
                <a:gd name="connsiteY2" fmla="*/ 359392 h 418792"/>
                <a:gd name="connsiteX3" fmla="*/ 876318 w 935718"/>
                <a:gd name="connsiteY3" fmla="*/ 418792 h 418792"/>
                <a:gd name="connsiteX4" fmla="*/ 59400 w 935718"/>
                <a:gd name="connsiteY4" fmla="*/ 418792 h 418792"/>
                <a:gd name="connsiteX5" fmla="*/ 0 w 935718"/>
                <a:gd name="connsiteY5" fmla="*/ 359392 h 418792"/>
                <a:gd name="connsiteX6" fmla="*/ 0 w 935718"/>
                <a:gd name="connsiteY6" fmla="*/ 59400 h 418792"/>
                <a:gd name="connsiteX7" fmla="*/ 59400 w 935718"/>
                <a:gd name="connsiteY7" fmla="*/ 0 h 41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718" h="418792">
                  <a:moveTo>
                    <a:pt x="876318" y="0"/>
                  </a:moveTo>
                  <a:cubicBezTo>
                    <a:pt x="909124" y="0"/>
                    <a:pt x="935719" y="26594"/>
                    <a:pt x="935719" y="59400"/>
                  </a:cubicBezTo>
                  <a:lnTo>
                    <a:pt x="935719" y="359392"/>
                  </a:lnTo>
                  <a:cubicBezTo>
                    <a:pt x="935719" y="392198"/>
                    <a:pt x="909124" y="418792"/>
                    <a:pt x="876318" y="418792"/>
                  </a:cubicBezTo>
                  <a:lnTo>
                    <a:pt x="59400" y="418792"/>
                  </a:lnTo>
                  <a:cubicBezTo>
                    <a:pt x="26595" y="418792"/>
                    <a:pt x="0" y="392198"/>
                    <a:pt x="0" y="359392"/>
                  </a:cubicBezTo>
                  <a:lnTo>
                    <a:pt x="0" y="59400"/>
                  </a:lnTo>
                  <a:cubicBezTo>
                    <a:pt x="0" y="26595"/>
                    <a:pt x="26594" y="0"/>
                    <a:pt x="59400" y="0"/>
                  </a:cubicBezTo>
                  <a:close/>
                </a:path>
              </a:pathLst>
            </a:custGeom>
            <a:solidFill>
              <a:srgbClr val="A5C24A"/>
            </a:solidFill>
            <a:ln w="479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lenalidomide + rituximab</a:t>
              </a:r>
            </a:p>
          </p:txBody>
        </p:sp>
        <p:sp>
          <p:nvSpPr>
            <p:cNvPr id="13" name="Freeform: Shape 29">
              <a:extLst>
                <a:ext uri="{FF2B5EF4-FFF2-40B4-BE49-F238E27FC236}">
                  <a16:creationId xmlns:a16="http://schemas.microsoft.com/office/drawing/2014/main" id="{7DBAF55D-7982-945D-5D46-093A407B8757}"/>
                </a:ext>
              </a:extLst>
            </p:cNvPr>
            <p:cNvSpPr/>
            <p:nvPr/>
          </p:nvSpPr>
          <p:spPr>
            <a:xfrm>
              <a:off x="8157972" y="2601161"/>
              <a:ext cx="1549457" cy="668419"/>
            </a:xfrm>
            <a:custGeom>
              <a:avLst/>
              <a:gdLst>
                <a:gd name="connsiteX0" fmla="*/ 876318 w 935718"/>
                <a:gd name="connsiteY0" fmla="*/ 0 h 418792"/>
                <a:gd name="connsiteX1" fmla="*/ 935719 w 935718"/>
                <a:gd name="connsiteY1" fmla="*/ 59400 h 418792"/>
                <a:gd name="connsiteX2" fmla="*/ 935719 w 935718"/>
                <a:gd name="connsiteY2" fmla="*/ 359392 h 418792"/>
                <a:gd name="connsiteX3" fmla="*/ 876318 w 935718"/>
                <a:gd name="connsiteY3" fmla="*/ 418792 h 418792"/>
                <a:gd name="connsiteX4" fmla="*/ 59400 w 935718"/>
                <a:gd name="connsiteY4" fmla="*/ 418792 h 418792"/>
                <a:gd name="connsiteX5" fmla="*/ 0 w 935718"/>
                <a:gd name="connsiteY5" fmla="*/ 359392 h 418792"/>
                <a:gd name="connsiteX6" fmla="*/ 0 w 935718"/>
                <a:gd name="connsiteY6" fmla="*/ 59400 h 418792"/>
                <a:gd name="connsiteX7" fmla="*/ 59400 w 935718"/>
                <a:gd name="connsiteY7" fmla="*/ 0 h 41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718" h="418792">
                  <a:moveTo>
                    <a:pt x="876318" y="0"/>
                  </a:moveTo>
                  <a:cubicBezTo>
                    <a:pt x="909124" y="0"/>
                    <a:pt x="935719" y="26594"/>
                    <a:pt x="935719" y="59400"/>
                  </a:cubicBezTo>
                  <a:lnTo>
                    <a:pt x="935719" y="359392"/>
                  </a:lnTo>
                  <a:cubicBezTo>
                    <a:pt x="935719" y="392198"/>
                    <a:pt x="909124" y="418792"/>
                    <a:pt x="876318" y="418792"/>
                  </a:cubicBezTo>
                  <a:lnTo>
                    <a:pt x="59400" y="418792"/>
                  </a:lnTo>
                  <a:cubicBezTo>
                    <a:pt x="26595" y="418792"/>
                    <a:pt x="0" y="392198"/>
                    <a:pt x="0" y="359392"/>
                  </a:cubicBezTo>
                  <a:lnTo>
                    <a:pt x="0" y="59400"/>
                  </a:lnTo>
                  <a:cubicBezTo>
                    <a:pt x="0" y="26595"/>
                    <a:pt x="26594" y="0"/>
                    <a:pt x="59400" y="0"/>
                  </a:cubicBezTo>
                  <a:close/>
                </a:path>
              </a:pathLst>
            </a:custGeom>
            <a:solidFill>
              <a:srgbClr val="A5C24A"/>
            </a:solidFill>
            <a:ln w="479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zanubrutinib</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 + obinutuzumab </a:t>
              </a:r>
              <a:r>
                <a:rPr kumimoji="0" lang="en-US" sz="1400" b="0" i="0" u="none" strike="noStrike" kern="1200" cap="none" spc="0" normalizeH="0" baseline="0" noProof="0">
                  <a:ln>
                    <a:noFill/>
                  </a:ln>
                  <a:solidFill>
                    <a:srgbClr val="283349"/>
                  </a:solidFill>
                  <a:effectLst/>
                  <a:uLnTx/>
                  <a:uFillTx/>
                  <a:latin typeface="Arial" panose="020B0604020202020204"/>
                  <a:ea typeface="+mn-ea"/>
                  <a:cs typeface="Arial" panose="020B0604020202020204" pitchFamily="34" charset="0"/>
                </a:rPr>
                <a:t>(until PD)</a:t>
              </a:r>
            </a:p>
          </p:txBody>
        </p:sp>
        <p:sp>
          <p:nvSpPr>
            <p:cNvPr id="14" name="TextBox 13">
              <a:extLst>
                <a:ext uri="{FF2B5EF4-FFF2-40B4-BE49-F238E27FC236}">
                  <a16:creationId xmlns:a16="http://schemas.microsoft.com/office/drawing/2014/main" id="{1933DDEE-CAE1-4F78-C148-2F7E069DCC78}"/>
                </a:ext>
              </a:extLst>
            </p:cNvPr>
            <p:cNvSpPr txBox="1"/>
            <p:nvPr/>
          </p:nvSpPr>
          <p:spPr>
            <a:xfrm>
              <a:off x="9869038" y="3225187"/>
              <a:ext cx="200903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Primary endpoint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prstClr val="black"/>
                  </a:solidFill>
                  <a:effectLst/>
                  <a:uLnTx/>
                  <a:uFillTx/>
                  <a:latin typeface="Arial" panose="020B0604020202020204"/>
                  <a:ea typeface="+mn-ea"/>
                  <a:cs typeface="Arial" panose="020B0604020202020204" pitchFamily="34" charset="0"/>
                </a:rPr>
                <a:t>PFS</a:t>
              </a: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Secondary endpoints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ORR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TTNT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HR-QoL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Safety</a:t>
              </a:r>
            </a:p>
          </p:txBody>
        </p:sp>
        <p:sp>
          <p:nvSpPr>
            <p:cNvPr id="15" name="Freeform: Shape 9">
              <a:extLst>
                <a:ext uri="{FF2B5EF4-FFF2-40B4-BE49-F238E27FC236}">
                  <a16:creationId xmlns:a16="http://schemas.microsoft.com/office/drawing/2014/main" id="{30880E51-9598-78A0-71E3-8BDD976410BE}"/>
                </a:ext>
              </a:extLst>
            </p:cNvPr>
            <p:cNvSpPr/>
            <p:nvPr/>
          </p:nvSpPr>
          <p:spPr>
            <a:xfrm flipV="1">
              <a:off x="7638774" y="3225187"/>
              <a:ext cx="363454" cy="45719"/>
            </a:xfrm>
            <a:custGeom>
              <a:avLst/>
              <a:gdLst>
                <a:gd name="connsiteX0" fmla="*/ 0 w 1801994"/>
                <a:gd name="connsiteY0" fmla="*/ 0 h 4790"/>
                <a:gd name="connsiteX1" fmla="*/ 1801994 w 1801994"/>
                <a:gd name="connsiteY1" fmla="*/ 0 h 4790"/>
              </a:gdLst>
              <a:ahLst/>
              <a:cxnLst>
                <a:cxn ang="0">
                  <a:pos x="connsiteX0" y="connsiteY0"/>
                </a:cxn>
                <a:cxn ang="0">
                  <a:pos x="connsiteX1" y="connsiteY1"/>
                </a:cxn>
              </a:cxnLst>
              <a:rect l="l" t="t" r="r" b="b"/>
              <a:pathLst>
                <a:path w="1801994" h="4790">
                  <a:moveTo>
                    <a:pt x="0" y="0"/>
                  </a:moveTo>
                  <a:lnTo>
                    <a:pt x="1801994" y="0"/>
                  </a:lnTo>
                </a:path>
              </a:pathLst>
            </a:custGeom>
            <a:ln w="958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p:txBody>
        </p:sp>
        <p:sp>
          <p:nvSpPr>
            <p:cNvPr id="16" name="Freeform: Shape 13">
              <a:extLst>
                <a:ext uri="{FF2B5EF4-FFF2-40B4-BE49-F238E27FC236}">
                  <a16:creationId xmlns:a16="http://schemas.microsoft.com/office/drawing/2014/main" id="{1B5C8ACC-89D4-C4DD-ACD3-05648108B7E2}"/>
                </a:ext>
              </a:extLst>
            </p:cNvPr>
            <p:cNvSpPr/>
            <p:nvPr/>
          </p:nvSpPr>
          <p:spPr>
            <a:xfrm>
              <a:off x="8022096" y="2869342"/>
              <a:ext cx="135876" cy="851135"/>
            </a:xfrm>
            <a:custGeom>
              <a:avLst/>
              <a:gdLst>
                <a:gd name="connsiteX0" fmla="*/ 287428 w 287428"/>
                <a:gd name="connsiteY0" fmla="*/ 965223 h 965222"/>
                <a:gd name="connsiteX1" fmla="*/ 0 w 287428"/>
                <a:gd name="connsiteY1" fmla="*/ 965223 h 965222"/>
                <a:gd name="connsiteX2" fmla="*/ 0 w 287428"/>
                <a:gd name="connsiteY2" fmla="*/ 0 h 965222"/>
                <a:gd name="connsiteX3" fmla="*/ 287428 w 287428"/>
                <a:gd name="connsiteY3" fmla="*/ 0 h 965222"/>
              </a:gdLst>
              <a:ahLst/>
              <a:cxnLst>
                <a:cxn ang="0">
                  <a:pos x="connsiteX0" y="connsiteY0"/>
                </a:cxn>
                <a:cxn ang="0">
                  <a:pos x="connsiteX1" y="connsiteY1"/>
                </a:cxn>
                <a:cxn ang="0">
                  <a:pos x="connsiteX2" y="connsiteY2"/>
                </a:cxn>
                <a:cxn ang="0">
                  <a:pos x="connsiteX3" y="connsiteY3"/>
                </a:cxn>
              </a:cxnLst>
              <a:rect l="l" t="t" r="r" b="b"/>
              <a:pathLst>
                <a:path w="287428" h="965222">
                  <a:moveTo>
                    <a:pt x="287428" y="965223"/>
                  </a:moveTo>
                  <a:lnTo>
                    <a:pt x="0" y="965223"/>
                  </a:lnTo>
                  <a:lnTo>
                    <a:pt x="0" y="0"/>
                  </a:lnTo>
                  <a:lnTo>
                    <a:pt x="287428" y="0"/>
                  </a:lnTo>
                </a:path>
              </a:pathLst>
            </a:custGeom>
            <a:noFill/>
            <a:ln w="958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p:txBody>
        </p:sp>
        <p:sp>
          <p:nvSpPr>
            <p:cNvPr id="17" name="TextBox 16">
              <a:extLst>
                <a:ext uri="{FF2B5EF4-FFF2-40B4-BE49-F238E27FC236}">
                  <a16:creationId xmlns:a16="http://schemas.microsoft.com/office/drawing/2014/main" id="{5D51D4BF-66B9-2646-A462-0867871BCCB8}"/>
                </a:ext>
              </a:extLst>
            </p:cNvPr>
            <p:cNvSpPr txBox="1"/>
            <p:nvPr/>
          </p:nvSpPr>
          <p:spPr>
            <a:xfrm>
              <a:off x="7580451" y="3050901"/>
              <a:ext cx="480099" cy="4429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solidFill>
                    <a:srgbClr val="000000"/>
                  </a:solidFill>
                  <a:effectLst/>
                  <a:uLnTx/>
                  <a:uFillTx/>
                  <a:latin typeface="Arial" panose="020B0604020202020204"/>
                  <a:ea typeface="+mn-ea"/>
                  <a:cs typeface="Arial" panose="020B0604020202020204" pitchFamily="34" charset="0"/>
                  <a:sym typeface="ProximaNova-Bold"/>
                  <a:rtl val="0"/>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solidFill>
                    <a:srgbClr val="000000"/>
                  </a:solidFill>
                  <a:effectLst/>
                  <a:uLnTx/>
                  <a:uFillTx/>
                  <a:latin typeface="Arial" panose="020B0604020202020204"/>
                  <a:ea typeface="+mn-ea"/>
                  <a:cs typeface="Arial" panose="020B0604020202020204" pitchFamily="34" charset="0"/>
                  <a:sym typeface="ProximaNova-Bold"/>
                  <a:rtl val="0"/>
                </a:rPr>
                <a:t>1:1</a:t>
              </a:r>
            </a:p>
          </p:txBody>
        </p:sp>
        <p:sp>
          <p:nvSpPr>
            <p:cNvPr id="18" name="Freeform: Shape 29">
              <a:extLst>
                <a:ext uri="{FF2B5EF4-FFF2-40B4-BE49-F238E27FC236}">
                  <a16:creationId xmlns:a16="http://schemas.microsoft.com/office/drawing/2014/main" id="{20648B5B-E109-1F40-ED77-4AC809278724}"/>
                </a:ext>
              </a:extLst>
            </p:cNvPr>
            <p:cNvSpPr/>
            <p:nvPr/>
          </p:nvSpPr>
          <p:spPr>
            <a:xfrm>
              <a:off x="8169229" y="5207254"/>
              <a:ext cx="1549457" cy="536363"/>
            </a:xfrm>
            <a:custGeom>
              <a:avLst/>
              <a:gdLst>
                <a:gd name="connsiteX0" fmla="*/ 876318 w 935718"/>
                <a:gd name="connsiteY0" fmla="*/ 0 h 418792"/>
                <a:gd name="connsiteX1" fmla="*/ 935719 w 935718"/>
                <a:gd name="connsiteY1" fmla="*/ 59400 h 418792"/>
                <a:gd name="connsiteX2" fmla="*/ 935719 w 935718"/>
                <a:gd name="connsiteY2" fmla="*/ 359392 h 418792"/>
                <a:gd name="connsiteX3" fmla="*/ 876318 w 935718"/>
                <a:gd name="connsiteY3" fmla="*/ 418792 h 418792"/>
                <a:gd name="connsiteX4" fmla="*/ 59400 w 935718"/>
                <a:gd name="connsiteY4" fmla="*/ 418792 h 418792"/>
                <a:gd name="connsiteX5" fmla="*/ 0 w 935718"/>
                <a:gd name="connsiteY5" fmla="*/ 359392 h 418792"/>
                <a:gd name="connsiteX6" fmla="*/ 0 w 935718"/>
                <a:gd name="connsiteY6" fmla="*/ 59400 h 418792"/>
                <a:gd name="connsiteX7" fmla="*/ 59400 w 935718"/>
                <a:gd name="connsiteY7" fmla="*/ 0 h 41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718" h="418792">
                  <a:moveTo>
                    <a:pt x="876318" y="0"/>
                  </a:moveTo>
                  <a:cubicBezTo>
                    <a:pt x="909124" y="0"/>
                    <a:pt x="935719" y="26594"/>
                    <a:pt x="935719" y="59400"/>
                  </a:cubicBezTo>
                  <a:lnTo>
                    <a:pt x="935719" y="359392"/>
                  </a:lnTo>
                  <a:cubicBezTo>
                    <a:pt x="935719" y="392198"/>
                    <a:pt x="909124" y="418792"/>
                    <a:pt x="876318" y="418792"/>
                  </a:cubicBezTo>
                  <a:lnTo>
                    <a:pt x="59400" y="418792"/>
                  </a:lnTo>
                  <a:cubicBezTo>
                    <a:pt x="26595" y="418792"/>
                    <a:pt x="0" y="392198"/>
                    <a:pt x="0" y="359392"/>
                  </a:cubicBezTo>
                  <a:lnTo>
                    <a:pt x="0" y="59400"/>
                  </a:lnTo>
                  <a:cubicBezTo>
                    <a:pt x="0" y="26595"/>
                    <a:pt x="26594" y="0"/>
                    <a:pt x="59400" y="0"/>
                  </a:cubicBezTo>
                  <a:close/>
                </a:path>
              </a:pathLst>
            </a:custGeom>
            <a:solidFill>
              <a:srgbClr val="0070C0"/>
            </a:solidFill>
            <a:ln w="479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lenalidomide + rituximab</a:t>
              </a:r>
            </a:p>
          </p:txBody>
        </p:sp>
        <p:sp>
          <p:nvSpPr>
            <p:cNvPr id="19" name="Freeform: Shape 29">
              <a:extLst>
                <a:ext uri="{FF2B5EF4-FFF2-40B4-BE49-F238E27FC236}">
                  <a16:creationId xmlns:a16="http://schemas.microsoft.com/office/drawing/2014/main" id="{41578315-F6B0-D69A-A4F6-B6117313ED0F}"/>
                </a:ext>
              </a:extLst>
            </p:cNvPr>
            <p:cNvSpPr/>
            <p:nvPr/>
          </p:nvSpPr>
          <p:spPr>
            <a:xfrm>
              <a:off x="8169229" y="4334330"/>
              <a:ext cx="1549457" cy="536363"/>
            </a:xfrm>
            <a:custGeom>
              <a:avLst/>
              <a:gdLst>
                <a:gd name="connsiteX0" fmla="*/ 876318 w 935718"/>
                <a:gd name="connsiteY0" fmla="*/ 0 h 418792"/>
                <a:gd name="connsiteX1" fmla="*/ 935719 w 935718"/>
                <a:gd name="connsiteY1" fmla="*/ 59400 h 418792"/>
                <a:gd name="connsiteX2" fmla="*/ 935719 w 935718"/>
                <a:gd name="connsiteY2" fmla="*/ 359392 h 418792"/>
                <a:gd name="connsiteX3" fmla="*/ 876318 w 935718"/>
                <a:gd name="connsiteY3" fmla="*/ 418792 h 418792"/>
                <a:gd name="connsiteX4" fmla="*/ 59400 w 935718"/>
                <a:gd name="connsiteY4" fmla="*/ 418792 h 418792"/>
                <a:gd name="connsiteX5" fmla="*/ 0 w 935718"/>
                <a:gd name="connsiteY5" fmla="*/ 359392 h 418792"/>
                <a:gd name="connsiteX6" fmla="*/ 0 w 935718"/>
                <a:gd name="connsiteY6" fmla="*/ 59400 h 418792"/>
                <a:gd name="connsiteX7" fmla="*/ 59400 w 935718"/>
                <a:gd name="connsiteY7" fmla="*/ 0 h 41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5718" h="418792">
                  <a:moveTo>
                    <a:pt x="876318" y="0"/>
                  </a:moveTo>
                  <a:cubicBezTo>
                    <a:pt x="909124" y="0"/>
                    <a:pt x="935719" y="26594"/>
                    <a:pt x="935719" y="59400"/>
                  </a:cubicBezTo>
                  <a:lnTo>
                    <a:pt x="935719" y="359392"/>
                  </a:lnTo>
                  <a:cubicBezTo>
                    <a:pt x="935719" y="392198"/>
                    <a:pt x="909124" y="418792"/>
                    <a:pt x="876318" y="418792"/>
                  </a:cubicBezTo>
                  <a:lnTo>
                    <a:pt x="59400" y="418792"/>
                  </a:lnTo>
                  <a:cubicBezTo>
                    <a:pt x="26595" y="418792"/>
                    <a:pt x="0" y="392198"/>
                    <a:pt x="0" y="359392"/>
                  </a:cubicBezTo>
                  <a:lnTo>
                    <a:pt x="0" y="59400"/>
                  </a:lnTo>
                  <a:cubicBezTo>
                    <a:pt x="0" y="26595"/>
                    <a:pt x="26594" y="0"/>
                    <a:pt x="59400" y="0"/>
                  </a:cubicBezTo>
                  <a:close/>
                </a:path>
              </a:pathLst>
            </a:custGeom>
            <a:solidFill>
              <a:srgbClr val="0070C0"/>
            </a:solidFill>
            <a:ln w="479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zanubrutinib</a:t>
              </a:r>
              <a:r>
                <a:rPr kumimoji="0" lang="en-US" sz="14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 + rituximab</a:t>
              </a:r>
            </a:p>
          </p:txBody>
        </p:sp>
        <p:sp>
          <p:nvSpPr>
            <p:cNvPr id="20" name="Freeform: Shape 9">
              <a:extLst>
                <a:ext uri="{FF2B5EF4-FFF2-40B4-BE49-F238E27FC236}">
                  <a16:creationId xmlns:a16="http://schemas.microsoft.com/office/drawing/2014/main" id="{2B63BD01-59B7-85F4-B338-30869E4E2F3D}"/>
                </a:ext>
              </a:extLst>
            </p:cNvPr>
            <p:cNvSpPr/>
            <p:nvPr/>
          </p:nvSpPr>
          <p:spPr>
            <a:xfrm flipV="1">
              <a:off x="7638774" y="4969587"/>
              <a:ext cx="363454" cy="45719"/>
            </a:xfrm>
            <a:custGeom>
              <a:avLst/>
              <a:gdLst>
                <a:gd name="connsiteX0" fmla="*/ 0 w 1801994"/>
                <a:gd name="connsiteY0" fmla="*/ 0 h 4790"/>
                <a:gd name="connsiteX1" fmla="*/ 1801994 w 1801994"/>
                <a:gd name="connsiteY1" fmla="*/ 0 h 4790"/>
              </a:gdLst>
              <a:ahLst/>
              <a:cxnLst>
                <a:cxn ang="0">
                  <a:pos x="connsiteX0" y="connsiteY0"/>
                </a:cxn>
                <a:cxn ang="0">
                  <a:pos x="connsiteX1" y="connsiteY1"/>
                </a:cxn>
              </a:cxnLst>
              <a:rect l="l" t="t" r="r" b="b"/>
              <a:pathLst>
                <a:path w="1801994" h="4790">
                  <a:moveTo>
                    <a:pt x="0" y="0"/>
                  </a:moveTo>
                  <a:lnTo>
                    <a:pt x="1801994" y="0"/>
                  </a:lnTo>
                </a:path>
              </a:pathLst>
            </a:custGeom>
            <a:ln w="958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p:txBody>
        </p:sp>
        <p:sp>
          <p:nvSpPr>
            <p:cNvPr id="21" name="Freeform: Shape 13">
              <a:extLst>
                <a:ext uri="{FF2B5EF4-FFF2-40B4-BE49-F238E27FC236}">
                  <a16:creationId xmlns:a16="http://schemas.microsoft.com/office/drawing/2014/main" id="{B7FFF109-5B6E-D6F2-67D7-BA8EC95E5D76}"/>
                </a:ext>
              </a:extLst>
            </p:cNvPr>
            <p:cNvSpPr/>
            <p:nvPr/>
          </p:nvSpPr>
          <p:spPr>
            <a:xfrm>
              <a:off x="8022096" y="4613742"/>
              <a:ext cx="135876" cy="851135"/>
            </a:xfrm>
            <a:custGeom>
              <a:avLst/>
              <a:gdLst>
                <a:gd name="connsiteX0" fmla="*/ 287428 w 287428"/>
                <a:gd name="connsiteY0" fmla="*/ 965223 h 965222"/>
                <a:gd name="connsiteX1" fmla="*/ 0 w 287428"/>
                <a:gd name="connsiteY1" fmla="*/ 965223 h 965222"/>
                <a:gd name="connsiteX2" fmla="*/ 0 w 287428"/>
                <a:gd name="connsiteY2" fmla="*/ 0 h 965222"/>
                <a:gd name="connsiteX3" fmla="*/ 287428 w 287428"/>
                <a:gd name="connsiteY3" fmla="*/ 0 h 965222"/>
              </a:gdLst>
              <a:ahLst/>
              <a:cxnLst>
                <a:cxn ang="0">
                  <a:pos x="connsiteX0" y="connsiteY0"/>
                </a:cxn>
                <a:cxn ang="0">
                  <a:pos x="connsiteX1" y="connsiteY1"/>
                </a:cxn>
                <a:cxn ang="0">
                  <a:pos x="connsiteX2" y="connsiteY2"/>
                </a:cxn>
                <a:cxn ang="0">
                  <a:pos x="connsiteX3" y="connsiteY3"/>
                </a:cxn>
              </a:cxnLst>
              <a:rect l="l" t="t" r="r" b="b"/>
              <a:pathLst>
                <a:path w="287428" h="965222">
                  <a:moveTo>
                    <a:pt x="287428" y="965223"/>
                  </a:moveTo>
                  <a:lnTo>
                    <a:pt x="0" y="965223"/>
                  </a:lnTo>
                  <a:lnTo>
                    <a:pt x="0" y="0"/>
                  </a:lnTo>
                  <a:lnTo>
                    <a:pt x="287428" y="0"/>
                  </a:lnTo>
                </a:path>
              </a:pathLst>
            </a:custGeom>
            <a:noFill/>
            <a:ln w="958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p:txBody>
        </p:sp>
        <p:sp>
          <p:nvSpPr>
            <p:cNvPr id="22" name="TextBox 21">
              <a:extLst>
                <a:ext uri="{FF2B5EF4-FFF2-40B4-BE49-F238E27FC236}">
                  <a16:creationId xmlns:a16="http://schemas.microsoft.com/office/drawing/2014/main" id="{06BE925D-B00E-D2BC-A877-9DE1AA01C7D1}"/>
                </a:ext>
              </a:extLst>
            </p:cNvPr>
            <p:cNvSpPr txBox="1"/>
            <p:nvPr/>
          </p:nvSpPr>
          <p:spPr>
            <a:xfrm>
              <a:off x="7580451" y="4795301"/>
              <a:ext cx="480099" cy="4429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solidFill>
                    <a:srgbClr val="000000"/>
                  </a:solidFill>
                  <a:effectLst/>
                  <a:uLnTx/>
                  <a:uFillTx/>
                  <a:latin typeface="Arial" panose="020B0604020202020204"/>
                  <a:ea typeface="+mn-ea"/>
                  <a:cs typeface="Arial" panose="020B0604020202020204" pitchFamily="34" charset="0"/>
                  <a:sym typeface="ProximaNova-Bold"/>
                  <a:rtl val="0"/>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solidFill>
                    <a:srgbClr val="000000"/>
                  </a:solidFill>
                  <a:effectLst/>
                  <a:uLnTx/>
                  <a:uFillTx/>
                  <a:latin typeface="Arial" panose="020B0604020202020204"/>
                  <a:ea typeface="+mn-ea"/>
                  <a:cs typeface="Arial" panose="020B0604020202020204" pitchFamily="34" charset="0"/>
                  <a:sym typeface="ProximaNova-Bold"/>
                  <a:rtl val="0"/>
                </a:rPr>
                <a:t>1:1</a:t>
              </a:r>
            </a:p>
          </p:txBody>
        </p:sp>
        <p:sp>
          <p:nvSpPr>
            <p:cNvPr id="23" name="TextBox 22">
              <a:extLst>
                <a:ext uri="{FF2B5EF4-FFF2-40B4-BE49-F238E27FC236}">
                  <a16:creationId xmlns:a16="http://schemas.microsoft.com/office/drawing/2014/main" id="{9CFE51B3-6548-213F-5AD1-923B8E2CDC6A}"/>
                </a:ext>
              </a:extLst>
            </p:cNvPr>
            <p:cNvSpPr txBox="1"/>
            <p:nvPr/>
          </p:nvSpPr>
          <p:spPr>
            <a:xfrm>
              <a:off x="6375731" y="3707134"/>
              <a:ext cx="175721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Stratification</a:t>
              </a:r>
              <a:r>
                <a:rPr kumimoji="0" lang="en-GB"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No. of prior therapies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Anti-CD20 refractoriness</a:t>
              </a:r>
            </a:p>
          </p:txBody>
        </p:sp>
        <p:sp>
          <p:nvSpPr>
            <p:cNvPr id="24" name="TextBox 23">
              <a:extLst>
                <a:ext uri="{FF2B5EF4-FFF2-40B4-BE49-F238E27FC236}">
                  <a16:creationId xmlns:a16="http://schemas.microsoft.com/office/drawing/2014/main" id="{F358CF66-35C0-6599-28EC-A029B450292E}"/>
                </a:ext>
              </a:extLst>
            </p:cNvPr>
            <p:cNvSpPr txBox="1"/>
            <p:nvPr/>
          </p:nvSpPr>
          <p:spPr>
            <a:xfrm>
              <a:off x="6375731" y="5395342"/>
              <a:ext cx="1548822"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Stratification</a:t>
              </a:r>
              <a:r>
                <a:rPr kumimoji="0" lang="en-GB"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No. of prior therapies</a:t>
              </a:r>
            </a:p>
          </p:txBody>
        </p:sp>
      </p:grpSp>
      <p:sp>
        <p:nvSpPr>
          <p:cNvPr id="25" name="TextBox 24">
            <a:extLst>
              <a:ext uri="{FF2B5EF4-FFF2-40B4-BE49-F238E27FC236}">
                <a16:creationId xmlns:a16="http://schemas.microsoft.com/office/drawing/2014/main" id="{F6C0A96F-D02F-D3AC-E98D-D412B690233F}"/>
              </a:ext>
            </a:extLst>
          </p:cNvPr>
          <p:cNvSpPr txBox="1"/>
          <p:nvPr/>
        </p:nvSpPr>
        <p:spPr>
          <a:xfrm>
            <a:off x="739448" y="5701050"/>
            <a:ext cx="10982382" cy="784830"/>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lumMod val="50000"/>
                  </a:srgbClr>
                </a:solidFill>
                <a:effectLst/>
                <a:uLnTx/>
                <a:uFillTx/>
                <a:latin typeface="Arial" panose="020B0604020202020204"/>
                <a:ea typeface="+mn-ea"/>
                <a:cs typeface="+mn-cs"/>
              </a:rPr>
              <a:t>BTK</a:t>
            </a: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 Bruton tyrosine kinase; DOR, duration of response; FL, follicular lymphoma; </a:t>
            </a:r>
            <a:r>
              <a:rPr kumimoji="0" lang="en-US" sz="900" b="0" i="0" u="none" strike="noStrike" kern="1200" cap="none" spc="0" normalizeH="0" baseline="0" noProof="0" err="1">
                <a:ln>
                  <a:noFill/>
                </a:ln>
                <a:solidFill>
                  <a:srgbClr val="283349">
                    <a:lumMod val="50000"/>
                  </a:srgbClr>
                </a:solidFill>
                <a:effectLst/>
                <a:uLnTx/>
                <a:uFillTx/>
                <a:latin typeface="Arial" panose="020B0604020202020204"/>
                <a:ea typeface="+mn-ea"/>
                <a:cs typeface="+mn-cs"/>
              </a:rPr>
              <a:t>GELF</a:t>
            </a: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 Groupe </a:t>
            </a:r>
            <a:r>
              <a:rPr kumimoji="0" lang="en-US" sz="900" b="0" i="0" u="none" strike="noStrike" kern="1200" cap="none" spc="0" normalizeH="0" baseline="0" noProof="0" err="1">
                <a:ln>
                  <a:noFill/>
                </a:ln>
                <a:solidFill>
                  <a:srgbClr val="283349">
                    <a:lumMod val="50000"/>
                  </a:srgbClr>
                </a:solidFill>
                <a:effectLst/>
                <a:uLnTx/>
                <a:uFillTx/>
                <a:latin typeface="Arial" panose="020B0604020202020204"/>
                <a:ea typeface="+mn-ea"/>
                <a:cs typeface="+mn-cs"/>
              </a:rPr>
              <a:t>d'Etude</a:t>
            </a: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 des </a:t>
            </a:r>
            <a:r>
              <a:rPr kumimoji="0" lang="en-US" sz="900" b="0" i="0" u="none" strike="noStrike" kern="1200" cap="none" spc="0" normalizeH="0" baseline="0" noProof="0" err="1">
                <a:ln>
                  <a:noFill/>
                </a:ln>
                <a:solidFill>
                  <a:srgbClr val="283349">
                    <a:lumMod val="50000"/>
                  </a:srgbClr>
                </a:solidFill>
                <a:effectLst/>
                <a:uLnTx/>
                <a:uFillTx/>
                <a:latin typeface="Arial" panose="020B0604020202020204"/>
                <a:ea typeface="+mn-ea"/>
                <a:cs typeface="+mn-cs"/>
              </a:rPr>
              <a:t>Lymphomes</a:t>
            </a: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283349">
                    <a:lumMod val="50000"/>
                  </a:srgbClr>
                </a:solidFill>
                <a:effectLst/>
                <a:uLnTx/>
                <a:uFillTx/>
                <a:latin typeface="Arial" panose="020B0604020202020204"/>
                <a:ea typeface="+mn-ea"/>
                <a:cs typeface="+mn-cs"/>
              </a:rPr>
              <a:t>Folliculaires</a:t>
            </a: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 HR-QoL; health-related quality of life; </a:t>
            </a:r>
            <a:r>
              <a:rPr kumimoji="0" lang="en-US" sz="900" b="0" i="0" u="none" strike="noStrike" kern="1200" cap="none" spc="0" normalizeH="0" baseline="0" noProof="0" err="1">
                <a:ln>
                  <a:noFill/>
                </a:ln>
                <a:solidFill>
                  <a:srgbClr val="283349">
                    <a:lumMod val="50000"/>
                  </a:srgbClr>
                </a:solidFill>
                <a:effectLst/>
                <a:uLnTx/>
                <a:uFillTx/>
                <a:latin typeface="Arial" panose="020B0604020202020204"/>
                <a:ea typeface="+mn-ea"/>
                <a:cs typeface="+mn-cs"/>
              </a:rPr>
              <a:t>MZL</a:t>
            </a: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 marginal zone lymphoma; </a:t>
            </a:r>
            <a:b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ORR, overall response rate; OS, overall survival; PD, progressive disease; PFS, progression-free survival; R/R, relapsed/refractory; TTNT, time to next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Adapted from Sehn LH et al. MAHOGANY: A Phase 3 Trial of Zanubrutinib Plus Anti-CD20 Antibodies vs Lenalidomide Plus Rituximab in Patients With Relapsed or Refractory Follicular or Marginal Zone Lymphoma. Presented at 17th International Conference on Malignant Lymphoma, June 13-17, 2023; Lugano, Switzerland; Abstract 994 (Accessed 04 June 2024). </a:t>
            </a:r>
            <a:b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Available at: </a:t>
            </a:r>
            <a:r>
              <a:rPr kumimoji="0" lang="de-DE"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hlinkClick r:id="rId2"/>
              </a:rPr>
              <a:t>Sehn_BGB-3111-308_ICML_Presentation_2023.pdf</a:t>
            </a: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a:t>
            </a:r>
          </a:p>
        </p:txBody>
      </p:sp>
    </p:spTree>
    <p:extLst>
      <p:ext uri="{BB962C8B-B14F-4D97-AF65-F5344CB8AC3E}">
        <p14:creationId xmlns:p14="http://schemas.microsoft.com/office/powerpoint/2010/main" val="137275011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AD70E-5DB3-F689-28D5-7510F0D868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9674F42-E305-1839-3BAB-FEB1343E0CE9}"/>
              </a:ext>
            </a:extLst>
          </p:cNvPr>
          <p:cNvSpPr>
            <a:spLocks noGrp="1"/>
          </p:cNvSpPr>
          <p:nvPr>
            <p:ph type="ctrTitle"/>
          </p:nvPr>
        </p:nvSpPr>
        <p:spPr>
          <a:xfrm>
            <a:off x="739448" y="116957"/>
            <a:ext cx="10738778" cy="905449"/>
          </a:xfrm>
        </p:spPr>
        <p:txBody>
          <a:bodyPr/>
          <a:lstStyle/>
          <a:p>
            <a:r>
              <a:rPr lang="en-US"/>
              <a:t>P</a:t>
            </a:r>
            <a:r>
              <a:rPr lang="en-US" sz="2800">
                <a:latin typeface="Arial" panose="020B0604020202020204" pitchFamily="34" charset="0"/>
                <a:cs typeface="Arial" panose="020B0604020202020204" pitchFamily="34" charset="0"/>
              </a:rPr>
              <a:t>hase 1 study: acalabrutinib and R</a:t>
            </a:r>
            <a:r>
              <a:rPr lang="en-US" sz="2800" baseline="30000">
                <a:latin typeface="Arial" panose="020B0604020202020204" pitchFamily="34" charset="0"/>
                <a:cs typeface="Arial" panose="020B0604020202020204" pitchFamily="34" charset="0"/>
              </a:rPr>
              <a:t>2</a:t>
            </a:r>
            <a:r>
              <a:rPr lang="en-US" sz="2800">
                <a:latin typeface="Arial" panose="020B0604020202020204" pitchFamily="34" charset="0"/>
                <a:cs typeface="Arial" panose="020B0604020202020204" pitchFamily="34" charset="0"/>
              </a:rPr>
              <a:t> in patients with</a:t>
            </a:r>
            <a:br>
              <a:rPr lang="en-US" sz="2800">
                <a:latin typeface="Arial" panose="020B0604020202020204" pitchFamily="34" charset="0"/>
                <a:cs typeface="Arial" panose="020B0604020202020204" pitchFamily="34" charset="0"/>
              </a:rPr>
            </a:br>
            <a:r>
              <a:rPr lang="en-US" sz="2800">
                <a:latin typeface="Arial" panose="020B0604020202020204" pitchFamily="34" charset="0"/>
                <a:cs typeface="Arial" panose="020B0604020202020204" pitchFamily="34" charset="0"/>
              </a:rPr>
              <a:t>relapsed FL</a:t>
            </a:r>
            <a:endParaRPr lang="en-GB"/>
          </a:p>
        </p:txBody>
      </p:sp>
      <p:sp>
        <p:nvSpPr>
          <p:cNvPr id="25" name="TextBox 24">
            <a:extLst>
              <a:ext uri="{FF2B5EF4-FFF2-40B4-BE49-F238E27FC236}">
                <a16:creationId xmlns:a16="http://schemas.microsoft.com/office/drawing/2014/main" id="{F6C0A96F-D02F-D3AC-E98D-D412B690233F}"/>
              </a:ext>
            </a:extLst>
          </p:cNvPr>
          <p:cNvSpPr txBox="1"/>
          <p:nvPr/>
        </p:nvSpPr>
        <p:spPr>
          <a:xfrm>
            <a:off x="739448" y="6173989"/>
            <a:ext cx="10982382" cy="507831"/>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 acalabrutinib; AE, adverse event; CI, confidence interval; CR, complete response; K-M, Kaplan-Meier; ORR, overall response rate; PD, progressive disease; PR, partial response; R</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mn-cs"/>
              </a:rPr>
              <a:t>2</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lenalidomide and rituximab; R/R, relapsed/refractory; SD, stable disease; SPD, sum of product diameters; TEAE, treatment-emergent AE; TN, treatment naïve.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Adapted from Strati P et al, Blood. 2022;140(Supplement 1):3606–3608.</a:t>
            </a:r>
            <a:endParaRPr kumimoji="0" lang="en-US" sz="900" b="0" i="0" u="none" strike="noStrike" kern="1200" cap="none" spc="0" normalizeH="0" baseline="0" noProof="0">
              <a:ln>
                <a:noFill/>
              </a:ln>
              <a:solidFill>
                <a:srgbClr val="283349"/>
              </a:solidFill>
              <a:effectLst/>
              <a:highlight>
                <a:srgbClr val="FF00FF"/>
              </a:highlight>
              <a:uLnTx/>
              <a:uFillTx/>
              <a:latin typeface="Arial" panose="020B0604020202020204"/>
              <a:ea typeface="+mn-ea"/>
              <a:cs typeface="+mn-cs"/>
            </a:endParaRPr>
          </a:p>
        </p:txBody>
      </p:sp>
      <p:pic>
        <p:nvPicPr>
          <p:cNvPr id="5" name="New picture">
            <a:extLst>
              <a:ext uri="{FF2B5EF4-FFF2-40B4-BE49-F238E27FC236}">
                <a16:creationId xmlns:a16="http://schemas.microsoft.com/office/drawing/2014/main" id="{5046B461-92D7-321D-2D01-15F0DF334B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64" r="48983" b="21104"/>
          <a:stretch/>
        </p:blipFill>
        <p:spPr bwMode="auto">
          <a:xfrm>
            <a:off x="739447" y="1371599"/>
            <a:ext cx="6153755" cy="395259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7" name="TextBox 6">
            <a:extLst>
              <a:ext uri="{FF2B5EF4-FFF2-40B4-BE49-F238E27FC236}">
                <a16:creationId xmlns:a16="http://schemas.microsoft.com/office/drawing/2014/main" id="{BA4BB668-EB2C-A12B-1C23-2C594E838ED7}"/>
              </a:ext>
            </a:extLst>
          </p:cNvPr>
          <p:cNvSpPr txBox="1"/>
          <p:nvPr/>
        </p:nvSpPr>
        <p:spPr>
          <a:xfrm>
            <a:off x="739448" y="5324195"/>
            <a:ext cx="5802866" cy="584775"/>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283349">
                    <a:lumMod val="50000"/>
                  </a:srgbClr>
                </a:solidFill>
                <a:effectLst/>
                <a:uLnTx/>
                <a:uFillTx/>
                <a:latin typeface="Arial" panose="020B0604020202020204"/>
                <a:ea typeface="+mn-ea"/>
                <a:cs typeface="+mn-cs"/>
              </a:rPr>
              <a:t>a</a:t>
            </a:r>
            <a:r>
              <a:rPr kumimoji="0" lang="en-US" sz="8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 Death occurred 7 days after treatment was interrupted for febrile neutropenia; the cause of death was noted as secondary to follicular lymphoma. Two additional patients died from AEs (septicemia and aortic aneurysm) which occurred outside of the treatment-emergent period (&gt;30 days after last dose of treatment).</a:t>
            </a:r>
            <a:br>
              <a:rPr kumimoji="0" lang="en-US" sz="8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br>
            <a:r>
              <a:rPr kumimoji="0" lang="en-US" sz="800" b="0" i="0" u="none" strike="noStrike" kern="1200" cap="none" spc="0" normalizeH="0" baseline="30000" noProof="0">
                <a:ln>
                  <a:noFill/>
                </a:ln>
                <a:solidFill>
                  <a:srgbClr val="283349">
                    <a:lumMod val="50000"/>
                  </a:srgbClr>
                </a:solidFill>
                <a:effectLst/>
                <a:uLnTx/>
                <a:uFillTx/>
                <a:latin typeface="Arial" panose="020B0604020202020204"/>
                <a:ea typeface="+mn-ea"/>
                <a:cs typeface="+mn-cs"/>
              </a:rPr>
              <a:t>b</a:t>
            </a:r>
            <a:r>
              <a:rPr kumimoji="0" lang="en-US" sz="8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 60-month K-M estimate. </a:t>
            </a:r>
            <a:r>
              <a:rPr kumimoji="0" lang="en-US" sz="800" b="0" i="0" u="none" strike="noStrike" kern="1200" cap="none" spc="0" normalizeH="0" baseline="30000" noProof="0">
                <a:ln>
                  <a:noFill/>
                </a:ln>
                <a:solidFill>
                  <a:srgbClr val="283349">
                    <a:lumMod val="50000"/>
                  </a:srgbClr>
                </a:solidFill>
                <a:effectLst/>
                <a:uLnTx/>
                <a:uFillTx/>
                <a:latin typeface="Arial" panose="020B0604020202020204"/>
                <a:ea typeface="+mn-ea"/>
                <a:cs typeface="+mn-cs"/>
              </a:rPr>
              <a:t>c</a:t>
            </a:r>
            <a:r>
              <a:rPr kumimoji="0" lang="en-US" sz="8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 12-month K-M estimate. </a:t>
            </a:r>
            <a:endParaRPr kumimoji="0" lang="en-US" sz="800" b="0" i="0" u="none" strike="noStrike" kern="1200" cap="none" spc="0" normalizeH="0" baseline="0" noProof="0">
              <a:ln>
                <a:noFill/>
              </a:ln>
              <a:solidFill>
                <a:srgbClr val="283349">
                  <a:lumMod val="50000"/>
                </a:srgbClr>
              </a:solidFill>
              <a:effectLst/>
              <a:highlight>
                <a:srgbClr val="FF00FF"/>
              </a:highligh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6EA207CC-98DE-01AD-BA91-FB94F5302FFD}"/>
              </a:ext>
            </a:extLst>
          </p:cNvPr>
          <p:cNvSpPr txBox="1"/>
          <p:nvPr/>
        </p:nvSpPr>
        <p:spPr>
          <a:xfrm>
            <a:off x="692124" y="1088216"/>
            <a:ext cx="50228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Summary of Safety Profile and Efficacy Results</a:t>
            </a:r>
            <a:endParaRPr kumimoji="0" lang="en-GB" sz="14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E86BFA3F-0B39-E3F3-CC3F-88355DB3D546}"/>
              </a:ext>
            </a:extLst>
          </p:cNvPr>
          <p:cNvSpPr txBox="1"/>
          <p:nvPr/>
        </p:nvSpPr>
        <p:spPr>
          <a:xfrm>
            <a:off x="7064951" y="4525405"/>
            <a:ext cx="4990548" cy="1569660"/>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83349"/>
                </a:solidFill>
                <a:effectLst/>
                <a:uLnTx/>
                <a:uFillTx/>
                <a:latin typeface="Arial" panose="020B0604020202020204"/>
                <a:ea typeface="Calibri" panose="020F0502020204030204" pitchFamily="34" charset="0"/>
                <a:cs typeface="Times New Roman" panose="02020603050405020304" pitchFamily="18" charset="0"/>
              </a:rPr>
              <a:t>Summary</a:t>
            </a:r>
            <a:r>
              <a:rPr kumimoji="0" lang="en-US" sz="1600" b="0" i="0" u="none" strike="noStrike" kern="1200" cap="none" spc="0" normalizeH="0" baseline="0" noProof="0">
                <a:ln>
                  <a:noFill/>
                </a:ln>
                <a:solidFill>
                  <a:srgbClr val="283349"/>
                </a:solidFill>
                <a:effectLst/>
                <a:uLnTx/>
                <a:uFillTx/>
                <a:latin typeface="Arial" panose="020B0604020202020204"/>
                <a:ea typeface="Calibri" panose="020F0502020204030204" pitchFamily="34" charset="0"/>
                <a:cs typeface="Times New Roman" panose="02020603050405020304" pitchFamily="18"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3A70">
                    <a:lumMod val="50000"/>
                  </a:srgbClr>
                </a:solidFill>
                <a:effectLst/>
                <a:uLnTx/>
                <a:uFillTx/>
                <a:latin typeface="Arial" panose="020B0604020202020204"/>
                <a:ea typeface="+mn-ea"/>
                <a:cs typeface="+mn-cs"/>
              </a:rPr>
              <a:t>The combination of A + rituximab was well tolerated in TN FL and R/R FL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3A70">
                    <a:lumMod val="50000"/>
                  </a:srgbClr>
                </a:solidFill>
                <a:effectLst/>
                <a:uLnTx/>
                <a:uFillTx/>
                <a:latin typeface="Arial" panose="020B0604020202020204"/>
                <a:ea typeface="+mn-ea"/>
                <a:cs typeface="+mn-cs"/>
              </a:rPr>
              <a:t>The addition of lenalidomide 20 mg suggests improved ORR in R/R FL compared with A alone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3A70">
                    <a:lumMod val="50000"/>
                  </a:srgbClr>
                </a:solidFill>
                <a:effectLst/>
                <a:uLnTx/>
                <a:uFillTx/>
                <a:latin typeface="Arial" panose="020B0604020202020204"/>
                <a:ea typeface="+mn-ea"/>
                <a:cs typeface="+mn-cs"/>
              </a:rPr>
              <a:t>Further studies of this regimen in FL are needed</a:t>
            </a:r>
            <a:endParaRPr kumimoji="0" lang="en-GB" sz="1600" b="0" i="0" u="none" strike="noStrike" kern="1200" cap="none" spc="0" normalizeH="0" baseline="0" noProof="0">
              <a:ln>
                <a:noFill/>
              </a:ln>
              <a:solidFill>
                <a:srgbClr val="D9D8D6"/>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05880431-B396-5FCB-8EE3-C73282612D67}"/>
              </a:ext>
            </a:extLst>
          </p:cNvPr>
          <p:cNvSpPr txBox="1"/>
          <p:nvPr/>
        </p:nvSpPr>
        <p:spPr>
          <a:xfrm>
            <a:off x="7277981" y="1063822"/>
            <a:ext cx="43588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Best % change from baseline in sum of product diameters in Part 3 (A+R</a:t>
            </a:r>
            <a:r>
              <a:rPr kumimoji="0" lang="en-US" sz="1400" b="1" i="0" u="none" strike="noStrike" kern="1200" cap="none" spc="0" normalizeH="0" baseline="30000" noProof="0">
                <a:ln>
                  <a:noFill/>
                </a:ln>
                <a:solidFill>
                  <a:srgbClr val="283349"/>
                </a:solidFill>
                <a:effectLst/>
                <a:uLnTx/>
                <a:uFillTx/>
                <a:latin typeface="Arial" panose="020B0604020202020204"/>
                <a:ea typeface="+mn-ea"/>
                <a:cs typeface="+mn-cs"/>
              </a:rPr>
              <a:t>2</a:t>
            </a: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 in R/R FL)</a:t>
            </a:r>
            <a:endParaRPr kumimoji="0" lang="en-GB" sz="1400" b="1"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6F0CAEDF-85B2-05FA-3D84-9EA27D33C311}"/>
              </a:ext>
            </a:extLst>
          </p:cNvPr>
          <p:cNvSpPr txBox="1"/>
          <p:nvPr/>
        </p:nvSpPr>
        <p:spPr>
          <a:xfrm>
            <a:off x="7402010" y="4318770"/>
            <a:ext cx="4774818" cy="215444"/>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 Indicates patient who received lenalidomide 15 mg. All other patients received lenalidomide 20 mg.</a:t>
            </a:r>
            <a:endParaRPr kumimoji="0" lang="en-US" sz="800" b="0" i="0" u="none" strike="noStrike" kern="1200" cap="none" spc="0" normalizeH="0" baseline="0" noProof="0">
              <a:ln>
                <a:noFill/>
              </a:ln>
              <a:solidFill>
                <a:srgbClr val="283349">
                  <a:lumMod val="50000"/>
                </a:srgbClr>
              </a:solidFill>
              <a:effectLst/>
              <a:highlight>
                <a:srgbClr val="FF00FF"/>
              </a:highlight>
              <a:uLnTx/>
              <a:uFillTx/>
              <a:latin typeface="Arial" panose="020B0604020202020204"/>
              <a:ea typeface="+mn-ea"/>
              <a:cs typeface="+mn-cs"/>
            </a:endParaRPr>
          </a:p>
        </p:txBody>
      </p:sp>
      <p:grpSp>
        <p:nvGrpSpPr>
          <p:cNvPr id="20" name="Group 19">
            <a:extLst>
              <a:ext uri="{FF2B5EF4-FFF2-40B4-BE49-F238E27FC236}">
                <a16:creationId xmlns:a16="http://schemas.microsoft.com/office/drawing/2014/main" id="{2DE8F5DD-C48C-1FDC-2955-64E3C3324A88}"/>
              </a:ext>
            </a:extLst>
          </p:cNvPr>
          <p:cNvGrpSpPr/>
          <p:nvPr/>
        </p:nvGrpSpPr>
        <p:grpSpPr>
          <a:xfrm>
            <a:off x="7170259" y="1600177"/>
            <a:ext cx="4466568" cy="2704319"/>
            <a:chOff x="7170259" y="1512594"/>
            <a:chExt cx="4466568" cy="2820183"/>
          </a:xfrm>
          <a:effectLst>
            <a:outerShdw blurRad="50800" dist="38100" dir="2700000" algn="tl" rotWithShape="0">
              <a:prstClr val="black">
                <a:alpha val="40000"/>
              </a:prstClr>
            </a:outerShdw>
          </a:effectLst>
        </p:grpSpPr>
        <p:pic>
          <p:nvPicPr>
            <p:cNvPr id="14" name="Picture 13">
              <a:extLst>
                <a:ext uri="{FF2B5EF4-FFF2-40B4-BE49-F238E27FC236}">
                  <a16:creationId xmlns:a16="http://schemas.microsoft.com/office/drawing/2014/main" id="{A634D133-5932-1056-730E-028C1416F933}"/>
                </a:ext>
              </a:extLst>
            </p:cNvPr>
            <p:cNvPicPr>
              <a:picLocks noChangeAspect="1"/>
            </p:cNvPicPr>
            <p:nvPr/>
          </p:nvPicPr>
          <p:blipFill>
            <a:blip r:embed="rId3"/>
            <a:stretch>
              <a:fillRect/>
            </a:stretch>
          </p:blipFill>
          <p:spPr>
            <a:xfrm>
              <a:off x="7184660" y="1512594"/>
              <a:ext cx="4452167" cy="2820183"/>
            </a:xfrm>
            <a:prstGeom prst="rect">
              <a:avLst/>
            </a:prstGeom>
          </p:spPr>
        </p:pic>
        <p:sp>
          <p:nvSpPr>
            <p:cNvPr id="17" name="TextBox 16">
              <a:extLst>
                <a:ext uri="{FF2B5EF4-FFF2-40B4-BE49-F238E27FC236}">
                  <a16:creationId xmlns:a16="http://schemas.microsoft.com/office/drawing/2014/main" id="{E7F6E921-089B-2ACC-F3F9-10D009C1A039}"/>
                </a:ext>
              </a:extLst>
            </p:cNvPr>
            <p:cNvSpPr txBox="1"/>
            <p:nvPr/>
          </p:nvSpPr>
          <p:spPr>
            <a:xfrm rot="16200000">
              <a:off x="6608056" y="2872419"/>
              <a:ext cx="1339850" cy="21544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283349"/>
                  </a:solidFill>
                  <a:effectLst/>
                  <a:uLnTx/>
                  <a:uFillTx/>
                  <a:latin typeface="Arial" panose="020B0604020202020204"/>
                  <a:ea typeface="+mn-ea"/>
                  <a:cs typeface="+mn-cs"/>
                </a:rPr>
                <a:t>Percent Change in SPD</a:t>
              </a:r>
              <a:endParaRPr kumimoji="0" lang="en-GB" sz="8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64815190-357B-67D5-4F22-A71E70566794}"/>
                </a:ext>
              </a:extLst>
            </p:cNvPr>
            <p:cNvSpPr txBox="1"/>
            <p:nvPr/>
          </p:nvSpPr>
          <p:spPr>
            <a:xfrm>
              <a:off x="10371992" y="1624745"/>
              <a:ext cx="1219200" cy="20005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283349"/>
                  </a:solidFill>
                  <a:effectLst/>
                  <a:uLnTx/>
                  <a:uFillTx/>
                  <a:latin typeface="Arial" panose="020B0604020202020204"/>
                  <a:ea typeface="+mn-ea"/>
                  <a:cs typeface="+mn-cs"/>
                </a:rPr>
                <a:t>Best Overall Response</a:t>
              </a:r>
              <a:endParaRPr kumimoji="0" lang="en-GB" sz="700" b="1"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3E0B115-BDA4-C20F-87B3-ACB7AB2B261F}"/>
                </a:ext>
              </a:extLst>
            </p:cNvPr>
            <p:cNvSpPr txBox="1"/>
            <p:nvPr/>
          </p:nvSpPr>
          <p:spPr>
            <a:xfrm>
              <a:off x="10687628" y="1752110"/>
              <a:ext cx="949199" cy="46166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83349"/>
                  </a:solidFill>
                  <a:effectLst/>
                  <a:uLnTx/>
                  <a:uFillTx/>
                  <a:latin typeface="Arial" panose="020B0604020202020204"/>
                  <a:ea typeface="+mn-ea"/>
                  <a:cs typeface="+mn-cs"/>
                </a:rPr>
                <a:t>Disease progression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83349"/>
                  </a:solidFill>
                  <a:effectLst/>
                  <a:uLnTx/>
                  <a:uFillTx/>
                  <a:latin typeface="Arial" panose="020B0604020202020204"/>
                  <a:ea typeface="+mn-ea"/>
                  <a:cs typeface="+mn-cs"/>
                </a:rPr>
                <a:t>Stable disease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83349"/>
                  </a:solidFill>
                  <a:effectLst/>
                  <a:uLnTx/>
                  <a:uFillTx/>
                  <a:latin typeface="Arial" panose="020B0604020202020204"/>
                  <a:ea typeface="+mn-ea"/>
                  <a:cs typeface="+mn-cs"/>
                </a:rPr>
                <a:t>Partial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83349"/>
                  </a:solidFill>
                  <a:effectLst/>
                  <a:uLnTx/>
                  <a:uFillTx/>
                  <a:latin typeface="Arial" panose="020B0604020202020204"/>
                  <a:ea typeface="+mn-ea"/>
                  <a:cs typeface="+mn-cs"/>
                </a:rPr>
                <a:t>Complete response</a:t>
              </a:r>
              <a:endParaRPr kumimoji="0" lang="en-GB" sz="6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84224702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04748E-AF42-468A-348F-27A5E50F0A04}"/>
              </a:ext>
            </a:extLst>
          </p:cNvPr>
          <p:cNvSpPr>
            <a:spLocks noGrp="1"/>
          </p:cNvSpPr>
          <p:nvPr>
            <p:ph sz="quarter" idx="13"/>
          </p:nvPr>
        </p:nvSpPr>
        <p:spPr>
          <a:xfrm>
            <a:off x="739448" y="3009902"/>
            <a:ext cx="10637379" cy="838197"/>
          </a:xfrm>
        </p:spPr>
        <p:txBody>
          <a:bodyPr/>
          <a:lstStyle/>
          <a:p>
            <a:pPr marL="0" indent="0">
              <a:buNone/>
            </a:pPr>
            <a:r>
              <a:rPr lang="en-GB" sz="3200" b="1"/>
              <a:t>Marginal zone lymphoma</a:t>
            </a:r>
          </a:p>
        </p:txBody>
      </p:sp>
      <p:sp>
        <p:nvSpPr>
          <p:cNvPr id="2" name="Slide Number Placeholder 2">
            <a:extLst>
              <a:ext uri="{FF2B5EF4-FFF2-40B4-BE49-F238E27FC236}">
                <a16:creationId xmlns:a16="http://schemas.microsoft.com/office/drawing/2014/main" id="{0C2E88CC-FD22-C410-C737-38ED1C2536EB}"/>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81673970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56262" y="1082952"/>
            <a:ext cx="3363421" cy="461665"/>
          </a:xfrm>
          <a:prstGeom prst="rect">
            <a:avLst/>
          </a:prstGeom>
        </p:spPr>
        <p:txBody>
          <a:bodyPr wrap="non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83349"/>
                </a:solidFill>
                <a:effectLst/>
                <a:uLnTx/>
                <a:uFillTx/>
                <a:latin typeface="Arial" panose="020B0604020202020204"/>
                <a:ea typeface="+mn-ea"/>
                <a:cs typeface="+mn-cs"/>
              </a:rPr>
              <a:t>Three distinct entities</a:t>
            </a:r>
          </a:p>
        </p:txBody>
      </p:sp>
      <p:sp>
        <p:nvSpPr>
          <p:cNvPr id="31" name="Rectangle 30"/>
          <p:cNvSpPr/>
          <p:nvPr/>
        </p:nvSpPr>
        <p:spPr>
          <a:xfrm>
            <a:off x="8385295" y="1083238"/>
            <a:ext cx="1499128" cy="461665"/>
          </a:xfrm>
          <a:prstGeom prst="rect">
            <a:avLst/>
          </a:prstGeom>
        </p:spPr>
        <p:txBody>
          <a:bodyPr wrap="non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83349"/>
                </a:solidFill>
                <a:effectLst/>
                <a:uLnTx/>
                <a:uFillTx/>
                <a:latin typeface="Arial" panose="020B0604020202020204"/>
                <a:ea typeface="+mn-ea"/>
                <a:cs typeface="+mn-cs"/>
              </a:rPr>
              <a:t> Outlines</a:t>
            </a:r>
          </a:p>
        </p:txBody>
      </p:sp>
      <p:sp>
        <p:nvSpPr>
          <p:cNvPr id="186" name="ZoneTexte 185"/>
          <p:cNvSpPr txBox="1"/>
          <p:nvPr/>
        </p:nvSpPr>
        <p:spPr>
          <a:xfrm>
            <a:off x="628166" y="5583989"/>
            <a:ext cx="6188270" cy="400110"/>
          </a:xfrm>
          <a:prstGeom prst="rect">
            <a:avLst/>
          </a:prstGeom>
          <a:noFill/>
        </p:spPr>
        <p:txBody>
          <a:bodyPr wrap="square" rtlCol="0">
            <a:spAutoFit/>
          </a:bodyPr>
          <a:lstStyle/>
          <a:p>
            <a:pPr marL="228589" marR="0" lvl="0" indent="-228589"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1000" b="1" i="0" u="none" strike="noStrike" kern="1200" cap="none" spc="0" normalizeH="0" baseline="0" noProof="0" err="1">
                <a:ln>
                  <a:noFill/>
                </a:ln>
                <a:solidFill>
                  <a:srgbClr val="1F497D"/>
                </a:solidFill>
                <a:effectLst/>
                <a:uLnTx/>
                <a:uFillTx/>
                <a:latin typeface="Arial" charset="0"/>
                <a:ea typeface="+mn-ea"/>
                <a:cs typeface="+mn-cs"/>
              </a:rPr>
              <a:t>Mucosal</a:t>
            </a:r>
            <a:r>
              <a:rPr kumimoji="0" lang="fr-FR" sz="1000" b="1" i="0" u="none" strike="noStrike" kern="1200" cap="none" spc="0" normalizeH="0" baseline="0" noProof="0">
                <a:ln>
                  <a:noFill/>
                </a:ln>
                <a:solidFill>
                  <a:srgbClr val="1F497D"/>
                </a:solidFill>
                <a:effectLst/>
                <a:uLnTx/>
                <a:uFillTx/>
                <a:latin typeface="Arial" charset="0"/>
                <a:ea typeface="+mn-ea"/>
                <a:cs typeface="+mn-cs"/>
              </a:rPr>
              <a:t> sites: </a:t>
            </a:r>
            <a:r>
              <a:rPr kumimoji="0" lang="fr-FR" sz="1000" b="1" i="0" u="none" strike="noStrike" kern="1200" cap="none" spc="0" normalizeH="0" baseline="0" noProof="0" err="1">
                <a:ln>
                  <a:noFill/>
                </a:ln>
                <a:solidFill>
                  <a:srgbClr val="283349"/>
                </a:solidFill>
                <a:effectLst/>
                <a:uLnTx/>
                <a:uFillTx/>
                <a:latin typeface="Arial" charset="0"/>
                <a:ea typeface="+mn-ea"/>
                <a:cs typeface="+mn-cs"/>
              </a:rPr>
              <a:t>gastric</a:t>
            </a:r>
            <a:r>
              <a:rPr kumimoji="0" lang="fr-FR" sz="1000" b="1" i="0" u="none" strike="noStrike" kern="1200" cap="none" spc="0" normalizeH="0" baseline="0" noProof="0">
                <a:ln>
                  <a:noFill/>
                </a:ln>
                <a:solidFill>
                  <a:srgbClr val="283349"/>
                </a:solidFill>
                <a:effectLst/>
                <a:uLnTx/>
                <a:uFillTx/>
                <a:latin typeface="Arial" charset="0"/>
                <a:ea typeface="+mn-ea"/>
                <a:cs typeface="+mn-cs"/>
              </a:rPr>
              <a:t>, </a:t>
            </a:r>
            <a:r>
              <a:rPr kumimoji="0" lang="fr-FR" sz="1000" b="0" i="0" u="none" strike="noStrike" kern="1200" cap="none" spc="0" normalizeH="0" baseline="0" noProof="0">
                <a:ln>
                  <a:noFill/>
                </a:ln>
                <a:solidFill>
                  <a:srgbClr val="283349"/>
                </a:solidFill>
                <a:effectLst/>
                <a:uLnTx/>
                <a:uFillTx/>
                <a:latin typeface="Arial" charset="0"/>
                <a:ea typeface="+mn-ea"/>
                <a:cs typeface="+mn-cs"/>
              </a:rPr>
              <a:t>Intestine, </a:t>
            </a:r>
            <a:r>
              <a:rPr kumimoji="0" lang="fr-FR" sz="1000" b="1" i="0" u="none" strike="noStrike" kern="1200" cap="none" spc="0" normalizeH="0" baseline="0" noProof="0" err="1">
                <a:ln>
                  <a:noFill/>
                </a:ln>
                <a:solidFill>
                  <a:srgbClr val="283349"/>
                </a:solidFill>
                <a:effectLst/>
                <a:uLnTx/>
                <a:uFillTx/>
                <a:latin typeface="Arial" charset="0"/>
                <a:ea typeface="+mn-ea"/>
                <a:cs typeface="+mn-cs"/>
              </a:rPr>
              <a:t>lung</a:t>
            </a:r>
            <a:r>
              <a:rPr kumimoji="0" lang="fr-FR" sz="1000" b="1" i="0" u="none" strike="noStrike" kern="1200" cap="none" spc="0" normalizeH="0" baseline="0" noProof="0">
                <a:ln>
                  <a:noFill/>
                </a:ln>
                <a:solidFill>
                  <a:srgbClr val="283349"/>
                </a:solidFill>
                <a:effectLst/>
                <a:uLnTx/>
                <a:uFillTx/>
                <a:latin typeface="Arial" charset="0"/>
                <a:ea typeface="+mn-ea"/>
                <a:cs typeface="+mn-cs"/>
              </a:rPr>
              <a:t>, </a:t>
            </a:r>
            <a:r>
              <a:rPr kumimoji="0" lang="fr-FR" sz="1000" b="0" i="0" u="none" strike="noStrike" kern="1200" cap="none" spc="0" normalizeH="0" baseline="0" noProof="0">
                <a:ln>
                  <a:noFill/>
                </a:ln>
                <a:solidFill>
                  <a:srgbClr val="283349"/>
                </a:solidFill>
                <a:effectLst/>
                <a:uLnTx/>
                <a:uFillTx/>
                <a:latin typeface="Arial" charset="0"/>
                <a:ea typeface="+mn-ea"/>
                <a:cs typeface="+mn-cs"/>
              </a:rPr>
              <a:t>pharynx, larynx, </a:t>
            </a:r>
            <a:r>
              <a:rPr kumimoji="0" lang="fr-FR" sz="1000" b="0" i="0" u="none" strike="noStrike" kern="1200" cap="none" spc="0" normalizeH="0" baseline="0" noProof="0" err="1">
                <a:ln>
                  <a:noFill/>
                </a:ln>
                <a:solidFill>
                  <a:srgbClr val="283349"/>
                </a:solidFill>
                <a:effectLst/>
                <a:uLnTx/>
                <a:uFillTx/>
                <a:latin typeface="Arial" charset="0"/>
                <a:ea typeface="+mn-ea"/>
                <a:cs typeface="+mn-cs"/>
              </a:rPr>
              <a:t>urinary</a:t>
            </a:r>
            <a:r>
              <a:rPr kumimoji="0" lang="fr-FR" sz="1000" b="0" i="0" u="none" strike="noStrike" kern="1200" cap="none" spc="0" normalizeH="0" baseline="0" noProof="0">
                <a:ln>
                  <a:noFill/>
                </a:ln>
                <a:solidFill>
                  <a:srgbClr val="283349"/>
                </a:solidFill>
                <a:effectLst/>
                <a:uLnTx/>
                <a:uFillTx/>
                <a:latin typeface="Arial" charset="0"/>
                <a:ea typeface="+mn-ea"/>
                <a:cs typeface="+mn-cs"/>
              </a:rPr>
              <a:t> tract, </a:t>
            </a:r>
            <a:r>
              <a:rPr kumimoji="0" lang="fr-FR" sz="1000" b="0" i="0" u="none" strike="noStrike" kern="1200" cap="none" spc="0" normalizeH="0" baseline="0" noProof="0" err="1">
                <a:ln>
                  <a:noFill/>
                </a:ln>
                <a:solidFill>
                  <a:srgbClr val="283349"/>
                </a:solidFill>
                <a:effectLst/>
                <a:uLnTx/>
                <a:uFillTx/>
                <a:latin typeface="Arial" charset="0"/>
                <a:ea typeface="+mn-ea"/>
                <a:cs typeface="+mn-cs"/>
              </a:rPr>
              <a:t>breast</a:t>
            </a:r>
            <a:r>
              <a:rPr kumimoji="0" lang="fr-FR" sz="1000" b="0" i="0" u="none" strike="noStrike" kern="1200" cap="none" spc="0" normalizeH="0" baseline="0" noProof="0">
                <a:ln>
                  <a:noFill/>
                </a:ln>
                <a:solidFill>
                  <a:srgbClr val="283349"/>
                </a:solidFill>
                <a:effectLst/>
                <a:uLnTx/>
                <a:uFillTx/>
                <a:latin typeface="Arial" charset="0"/>
                <a:ea typeface="+mn-ea"/>
                <a:cs typeface="+mn-cs"/>
              </a:rPr>
              <a:t>, </a:t>
            </a:r>
            <a:r>
              <a:rPr kumimoji="0" lang="fr-FR" sz="1000" b="0" i="0" u="none" strike="noStrike" kern="1200" cap="none" spc="0" normalizeH="0" baseline="0" noProof="0" err="1">
                <a:ln>
                  <a:noFill/>
                </a:ln>
                <a:solidFill>
                  <a:srgbClr val="283349"/>
                </a:solidFill>
                <a:effectLst/>
                <a:uLnTx/>
                <a:uFillTx/>
                <a:latin typeface="Arial" charset="0"/>
                <a:ea typeface="+mn-ea"/>
                <a:cs typeface="+mn-cs"/>
              </a:rPr>
              <a:t>thyroid</a:t>
            </a:r>
            <a:r>
              <a:rPr kumimoji="0" lang="fr-FR" sz="1000" b="0" i="0" u="none" strike="noStrike" kern="1200" cap="none" spc="0" normalizeH="0" baseline="0" noProof="0">
                <a:ln>
                  <a:noFill/>
                </a:ln>
                <a:solidFill>
                  <a:srgbClr val="283349"/>
                </a:solidFill>
                <a:effectLst/>
                <a:uLnTx/>
                <a:uFillTx/>
                <a:latin typeface="Arial" charset="0"/>
                <a:ea typeface="+mn-ea"/>
                <a:cs typeface="+mn-cs"/>
              </a:rPr>
              <a:t>, </a:t>
            </a:r>
            <a:r>
              <a:rPr kumimoji="0" lang="fr-FR" sz="1000" b="0" i="0" u="none" strike="noStrike" kern="1200" cap="none" spc="0" normalizeH="0" baseline="0" noProof="0" err="1">
                <a:ln>
                  <a:noFill/>
                </a:ln>
                <a:solidFill>
                  <a:srgbClr val="283349"/>
                </a:solidFill>
                <a:effectLst/>
                <a:uLnTx/>
                <a:uFillTx/>
                <a:latin typeface="Arial" charset="0"/>
                <a:ea typeface="+mn-ea"/>
                <a:cs typeface="+mn-cs"/>
              </a:rPr>
              <a:t>salivary</a:t>
            </a:r>
            <a:r>
              <a:rPr kumimoji="0" lang="fr-FR" sz="1000" b="0" i="0" u="none" strike="noStrike" kern="1200" cap="none" spc="0" normalizeH="0" baseline="0" noProof="0">
                <a:ln>
                  <a:noFill/>
                </a:ln>
                <a:solidFill>
                  <a:srgbClr val="283349"/>
                </a:solidFill>
                <a:effectLst/>
                <a:uLnTx/>
                <a:uFillTx/>
                <a:latin typeface="Arial" charset="0"/>
                <a:ea typeface="+mn-ea"/>
                <a:cs typeface="+mn-cs"/>
              </a:rPr>
              <a:t> gland</a:t>
            </a:r>
          </a:p>
          <a:p>
            <a:pPr marL="228589" marR="0" lvl="0" indent="-228589" algn="l" defTabSz="609585"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1000" b="1" i="0" u="none" strike="noStrike" kern="1200" cap="none" spc="0" normalizeH="0" baseline="0" noProof="0">
                <a:ln>
                  <a:noFill/>
                </a:ln>
                <a:solidFill>
                  <a:srgbClr val="1F497D"/>
                </a:solidFill>
                <a:effectLst/>
                <a:uLnTx/>
                <a:uFillTx/>
                <a:latin typeface="Arial" charset="0"/>
                <a:ea typeface="+mn-ea"/>
                <a:cs typeface="+mn-cs"/>
              </a:rPr>
              <a:t>Non-</a:t>
            </a:r>
            <a:r>
              <a:rPr kumimoji="0" lang="fr-FR" sz="1000" b="1" i="0" u="none" strike="noStrike" kern="1200" cap="none" spc="0" normalizeH="0" baseline="0" noProof="0" err="1">
                <a:ln>
                  <a:noFill/>
                </a:ln>
                <a:solidFill>
                  <a:srgbClr val="1F497D"/>
                </a:solidFill>
                <a:effectLst/>
                <a:uLnTx/>
                <a:uFillTx/>
                <a:latin typeface="Arial" charset="0"/>
                <a:ea typeface="+mn-ea"/>
                <a:cs typeface="+mn-cs"/>
              </a:rPr>
              <a:t>mucosal</a:t>
            </a:r>
            <a:r>
              <a:rPr kumimoji="0" lang="fr-FR" sz="1000" b="1" i="0" u="none" strike="noStrike" kern="1200" cap="none" spc="0" normalizeH="0" baseline="0" noProof="0">
                <a:ln>
                  <a:noFill/>
                </a:ln>
                <a:solidFill>
                  <a:srgbClr val="1F497D"/>
                </a:solidFill>
                <a:effectLst/>
                <a:uLnTx/>
                <a:uFillTx/>
                <a:latin typeface="Arial" charset="0"/>
                <a:ea typeface="+mn-ea"/>
                <a:cs typeface="+mn-cs"/>
              </a:rPr>
              <a:t> sites: </a:t>
            </a:r>
            <a:r>
              <a:rPr kumimoji="0" lang="fr-FR" sz="1000" b="1" i="0" u="none" strike="noStrike" kern="1200" cap="none" spc="0" normalizeH="0" baseline="0" noProof="0">
                <a:ln>
                  <a:noFill/>
                </a:ln>
                <a:solidFill>
                  <a:srgbClr val="283349"/>
                </a:solidFill>
                <a:effectLst/>
                <a:uLnTx/>
                <a:uFillTx/>
                <a:latin typeface="Arial" charset="0"/>
                <a:ea typeface="+mn-ea"/>
                <a:cs typeface="+mn-cs"/>
              </a:rPr>
              <a:t>skin, </a:t>
            </a:r>
            <a:r>
              <a:rPr kumimoji="0" lang="fr-FR" sz="1000" b="0" i="0" u="none" strike="noStrike" kern="1200" cap="none" spc="0" normalizeH="0" baseline="0" noProof="0" err="1">
                <a:ln>
                  <a:noFill/>
                </a:ln>
                <a:solidFill>
                  <a:srgbClr val="283349"/>
                </a:solidFill>
                <a:effectLst/>
                <a:uLnTx/>
                <a:uFillTx/>
                <a:latin typeface="Arial" charset="0"/>
                <a:ea typeface="+mn-ea"/>
                <a:cs typeface="+mn-cs"/>
              </a:rPr>
              <a:t>meninges</a:t>
            </a:r>
            <a:r>
              <a:rPr kumimoji="0" lang="fr-FR" sz="1000" b="0" i="0" u="none" strike="noStrike" kern="1200" cap="none" spc="0" normalizeH="0" baseline="0" noProof="0">
                <a:ln>
                  <a:noFill/>
                </a:ln>
                <a:solidFill>
                  <a:srgbClr val="283349"/>
                </a:solidFill>
                <a:effectLst/>
                <a:uLnTx/>
                <a:uFillTx/>
                <a:latin typeface="Arial" charset="0"/>
                <a:ea typeface="+mn-ea"/>
                <a:cs typeface="+mn-cs"/>
              </a:rPr>
              <a:t>, </a:t>
            </a:r>
            <a:r>
              <a:rPr kumimoji="0" lang="fr-FR" sz="1000" b="0" i="0" u="none" strike="noStrike" kern="1200" cap="none" spc="0" normalizeH="0" baseline="0" noProof="0" err="1">
                <a:ln>
                  <a:noFill/>
                </a:ln>
                <a:solidFill>
                  <a:srgbClr val="283349"/>
                </a:solidFill>
                <a:effectLst/>
                <a:uLnTx/>
                <a:uFillTx/>
                <a:latin typeface="Arial" charset="0"/>
                <a:ea typeface="+mn-ea"/>
                <a:cs typeface="+mn-cs"/>
              </a:rPr>
              <a:t>orbit</a:t>
            </a:r>
            <a:endParaRPr kumimoji="0" lang="fr-FR" sz="1000" b="0" i="0" u="none" strike="noStrike" kern="1200" cap="none" spc="0" normalizeH="0" baseline="0" noProof="0">
              <a:ln>
                <a:noFill/>
              </a:ln>
              <a:solidFill>
                <a:srgbClr val="283349"/>
              </a:solidFill>
              <a:effectLst/>
              <a:uLnTx/>
              <a:uFillTx/>
              <a:latin typeface="Arial" charset="0"/>
              <a:ea typeface="+mn-ea"/>
              <a:cs typeface="+mn-cs"/>
            </a:endParaRPr>
          </a:p>
        </p:txBody>
      </p:sp>
      <p:grpSp>
        <p:nvGrpSpPr>
          <p:cNvPr id="3" name="Group 2">
            <a:extLst>
              <a:ext uri="{FF2B5EF4-FFF2-40B4-BE49-F238E27FC236}">
                <a16:creationId xmlns:a16="http://schemas.microsoft.com/office/drawing/2014/main" id="{D699ED0B-BE08-24A5-78DC-0A127F83C797}"/>
              </a:ext>
            </a:extLst>
          </p:cNvPr>
          <p:cNvGrpSpPr/>
          <p:nvPr/>
        </p:nvGrpSpPr>
        <p:grpSpPr>
          <a:xfrm>
            <a:off x="6560083" y="1981200"/>
            <a:ext cx="5491291" cy="3374571"/>
            <a:chOff x="6560083" y="1981200"/>
            <a:chExt cx="5491291" cy="3374571"/>
          </a:xfrm>
        </p:grpSpPr>
        <p:sp>
          <p:nvSpPr>
            <p:cNvPr id="2" name="ZoneTexte 1"/>
            <p:cNvSpPr txBox="1"/>
            <p:nvPr/>
          </p:nvSpPr>
          <p:spPr>
            <a:xfrm>
              <a:off x="6636335" y="2063048"/>
              <a:ext cx="5357080" cy="379656"/>
            </a:xfrm>
            <a:prstGeom prst="rect">
              <a:avLst/>
            </a:prstGeom>
            <a:noFill/>
          </p:spPr>
          <p:txBody>
            <a:bodyPr wrap="square" rtlCol="0">
              <a:spAutoFit/>
            </a:bodyPr>
            <a:lstStyle/>
            <a:p>
              <a:pPr marL="285744" marR="0" lvl="0" indent="-285744" algn="l" defTabSz="609585" rtl="0" eaLnBrk="1" fontAlgn="base" latinLnBrk="0" hangingPunct="1">
                <a:lnSpc>
                  <a:spcPct val="100000"/>
                </a:lnSpc>
                <a:spcBef>
                  <a:spcPts val="1200"/>
                </a:spcBef>
                <a:spcAft>
                  <a:spcPct val="0"/>
                </a:spcAft>
                <a:buClr>
                  <a:srgbClr val="C00000"/>
                </a:buClr>
                <a:buSzTx/>
                <a:buFont typeface="Arial" panose="020B0604020202020204" pitchFamily="34" charset="0"/>
                <a:buChar char="•"/>
                <a:tabLst/>
                <a:defRPr/>
              </a:pPr>
              <a:r>
                <a:rPr kumimoji="0" lang="fr-FR" sz="1867" b="1" i="0" u="none" strike="noStrike" kern="1200" cap="none" spc="0" normalizeH="0" baseline="0" noProof="0">
                  <a:ln>
                    <a:noFill/>
                  </a:ln>
                  <a:solidFill>
                    <a:srgbClr val="283349"/>
                  </a:solidFill>
                  <a:effectLst/>
                  <a:uLnTx/>
                  <a:uFillTx/>
                  <a:latin typeface="Arial" panose="020B0604020202020204"/>
                  <a:ea typeface="+mn-ea"/>
                  <a:cs typeface="+mn-cs"/>
                </a:rPr>
                <a:t>At least 3 diseases</a:t>
              </a:r>
              <a:endParaRPr kumimoji="0" lang="fr-FR" sz="1867" b="1" i="0" u="none" strike="noStrike" kern="1200" cap="none" spc="0" normalizeH="0" baseline="30000" noProof="0">
                <a:ln>
                  <a:noFill/>
                </a:ln>
                <a:solidFill>
                  <a:srgbClr val="283349"/>
                </a:solidFill>
                <a:effectLst/>
                <a:uLnTx/>
                <a:uFillTx/>
                <a:latin typeface="Arial" panose="020B0604020202020204"/>
                <a:ea typeface="+mn-ea"/>
                <a:cs typeface="+mn-cs"/>
              </a:endParaRPr>
            </a:p>
          </p:txBody>
        </p:sp>
        <p:sp>
          <p:nvSpPr>
            <p:cNvPr id="4" name="Rectangle 3"/>
            <p:cNvSpPr/>
            <p:nvPr/>
          </p:nvSpPr>
          <p:spPr>
            <a:xfrm>
              <a:off x="6560083" y="1981200"/>
              <a:ext cx="5491291" cy="337457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FFFFFF"/>
                </a:solidFill>
                <a:effectLst/>
                <a:uLnTx/>
                <a:uFillTx/>
                <a:latin typeface="Arial"/>
                <a:ea typeface="+mn-ea"/>
                <a:cs typeface="Arial"/>
              </a:endParaRPr>
            </a:p>
          </p:txBody>
        </p:sp>
        <p:pic>
          <p:nvPicPr>
            <p:cNvPr id="185" name="Google Shape;196;p3"/>
            <p:cNvPicPr preferRelativeResize="0"/>
            <p:nvPr/>
          </p:nvPicPr>
          <p:blipFill rotWithShape="1">
            <a:blip r:embed="rId3">
              <a:alphaModFix/>
            </a:blip>
            <a:srcRect b="7311"/>
            <a:stretch/>
          </p:blipFill>
          <p:spPr>
            <a:xfrm>
              <a:off x="6677248" y="2742296"/>
              <a:ext cx="5223349" cy="2452328"/>
            </a:xfrm>
            <a:prstGeom prst="rect">
              <a:avLst/>
            </a:prstGeom>
            <a:noFill/>
            <a:ln>
              <a:noFill/>
            </a:ln>
          </p:spPr>
        </p:pic>
      </p:grpSp>
      <p:sp>
        <p:nvSpPr>
          <p:cNvPr id="5" name="Slide Number Placeholder 2">
            <a:extLst>
              <a:ext uri="{FF2B5EF4-FFF2-40B4-BE49-F238E27FC236}">
                <a16:creationId xmlns:a16="http://schemas.microsoft.com/office/drawing/2014/main" id="{6214C2F5-C8F0-D5ED-FA43-20F7728854C0}"/>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9" name="Title 8">
            <a:extLst>
              <a:ext uri="{FF2B5EF4-FFF2-40B4-BE49-F238E27FC236}">
                <a16:creationId xmlns:a16="http://schemas.microsoft.com/office/drawing/2014/main" id="{C5556056-C94D-3FD4-2B5E-F4FBBE2E8590}"/>
              </a:ext>
            </a:extLst>
          </p:cNvPr>
          <p:cNvSpPr>
            <a:spLocks noGrp="1"/>
          </p:cNvSpPr>
          <p:nvPr>
            <p:ph type="ctrTitle"/>
          </p:nvPr>
        </p:nvSpPr>
        <p:spPr/>
        <p:txBody>
          <a:bodyPr/>
          <a:lstStyle/>
          <a:p>
            <a:r>
              <a:rPr lang="en-US"/>
              <a:t>All MZL are not the same </a:t>
            </a:r>
            <a:endParaRPr lang="en-GB"/>
          </a:p>
        </p:txBody>
      </p:sp>
      <p:sp>
        <p:nvSpPr>
          <p:cNvPr id="10" name="TextBox 9">
            <a:extLst>
              <a:ext uri="{FF2B5EF4-FFF2-40B4-BE49-F238E27FC236}">
                <a16:creationId xmlns:a16="http://schemas.microsoft.com/office/drawing/2014/main" id="{2DC4A53C-EA4B-B28A-D422-2A1EA10EAFB4}"/>
              </a:ext>
            </a:extLst>
          </p:cNvPr>
          <p:cNvSpPr txBox="1"/>
          <p:nvPr/>
        </p:nvSpPr>
        <p:spPr>
          <a:xfrm>
            <a:off x="11558159" y="3406427"/>
            <a:ext cx="139090" cy="235962"/>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solidFill>
                  <a:srgbClr val="283349"/>
                </a:solidFill>
                <a:effectLst/>
                <a:uLnTx/>
                <a:uFillTx/>
                <a:latin typeface="Arial" panose="020B0604020202020204"/>
                <a:ea typeface="+mn-ea"/>
                <a:cs typeface="+mn-cs"/>
              </a:rPr>
              <a:t>2</a:t>
            </a:r>
            <a:endParaRPr kumimoji="0" lang="en-GB" sz="1400" b="0" i="0" u="none" strike="noStrike" kern="1200" cap="none" spc="0" normalizeH="0" baseline="30000" noProof="0" err="1">
              <a:ln>
                <a:noFill/>
              </a:ln>
              <a:solidFill>
                <a:srgbClr val="283349"/>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C3417493-2A38-EF31-1ABD-340201D00B10}"/>
              </a:ext>
            </a:extLst>
          </p:cNvPr>
          <p:cNvSpPr txBox="1"/>
          <p:nvPr/>
        </p:nvSpPr>
        <p:spPr>
          <a:xfrm>
            <a:off x="739448" y="6116548"/>
            <a:ext cx="10982382" cy="369332"/>
          </a:xfrm>
          <a:prstGeom prst="rect">
            <a:avLst/>
          </a:prstGeom>
          <a:no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EMZL, extranodal marginal zone lymphoma; NMZL, nodal MZL; SMZL, splenic MZL.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1) Provided courtesy of Prof Thieblemont; 2) Olszewski AJ and Castillo JJ. Cancer. 2013;119(3):629-38.</a:t>
            </a:r>
          </a:p>
        </p:txBody>
      </p:sp>
      <p:grpSp>
        <p:nvGrpSpPr>
          <p:cNvPr id="316" name="Group 315">
            <a:extLst>
              <a:ext uri="{FF2B5EF4-FFF2-40B4-BE49-F238E27FC236}">
                <a16:creationId xmlns:a16="http://schemas.microsoft.com/office/drawing/2014/main" id="{4435F1CA-4B13-5290-FB4E-54E1E431E23B}"/>
              </a:ext>
            </a:extLst>
          </p:cNvPr>
          <p:cNvGrpSpPr/>
          <p:nvPr/>
        </p:nvGrpSpPr>
        <p:grpSpPr>
          <a:xfrm>
            <a:off x="497490" y="1722484"/>
            <a:ext cx="5929803" cy="3821071"/>
            <a:chOff x="497490" y="1722484"/>
            <a:chExt cx="5929803" cy="3821071"/>
          </a:xfrm>
        </p:grpSpPr>
        <p:sp>
          <p:nvSpPr>
            <p:cNvPr id="35" name="Textfeld 9"/>
            <p:cNvSpPr txBox="1">
              <a:spLocks noChangeArrowheads="1"/>
            </p:cNvSpPr>
            <p:nvPr/>
          </p:nvSpPr>
          <p:spPr bwMode="auto">
            <a:xfrm>
              <a:off x="1031148" y="1731789"/>
              <a:ext cx="1135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095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de-DE" altLang="de-DE" sz="2400" b="1" i="0" u="none" strike="noStrike" kern="1200" cap="none" spc="0" normalizeH="0" baseline="0" noProof="0">
                  <a:ln>
                    <a:noFill/>
                  </a:ln>
                  <a:solidFill>
                    <a:srgbClr val="283349"/>
                  </a:solidFill>
                  <a:effectLst/>
                  <a:uLnTx/>
                  <a:uFillTx/>
                  <a:latin typeface="Arial" panose="020B0604020202020204"/>
                  <a:ea typeface="+mn-ea"/>
                  <a:cs typeface="+mn-cs"/>
                </a:rPr>
                <a:t>EMZL</a:t>
              </a:r>
              <a:r>
                <a:rPr kumimoji="0" lang="de-DE" altLang="de-DE" sz="2400" b="1" i="0" u="none" strike="noStrike" kern="1200" cap="none" spc="0" normalizeH="0" baseline="30000" noProof="0">
                  <a:ln>
                    <a:noFill/>
                  </a:ln>
                  <a:solidFill>
                    <a:srgbClr val="283349"/>
                  </a:solidFill>
                  <a:effectLst/>
                  <a:uLnTx/>
                  <a:uFillTx/>
                  <a:latin typeface="Arial" panose="020B0604020202020204"/>
                  <a:ea typeface="+mn-ea"/>
                  <a:cs typeface="+mn-cs"/>
                </a:rPr>
                <a:t>1</a:t>
              </a:r>
            </a:p>
          </p:txBody>
        </p:sp>
        <p:sp>
          <p:nvSpPr>
            <p:cNvPr id="37" name="Textfeld 11"/>
            <p:cNvSpPr txBox="1">
              <a:spLocks noChangeArrowheads="1"/>
            </p:cNvSpPr>
            <p:nvPr/>
          </p:nvSpPr>
          <p:spPr bwMode="auto">
            <a:xfrm>
              <a:off x="4982703" y="1722484"/>
              <a:ext cx="11528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095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de-DE" altLang="de-DE" sz="2400" b="1" i="0" u="none" strike="noStrike" kern="1200" cap="none" spc="0" normalizeH="0" baseline="0" noProof="0">
                  <a:ln>
                    <a:noFill/>
                  </a:ln>
                  <a:solidFill>
                    <a:srgbClr val="283349"/>
                  </a:solidFill>
                  <a:effectLst/>
                  <a:uLnTx/>
                  <a:uFillTx/>
                  <a:latin typeface="Arial" panose="020B0604020202020204"/>
                  <a:ea typeface="+mn-ea"/>
                  <a:cs typeface="+mn-cs"/>
                </a:rPr>
                <a:t>NMZL</a:t>
              </a:r>
              <a:r>
                <a:rPr kumimoji="0" lang="de-DE" altLang="de-DE" sz="2400" b="1" i="0" u="none" strike="noStrike" kern="1200" cap="none" spc="0" normalizeH="0" baseline="30000" noProof="0">
                  <a:ln>
                    <a:noFill/>
                  </a:ln>
                  <a:solidFill>
                    <a:srgbClr val="283349"/>
                  </a:solidFill>
                  <a:effectLst/>
                  <a:uLnTx/>
                  <a:uFillTx/>
                  <a:latin typeface="Arial" panose="020B0604020202020204"/>
                  <a:ea typeface="+mn-ea"/>
                  <a:cs typeface="+mn-cs"/>
                </a:rPr>
                <a:t>1</a:t>
              </a:r>
              <a:endParaRPr kumimoji="0" lang="de-DE" altLang="de-DE" sz="2400" b="1"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38" name="Textfeld 11"/>
            <p:cNvSpPr txBox="1">
              <a:spLocks noChangeArrowheads="1"/>
            </p:cNvSpPr>
            <p:nvPr/>
          </p:nvSpPr>
          <p:spPr bwMode="auto">
            <a:xfrm>
              <a:off x="2956293" y="1723244"/>
              <a:ext cx="11352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095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de-DE" altLang="de-DE" sz="2400" b="1" i="0" u="none" strike="noStrike" kern="1200" cap="none" spc="0" normalizeH="0" baseline="0" noProof="0">
                  <a:ln>
                    <a:noFill/>
                  </a:ln>
                  <a:solidFill>
                    <a:srgbClr val="283349"/>
                  </a:solidFill>
                  <a:effectLst/>
                  <a:uLnTx/>
                  <a:uFillTx/>
                  <a:latin typeface="Arial" panose="020B0604020202020204"/>
                  <a:ea typeface="+mn-ea"/>
                  <a:cs typeface="+mn-cs"/>
                </a:rPr>
                <a:t>SMZL</a:t>
              </a:r>
              <a:r>
                <a:rPr kumimoji="0" lang="de-DE" altLang="de-DE" sz="2400" b="1" i="0" u="none" strike="noStrike" kern="1200" cap="none" spc="0" normalizeH="0" baseline="30000" noProof="0">
                  <a:ln>
                    <a:noFill/>
                  </a:ln>
                  <a:solidFill>
                    <a:srgbClr val="283349"/>
                  </a:solidFill>
                  <a:effectLst/>
                  <a:uLnTx/>
                  <a:uFillTx/>
                  <a:latin typeface="Arial" panose="020B0604020202020204"/>
                  <a:ea typeface="+mn-ea"/>
                  <a:cs typeface="+mn-cs"/>
                </a:rPr>
                <a:t>1</a:t>
              </a:r>
              <a:endParaRPr kumimoji="0" lang="de-DE" altLang="de-DE" sz="2400" b="1"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12" name="Grafik 10">
              <a:extLst>
                <a:ext uri="{FF2B5EF4-FFF2-40B4-BE49-F238E27FC236}">
                  <a16:creationId xmlns:a16="http://schemas.microsoft.com/office/drawing/2014/main" id="{1C37B278-50BA-9430-9D42-E86A2EE41EAC}"/>
                </a:ext>
              </a:extLst>
            </p:cNvPr>
            <p:cNvPicPr>
              <a:picLocks noChangeAspect="1"/>
            </p:cNvPicPr>
            <p:nvPr/>
          </p:nvPicPr>
          <p:blipFill rotWithShape="1">
            <a:blip r:embed="rId4">
              <a:duotone>
                <a:srgbClr val="FFFFFF">
                  <a:shade val="45000"/>
                  <a:satMod val="135000"/>
                </a:srgbClr>
                <a:prstClr val="white"/>
              </a:duotone>
            </a:blip>
            <a:srcRect t="9099"/>
            <a:stretch/>
          </p:blipFill>
          <p:spPr>
            <a:xfrm>
              <a:off x="4525089" y="2698594"/>
              <a:ext cx="1902204" cy="2750413"/>
            </a:xfrm>
            <a:prstGeom prst="rect">
              <a:avLst/>
            </a:prstGeom>
          </p:spPr>
        </p:pic>
        <p:pic>
          <p:nvPicPr>
            <p:cNvPr id="13" name="Grafik 10">
              <a:extLst>
                <a:ext uri="{FF2B5EF4-FFF2-40B4-BE49-F238E27FC236}">
                  <a16:creationId xmlns:a16="http://schemas.microsoft.com/office/drawing/2014/main" id="{6393FE49-E7CD-BD3E-AFD0-E81277C254AF}"/>
                </a:ext>
              </a:extLst>
            </p:cNvPr>
            <p:cNvPicPr>
              <a:picLocks noChangeAspect="1"/>
            </p:cNvPicPr>
            <p:nvPr/>
          </p:nvPicPr>
          <p:blipFill rotWithShape="1">
            <a:blip r:embed="rId4">
              <a:duotone>
                <a:srgbClr val="FFFFFF">
                  <a:shade val="45000"/>
                  <a:satMod val="135000"/>
                </a:srgbClr>
                <a:prstClr val="white"/>
              </a:duotone>
            </a:blip>
            <a:srcRect t="9099"/>
            <a:stretch/>
          </p:blipFill>
          <p:spPr>
            <a:xfrm>
              <a:off x="2584883" y="2764616"/>
              <a:ext cx="1878068" cy="2750413"/>
            </a:xfrm>
            <a:prstGeom prst="rect">
              <a:avLst/>
            </a:prstGeom>
          </p:spPr>
        </p:pic>
        <p:pic>
          <p:nvPicPr>
            <p:cNvPr id="14" name="Grafik 10">
              <a:extLst>
                <a:ext uri="{FF2B5EF4-FFF2-40B4-BE49-F238E27FC236}">
                  <a16:creationId xmlns:a16="http://schemas.microsoft.com/office/drawing/2014/main" id="{A01EF197-E7B8-0077-6A9D-E48121C6A35C}"/>
                </a:ext>
              </a:extLst>
            </p:cNvPr>
            <p:cNvPicPr>
              <a:picLocks noChangeAspect="1"/>
            </p:cNvPicPr>
            <p:nvPr/>
          </p:nvPicPr>
          <p:blipFill rotWithShape="1">
            <a:blip r:embed="rId4">
              <a:duotone>
                <a:srgbClr val="FFFFFF">
                  <a:shade val="45000"/>
                  <a:satMod val="135000"/>
                </a:srgbClr>
                <a:prstClr val="white"/>
              </a:duotone>
            </a:blip>
            <a:srcRect t="9099"/>
            <a:stretch/>
          </p:blipFill>
          <p:spPr>
            <a:xfrm>
              <a:off x="497490" y="2793142"/>
              <a:ext cx="2008975" cy="2750413"/>
            </a:xfrm>
            <a:prstGeom prst="rect">
              <a:avLst/>
            </a:prstGeom>
          </p:spPr>
        </p:pic>
        <p:sp>
          <p:nvSpPr>
            <p:cNvPr id="15" name="Ellipse 38">
              <a:extLst>
                <a:ext uri="{FF2B5EF4-FFF2-40B4-BE49-F238E27FC236}">
                  <a16:creationId xmlns:a16="http://schemas.microsoft.com/office/drawing/2014/main" id="{19518AC6-5517-2025-0C34-BD3E22FFC50C}"/>
                </a:ext>
              </a:extLst>
            </p:cNvPr>
            <p:cNvSpPr/>
            <p:nvPr/>
          </p:nvSpPr>
          <p:spPr>
            <a:xfrm rot="7189356">
              <a:off x="5198232" y="4258901"/>
              <a:ext cx="448733" cy="256116"/>
            </a:xfrm>
            <a:prstGeom prst="ellipse">
              <a:avLst/>
            </a:prstGeom>
            <a:solidFill>
              <a:srgbClr val="FFFF00"/>
            </a:solidFill>
            <a:ln w="3175" cap="flat" cmpd="sng" algn="ctr">
              <a:solidFill>
                <a:srgbClr val="BBE0E3">
                  <a:shade val="50000"/>
                </a:srgbClr>
              </a:solidFill>
              <a:prstDash val="solid"/>
            </a:ln>
            <a:effectLst/>
          </p:spPr>
          <p:txBody>
            <a:bodyPr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Arial"/>
                <a:ea typeface="+mn-ea"/>
                <a:cs typeface="Arial"/>
              </a:endParaRPr>
            </a:p>
          </p:txBody>
        </p:sp>
        <p:sp>
          <p:nvSpPr>
            <p:cNvPr id="16" name="Ellipse 39">
              <a:extLst>
                <a:ext uri="{FF2B5EF4-FFF2-40B4-BE49-F238E27FC236}">
                  <a16:creationId xmlns:a16="http://schemas.microsoft.com/office/drawing/2014/main" id="{82ADEA12-3A32-5A3F-3E91-5095FA30533B}"/>
                </a:ext>
              </a:extLst>
            </p:cNvPr>
            <p:cNvSpPr/>
            <p:nvPr/>
          </p:nvSpPr>
          <p:spPr>
            <a:xfrm rot="5400000">
              <a:off x="5094684" y="4628419"/>
              <a:ext cx="340232" cy="209431"/>
            </a:xfrm>
            <a:prstGeom prst="ellipse">
              <a:avLst/>
            </a:prstGeom>
            <a:solidFill>
              <a:srgbClr val="FFFF00"/>
            </a:solidFill>
            <a:ln w="3175" cap="flat" cmpd="sng" algn="ctr">
              <a:solidFill>
                <a:srgbClr val="BBE0E3">
                  <a:shade val="50000"/>
                </a:srgbClr>
              </a:solidFill>
              <a:prstDash val="solid"/>
            </a:ln>
            <a:effectLst/>
          </p:spPr>
          <p:txBody>
            <a:bodyPr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Arial"/>
                <a:ea typeface="+mn-ea"/>
                <a:cs typeface="Arial"/>
              </a:endParaRPr>
            </a:p>
          </p:txBody>
        </p:sp>
        <p:sp>
          <p:nvSpPr>
            <p:cNvPr id="17" name="Ellipse 40">
              <a:extLst>
                <a:ext uri="{FF2B5EF4-FFF2-40B4-BE49-F238E27FC236}">
                  <a16:creationId xmlns:a16="http://schemas.microsoft.com/office/drawing/2014/main" id="{63132EB7-6F3E-ADDB-4707-3EA3CDC978A5}"/>
                </a:ext>
              </a:extLst>
            </p:cNvPr>
            <p:cNvSpPr/>
            <p:nvPr/>
          </p:nvSpPr>
          <p:spPr>
            <a:xfrm rot="2586244">
              <a:off x="4905283" y="4842417"/>
              <a:ext cx="355600" cy="266700"/>
            </a:xfrm>
            <a:prstGeom prst="ellipse">
              <a:avLst/>
            </a:prstGeom>
            <a:solidFill>
              <a:srgbClr val="FFFF00"/>
            </a:solidFill>
            <a:ln w="3175" cap="flat" cmpd="sng" algn="ctr">
              <a:solidFill>
                <a:srgbClr val="BBE0E3">
                  <a:shade val="50000"/>
                </a:srgbClr>
              </a:solidFill>
              <a:prstDash val="solid"/>
            </a:ln>
            <a:effectLst/>
          </p:spPr>
          <p:txBody>
            <a:bodyPr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Arial"/>
                <a:ea typeface="+mn-ea"/>
                <a:cs typeface="Arial"/>
              </a:endParaRPr>
            </a:p>
          </p:txBody>
        </p:sp>
        <p:sp>
          <p:nvSpPr>
            <p:cNvPr id="18" name="Ellipse 41">
              <a:extLst>
                <a:ext uri="{FF2B5EF4-FFF2-40B4-BE49-F238E27FC236}">
                  <a16:creationId xmlns:a16="http://schemas.microsoft.com/office/drawing/2014/main" id="{6127EF7E-F4A5-928F-950B-0DD6D384ABEF}"/>
                </a:ext>
              </a:extLst>
            </p:cNvPr>
            <p:cNvSpPr/>
            <p:nvPr/>
          </p:nvSpPr>
          <p:spPr>
            <a:xfrm rot="7189356">
              <a:off x="6027877" y="3558902"/>
              <a:ext cx="280995" cy="256116"/>
            </a:xfrm>
            <a:prstGeom prst="ellipse">
              <a:avLst/>
            </a:prstGeom>
            <a:solidFill>
              <a:srgbClr val="FFFF00"/>
            </a:solidFill>
            <a:ln w="3175" cap="flat" cmpd="sng" algn="ctr">
              <a:solidFill>
                <a:srgbClr val="BBE0E3">
                  <a:shade val="50000"/>
                </a:srgbClr>
              </a:solidFill>
              <a:prstDash val="solid"/>
            </a:ln>
            <a:effectLst/>
          </p:spPr>
          <p:txBody>
            <a:bodyPr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Arial"/>
                <a:ea typeface="+mn-ea"/>
                <a:cs typeface="Arial"/>
              </a:endParaRPr>
            </a:p>
          </p:txBody>
        </p:sp>
        <p:sp>
          <p:nvSpPr>
            <p:cNvPr id="19" name="Ellipse 42">
              <a:extLst>
                <a:ext uri="{FF2B5EF4-FFF2-40B4-BE49-F238E27FC236}">
                  <a16:creationId xmlns:a16="http://schemas.microsoft.com/office/drawing/2014/main" id="{8ECAACF2-FEE6-152A-653E-8B53C2938BAF}"/>
                </a:ext>
              </a:extLst>
            </p:cNvPr>
            <p:cNvSpPr/>
            <p:nvPr/>
          </p:nvSpPr>
          <p:spPr>
            <a:xfrm rot="7189356">
              <a:off x="5266156" y="2915730"/>
              <a:ext cx="280995" cy="256116"/>
            </a:xfrm>
            <a:prstGeom prst="ellipse">
              <a:avLst/>
            </a:prstGeom>
            <a:solidFill>
              <a:srgbClr val="FFFF00"/>
            </a:solidFill>
            <a:ln w="3175" cap="flat" cmpd="sng" algn="ctr">
              <a:solidFill>
                <a:srgbClr val="BBE0E3">
                  <a:shade val="50000"/>
                </a:srgbClr>
              </a:solidFill>
              <a:prstDash val="solid"/>
            </a:ln>
            <a:effectLst/>
          </p:spPr>
          <p:txBody>
            <a:bodyPr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Arial"/>
                <a:ea typeface="+mn-ea"/>
                <a:cs typeface="Arial"/>
              </a:endParaRPr>
            </a:p>
          </p:txBody>
        </p:sp>
        <p:pic>
          <p:nvPicPr>
            <p:cNvPr id="20" name="Grafik 25">
              <a:extLst>
                <a:ext uri="{FF2B5EF4-FFF2-40B4-BE49-F238E27FC236}">
                  <a16:creationId xmlns:a16="http://schemas.microsoft.com/office/drawing/2014/main" id="{91BC06B9-753F-FDE0-D49A-4E349B8F1F80}"/>
                </a:ext>
              </a:extLst>
            </p:cNvPr>
            <p:cNvPicPr>
              <a:picLocks noChangeAspect="1"/>
            </p:cNvPicPr>
            <p:nvPr/>
          </p:nvPicPr>
          <p:blipFill>
            <a:blip r:embed="rId5">
              <a:extLst>
                <a:ext uri="{28A0092B-C50C-407E-A947-70E740481C1C}">
                  <a14:useLocalDpi xmlns:a14="http://schemas.microsoft.com/office/drawing/2010/main" val="0"/>
                </a:ext>
              </a:extLst>
            </a:blip>
            <a:srcRect l="48801"/>
            <a:stretch>
              <a:fillRect/>
            </a:stretch>
          </p:blipFill>
          <p:spPr bwMode="auto">
            <a:xfrm>
              <a:off x="3638059" y="3863040"/>
              <a:ext cx="431469" cy="61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733">
              <a:extLst>
                <a:ext uri="{FF2B5EF4-FFF2-40B4-BE49-F238E27FC236}">
                  <a16:creationId xmlns:a16="http://schemas.microsoft.com/office/drawing/2014/main" id="{ED189E4F-6D61-CAB4-FA73-006D865B3D9B}"/>
                </a:ext>
              </a:extLst>
            </p:cNvPr>
            <p:cNvGrpSpPr>
              <a:grpSpLocks/>
            </p:cNvGrpSpPr>
            <p:nvPr/>
          </p:nvGrpSpPr>
          <p:grpSpPr bwMode="auto">
            <a:xfrm>
              <a:off x="1380461" y="3933443"/>
              <a:ext cx="548919" cy="629575"/>
              <a:chOff x="2370" y="1601"/>
              <a:chExt cx="1032" cy="1115"/>
            </a:xfrm>
          </p:grpSpPr>
          <p:sp>
            <p:nvSpPr>
              <p:cNvPr id="22" name="Freeform 734">
                <a:extLst>
                  <a:ext uri="{FF2B5EF4-FFF2-40B4-BE49-F238E27FC236}">
                    <a16:creationId xmlns:a16="http://schemas.microsoft.com/office/drawing/2014/main" id="{81B48856-0862-CE3A-5556-FA8B670014B4}"/>
                  </a:ext>
                </a:extLst>
              </p:cNvPr>
              <p:cNvSpPr>
                <a:spLocks/>
              </p:cNvSpPr>
              <p:nvPr/>
            </p:nvSpPr>
            <p:spPr bwMode="auto">
              <a:xfrm>
                <a:off x="2370" y="1601"/>
                <a:ext cx="1032" cy="1115"/>
              </a:xfrm>
              <a:custGeom>
                <a:avLst/>
                <a:gdLst>
                  <a:gd name="T0" fmla="*/ 230 w 413"/>
                  <a:gd name="T1" fmla="*/ 6205 h 418"/>
                  <a:gd name="T2" fmla="*/ 542 w 413"/>
                  <a:gd name="T3" fmla="*/ 6431 h 418"/>
                  <a:gd name="T4" fmla="*/ 917 w 413"/>
                  <a:gd name="T5" fmla="*/ 7058 h 418"/>
                  <a:gd name="T6" fmla="*/ 1824 w 413"/>
                  <a:gd name="T7" fmla="*/ 7386 h 418"/>
                  <a:gd name="T8" fmla="*/ 3041 w 413"/>
                  <a:gd name="T9" fmla="*/ 7842 h 418"/>
                  <a:gd name="T10" fmla="*/ 6120 w 413"/>
                  <a:gd name="T11" fmla="*/ 4156 h 418"/>
                  <a:gd name="T12" fmla="*/ 5058 w 413"/>
                  <a:gd name="T13" fmla="*/ 149 h 418"/>
                  <a:gd name="T14" fmla="*/ 3696 w 413"/>
                  <a:gd name="T15" fmla="*/ 683 h 418"/>
                  <a:gd name="T16" fmla="*/ 3258 w 413"/>
                  <a:gd name="T17" fmla="*/ 1422 h 418"/>
                  <a:gd name="T18" fmla="*/ 3133 w 413"/>
                  <a:gd name="T19" fmla="*/ 1400 h 418"/>
                  <a:gd name="T20" fmla="*/ 3133 w 413"/>
                  <a:gd name="T21" fmla="*/ 1422 h 418"/>
                  <a:gd name="T22" fmla="*/ 3133 w 413"/>
                  <a:gd name="T23" fmla="*/ 1400 h 418"/>
                  <a:gd name="T24" fmla="*/ 2841 w 413"/>
                  <a:gd name="T25" fmla="*/ 683 h 418"/>
                  <a:gd name="T26" fmla="*/ 2499 w 413"/>
                  <a:gd name="T27" fmla="*/ 931 h 418"/>
                  <a:gd name="T28" fmla="*/ 2074 w 413"/>
                  <a:gd name="T29" fmla="*/ 888 h 418"/>
                  <a:gd name="T30" fmla="*/ 2416 w 413"/>
                  <a:gd name="T31" fmla="*/ 1993 h 418"/>
                  <a:gd name="T32" fmla="*/ 2416 w 413"/>
                  <a:gd name="T33" fmla="*/ 1993 h 418"/>
                  <a:gd name="T34" fmla="*/ 2416 w 413"/>
                  <a:gd name="T35" fmla="*/ 1993 h 418"/>
                  <a:gd name="T36" fmla="*/ 2479 w 413"/>
                  <a:gd name="T37" fmla="*/ 2070 h 418"/>
                  <a:gd name="T38" fmla="*/ 2946 w 413"/>
                  <a:gd name="T39" fmla="*/ 3052 h 418"/>
                  <a:gd name="T40" fmla="*/ 2684 w 413"/>
                  <a:gd name="T41" fmla="*/ 4497 h 418"/>
                  <a:gd name="T42" fmla="*/ 1887 w 413"/>
                  <a:gd name="T43" fmla="*/ 5543 h 418"/>
                  <a:gd name="T44" fmla="*/ 1312 w 413"/>
                  <a:gd name="T45" fmla="*/ 5351 h 418"/>
                  <a:gd name="T46" fmla="*/ 887 w 413"/>
                  <a:gd name="T47" fmla="*/ 5351 h 418"/>
                  <a:gd name="T48" fmla="*/ 355 w 413"/>
                  <a:gd name="T49" fmla="*/ 5087 h 418"/>
                  <a:gd name="T50" fmla="*/ 230 w 413"/>
                  <a:gd name="T51" fmla="*/ 6205 h 4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13" h="418">
                    <a:moveTo>
                      <a:pt x="15" y="327"/>
                    </a:moveTo>
                    <a:cubicBezTo>
                      <a:pt x="24" y="329"/>
                      <a:pt x="30" y="333"/>
                      <a:pt x="35" y="339"/>
                    </a:cubicBezTo>
                    <a:cubicBezTo>
                      <a:pt x="42" y="347"/>
                      <a:pt x="47" y="363"/>
                      <a:pt x="59" y="372"/>
                    </a:cubicBezTo>
                    <a:cubicBezTo>
                      <a:pt x="82" y="391"/>
                      <a:pt x="98" y="388"/>
                      <a:pt x="117" y="389"/>
                    </a:cubicBezTo>
                    <a:cubicBezTo>
                      <a:pt x="137" y="390"/>
                      <a:pt x="137" y="408"/>
                      <a:pt x="195" y="413"/>
                    </a:cubicBezTo>
                    <a:cubicBezTo>
                      <a:pt x="253" y="418"/>
                      <a:pt x="370" y="325"/>
                      <a:pt x="392" y="219"/>
                    </a:cubicBezTo>
                    <a:cubicBezTo>
                      <a:pt x="413" y="113"/>
                      <a:pt x="399" y="26"/>
                      <a:pt x="324" y="8"/>
                    </a:cubicBezTo>
                    <a:cubicBezTo>
                      <a:pt x="288" y="0"/>
                      <a:pt x="258" y="14"/>
                      <a:pt x="237" y="36"/>
                    </a:cubicBezTo>
                    <a:cubicBezTo>
                      <a:pt x="224" y="50"/>
                      <a:pt x="216" y="71"/>
                      <a:pt x="209" y="75"/>
                    </a:cubicBezTo>
                    <a:cubicBezTo>
                      <a:pt x="206" y="76"/>
                      <a:pt x="204" y="76"/>
                      <a:pt x="201" y="74"/>
                    </a:cubicBezTo>
                    <a:cubicBezTo>
                      <a:pt x="201" y="75"/>
                      <a:pt x="201" y="75"/>
                      <a:pt x="201" y="75"/>
                    </a:cubicBezTo>
                    <a:cubicBezTo>
                      <a:pt x="201" y="74"/>
                      <a:pt x="201" y="74"/>
                      <a:pt x="201" y="74"/>
                    </a:cubicBezTo>
                    <a:cubicBezTo>
                      <a:pt x="193" y="70"/>
                      <a:pt x="187" y="54"/>
                      <a:pt x="182" y="36"/>
                    </a:cubicBezTo>
                    <a:cubicBezTo>
                      <a:pt x="182" y="42"/>
                      <a:pt x="174" y="45"/>
                      <a:pt x="160" y="49"/>
                    </a:cubicBezTo>
                    <a:cubicBezTo>
                      <a:pt x="147" y="54"/>
                      <a:pt x="135" y="54"/>
                      <a:pt x="133" y="47"/>
                    </a:cubicBezTo>
                    <a:cubicBezTo>
                      <a:pt x="137" y="69"/>
                      <a:pt x="144" y="91"/>
                      <a:pt x="155" y="105"/>
                    </a:cubicBezTo>
                    <a:cubicBezTo>
                      <a:pt x="155" y="105"/>
                      <a:pt x="155" y="105"/>
                      <a:pt x="155" y="105"/>
                    </a:cubicBezTo>
                    <a:cubicBezTo>
                      <a:pt x="155" y="105"/>
                      <a:pt x="155" y="105"/>
                      <a:pt x="155" y="105"/>
                    </a:cubicBezTo>
                    <a:cubicBezTo>
                      <a:pt x="157" y="106"/>
                      <a:pt x="158" y="108"/>
                      <a:pt x="159" y="109"/>
                    </a:cubicBezTo>
                    <a:cubicBezTo>
                      <a:pt x="184" y="133"/>
                      <a:pt x="192" y="136"/>
                      <a:pt x="189" y="161"/>
                    </a:cubicBezTo>
                    <a:cubicBezTo>
                      <a:pt x="185" y="185"/>
                      <a:pt x="177" y="215"/>
                      <a:pt x="172" y="237"/>
                    </a:cubicBezTo>
                    <a:cubicBezTo>
                      <a:pt x="165" y="264"/>
                      <a:pt x="152" y="290"/>
                      <a:pt x="121" y="292"/>
                    </a:cubicBezTo>
                    <a:cubicBezTo>
                      <a:pt x="97" y="293"/>
                      <a:pt x="100" y="285"/>
                      <a:pt x="84" y="282"/>
                    </a:cubicBezTo>
                    <a:cubicBezTo>
                      <a:pt x="68" y="279"/>
                      <a:pt x="66" y="285"/>
                      <a:pt x="57" y="282"/>
                    </a:cubicBezTo>
                    <a:cubicBezTo>
                      <a:pt x="53" y="281"/>
                      <a:pt x="41" y="273"/>
                      <a:pt x="23" y="268"/>
                    </a:cubicBezTo>
                    <a:cubicBezTo>
                      <a:pt x="12" y="271"/>
                      <a:pt x="0" y="322"/>
                      <a:pt x="15" y="327"/>
                    </a:cubicBezTo>
                    <a:close/>
                  </a:path>
                </a:pathLst>
              </a:custGeom>
              <a:solidFill>
                <a:srgbClr val="E6C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3" name="Freeform 735">
                <a:extLst>
                  <a:ext uri="{FF2B5EF4-FFF2-40B4-BE49-F238E27FC236}">
                    <a16:creationId xmlns:a16="http://schemas.microsoft.com/office/drawing/2014/main" id="{D00FC316-BA32-BC97-3407-84C3230EAD8F}"/>
                  </a:ext>
                </a:extLst>
              </p:cNvPr>
              <p:cNvSpPr>
                <a:spLocks/>
              </p:cNvSpPr>
              <p:nvPr/>
            </p:nvSpPr>
            <p:spPr bwMode="auto">
              <a:xfrm>
                <a:off x="2437" y="1703"/>
                <a:ext cx="938" cy="1000"/>
              </a:xfrm>
              <a:custGeom>
                <a:avLst/>
                <a:gdLst>
                  <a:gd name="T0" fmla="*/ 50 w 375"/>
                  <a:gd name="T1" fmla="*/ 5461 h 375"/>
                  <a:gd name="T2" fmla="*/ 208 w 375"/>
                  <a:gd name="T3" fmla="*/ 5632 h 375"/>
                  <a:gd name="T4" fmla="*/ 563 w 375"/>
                  <a:gd name="T5" fmla="*/ 6237 h 375"/>
                  <a:gd name="T6" fmla="*/ 1438 w 375"/>
                  <a:gd name="T7" fmla="*/ 6563 h 375"/>
                  <a:gd name="T8" fmla="*/ 2596 w 375"/>
                  <a:gd name="T9" fmla="*/ 6997 h 375"/>
                  <a:gd name="T10" fmla="*/ 5555 w 375"/>
                  <a:gd name="T11" fmla="*/ 3491 h 375"/>
                  <a:gd name="T12" fmla="*/ 5163 w 375"/>
                  <a:gd name="T13" fmla="*/ 0 h 375"/>
                  <a:gd name="T14" fmla="*/ 4943 w 375"/>
                  <a:gd name="T15" fmla="*/ 4437 h 375"/>
                  <a:gd name="T16" fmla="*/ 2429 w 375"/>
                  <a:gd name="T17" fmla="*/ 6280 h 375"/>
                  <a:gd name="T18" fmla="*/ 1501 w 375"/>
                  <a:gd name="T19" fmla="*/ 5896 h 375"/>
                  <a:gd name="T20" fmla="*/ 395 w 375"/>
                  <a:gd name="T21" fmla="*/ 5653 h 375"/>
                  <a:gd name="T22" fmla="*/ 50 w 375"/>
                  <a:gd name="T23" fmla="*/ 5461 h 3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375">
                    <a:moveTo>
                      <a:pt x="3" y="288"/>
                    </a:moveTo>
                    <a:cubicBezTo>
                      <a:pt x="7" y="291"/>
                      <a:pt x="10" y="294"/>
                      <a:pt x="13" y="297"/>
                    </a:cubicBezTo>
                    <a:cubicBezTo>
                      <a:pt x="20" y="305"/>
                      <a:pt x="25" y="320"/>
                      <a:pt x="36" y="329"/>
                    </a:cubicBezTo>
                    <a:cubicBezTo>
                      <a:pt x="59" y="348"/>
                      <a:pt x="73" y="345"/>
                      <a:pt x="92" y="346"/>
                    </a:cubicBezTo>
                    <a:cubicBezTo>
                      <a:pt x="112" y="348"/>
                      <a:pt x="114" y="364"/>
                      <a:pt x="166" y="369"/>
                    </a:cubicBezTo>
                    <a:cubicBezTo>
                      <a:pt x="224" y="375"/>
                      <a:pt x="334" y="291"/>
                      <a:pt x="355" y="184"/>
                    </a:cubicBezTo>
                    <a:cubicBezTo>
                      <a:pt x="371" y="106"/>
                      <a:pt x="370" y="30"/>
                      <a:pt x="330" y="0"/>
                    </a:cubicBezTo>
                    <a:cubicBezTo>
                      <a:pt x="365" y="30"/>
                      <a:pt x="375" y="135"/>
                      <a:pt x="316" y="234"/>
                    </a:cubicBezTo>
                    <a:cubicBezTo>
                      <a:pt x="257" y="333"/>
                      <a:pt x="182" y="344"/>
                      <a:pt x="155" y="331"/>
                    </a:cubicBezTo>
                    <a:cubicBezTo>
                      <a:pt x="128" y="318"/>
                      <a:pt x="116" y="310"/>
                      <a:pt x="96" y="311"/>
                    </a:cubicBezTo>
                    <a:cubicBezTo>
                      <a:pt x="75" y="312"/>
                      <a:pt x="38" y="318"/>
                      <a:pt x="25" y="298"/>
                    </a:cubicBezTo>
                    <a:cubicBezTo>
                      <a:pt x="16" y="286"/>
                      <a:pt x="0" y="287"/>
                      <a:pt x="3" y="288"/>
                    </a:cubicBezTo>
                    <a:close/>
                  </a:path>
                </a:pathLst>
              </a:custGeom>
              <a:solidFill>
                <a:srgbClr val="DDA6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4" name="Freeform 736">
                <a:extLst>
                  <a:ext uri="{FF2B5EF4-FFF2-40B4-BE49-F238E27FC236}">
                    <a16:creationId xmlns:a16="http://schemas.microsoft.com/office/drawing/2014/main" id="{2B7B4BEA-9187-3F1F-3141-DAB19DD2D17C}"/>
                  </a:ext>
                </a:extLst>
              </p:cNvPr>
              <p:cNvSpPr>
                <a:spLocks/>
              </p:cNvSpPr>
              <p:nvPr/>
            </p:nvSpPr>
            <p:spPr bwMode="auto">
              <a:xfrm>
                <a:off x="2705" y="2383"/>
                <a:ext cx="17" cy="2"/>
              </a:xfrm>
              <a:custGeom>
                <a:avLst/>
                <a:gdLst>
                  <a:gd name="T0" fmla="*/ 100 w 7"/>
                  <a:gd name="T1" fmla="*/ 0 h 1"/>
                  <a:gd name="T2" fmla="*/ 0 w 7"/>
                  <a:gd name="T3" fmla="*/ 8 h 1"/>
                  <a:gd name="T4" fmla="*/ 100 w 7"/>
                  <a:gd name="T5" fmla="*/ 0 h 1"/>
                  <a:gd name="T6" fmla="*/ 0 60000 65536"/>
                  <a:gd name="T7" fmla="*/ 0 60000 65536"/>
                  <a:gd name="T8" fmla="*/ 0 60000 65536"/>
                </a:gdLst>
                <a:ahLst/>
                <a:cxnLst>
                  <a:cxn ang="T6">
                    <a:pos x="T0" y="T1"/>
                  </a:cxn>
                  <a:cxn ang="T7">
                    <a:pos x="T2" y="T3"/>
                  </a:cxn>
                  <a:cxn ang="T8">
                    <a:pos x="T4" y="T5"/>
                  </a:cxn>
                </a:cxnLst>
                <a:rect l="0" t="0" r="r" b="b"/>
                <a:pathLst>
                  <a:path w="7" h="1">
                    <a:moveTo>
                      <a:pt x="7" y="0"/>
                    </a:moveTo>
                    <a:cubicBezTo>
                      <a:pt x="4" y="0"/>
                      <a:pt x="2" y="1"/>
                      <a:pt x="0" y="1"/>
                    </a:cubicBezTo>
                    <a:cubicBezTo>
                      <a:pt x="2" y="1"/>
                      <a:pt x="5" y="0"/>
                      <a:pt x="7" y="0"/>
                    </a:cubicBezTo>
                    <a:close/>
                  </a:path>
                </a:pathLst>
              </a:custGeom>
              <a:solidFill>
                <a:srgbClr val="F1DD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5" name="Freeform 737">
                <a:extLst>
                  <a:ext uri="{FF2B5EF4-FFF2-40B4-BE49-F238E27FC236}">
                    <a16:creationId xmlns:a16="http://schemas.microsoft.com/office/drawing/2014/main" id="{897FB40D-70B9-2D7B-1BCB-5A919788CC2B}"/>
                  </a:ext>
                </a:extLst>
              </p:cNvPr>
              <p:cNvSpPr>
                <a:spLocks/>
              </p:cNvSpPr>
              <p:nvPr/>
            </p:nvSpPr>
            <p:spPr bwMode="auto">
              <a:xfrm>
                <a:off x="2722" y="1764"/>
                <a:ext cx="193" cy="619"/>
              </a:xfrm>
              <a:custGeom>
                <a:avLst/>
                <a:gdLst>
                  <a:gd name="T0" fmla="*/ 346 w 77"/>
                  <a:gd name="T1" fmla="*/ 760 h 232"/>
                  <a:gd name="T2" fmla="*/ 409 w 77"/>
                  <a:gd name="T3" fmla="*/ 832 h 232"/>
                  <a:gd name="T4" fmla="*/ 880 w 77"/>
                  <a:gd name="T5" fmla="*/ 1900 h 232"/>
                  <a:gd name="T6" fmla="*/ 617 w 77"/>
                  <a:gd name="T7" fmla="*/ 3324 h 232"/>
                  <a:gd name="T8" fmla="*/ 0 w 77"/>
                  <a:gd name="T9" fmla="*/ 4408 h 232"/>
                  <a:gd name="T10" fmla="*/ 566 w 77"/>
                  <a:gd name="T11" fmla="*/ 3951 h 232"/>
                  <a:gd name="T12" fmla="*/ 1100 w 77"/>
                  <a:gd name="T13" fmla="*/ 1958 h 232"/>
                  <a:gd name="T14" fmla="*/ 491 w 77"/>
                  <a:gd name="T15" fmla="*/ 662 h 232"/>
                  <a:gd name="T16" fmla="*/ 95 w 77"/>
                  <a:gd name="T17" fmla="*/ 0 h 232"/>
                  <a:gd name="T18" fmla="*/ 346 w 77"/>
                  <a:gd name="T19" fmla="*/ 760 h 2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7" h="232">
                    <a:moveTo>
                      <a:pt x="22" y="40"/>
                    </a:moveTo>
                    <a:cubicBezTo>
                      <a:pt x="23" y="42"/>
                      <a:pt x="24" y="43"/>
                      <a:pt x="26" y="44"/>
                    </a:cubicBezTo>
                    <a:cubicBezTo>
                      <a:pt x="51" y="68"/>
                      <a:pt x="59" y="75"/>
                      <a:pt x="56" y="100"/>
                    </a:cubicBezTo>
                    <a:cubicBezTo>
                      <a:pt x="53" y="124"/>
                      <a:pt x="44" y="154"/>
                      <a:pt x="39" y="175"/>
                    </a:cubicBezTo>
                    <a:cubicBezTo>
                      <a:pt x="33" y="199"/>
                      <a:pt x="23" y="225"/>
                      <a:pt x="0" y="232"/>
                    </a:cubicBezTo>
                    <a:cubicBezTo>
                      <a:pt x="11" y="229"/>
                      <a:pt x="28" y="222"/>
                      <a:pt x="36" y="208"/>
                    </a:cubicBezTo>
                    <a:cubicBezTo>
                      <a:pt x="47" y="190"/>
                      <a:pt x="63" y="148"/>
                      <a:pt x="70" y="103"/>
                    </a:cubicBezTo>
                    <a:cubicBezTo>
                      <a:pt x="77" y="59"/>
                      <a:pt x="52" y="57"/>
                      <a:pt x="31" y="35"/>
                    </a:cubicBezTo>
                    <a:cubicBezTo>
                      <a:pt x="19" y="26"/>
                      <a:pt x="9" y="13"/>
                      <a:pt x="6" y="0"/>
                    </a:cubicBezTo>
                    <a:cubicBezTo>
                      <a:pt x="7" y="9"/>
                      <a:pt x="11" y="29"/>
                      <a:pt x="22" y="40"/>
                    </a:cubicBezTo>
                    <a:close/>
                  </a:path>
                </a:pathLst>
              </a:custGeom>
              <a:solidFill>
                <a:srgbClr val="F1DD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6" name="Freeform 738">
                <a:extLst>
                  <a:ext uri="{FF2B5EF4-FFF2-40B4-BE49-F238E27FC236}">
                    <a16:creationId xmlns:a16="http://schemas.microsoft.com/office/drawing/2014/main" id="{4A08B786-FDA1-4DD0-50E5-CBCBF261D5CA}"/>
                  </a:ext>
                </a:extLst>
              </p:cNvPr>
              <p:cNvSpPr>
                <a:spLocks/>
              </p:cNvSpPr>
              <p:nvPr/>
            </p:nvSpPr>
            <p:spPr bwMode="auto">
              <a:xfrm>
                <a:off x="2695" y="2385"/>
                <a:ext cx="10" cy="1"/>
              </a:xfrm>
              <a:custGeom>
                <a:avLst/>
                <a:gdLst>
                  <a:gd name="T0" fmla="*/ 63 w 4"/>
                  <a:gd name="T1" fmla="*/ 0 h 1"/>
                  <a:gd name="T2" fmla="*/ 0 w 4"/>
                  <a:gd name="T3" fmla="*/ 0 h 1"/>
                  <a:gd name="T4" fmla="*/ 63 w 4"/>
                  <a:gd name="T5" fmla="*/ 0 h 1"/>
                  <a:gd name="T6" fmla="*/ 0 60000 65536"/>
                  <a:gd name="T7" fmla="*/ 0 60000 65536"/>
                  <a:gd name="T8" fmla="*/ 0 60000 65536"/>
                </a:gdLst>
                <a:ahLst/>
                <a:cxnLst>
                  <a:cxn ang="T6">
                    <a:pos x="T0" y="T1"/>
                  </a:cxn>
                  <a:cxn ang="T7">
                    <a:pos x="T2" y="T3"/>
                  </a:cxn>
                  <a:cxn ang="T8">
                    <a:pos x="T4" y="T5"/>
                  </a:cxn>
                </a:cxnLst>
                <a:rect l="0" t="0" r="r" b="b"/>
                <a:pathLst>
                  <a:path w="4" h="1">
                    <a:moveTo>
                      <a:pt x="4" y="0"/>
                    </a:moveTo>
                    <a:cubicBezTo>
                      <a:pt x="3" y="0"/>
                      <a:pt x="2" y="0"/>
                      <a:pt x="0" y="0"/>
                    </a:cubicBezTo>
                    <a:cubicBezTo>
                      <a:pt x="1" y="0"/>
                      <a:pt x="2" y="0"/>
                      <a:pt x="4" y="0"/>
                    </a:cubicBezTo>
                    <a:close/>
                  </a:path>
                </a:pathLst>
              </a:custGeom>
              <a:solidFill>
                <a:srgbClr val="F1DD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7" name="Freeform 739">
                <a:extLst>
                  <a:ext uri="{FF2B5EF4-FFF2-40B4-BE49-F238E27FC236}">
                    <a16:creationId xmlns:a16="http://schemas.microsoft.com/office/drawing/2014/main" id="{5956F8D5-E8C7-4CFD-91D8-CA678D164537}"/>
                  </a:ext>
                </a:extLst>
              </p:cNvPr>
              <p:cNvSpPr>
                <a:spLocks/>
              </p:cNvSpPr>
              <p:nvPr/>
            </p:nvSpPr>
            <p:spPr bwMode="auto">
              <a:xfrm>
                <a:off x="2787" y="1881"/>
                <a:ext cx="95" cy="350"/>
              </a:xfrm>
              <a:custGeom>
                <a:avLst/>
                <a:gdLst>
                  <a:gd name="T0" fmla="*/ 208 w 38"/>
                  <a:gd name="T1" fmla="*/ 2498 h 131"/>
                  <a:gd name="T2" fmla="*/ 470 w 38"/>
                  <a:gd name="T3" fmla="*/ 1071 h 131"/>
                  <a:gd name="T4" fmla="*/ 0 w 38"/>
                  <a:gd name="T5" fmla="*/ 0 h 131"/>
                  <a:gd name="T6" fmla="*/ 550 w 38"/>
                  <a:gd name="T7" fmla="*/ 1085 h 131"/>
                  <a:gd name="T8" fmla="*/ 208 w 38"/>
                  <a:gd name="T9" fmla="*/ 2498 h 1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131">
                    <a:moveTo>
                      <a:pt x="13" y="131"/>
                    </a:moveTo>
                    <a:cubicBezTo>
                      <a:pt x="18" y="110"/>
                      <a:pt x="27" y="80"/>
                      <a:pt x="30" y="56"/>
                    </a:cubicBezTo>
                    <a:cubicBezTo>
                      <a:pt x="33" y="31"/>
                      <a:pt x="25" y="24"/>
                      <a:pt x="0" y="0"/>
                    </a:cubicBezTo>
                    <a:cubicBezTo>
                      <a:pt x="17" y="11"/>
                      <a:pt x="38" y="26"/>
                      <a:pt x="35" y="57"/>
                    </a:cubicBezTo>
                    <a:cubicBezTo>
                      <a:pt x="32" y="85"/>
                      <a:pt x="13" y="131"/>
                      <a:pt x="13" y="1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8" name="Freeform 740">
                <a:extLst>
                  <a:ext uri="{FF2B5EF4-FFF2-40B4-BE49-F238E27FC236}">
                    <a16:creationId xmlns:a16="http://schemas.microsoft.com/office/drawing/2014/main" id="{F5BBBB7C-1AB1-0471-5AE9-C373CC131A4F}"/>
                  </a:ext>
                </a:extLst>
              </p:cNvPr>
              <p:cNvSpPr>
                <a:spLocks/>
              </p:cNvSpPr>
              <p:nvPr/>
            </p:nvSpPr>
            <p:spPr bwMode="auto">
              <a:xfrm>
                <a:off x="2667" y="2201"/>
                <a:ext cx="658" cy="502"/>
              </a:xfrm>
              <a:custGeom>
                <a:avLst/>
                <a:gdLst>
                  <a:gd name="T0" fmla="*/ 0 w 263"/>
                  <a:gd name="T1" fmla="*/ 3031 h 188"/>
                  <a:gd name="T2" fmla="*/ 1158 w 263"/>
                  <a:gd name="T3" fmla="*/ 3466 h 188"/>
                  <a:gd name="T4" fmla="*/ 4118 w 263"/>
                  <a:gd name="T5" fmla="*/ 0 h 188"/>
                  <a:gd name="T6" fmla="*/ 1208 w 263"/>
                  <a:gd name="T7" fmla="*/ 3274 h 188"/>
                  <a:gd name="T8" fmla="*/ 0 w 263"/>
                  <a:gd name="T9" fmla="*/ 3031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 h="188">
                    <a:moveTo>
                      <a:pt x="0" y="159"/>
                    </a:moveTo>
                    <a:cubicBezTo>
                      <a:pt x="20" y="161"/>
                      <a:pt x="22" y="177"/>
                      <a:pt x="74" y="182"/>
                    </a:cubicBezTo>
                    <a:cubicBezTo>
                      <a:pt x="132" y="188"/>
                      <a:pt x="241" y="106"/>
                      <a:pt x="263" y="0"/>
                    </a:cubicBezTo>
                    <a:cubicBezTo>
                      <a:pt x="252" y="29"/>
                      <a:pt x="199" y="164"/>
                      <a:pt x="77" y="172"/>
                    </a:cubicBezTo>
                    <a:cubicBezTo>
                      <a:pt x="50" y="173"/>
                      <a:pt x="21" y="155"/>
                      <a:pt x="0" y="159"/>
                    </a:cubicBezTo>
                    <a:close/>
                  </a:path>
                </a:pathLst>
              </a:custGeom>
              <a:solidFill>
                <a:srgbClr val="D182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32" name="Freeform 741">
                <a:extLst>
                  <a:ext uri="{FF2B5EF4-FFF2-40B4-BE49-F238E27FC236}">
                    <a16:creationId xmlns:a16="http://schemas.microsoft.com/office/drawing/2014/main" id="{FE3D1F36-E577-4ADA-6E22-E99AEFA12573}"/>
                  </a:ext>
                </a:extLst>
              </p:cNvPr>
              <p:cNvSpPr>
                <a:spLocks/>
              </p:cNvSpPr>
              <p:nvPr/>
            </p:nvSpPr>
            <p:spPr bwMode="auto">
              <a:xfrm>
                <a:off x="2932" y="1604"/>
                <a:ext cx="250" cy="173"/>
              </a:xfrm>
              <a:custGeom>
                <a:avLst/>
                <a:gdLst>
                  <a:gd name="T0" fmla="*/ 1563 w 100"/>
                  <a:gd name="T1" fmla="*/ 261 h 65"/>
                  <a:gd name="T2" fmla="*/ 0 w 100"/>
                  <a:gd name="T3" fmla="*/ 1224 h 65"/>
                  <a:gd name="T4" fmla="*/ 1563 w 100"/>
                  <a:gd name="T5" fmla="*/ 261 h 65"/>
                  <a:gd name="T6" fmla="*/ 0 60000 65536"/>
                  <a:gd name="T7" fmla="*/ 0 60000 65536"/>
                  <a:gd name="T8" fmla="*/ 0 60000 65536"/>
                </a:gdLst>
                <a:ahLst/>
                <a:cxnLst>
                  <a:cxn ang="T6">
                    <a:pos x="T0" y="T1"/>
                  </a:cxn>
                  <a:cxn ang="T7">
                    <a:pos x="T2" y="T3"/>
                  </a:cxn>
                  <a:cxn ang="T8">
                    <a:pos x="T4" y="T5"/>
                  </a:cxn>
                </a:cxnLst>
                <a:rect l="0" t="0" r="r" b="b"/>
                <a:pathLst>
                  <a:path w="100" h="65">
                    <a:moveTo>
                      <a:pt x="100" y="14"/>
                    </a:moveTo>
                    <a:cubicBezTo>
                      <a:pt x="51" y="0"/>
                      <a:pt x="9" y="39"/>
                      <a:pt x="0" y="65"/>
                    </a:cubicBezTo>
                    <a:cubicBezTo>
                      <a:pt x="13" y="46"/>
                      <a:pt x="50" y="8"/>
                      <a:pt x="100"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33" name="Freeform 742">
                <a:extLst>
                  <a:ext uri="{FF2B5EF4-FFF2-40B4-BE49-F238E27FC236}">
                    <a16:creationId xmlns:a16="http://schemas.microsoft.com/office/drawing/2014/main" id="{64D274C4-FCBC-47AA-8AB7-D6BBAA34C6C6}"/>
                  </a:ext>
                </a:extLst>
              </p:cNvPr>
              <p:cNvSpPr>
                <a:spLocks/>
              </p:cNvSpPr>
              <p:nvPr/>
            </p:nvSpPr>
            <p:spPr bwMode="auto">
              <a:xfrm>
                <a:off x="2700" y="1673"/>
                <a:ext cx="127" cy="72"/>
              </a:xfrm>
              <a:custGeom>
                <a:avLst/>
                <a:gdLst>
                  <a:gd name="T0" fmla="*/ 12 w 51"/>
                  <a:gd name="T1" fmla="*/ 363 h 27"/>
                  <a:gd name="T2" fmla="*/ 433 w 51"/>
                  <a:gd name="T3" fmla="*/ 419 h 27"/>
                  <a:gd name="T4" fmla="*/ 774 w 51"/>
                  <a:gd name="T5" fmla="*/ 136 h 27"/>
                  <a:gd name="T6" fmla="*/ 371 w 51"/>
                  <a:gd name="T7" fmla="*/ 115 h 27"/>
                  <a:gd name="T8" fmla="*/ 12 w 51"/>
                  <a:gd name="T9" fmla="*/ 363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7">
                    <a:moveTo>
                      <a:pt x="1" y="19"/>
                    </a:moveTo>
                    <a:cubicBezTo>
                      <a:pt x="2" y="27"/>
                      <a:pt x="14" y="27"/>
                      <a:pt x="28" y="22"/>
                    </a:cubicBezTo>
                    <a:cubicBezTo>
                      <a:pt x="43" y="18"/>
                      <a:pt x="51" y="14"/>
                      <a:pt x="50" y="7"/>
                    </a:cubicBezTo>
                    <a:cubicBezTo>
                      <a:pt x="48" y="0"/>
                      <a:pt x="32" y="4"/>
                      <a:pt x="24" y="6"/>
                    </a:cubicBezTo>
                    <a:cubicBezTo>
                      <a:pt x="16" y="9"/>
                      <a:pt x="0" y="10"/>
                      <a:pt x="1" y="19"/>
                    </a:cubicBezTo>
                    <a:close/>
                  </a:path>
                </a:pathLst>
              </a:custGeom>
              <a:solidFill>
                <a:srgbClr val="F7EC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34" name="Freeform 743">
                <a:extLst>
                  <a:ext uri="{FF2B5EF4-FFF2-40B4-BE49-F238E27FC236}">
                    <a16:creationId xmlns:a16="http://schemas.microsoft.com/office/drawing/2014/main" id="{8601F6CE-3860-D2A3-0044-F4898A07C227}"/>
                  </a:ext>
                </a:extLst>
              </p:cNvPr>
              <p:cNvSpPr>
                <a:spLocks/>
              </p:cNvSpPr>
              <p:nvPr/>
            </p:nvSpPr>
            <p:spPr bwMode="auto">
              <a:xfrm>
                <a:off x="2715" y="1692"/>
                <a:ext cx="92" cy="37"/>
              </a:xfrm>
              <a:custGeom>
                <a:avLst/>
                <a:gdLst>
                  <a:gd name="T0" fmla="*/ 30 w 37"/>
                  <a:gd name="T1" fmla="*/ 225 h 14"/>
                  <a:gd name="T2" fmla="*/ 124 w 37"/>
                  <a:gd name="T3" fmla="*/ 238 h 14"/>
                  <a:gd name="T4" fmla="*/ 167 w 37"/>
                  <a:gd name="T5" fmla="*/ 225 h 14"/>
                  <a:gd name="T6" fmla="*/ 186 w 37"/>
                  <a:gd name="T7" fmla="*/ 225 h 14"/>
                  <a:gd name="T8" fmla="*/ 308 w 37"/>
                  <a:gd name="T9" fmla="*/ 182 h 14"/>
                  <a:gd name="T10" fmla="*/ 353 w 37"/>
                  <a:gd name="T11" fmla="*/ 167 h 14"/>
                  <a:gd name="T12" fmla="*/ 415 w 37"/>
                  <a:gd name="T13" fmla="*/ 148 h 14"/>
                  <a:gd name="T14" fmla="*/ 475 w 37"/>
                  <a:gd name="T15" fmla="*/ 132 h 14"/>
                  <a:gd name="T16" fmla="*/ 507 w 37"/>
                  <a:gd name="T17" fmla="*/ 90 h 14"/>
                  <a:gd name="T18" fmla="*/ 537 w 37"/>
                  <a:gd name="T19" fmla="*/ 90 h 14"/>
                  <a:gd name="T20" fmla="*/ 557 w 37"/>
                  <a:gd name="T21" fmla="*/ 21 h 14"/>
                  <a:gd name="T22" fmla="*/ 433 w 37"/>
                  <a:gd name="T23" fmla="*/ 34 h 14"/>
                  <a:gd name="T24" fmla="*/ 341 w 37"/>
                  <a:gd name="T25" fmla="*/ 56 h 14"/>
                  <a:gd name="T26" fmla="*/ 278 w 37"/>
                  <a:gd name="T27" fmla="*/ 77 h 14"/>
                  <a:gd name="T28" fmla="*/ 167 w 37"/>
                  <a:gd name="T29" fmla="*/ 90 h 14"/>
                  <a:gd name="T30" fmla="*/ 124 w 37"/>
                  <a:gd name="T31" fmla="*/ 132 h 14"/>
                  <a:gd name="T32" fmla="*/ 30 w 37"/>
                  <a:gd name="T33" fmla="*/ 225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14">
                    <a:moveTo>
                      <a:pt x="2" y="12"/>
                    </a:moveTo>
                    <a:cubicBezTo>
                      <a:pt x="3" y="13"/>
                      <a:pt x="7" y="14"/>
                      <a:pt x="8" y="13"/>
                    </a:cubicBezTo>
                    <a:cubicBezTo>
                      <a:pt x="9" y="13"/>
                      <a:pt x="10" y="12"/>
                      <a:pt x="11" y="12"/>
                    </a:cubicBezTo>
                    <a:cubicBezTo>
                      <a:pt x="11" y="12"/>
                      <a:pt x="12" y="12"/>
                      <a:pt x="12" y="12"/>
                    </a:cubicBezTo>
                    <a:cubicBezTo>
                      <a:pt x="15" y="13"/>
                      <a:pt x="18" y="11"/>
                      <a:pt x="20" y="10"/>
                    </a:cubicBezTo>
                    <a:cubicBezTo>
                      <a:pt x="21" y="10"/>
                      <a:pt x="22" y="10"/>
                      <a:pt x="23" y="9"/>
                    </a:cubicBezTo>
                    <a:cubicBezTo>
                      <a:pt x="25" y="9"/>
                      <a:pt x="26" y="8"/>
                      <a:pt x="27" y="8"/>
                    </a:cubicBezTo>
                    <a:cubicBezTo>
                      <a:pt x="29" y="7"/>
                      <a:pt x="30" y="8"/>
                      <a:pt x="31" y="7"/>
                    </a:cubicBezTo>
                    <a:cubicBezTo>
                      <a:pt x="32" y="7"/>
                      <a:pt x="32" y="6"/>
                      <a:pt x="33" y="5"/>
                    </a:cubicBezTo>
                    <a:cubicBezTo>
                      <a:pt x="33" y="5"/>
                      <a:pt x="34" y="5"/>
                      <a:pt x="35" y="5"/>
                    </a:cubicBezTo>
                    <a:cubicBezTo>
                      <a:pt x="36" y="4"/>
                      <a:pt x="37" y="2"/>
                      <a:pt x="36" y="1"/>
                    </a:cubicBezTo>
                    <a:cubicBezTo>
                      <a:pt x="33" y="0"/>
                      <a:pt x="31" y="1"/>
                      <a:pt x="28" y="2"/>
                    </a:cubicBezTo>
                    <a:cubicBezTo>
                      <a:pt x="26" y="2"/>
                      <a:pt x="23" y="2"/>
                      <a:pt x="22" y="3"/>
                    </a:cubicBezTo>
                    <a:cubicBezTo>
                      <a:pt x="20" y="4"/>
                      <a:pt x="20" y="4"/>
                      <a:pt x="18" y="4"/>
                    </a:cubicBezTo>
                    <a:cubicBezTo>
                      <a:pt x="17" y="5"/>
                      <a:pt x="13" y="5"/>
                      <a:pt x="11" y="5"/>
                    </a:cubicBezTo>
                    <a:cubicBezTo>
                      <a:pt x="10" y="6"/>
                      <a:pt x="9" y="7"/>
                      <a:pt x="8" y="7"/>
                    </a:cubicBezTo>
                    <a:cubicBezTo>
                      <a:pt x="7" y="7"/>
                      <a:pt x="0" y="10"/>
                      <a:pt x="2" y="12"/>
                    </a:cubicBezTo>
                    <a:close/>
                  </a:path>
                </a:pathLst>
              </a:custGeom>
              <a:solidFill>
                <a:srgbClr val="BB5A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87" name="Freeform 744">
                <a:extLst>
                  <a:ext uri="{FF2B5EF4-FFF2-40B4-BE49-F238E27FC236}">
                    <a16:creationId xmlns:a16="http://schemas.microsoft.com/office/drawing/2014/main" id="{A4E87E57-AFB4-A117-59DD-A09F37F07D5D}"/>
                  </a:ext>
                </a:extLst>
              </p:cNvPr>
              <p:cNvSpPr>
                <a:spLocks/>
              </p:cNvSpPr>
              <p:nvPr/>
            </p:nvSpPr>
            <p:spPr bwMode="auto">
              <a:xfrm>
                <a:off x="2700" y="1673"/>
                <a:ext cx="127" cy="72"/>
              </a:xfrm>
              <a:custGeom>
                <a:avLst/>
                <a:gdLst>
                  <a:gd name="T0" fmla="*/ 12 w 51"/>
                  <a:gd name="T1" fmla="*/ 363 h 27"/>
                  <a:gd name="T2" fmla="*/ 433 w 51"/>
                  <a:gd name="T3" fmla="*/ 419 h 27"/>
                  <a:gd name="T4" fmla="*/ 774 w 51"/>
                  <a:gd name="T5" fmla="*/ 136 h 27"/>
                  <a:gd name="T6" fmla="*/ 371 w 51"/>
                  <a:gd name="T7" fmla="*/ 115 h 27"/>
                  <a:gd name="T8" fmla="*/ 12 w 51"/>
                  <a:gd name="T9" fmla="*/ 363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7">
                    <a:moveTo>
                      <a:pt x="1" y="19"/>
                    </a:moveTo>
                    <a:cubicBezTo>
                      <a:pt x="2" y="27"/>
                      <a:pt x="14" y="27"/>
                      <a:pt x="28" y="22"/>
                    </a:cubicBezTo>
                    <a:cubicBezTo>
                      <a:pt x="43" y="18"/>
                      <a:pt x="51" y="14"/>
                      <a:pt x="50" y="7"/>
                    </a:cubicBezTo>
                    <a:cubicBezTo>
                      <a:pt x="48" y="0"/>
                      <a:pt x="32" y="4"/>
                      <a:pt x="24" y="6"/>
                    </a:cubicBezTo>
                    <a:cubicBezTo>
                      <a:pt x="16" y="9"/>
                      <a:pt x="0" y="10"/>
                      <a:pt x="1" y="19"/>
                    </a:cubicBezTo>
                    <a:close/>
                  </a:path>
                </a:pathLst>
              </a:custGeom>
              <a:noFill/>
              <a:ln w="11113" cap="rnd">
                <a:solidFill>
                  <a:srgbClr val="1A171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88" name="Freeform 745">
                <a:extLst>
                  <a:ext uri="{FF2B5EF4-FFF2-40B4-BE49-F238E27FC236}">
                    <a16:creationId xmlns:a16="http://schemas.microsoft.com/office/drawing/2014/main" id="{BC69B5EB-CC30-542D-FE82-C23401F9A727}"/>
                  </a:ext>
                </a:extLst>
              </p:cNvPr>
              <p:cNvSpPr>
                <a:spLocks/>
              </p:cNvSpPr>
              <p:nvPr/>
            </p:nvSpPr>
            <p:spPr bwMode="auto">
              <a:xfrm>
                <a:off x="2715" y="1692"/>
                <a:ext cx="92" cy="37"/>
              </a:xfrm>
              <a:custGeom>
                <a:avLst/>
                <a:gdLst>
                  <a:gd name="T0" fmla="*/ 30 w 37"/>
                  <a:gd name="T1" fmla="*/ 225 h 14"/>
                  <a:gd name="T2" fmla="*/ 124 w 37"/>
                  <a:gd name="T3" fmla="*/ 238 h 14"/>
                  <a:gd name="T4" fmla="*/ 167 w 37"/>
                  <a:gd name="T5" fmla="*/ 225 h 14"/>
                  <a:gd name="T6" fmla="*/ 186 w 37"/>
                  <a:gd name="T7" fmla="*/ 225 h 14"/>
                  <a:gd name="T8" fmla="*/ 308 w 37"/>
                  <a:gd name="T9" fmla="*/ 182 h 14"/>
                  <a:gd name="T10" fmla="*/ 353 w 37"/>
                  <a:gd name="T11" fmla="*/ 167 h 14"/>
                  <a:gd name="T12" fmla="*/ 415 w 37"/>
                  <a:gd name="T13" fmla="*/ 148 h 14"/>
                  <a:gd name="T14" fmla="*/ 475 w 37"/>
                  <a:gd name="T15" fmla="*/ 132 h 14"/>
                  <a:gd name="T16" fmla="*/ 507 w 37"/>
                  <a:gd name="T17" fmla="*/ 90 h 14"/>
                  <a:gd name="T18" fmla="*/ 537 w 37"/>
                  <a:gd name="T19" fmla="*/ 90 h 14"/>
                  <a:gd name="T20" fmla="*/ 557 w 37"/>
                  <a:gd name="T21" fmla="*/ 21 h 14"/>
                  <a:gd name="T22" fmla="*/ 433 w 37"/>
                  <a:gd name="T23" fmla="*/ 34 h 14"/>
                  <a:gd name="T24" fmla="*/ 341 w 37"/>
                  <a:gd name="T25" fmla="*/ 56 h 14"/>
                  <a:gd name="T26" fmla="*/ 278 w 37"/>
                  <a:gd name="T27" fmla="*/ 77 h 14"/>
                  <a:gd name="T28" fmla="*/ 167 w 37"/>
                  <a:gd name="T29" fmla="*/ 90 h 14"/>
                  <a:gd name="T30" fmla="*/ 124 w 37"/>
                  <a:gd name="T31" fmla="*/ 132 h 14"/>
                  <a:gd name="T32" fmla="*/ 30 w 37"/>
                  <a:gd name="T33" fmla="*/ 225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14">
                    <a:moveTo>
                      <a:pt x="2" y="12"/>
                    </a:moveTo>
                    <a:cubicBezTo>
                      <a:pt x="3" y="13"/>
                      <a:pt x="7" y="14"/>
                      <a:pt x="8" y="13"/>
                    </a:cubicBezTo>
                    <a:cubicBezTo>
                      <a:pt x="9" y="13"/>
                      <a:pt x="10" y="12"/>
                      <a:pt x="11" y="12"/>
                    </a:cubicBezTo>
                    <a:cubicBezTo>
                      <a:pt x="11" y="12"/>
                      <a:pt x="12" y="12"/>
                      <a:pt x="12" y="12"/>
                    </a:cubicBezTo>
                    <a:cubicBezTo>
                      <a:pt x="15" y="13"/>
                      <a:pt x="18" y="11"/>
                      <a:pt x="20" y="10"/>
                    </a:cubicBezTo>
                    <a:cubicBezTo>
                      <a:pt x="21" y="10"/>
                      <a:pt x="22" y="10"/>
                      <a:pt x="23" y="9"/>
                    </a:cubicBezTo>
                    <a:cubicBezTo>
                      <a:pt x="25" y="9"/>
                      <a:pt x="26" y="8"/>
                      <a:pt x="27" y="8"/>
                    </a:cubicBezTo>
                    <a:cubicBezTo>
                      <a:pt x="29" y="7"/>
                      <a:pt x="30" y="8"/>
                      <a:pt x="31" y="7"/>
                    </a:cubicBezTo>
                    <a:cubicBezTo>
                      <a:pt x="32" y="7"/>
                      <a:pt x="32" y="6"/>
                      <a:pt x="33" y="5"/>
                    </a:cubicBezTo>
                    <a:cubicBezTo>
                      <a:pt x="33" y="5"/>
                      <a:pt x="34" y="5"/>
                      <a:pt x="35" y="5"/>
                    </a:cubicBezTo>
                    <a:cubicBezTo>
                      <a:pt x="36" y="4"/>
                      <a:pt x="37" y="2"/>
                      <a:pt x="36" y="1"/>
                    </a:cubicBezTo>
                    <a:cubicBezTo>
                      <a:pt x="33" y="0"/>
                      <a:pt x="31" y="1"/>
                      <a:pt x="28" y="2"/>
                    </a:cubicBezTo>
                    <a:cubicBezTo>
                      <a:pt x="26" y="2"/>
                      <a:pt x="23" y="2"/>
                      <a:pt x="22" y="3"/>
                    </a:cubicBezTo>
                    <a:cubicBezTo>
                      <a:pt x="20" y="4"/>
                      <a:pt x="20" y="4"/>
                      <a:pt x="18" y="4"/>
                    </a:cubicBezTo>
                    <a:cubicBezTo>
                      <a:pt x="17" y="5"/>
                      <a:pt x="13" y="5"/>
                      <a:pt x="11" y="5"/>
                    </a:cubicBezTo>
                    <a:cubicBezTo>
                      <a:pt x="10" y="6"/>
                      <a:pt x="9" y="7"/>
                      <a:pt x="8" y="7"/>
                    </a:cubicBezTo>
                    <a:cubicBezTo>
                      <a:pt x="7" y="7"/>
                      <a:pt x="0" y="10"/>
                      <a:pt x="2" y="12"/>
                    </a:cubicBezTo>
                    <a:close/>
                  </a:path>
                </a:pathLst>
              </a:custGeom>
              <a:noFill/>
              <a:ln w="7938" cap="rnd">
                <a:solidFill>
                  <a:srgbClr val="1A171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89" name="Freeform 746">
                <a:extLst>
                  <a:ext uri="{FF2B5EF4-FFF2-40B4-BE49-F238E27FC236}">
                    <a16:creationId xmlns:a16="http://schemas.microsoft.com/office/drawing/2014/main" id="{6F616314-DD7E-E374-9FFA-2E5D07078CCD}"/>
                  </a:ext>
                </a:extLst>
              </p:cNvPr>
              <p:cNvSpPr>
                <a:spLocks/>
              </p:cNvSpPr>
              <p:nvPr/>
            </p:nvSpPr>
            <p:spPr bwMode="auto">
              <a:xfrm>
                <a:off x="2370" y="1601"/>
                <a:ext cx="1032" cy="1115"/>
              </a:xfrm>
              <a:custGeom>
                <a:avLst/>
                <a:gdLst>
                  <a:gd name="T0" fmla="*/ 230 w 413"/>
                  <a:gd name="T1" fmla="*/ 6205 h 418"/>
                  <a:gd name="T2" fmla="*/ 542 w 413"/>
                  <a:gd name="T3" fmla="*/ 6431 h 418"/>
                  <a:gd name="T4" fmla="*/ 917 w 413"/>
                  <a:gd name="T5" fmla="*/ 7058 h 418"/>
                  <a:gd name="T6" fmla="*/ 1824 w 413"/>
                  <a:gd name="T7" fmla="*/ 7386 h 418"/>
                  <a:gd name="T8" fmla="*/ 3041 w 413"/>
                  <a:gd name="T9" fmla="*/ 7842 h 418"/>
                  <a:gd name="T10" fmla="*/ 6120 w 413"/>
                  <a:gd name="T11" fmla="*/ 4156 h 418"/>
                  <a:gd name="T12" fmla="*/ 5058 w 413"/>
                  <a:gd name="T13" fmla="*/ 149 h 418"/>
                  <a:gd name="T14" fmla="*/ 3696 w 413"/>
                  <a:gd name="T15" fmla="*/ 683 h 418"/>
                  <a:gd name="T16" fmla="*/ 3258 w 413"/>
                  <a:gd name="T17" fmla="*/ 1422 h 418"/>
                  <a:gd name="T18" fmla="*/ 3133 w 413"/>
                  <a:gd name="T19" fmla="*/ 1400 h 418"/>
                  <a:gd name="T20" fmla="*/ 3133 w 413"/>
                  <a:gd name="T21" fmla="*/ 1422 h 418"/>
                  <a:gd name="T22" fmla="*/ 3133 w 413"/>
                  <a:gd name="T23" fmla="*/ 1400 h 418"/>
                  <a:gd name="T24" fmla="*/ 2841 w 413"/>
                  <a:gd name="T25" fmla="*/ 683 h 418"/>
                  <a:gd name="T26" fmla="*/ 2499 w 413"/>
                  <a:gd name="T27" fmla="*/ 931 h 418"/>
                  <a:gd name="T28" fmla="*/ 2074 w 413"/>
                  <a:gd name="T29" fmla="*/ 888 h 418"/>
                  <a:gd name="T30" fmla="*/ 2416 w 413"/>
                  <a:gd name="T31" fmla="*/ 1993 h 418"/>
                  <a:gd name="T32" fmla="*/ 2416 w 413"/>
                  <a:gd name="T33" fmla="*/ 1993 h 418"/>
                  <a:gd name="T34" fmla="*/ 2416 w 413"/>
                  <a:gd name="T35" fmla="*/ 1993 h 418"/>
                  <a:gd name="T36" fmla="*/ 2479 w 413"/>
                  <a:gd name="T37" fmla="*/ 2070 h 418"/>
                  <a:gd name="T38" fmla="*/ 2946 w 413"/>
                  <a:gd name="T39" fmla="*/ 3052 h 418"/>
                  <a:gd name="T40" fmla="*/ 2684 w 413"/>
                  <a:gd name="T41" fmla="*/ 4497 h 418"/>
                  <a:gd name="T42" fmla="*/ 1887 w 413"/>
                  <a:gd name="T43" fmla="*/ 5543 h 418"/>
                  <a:gd name="T44" fmla="*/ 1312 w 413"/>
                  <a:gd name="T45" fmla="*/ 5351 h 418"/>
                  <a:gd name="T46" fmla="*/ 887 w 413"/>
                  <a:gd name="T47" fmla="*/ 5351 h 418"/>
                  <a:gd name="T48" fmla="*/ 355 w 413"/>
                  <a:gd name="T49" fmla="*/ 5087 h 418"/>
                  <a:gd name="T50" fmla="*/ 230 w 413"/>
                  <a:gd name="T51" fmla="*/ 6205 h 4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13" h="418">
                    <a:moveTo>
                      <a:pt x="15" y="327"/>
                    </a:moveTo>
                    <a:cubicBezTo>
                      <a:pt x="24" y="329"/>
                      <a:pt x="30" y="333"/>
                      <a:pt x="35" y="339"/>
                    </a:cubicBezTo>
                    <a:cubicBezTo>
                      <a:pt x="42" y="347"/>
                      <a:pt x="47" y="363"/>
                      <a:pt x="59" y="372"/>
                    </a:cubicBezTo>
                    <a:cubicBezTo>
                      <a:pt x="82" y="391"/>
                      <a:pt x="98" y="388"/>
                      <a:pt x="117" y="389"/>
                    </a:cubicBezTo>
                    <a:cubicBezTo>
                      <a:pt x="137" y="390"/>
                      <a:pt x="137" y="408"/>
                      <a:pt x="195" y="413"/>
                    </a:cubicBezTo>
                    <a:cubicBezTo>
                      <a:pt x="253" y="418"/>
                      <a:pt x="370" y="325"/>
                      <a:pt x="392" y="219"/>
                    </a:cubicBezTo>
                    <a:cubicBezTo>
                      <a:pt x="413" y="113"/>
                      <a:pt x="399" y="26"/>
                      <a:pt x="324" y="8"/>
                    </a:cubicBezTo>
                    <a:cubicBezTo>
                      <a:pt x="288" y="0"/>
                      <a:pt x="258" y="14"/>
                      <a:pt x="237" y="36"/>
                    </a:cubicBezTo>
                    <a:cubicBezTo>
                      <a:pt x="224" y="50"/>
                      <a:pt x="216" y="71"/>
                      <a:pt x="209" y="75"/>
                    </a:cubicBezTo>
                    <a:cubicBezTo>
                      <a:pt x="206" y="76"/>
                      <a:pt x="204" y="76"/>
                      <a:pt x="201" y="74"/>
                    </a:cubicBezTo>
                    <a:cubicBezTo>
                      <a:pt x="201" y="75"/>
                      <a:pt x="201" y="75"/>
                      <a:pt x="201" y="75"/>
                    </a:cubicBezTo>
                    <a:cubicBezTo>
                      <a:pt x="201" y="74"/>
                      <a:pt x="201" y="74"/>
                      <a:pt x="201" y="74"/>
                    </a:cubicBezTo>
                    <a:cubicBezTo>
                      <a:pt x="193" y="70"/>
                      <a:pt x="187" y="54"/>
                      <a:pt x="182" y="36"/>
                    </a:cubicBezTo>
                    <a:cubicBezTo>
                      <a:pt x="182" y="42"/>
                      <a:pt x="174" y="45"/>
                      <a:pt x="160" y="49"/>
                    </a:cubicBezTo>
                    <a:cubicBezTo>
                      <a:pt x="147" y="54"/>
                      <a:pt x="135" y="54"/>
                      <a:pt x="133" y="47"/>
                    </a:cubicBezTo>
                    <a:cubicBezTo>
                      <a:pt x="137" y="69"/>
                      <a:pt x="144" y="91"/>
                      <a:pt x="155" y="105"/>
                    </a:cubicBezTo>
                    <a:cubicBezTo>
                      <a:pt x="155" y="105"/>
                      <a:pt x="155" y="105"/>
                      <a:pt x="155" y="105"/>
                    </a:cubicBezTo>
                    <a:cubicBezTo>
                      <a:pt x="155" y="105"/>
                      <a:pt x="155" y="105"/>
                      <a:pt x="155" y="105"/>
                    </a:cubicBezTo>
                    <a:cubicBezTo>
                      <a:pt x="157" y="106"/>
                      <a:pt x="158" y="108"/>
                      <a:pt x="159" y="109"/>
                    </a:cubicBezTo>
                    <a:cubicBezTo>
                      <a:pt x="184" y="133"/>
                      <a:pt x="192" y="136"/>
                      <a:pt x="189" y="161"/>
                    </a:cubicBezTo>
                    <a:cubicBezTo>
                      <a:pt x="185" y="185"/>
                      <a:pt x="177" y="215"/>
                      <a:pt x="172" y="237"/>
                    </a:cubicBezTo>
                    <a:cubicBezTo>
                      <a:pt x="165" y="264"/>
                      <a:pt x="152" y="290"/>
                      <a:pt x="121" y="292"/>
                    </a:cubicBezTo>
                    <a:cubicBezTo>
                      <a:pt x="97" y="293"/>
                      <a:pt x="100" y="285"/>
                      <a:pt x="84" y="282"/>
                    </a:cubicBezTo>
                    <a:cubicBezTo>
                      <a:pt x="68" y="279"/>
                      <a:pt x="66" y="285"/>
                      <a:pt x="57" y="282"/>
                    </a:cubicBezTo>
                    <a:cubicBezTo>
                      <a:pt x="53" y="281"/>
                      <a:pt x="41" y="273"/>
                      <a:pt x="23" y="268"/>
                    </a:cubicBezTo>
                    <a:cubicBezTo>
                      <a:pt x="12" y="271"/>
                      <a:pt x="0" y="322"/>
                      <a:pt x="15" y="327"/>
                    </a:cubicBezTo>
                    <a:close/>
                  </a:path>
                </a:pathLst>
              </a:custGeom>
              <a:noFill/>
              <a:ln w="11113" cap="rnd">
                <a:solidFill>
                  <a:srgbClr val="1A171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grpSp>
        <p:grpSp>
          <p:nvGrpSpPr>
            <p:cNvPr id="190" name="Group 217">
              <a:extLst>
                <a:ext uri="{FF2B5EF4-FFF2-40B4-BE49-F238E27FC236}">
                  <a16:creationId xmlns:a16="http://schemas.microsoft.com/office/drawing/2014/main" id="{0BC10222-8037-9BF0-C30B-BE73BECC340D}"/>
                </a:ext>
              </a:extLst>
            </p:cNvPr>
            <p:cNvGrpSpPr>
              <a:grpSpLocks/>
            </p:cNvGrpSpPr>
            <p:nvPr/>
          </p:nvGrpSpPr>
          <p:grpSpPr bwMode="auto">
            <a:xfrm>
              <a:off x="1464509" y="2254969"/>
              <a:ext cx="598185" cy="505583"/>
              <a:chOff x="2928" y="1200"/>
              <a:chExt cx="2250" cy="1968"/>
            </a:xfrm>
          </p:grpSpPr>
          <p:sp>
            <p:nvSpPr>
              <p:cNvPr id="191" name="Freeform 218">
                <a:extLst>
                  <a:ext uri="{FF2B5EF4-FFF2-40B4-BE49-F238E27FC236}">
                    <a16:creationId xmlns:a16="http://schemas.microsoft.com/office/drawing/2014/main" id="{903E106F-C426-7430-32D9-706A3FB4D79F}"/>
                  </a:ext>
                </a:extLst>
              </p:cNvPr>
              <p:cNvSpPr>
                <a:spLocks/>
              </p:cNvSpPr>
              <p:nvPr/>
            </p:nvSpPr>
            <p:spPr bwMode="auto">
              <a:xfrm>
                <a:off x="2928" y="1571"/>
                <a:ext cx="343" cy="1197"/>
              </a:xfrm>
              <a:custGeom>
                <a:avLst/>
                <a:gdLst>
                  <a:gd name="T0" fmla="*/ 2151 w 137"/>
                  <a:gd name="T1" fmla="*/ 0 h 449"/>
                  <a:gd name="T2" fmla="*/ 0 w 137"/>
                  <a:gd name="T3" fmla="*/ 4300 h 449"/>
                  <a:gd name="T4" fmla="*/ 1993 w 137"/>
                  <a:gd name="T5" fmla="*/ 8486 h 449"/>
                  <a:gd name="T6" fmla="*/ 2005 w 137"/>
                  <a:gd name="T7" fmla="*/ 8507 h 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449">
                    <a:moveTo>
                      <a:pt x="137" y="0"/>
                    </a:moveTo>
                    <a:cubicBezTo>
                      <a:pt x="123" y="14"/>
                      <a:pt x="0" y="63"/>
                      <a:pt x="0" y="227"/>
                    </a:cubicBezTo>
                    <a:cubicBezTo>
                      <a:pt x="0" y="390"/>
                      <a:pt x="121" y="441"/>
                      <a:pt x="127" y="448"/>
                    </a:cubicBezTo>
                    <a:cubicBezTo>
                      <a:pt x="127" y="449"/>
                      <a:pt x="127" y="449"/>
                      <a:pt x="128" y="449"/>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92" name="Freeform 219">
                <a:extLst>
                  <a:ext uri="{FF2B5EF4-FFF2-40B4-BE49-F238E27FC236}">
                    <a16:creationId xmlns:a16="http://schemas.microsoft.com/office/drawing/2014/main" id="{BDF3EEEF-516C-080A-6B5B-C359EE349350}"/>
                  </a:ext>
                </a:extLst>
              </p:cNvPr>
              <p:cNvSpPr>
                <a:spLocks/>
              </p:cNvSpPr>
              <p:nvPr/>
            </p:nvSpPr>
            <p:spPr bwMode="auto">
              <a:xfrm>
                <a:off x="3018" y="1696"/>
                <a:ext cx="225" cy="955"/>
              </a:xfrm>
              <a:custGeom>
                <a:avLst/>
                <a:gdLst>
                  <a:gd name="T0" fmla="*/ 1408 w 90"/>
                  <a:gd name="T1" fmla="*/ 6797 h 358"/>
                  <a:gd name="T2" fmla="*/ 0 w 90"/>
                  <a:gd name="T3" fmla="*/ 3415 h 358"/>
                  <a:gd name="T4" fmla="*/ 0 w 90"/>
                  <a:gd name="T5" fmla="*/ 3415 h 358"/>
                  <a:gd name="T6" fmla="*/ 1408 w 90"/>
                  <a:gd name="T7" fmla="*/ 0 h 3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358">
                    <a:moveTo>
                      <a:pt x="90" y="358"/>
                    </a:moveTo>
                    <a:cubicBezTo>
                      <a:pt x="51" y="321"/>
                      <a:pt x="0" y="268"/>
                      <a:pt x="0" y="180"/>
                    </a:cubicBezTo>
                    <a:cubicBezTo>
                      <a:pt x="0" y="180"/>
                      <a:pt x="0" y="180"/>
                      <a:pt x="0" y="180"/>
                    </a:cubicBezTo>
                    <a:cubicBezTo>
                      <a:pt x="0" y="92"/>
                      <a:pt x="50" y="38"/>
                      <a:pt x="90" y="0"/>
                    </a:cubicBezTo>
                  </a:path>
                </a:pathLst>
              </a:custGeom>
              <a:solidFill>
                <a:srgbClr val="F2F1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93" name="Freeform 220">
                <a:extLst>
                  <a:ext uri="{FF2B5EF4-FFF2-40B4-BE49-F238E27FC236}">
                    <a16:creationId xmlns:a16="http://schemas.microsoft.com/office/drawing/2014/main" id="{6A0DBD80-38A0-4FC3-CDB8-DC2FDBB07984}"/>
                  </a:ext>
                </a:extLst>
              </p:cNvPr>
              <p:cNvSpPr>
                <a:spLocks/>
              </p:cNvSpPr>
              <p:nvPr/>
            </p:nvSpPr>
            <p:spPr bwMode="auto">
              <a:xfrm>
                <a:off x="3203" y="1341"/>
                <a:ext cx="1498" cy="1675"/>
              </a:xfrm>
              <a:custGeom>
                <a:avLst/>
                <a:gdLst>
                  <a:gd name="T0" fmla="*/ 8400 w 599"/>
                  <a:gd name="T1" fmla="*/ 9717 h 628"/>
                  <a:gd name="T2" fmla="*/ 9306 w 599"/>
                  <a:gd name="T3" fmla="*/ 6316 h 628"/>
                  <a:gd name="T4" fmla="*/ 9276 w 599"/>
                  <a:gd name="T5" fmla="*/ 5484 h 628"/>
                  <a:gd name="T6" fmla="*/ 9338 w 599"/>
                  <a:gd name="T7" fmla="*/ 4745 h 628"/>
                  <a:gd name="T8" fmla="*/ 9056 w 599"/>
                  <a:gd name="T9" fmla="*/ 4062 h 628"/>
                  <a:gd name="T10" fmla="*/ 8743 w 599"/>
                  <a:gd name="T11" fmla="*/ 3094 h 628"/>
                  <a:gd name="T12" fmla="*/ 4784 w 599"/>
                  <a:gd name="T13" fmla="*/ 0 h 628"/>
                  <a:gd name="T14" fmla="*/ 1095 w 599"/>
                  <a:gd name="T15" fmla="*/ 1707 h 628"/>
                  <a:gd name="T16" fmla="*/ 1083 w 599"/>
                  <a:gd name="T17" fmla="*/ 1728 h 628"/>
                  <a:gd name="T18" fmla="*/ 908 w 599"/>
                  <a:gd name="T19" fmla="*/ 2163 h 628"/>
                  <a:gd name="T20" fmla="*/ 833 w 599"/>
                  <a:gd name="T21" fmla="*/ 2539 h 628"/>
                  <a:gd name="T22" fmla="*/ 675 w 599"/>
                  <a:gd name="T23" fmla="*/ 2654 h 628"/>
                  <a:gd name="T24" fmla="*/ 708 w 599"/>
                  <a:gd name="T25" fmla="*/ 2881 h 628"/>
                  <a:gd name="T26" fmla="*/ 563 w 599"/>
                  <a:gd name="T27" fmla="*/ 3094 h 628"/>
                  <a:gd name="T28" fmla="*/ 563 w 599"/>
                  <a:gd name="T29" fmla="*/ 3393 h 628"/>
                  <a:gd name="T30" fmla="*/ 313 w 599"/>
                  <a:gd name="T31" fmla="*/ 3243 h 628"/>
                  <a:gd name="T32" fmla="*/ 113 w 599"/>
                  <a:gd name="T33" fmla="*/ 3678 h 628"/>
                  <a:gd name="T34" fmla="*/ 95 w 599"/>
                  <a:gd name="T35" fmla="*/ 4177 h 628"/>
                  <a:gd name="T36" fmla="*/ 83 w 599"/>
                  <a:gd name="T37" fmla="*/ 4553 h 628"/>
                  <a:gd name="T38" fmla="*/ 0 w 599"/>
                  <a:gd name="T39" fmla="*/ 5030 h 628"/>
                  <a:gd name="T40" fmla="*/ 33 w 599"/>
                  <a:gd name="T41" fmla="*/ 5044 h 628"/>
                  <a:gd name="T42" fmla="*/ 750 w 599"/>
                  <a:gd name="T43" fmla="*/ 3835 h 628"/>
                  <a:gd name="T44" fmla="*/ 1563 w 599"/>
                  <a:gd name="T45" fmla="*/ 5940 h 628"/>
                  <a:gd name="T46" fmla="*/ 1563 w 599"/>
                  <a:gd name="T47" fmla="*/ 5919 h 628"/>
                  <a:gd name="T48" fmla="*/ 1563 w 599"/>
                  <a:gd name="T49" fmla="*/ 5940 h 628"/>
                  <a:gd name="T50" fmla="*/ 1563 w 599"/>
                  <a:gd name="T51" fmla="*/ 5940 h 628"/>
                  <a:gd name="T52" fmla="*/ 750 w 599"/>
                  <a:gd name="T53" fmla="*/ 8047 h 628"/>
                  <a:gd name="T54" fmla="*/ 20 w 599"/>
                  <a:gd name="T55" fmla="*/ 6793 h 628"/>
                  <a:gd name="T56" fmla="*/ 0 w 599"/>
                  <a:gd name="T57" fmla="*/ 6831 h 628"/>
                  <a:gd name="T58" fmla="*/ 83 w 599"/>
                  <a:gd name="T59" fmla="*/ 7305 h 628"/>
                  <a:gd name="T60" fmla="*/ 95 w 599"/>
                  <a:gd name="T61" fmla="*/ 7684 h 628"/>
                  <a:gd name="T62" fmla="*/ 113 w 599"/>
                  <a:gd name="T63" fmla="*/ 8180 h 628"/>
                  <a:gd name="T64" fmla="*/ 313 w 599"/>
                  <a:gd name="T65" fmla="*/ 8615 h 628"/>
                  <a:gd name="T66" fmla="*/ 595 w 599"/>
                  <a:gd name="T67" fmla="*/ 8410 h 628"/>
                  <a:gd name="T68" fmla="*/ 645 w 599"/>
                  <a:gd name="T69" fmla="*/ 8764 h 628"/>
                  <a:gd name="T70" fmla="*/ 770 w 599"/>
                  <a:gd name="T71" fmla="*/ 8956 h 628"/>
                  <a:gd name="T72" fmla="*/ 738 w 599"/>
                  <a:gd name="T73" fmla="*/ 9183 h 628"/>
                  <a:gd name="T74" fmla="*/ 833 w 599"/>
                  <a:gd name="T75" fmla="*/ 9319 h 628"/>
                  <a:gd name="T76" fmla="*/ 908 w 599"/>
                  <a:gd name="T77" fmla="*/ 9695 h 628"/>
                  <a:gd name="T78" fmla="*/ 1063 w 599"/>
                  <a:gd name="T79" fmla="*/ 10117 h 628"/>
                  <a:gd name="T80" fmla="*/ 4784 w 599"/>
                  <a:gd name="T81" fmla="*/ 11917 h 628"/>
                  <a:gd name="T82" fmla="*/ 8400 w 599"/>
                  <a:gd name="T83" fmla="*/ 9717 h 6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99" h="628">
                    <a:moveTo>
                      <a:pt x="537" y="512"/>
                    </a:moveTo>
                    <a:cubicBezTo>
                      <a:pt x="575" y="456"/>
                      <a:pt x="595" y="388"/>
                      <a:pt x="595" y="333"/>
                    </a:cubicBezTo>
                    <a:cubicBezTo>
                      <a:pt x="595" y="318"/>
                      <a:pt x="595" y="304"/>
                      <a:pt x="593" y="289"/>
                    </a:cubicBezTo>
                    <a:cubicBezTo>
                      <a:pt x="592" y="277"/>
                      <a:pt x="599" y="262"/>
                      <a:pt x="597" y="250"/>
                    </a:cubicBezTo>
                    <a:cubicBezTo>
                      <a:pt x="594" y="237"/>
                      <a:pt x="583" y="227"/>
                      <a:pt x="579" y="214"/>
                    </a:cubicBezTo>
                    <a:cubicBezTo>
                      <a:pt x="574" y="197"/>
                      <a:pt x="567" y="180"/>
                      <a:pt x="559" y="163"/>
                    </a:cubicBezTo>
                    <a:cubicBezTo>
                      <a:pt x="509" y="72"/>
                      <a:pt x="406" y="0"/>
                      <a:pt x="306" y="0"/>
                    </a:cubicBezTo>
                    <a:cubicBezTo>
                      <a:pt x="226" y="0"/>
                      <a:pt x="126" y="34"/>
                      <a:pt x="70" y="90"/>
                    </a:cubicBezTo>
                    <a:cubicBezTo>
                      <a:pt x="69" y="91"/>
                      <a:pt x="69" y="91"/>
                      <a:pt x="69" y="91"/>
                    </a:cubicBezTo>
                    <a:cubicBezTo>
                      <a:pt x="62" y="98"/>
                      <a:pt x="61" y="103"/>
                      <a:pt x="58" y="114"/>
                    </a:cubicBezTo>
                    <a:cubicBezTo>
                      <a:pt x="54" y="127"/>
                      <a:pt x="58" y="130"/>
                      <a:pt x="53" y="134"/>
                    </a:cubicBezTo>
                    <a:cubicBezTo>
                      <a:pt x="47" y="138"/>
                      <a:pt x="42" y="136"/>
                      <a:pt x="43" y="140"/>
                    </a:cubicBezTo>
                    <a:cubicBezTo>
                      <a:pt x="45" y="145"/>
                      <a:pt x="49" y="143"/>
                      <a:pt x="45" y="152"/>
                    </a:cubicBezTo>
                    <a:cubicBezTo>
                      <a:pt x="42" y="161"/>
                      <a:pt x="38" y="161"/>
                      <a:pt x="36" y="163"/>
                    </a:cubicBezTo>
                    <a:cubicBezTo>
                      <a:pt x="32" y="169"/>
                      <a:pt x="44" y="174"/>
                      <a:pt x="36" y="179"/>
                    </a:cubicBezTo>
                    <a:cubicBezTo>
                      <a:pt x="29" y="184"/>
                      <a:pt x="30" y="172"/>
                      <a:pt x="20" y="171"/>
                    </a:cubicBezTo>
                    <a:cubicBezTo>
                      <a:pt x="14" y="170"/>
                      <a:pt x="8" y="180"/>
                      <a:pt x="7" y="194"/>
                    </a:cubicBezTo>
                    <a:cubicBezTo>
                      <a:pt x="6" y="202"/>
                      <a:pt x="6" y="215"/>
                      <a:pt x="6" y="220"/>
                    </a:cubicBezTo>
                    <a:cubicBezTo>
                      <a:pt x="6" y="225"/>
                      <a:pt x="5" y="232"/>
                      <a:pt x="5" y="240"/>
                    </a:cubicBezTo>
                    <a:cubicBezTo>
                      <a:pt x="4" y="249"/>
                      <a:pt x="2" y="259"/>
                      <a:pt x="0" y="265"/>
                    </a:cubicBezTo>
                    <a:cubicBezTo>
                      <a:pt x="2" y="266"/>
                      <a:pt x="2" y="266"/>
                      <a:pt x="2" y="266"/>
                    </a:cubicBezTo>
                    <a:cubicBezTo>
                      <a:pt x="10" y="228"/>
                      <a:pt x="28" y="202"/>
                      <a:pt x="48" y="202"/>
                    </a:cubicBezTo>
                    <a:cubicBezTo>
                      <a:pt x="77" y="202"/>
                      <a:pt x="100" y="252"/>
                      <a:pt x="100" y="313"/>
                    </a:cubicBezTo>
                    <a:cubicBezTo>
                      <a:pt x="100" y="313"/>
                      <a:pt x="100" y="312"/>
                      <a:pt x="100" y="312"/>
                    </a:cubicBezTo>
                    <a:cubicBezTo>
                      <a:pt x="100" y="313"/>
                      <a:pt x="100" y="313"/>
                      <a:pt x="100" y="313"/>
                    </a:cubicBezTo>
                    <a:cubicBezTo>
                      <a:pt x="100" y="313"/>
                      <a:pt x="100" y="313"/>
                      <a:pt x="100" y="313"/>
                    </a:cubicBezTo>
                    <a:cubicBezTo>
                      <a:pt x="100" y="374"/>
                      <a:pt x="77" y="424"/>
                      <a:pt x="48" y="424"/>
                    </a:cubicBezTo>
                    <a:cubicBezTo>
                      <a:pt x="27" y="424"/>
                      <a:pt x="9" y="397"/>
                      <a:pt x="1" y="358"/>
                    </a:cubicBezTo>
                    <a:cubicBezTo>
                      <a:pt x="0" y="360"/>
                      <a:pt x="0" y="360"/>
                      <a:pt x="0" y="360"/>
                    </a:cubicBezTo>
                    <a:cubicBezTo>
                      <a:pt x="3" y="366"/>
                      <a:pt x="4" y="375"/>
                      <a:pt x="5" y="385"/>
                    </a:cubicBezTo>
                    <a:cubicBezTo>
                      <a:pt x="5" y="393"/>
                      <a:pt x="6" y="400"/>
                      <a:pt x="6" y="405"/>
                    </a:cubicBezTo>
                    <a:cubicBezTo>
                      <a:pt x="6" y="410"/>
                      <a:pt x="6" y="423"/>
                      <a:pt x="7" y="431"/>
                    </a:cubicBezTo>
                    <a:cubicBezTo>
                      <a:pt x="8" y="445"/>
                      <a:pt x="14" y="455"/>
                      <a:pt x="20" y="454"/>
                    </a:cubicBezTo>
                    <a:cubicBezTo>
                      <a:pt x="30" y="453"/>
                      <a:pt x="31" y="438"/>
                      <a:pt x="38" y="443"/>
                    </a:cubicBezTo>
                    <a:cubicBezTo>
                      <a:pt x="46" y="448"/>
                      <a:pt x="36" y="456"/>
                      <a:pt x="41" y="462"/>
                    </a:cubicBezTo>
                    <a:cubicBezTo>
                      <a:pt x="43" y="464"/>
                      <a:pt x="46" y="463"/>
                      <a:pt x="49" y="472"/>
                    </a:cubicBezTo>
                    <a:cubicBezTo>
                      <a:pt x="52" y="481"/>
                      <a:pt x="48" y="479"/>
                      <a:pt x="47" y="484"/>
                    </a:cubicBezTo>
                    <a:cubicBezTo>
                      <a:pt x="45" y="488"/>
                      <a:pt x="47" y="487"/>
                      <a:pt x="53" y="491"/>
                    </a:cubicBezTo>
                    <a:cubicBezTo>
                      <a:pt x="58" y="495"/>
                      <a:pt x="54" y="498"/>
                      <a:pt x="58" y="511"/>
                    </a:cubicBezTo>
                    <a:cubicBezTo>
                      <a:pt x="61" y="522"/>
                      <a:pt x="62" y="526"/>
                      <a:pt x="68" y="533"/>
                    </a:cubicBezTo>
                    <a:cubicBezTo>
                      <a:pt x="126" y="588"/>
                      <a:pt x="230" y="628"/>
                      <a:pt x="306" y="628"/>
                    </a:cubicBezTo>
                    <a:cubicBezTo>
                      <a:pt x="388" y="628"/>
                      <a:pt x="484" y="583"/>
                      <a:pt x="537" y="512"/>
                    </a:cubicBezTo>
                    <a:close/>
                  </a:path>
                </a:pathLst>
              </a:custGeom>
              <a:solidFill>
                <a:srgbClr val="F2C3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94" name="Freeform 221">
                <a:extLst>
                  <a:ext uri="{FF2B5EF4-FFF2-40B4-BE49-F238E27FC236}">
                    <a16:creationId xmlns:a16="http://schemas.microsoft.com/office/drawing/2014/main" id="{5B485103-B603-5C59-7E03-AFAEEDC0BDF9}"/>
                  </a:ext>
                </a:extLst>
              </p:cNvPr>
              <p:cNvSpPr>
                <a:spLocks/>
              </p:cNvSpPr>
              <p:nvPr/>
            </p:nvSpPr>
            <p:spPr bwMode="auto">
              <a:xfrm>
                <a:off x="3171" y="1656"/>
                <a:ext cx="227" cy="1051"/>
              </a:xfrm>
              <a:custGeom>
                <a:avLst/>
                <a:gdLst>
                  <a:gd name="T0" fmla="*/ 1008 w 91"/>
                  <a:gd name="T1" fmla="*/ 115 h 394"/>
                  <a:gd name="T2" fmla="*/ 229 w 91"/>
                  <a:gd name="T3" fmla="*/ 1344 h 394"/>
                  <a:gd name="T4" fmla="*/ 105 w 91"/>
                  <a:gd name="T5" fmla="*/ 3017 h 394"/>
                  <a:gd name="T6" fmla="*/ 229 w 91"/>
                  <a:gd name="T7" fmla="*/ 5962 h 394"/>
                  <a:gd name="T8" fmla="*/ 591 w 91"/>
                  <a:gd name="T9" fmla="*/ 6794 h 394"/>
                  <a:gd name="T10" fmla="*/ 758 w 91"/>
                  <a:gd name="T11" fmla="*/ 7194 h 394"/>
                  <a:gd name="T12" fmla="*/ 978 w 91"/>
                  <a:gd name="T13" fmla="*/ 7386 h 394"/>
                  <a:gd name="T14" fmla="*/ 1090 w 91"/>
                  <a:gd name="T15" fmla="*/ 7272 h 394"/>
                  <a:gd name="T16" fmla="*/ 1120 w 91"/>
                  <a:gd name="T17" fmla="*/ 6397 h 394"/>
                  <a:gd name="T18" fmla="*/ 1382 w 91"/>
                  <a:gd name="T19" fmla="*/ 4839 h 394"/>
                  <a:gd name="T20" fmla="*/ 1307 w 91"/>
                  <a:gd name="T21" fmla="*/ 2769 h 394"/>
                  <a:gd name="T22" fmla="*/ 1287 w 91"/>
                  <a:gd name="T23" fmla="*/ 1993 h 394"/>
                  <a:gd name="T24" fmla="*/ 1058 w 91"/>
                  <a:gd name="T25" fmla="*/ 1344 h 394"/>
                  <a:gd name="T26" fmla="*/ 1070 w 91"/>
                  <a:gd name="T27" fmla="*/ 192 h 394"/>
                  <a:gd name="T28" fmla="*/ 978 w 91"/>
                  <a:gd name="T29" fmla="*/ 35 h 3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1" h="394">
                    <a:moveTo>
                      <a:pt x="65" y="6"/>
                    </a:moveTo>
                    <a:cubicBezTo>
                      <a:pt x="43" y="27"/>
                      <a:pt x="25" y="42"/>
                      <a:pt x="15" y="71"/>
                    </a:cubicBezTo>
                    <a:cubicBezTo>
                      <a:pt x="6" y="100"/>
                      <a:pt x="8" y="129"/>
                      <a:pt x="7" y="159"/>
                    </a:cubicBezTo>
                    <a:cubicBezTo>
                      <a:pt x="4" y="211"/>
                      <a:pt x="0" y="263"/>
                      <a:pt x="15" y="314"/>
                    </a:cubicBezTo>
                    <a:cubicBezTo>
                      <a:pt x="20" y="330"/>
                      <a:pt x="32" y="342"/>
                      <a:pt x="38" y="358"/>
                    </a:cubicBezTo>
                    <a:cubicBezTo>
                      <a:pt x="41" y="368"/>
                      <a:pt x="43" y="372"/>
                      <a:pt x="49" y="379"/>
                    </a:cubicBezTo>
                    <a:cubicBezTo>
                      <a:pt x="54" y="385"/>
                      <a:pt x="56" y="394"/>
                      <a:pt x="63" y="389"/>
                    </a:cubicBezTo>
                    <a:cubicBezTo>
                      <a:pt x="68" y="386"/>
                      <a:pt x="70" y="388"/>
                      <a:pt x="70" y="383"/>
                    </a:cubicBezTo>
                    <a:cubicBezTo>
                      <a:pt x="70" y="370"/>
                      <a:pt x="69" y="350"/>
                      <a:pt x="72" y="337"/>
                    </a:cubicBezTo>
                    <a:cubicBezTo>
                      <a:pt x="79" y="312"/>
                      <a:pt x="87" y="282"/>
                      <a:pt x="89" y="255"/>
                    </a:cubicBezTo>
                    <a:cubicBezTo>
                      <a:pt x="91" y="218"/>
                      <a:pt x="84" y="183"/>
                      <a:pt x="84" y="146"/>
                    </a:cubicBezTo>
                    <a:cubicBezTo>
                      <a:pt x="84" y="133"/>
                      <a:pt x="87" y="118"/>
                      <a:pt x="83" y="105"/>
                    </a:cubicBezTo>
                    <a:cubicBezTo>
                      <a:pt x="79" y="90"/>
                      <a:pt x="69" y="87"/>
                      <a:pt x="68" y="71"/>
                    </a:cubicBezTo>
                    <a:cubicBezTo>
                      <a:pt x="67" y="60"/>
                      <a:pt x="69" y="20"/>
                      <a:pt x="69" y="10"/>
                    </a:cubicBezTo>
                    <a:cubicBezTo>
                      <a:pt x="68" y="0"/>
                      <a:pt x="61" y="12"/>
                      <a:pt x="63" y="2"/>
                    </a:cubicBezTo>
                  </a:path>
                </a:pathLst>
              </a:custGeom>
              <a:solidFill>
                <a:srgbClr val="D5AC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95" name="Freeform 222">
                <a:extLst>
                  <a:ext uri="{FF2B5EF4-FFF2-40B4-BE49-F238E27FC236}">
                    <a16:creationId xmlns:a16="http://schemas.microsoft.com/office/drawing/2014/main" id="{F398AEFE-2FF2-BC31-36DC-466FCF47EBCF}"/>
                  </a:ext>
                </a:extLst>
              </p:cNvPr>
              <p:cNvSpPr>
                <a:spLocks/>
              </p:cNvSpPr>
              <p:nvPr/>
            </p:nvSpPr>
            <p:spPr bwMode="auto">
              <a:xfrm>
                <a:off x="3218" y="2333"/>
                <a:ext cx="160" cy="171"/>
              </a:xfrm>
              <a:custGeom>
                <a:avLst/>
                <a:gdLst>
                  <a:gd name="T0" fmla="*/ 0 w 64"/>
                  <a:gd name="T1" fmla="*/ 842 h 64"/>
                  <a:gd name="T2" fmla="*/ 220 w 64"/>
                  <a:gd name="T3" fmla="*/ 935 h 64"/>
                  <a:gd name="T4" fmla="*/ 583 w 64"/>
                  <a:gd name="T5" fmla="*/ 1186 h 64"/>
                  <a:gd name="T6" fmla="*/ 1000 w 64"/>
                  <a:gd name="T7" fmla="*/ 786 h 64"/>
                  <a:gd name="T8" fmla="*/ 688 w 64"/>
                  <a:gd name="T9" fmla="*/ 842 h 64"/>
                  <a:gd name="T10" fmla="*/ 270 w 64"/>
                  <a:gd name="T11" fmla="*/ 492 h 64"/>
                  <a:gd name="T12" fmla="*/ 83 w 64"/>
                  <a:gd name="T13" fmla="*/ 115 h 64"/>
                  <a:gd name="T14" fmla="*/ 0 w 64"/>
                  <a:gd name="T15" fmla="*/ 0 h 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64">
                    <a:moveTo>
                      <a:pt x="0" y="44"/>
                    </a:moveTo>
                    <a:cubicBezTo>
                      <a:pt x="2" y="31"/>
                      <a:pt x="9" y="44"/>
                      <a:pt x="14" y="49"/>
                    </a:cubicBezTo>
                    <a:cubicBezTo>
                      <a:pt x="21" y="55"/>
                      <a:pt x="27" y="61"/>
                      <a:pt x="37" y="62"/>
                    </a:cubicBezTo>
                    <a:cubicBezTo>
                      <a:pt x="49" y="64"/>
                      <a:pt x="61" y="54"/>
                      <a:pt x="64" y="41"/>
                    </a:cubicBezTo>
                    <a:cubicBezTo>
                      <a:pt x="58" y="39"/>
                      <a:pt x="50" y="45"/>
                      <a:pt x="44" y="44"/>
                    </a:cubicBezTo>
                    <a:cubicBezTo>
                      <a:pt x="33" y="43"/>
                      <a:pt x="23" y="35"/>
                      <a:pt x="17" y="26"/>
                    </a:cubicBezTo>
                    <a:cubicBezTo>
                      <a:pt x="12" y="20"/>
                      <a:pt x="9" y="14"/>
                      <a:pt x="5" y="6"/>
                    </a:cubicBezTo>
                    <a:cubicBezTo>
                      <a:pt x="3" y="4"/>
                      <a:pt x="2" y="2"/>
                      <a:pt x="0" y="0"/>
                    </a:cubicBezTo>
                  </a:path>
                </a:pathLst>
              </a:custGeom>
              <a:solidFill>
                <a:srgbClr val="CE9E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96" name="Freeform 223">
                <a:extLst>
                  <a:ext uri="{FF2B5EF4-FFF2-40B4-BE49-F238E27FC236}">
                    <a16:creationId xmlns:a16="http://schemas.microsoft.com/office/drawing/2014/main" id="{90528496-8253-6F51-D366-46874A4EE8E7}"/>
                  </a:ext>
                </a:extLst>
              </p:cNvPr>
              <p:cNvSpPr>
                <a:spLocks/>
              </p:cNvSpPr>
              <p:nvPr/>
            </p:nvSpPr>
            <p:spPr bwMode="auto">
              <a:xfrm>
                <a:off x="3098" y="2013"/>
                <a:ext cx="183" cy="379"/>
              </a:xfrm>
              <a:custGeom>
                <a:avLst/>
                <a:gdLst>
                  <a:gd name="T0" fmla="*/ 491 w 73"/>
                  <a:gd name="T1" fmla="*/ 0 h 142"/>
                  <a:gd name="T2" fmla="*/ 521 w 73"/>
                  <a:gd name="T3" fmla="*/ 2266 h 142"/>
                  <a:gd name="T4" fmla="*/ 709 w 73"/>
                  <a:gd name="T5" fmla="*/ 0 h 142"/>
                  <a:gd name="T6" fmla="*/ 0 60000 65536"/>
                  <a:gd name="T7" fmla="*/ 0 60000 65536"/>
                  <a:gd name="T8" fmla="*/ 0 60000 65536"/>
                </a:gdLst>
                <a:ahLst/>
                <a:cxnLst>
                  <a:cxn ang="T6">
                    <a:pos x="T0" y="T1"/>
                  </a:cxn>
                  <a:cxn ang="T7">
                    <a:pos x="T2" y="T3"/>
                  </a:cxn>
                  <a:cxn ang="T8">
                    <a:pos x="T4" y="T5"/>
                  </a:cxn>
                </a:cxnLst>
                <a:rect l="0" t="0" r="r" b="b"/>
                <a:pathLst>
                  <a:path w="73" h="142">
                    <a:moveTo>
                      <a:pt x="31" y="0"/>
                    </a:moveTo>
                    <a:cubicBezTo>
                      <a:pt x="11" y="25"/>
                      <a:pt x="0" y="100"/>
                      <a:pt x="33" y="119"/>
                    </a:cubicBezTo>
                    <a:cubicBezTo>
                      <a:pt x="73" y="142"/>
                      <a:pt x="59" y="18"/>
                      <a:pt x="45" y="0"/>
                    </a:cubicBezTo>
                  </a:path>
                </a:pathLst>
              </a:custGeom>
              <a:solidFill>
                <a:srgbClr val="D5AC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97" name="Freeform 224">
                <a:extLst>
                  <a:ext uri="{FF2B5EF4-FFF2-40B4-BE49-F238E27FC236}">
                    <a16:creationId xmlns:a16="http://schemas.microsoft.com/office/drawing/2014/main" id="{5DEACFC8-9CE6-1D1E-019C-A238F1C28F64}"/>
                  </a:ext>
                </a:extLst>
              </p:cNvPr>
              <p:cNvSpPr>
                <a:spLocks/>
              </p:cNvSpPr>
              <p:nvPr/>
            </p:nvSpPr>
            <p:spPr bwMode="auto">
              <a:xfrm>
                <a:off x="3151" y="2051"/>
                <a:ext cx="50" cy="112"/>
              </a:xfrm>
              <a:custGeom>
                <a:avLst/>
                <a:gdLst>
                  <a:gd name="T0" fmla="*/ 283 w 20"/>
                  <a:gd name="T1" fmla="*/ 341 h 42"/>
                  <a:gd name="T2" fmla="*/ 50 w 20"/>
                  <a:gd name="T3" fmla="*/ 797 h 42"/>
                  <a:gd name="T4" fmla="*/ 83 w 20"/>
                  <a:gd name="T5" fmla="*/ 376 h 42"/>
                  <a:gd name="T6" fmla="*/ 158 w 20"/>
                  <a:gd name="T7" fmla="*/ 149 h 42"/>
                  <a:gd name="T8" fmla="*/ 313 w 2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42">
                    <a:moveTo>
                      <a:pt x="18" y="18"/>
                    </a:moveTo>
                    <a:cubicBezTo>
                      <a:pt x="7" y="24"/>
                      <a:pt x="8" y="31"/>
                      <a:pt x="3" y="42"/>
                    </a:cubicBezTo>
                    <a:cubicBezTo>
                      <a:pt x="0" y="38"/>
                      <a:pt x="4" y="25"/>
                      <a:pt x="5" y="20"/>
                    </a:cubicBezTo>
                    <a:cubicBezTo>
                      <a:pt x="6" y="17"/>
                      <a:pt x="7" y="11"/>
                      <a:pt x="10" y="8"/>
                    </a:cubicBezTo>
                    <a:cubicBezTo>
                      <a:pt x="13" y="5"/>
                      <a:pt x="19" y="5"/>
                      <a:pt x="20" y="0"/>
                    </a:cubicBezTo>
                  </a:path>
                </a:pathLst>
              </a:custGeom>
              <a:solidFill>
                <a:srgbClr val="CE9E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98" name="Freeform 225">
                <a:extLst>
                  <a:ext uri="{FF2B5EF4-FFF2-40B4-BE49-F238E27FC236}">
                    <a16:creationId xmlns:a16="http://schemas.microsoft.com/office/drawing/2014/main" id="{E02CF89E-C93F-518E-0918-A62AD7BB68F1}"/>
                  </a:ext>
                </a:extLst>
              </p:cNvPr>
              <p:cNvSpPr>
                <a:spLocks/>
              </p:cNvSpPr>
              <p:nvPr/>
            </p:nvSpPr>
            <p:spPr bwMode="auto">
              <a:xfrm>
                <a:off x="3106" y="2373"/>
                <a:ext cx="102" cy="195"/>
              </a:xfrm>
              <a:custGeom>
                <a:avLst/>
                <a:gdLst>
                  <a:gd name="T0" fmla="*/ 0 w 41"/>
                  <a:gd name="T1" fmla="*/ 0 h 73"/>
                  <a:gd name="T2" fmla="*/ 137 w 41"/>
                  <a:gd name="T3" fmla="*/ 727 h 73"/>
                  <a:gd name="T4" fmla="*/ 321 w 41"/>
                  <a:gd name="T5" fmla="*/ 1221 h 73"/>
                  <a:gd name="T6" fmla="*/ 478 w 41"/>
                  <a:gd name="T7" fmla="*/ 1370 h 73"/>
                  <a:gd name="T8" fmla="*/ 308 w 41"/>
                  <a:gd name="T9" fmla="*/ 662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73">
                    <a:moveTo>
                      <a:pt x="0" y="0"/>
                    </a:moveTo>
                    <a:cubicBezTo>
                      <a:pt x="1" y="5"/>
                      <a:pt x="5" y="22"/>
                      <a:pt x="9" y="38"/>
                    </a:cubicBezTo>
                    <a:cubicBezTo>
                      <a:pt x="11" y="48"/>
                      <a:pt x="14" y="57"/>
                      <a:pt x="21" y="64"/>
                    </a:cubicBezTo>
                    <a:cubicBezTo>
                      <a:pt x="23" y="67"/>
                      <a:pt x="28" y="73"/>
                      <a:pt x="31" y="72"/>
                    </a:cubicBezTo>
                    <a:cubicBezTo>
                      <a:pt x="41" y="70"/>
                      <a:pt x="21" y="38"/>
                      <a:pt x="20" y="35"/>
                    </a:cubicBezTo>
                  </a:path>
                </a:pathLst>
              </a:custGeom>
              <a:solidFill>
                <a:srgbClr val="F2F1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199" name="Freeform 226">
                <a:extLst>
                  <a:ext uri="{FF2B5EF4-FFF2-40B4-BE49-F238E27FC236}">
                    <a16:creationId xmlns:a16="http://schemas.microsoft.com/office/drawing/2014/main" id="{0942F10D-4A29-1175-86E0-67A6E6BC0A4D}"/>
                  </a:ext>
                </a:extLst>
              </p:cNvPr>
              <p:cNvSpPr>
                <a:spLocks/>
              </p:cNvSpPr>
              <p:nvPr/>
            </p:nvSpPr>
            <p:spPr bwMode="auto">
              <a:xfrm>
                <a:off x="3098" y="1821"/>
                <a:ext cx="68" cy="203"/>
              </a:xfrm>
              <a:custGeom>
                <a:avLst/>
                <a:gdLst>
                  <a:gd name="T0" fmla="*/ 96 w 27"/>
                  <a:gd name="T1" fmla="*/ 321 h 76"/>
                  <a:gd name="T2" fmla="*/ 33 w 27"/>
                  <a:gd name="T3" fmla="*/ 799 h 76"/>
                  <a:gd name="T4" fmla="*/ 33 w 27"/>
                  <a:gd name="T5" fmla="*/ 1448 h 76"/>
                  <a:gd name="T6" fmla="*/ 222 w 27"/>
                  <a:gd name="T7" fmla="*/ 534 h 76"/>
                  <a:gd name="T8" fmla="*/ 431 w 27"/>
                  <a:gd name="T9" fmla="*/ 0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76">
                    <a:moveTo>
                      <a:pt x="6" y="17"/>
                    </a:moveTo>
                    <a:cubicBezTo>
                      <a:pt x="2" y="25"/>
                      <a:pt x="2" y="34"/>
                      <a:pt x="2" y="42"/>
                    </a:cubicBezTo>
                    <a:cubicBezTo>
                      <a:pt x="2" y="54"/>
                      <a:pt x="0" y="65"/>
                      <a:pt x="2" y="76"/>
                    </a:cubicBezTo>
                    <a:cubicBezTo>
                      <a:pt x="4" y="61"/>
                      <a:pt x="9" y="43"/>
                      <a:pt x="14" y="28"/>
                    </a:cubicBezTo>
                    <a:cubicBezTo>
                      <a:pt x="17" y="18"/>
                      <a:pt x="25" y="10"/>
                      <a:pt x="27" y="0"/>
                    </a:cubicBezTo>
                  </a:path>
                </a:pathLst>
              </a:custGeom>
              <a:solidFill>
                <a:srgbClr val="F2F1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00" name="Freeform 227">
                <a:extLst>
                  <a:ext uri="{FF2B5EF4-FFF2-40B4-BE49-F238E27FC236}">
                    <a16:creationId xmlns:a16="http://schemas.microsoft.com/office/drawing/2014/main" id="{349D9BDB-1FE7-ADEB-AE67-A518419C4099}"/>
                  </a:ext>
                </a:extLst>
              </p:cNvPr>
              <p:cNvSpPr>
                <a:spLocks/>
              </p:cNvSpPr>
              <p:nvPr/>
            </p:nvSpPr>
            <p:spPr bwMode="auto">
              <a:xfrm>
                <a:off x="3218" y="2453"/>
                <a:ext cx="1960" cy="715"/>
              </a:xfrm>
              <a:custGeom>
                <a:avLst/>
                <a:gdLst>
                  <a:gd name="T0" fmla="*/ 12250 w 784"/>
                  <a:gd name="T1" fmla="*/ 606 h 268"/>
                  <a:gd name="T2" fmla="*/ 11958 w 784"/>
                  <a:gd name="T3" fmla="*/ 478 h 268"/>
                  <a:gd name="T4" fmla="*/ 10125 w 784"/>
                  <a:gd name="T5" fmla="*/ 56 h 268"/>
                  <a:gd name="T6" fmla="*/ 9283 w 784"/>
                  <a:gd name="T7" fmla="*/ 832 h 268"/>
                  <a:gd name="T8" fmla="*/ 4645 w 784"/>
                  <a:gd name="T9" fmla="*/ 4554 h 268"/>
                  <a:gd name="T10" fmla="*/ 220 w 784"/>
                  <a:gd name="T11" fmla="*/ 1502 h 268"/>
                  <a:gd name="T12" fmla="*/ 208 w 784"/>
                  <a:gd name="T13" fmla="*/ 1515 h 268"/>
                  <a:gd name="T14" fmla="*/ 250 w 784"/>
                  <a:gd name="T15" fmla="*/ 1993 h 268"/>
                  <a:gd name="T16" fmla="*/ 175 w 784"/>
                  <a:gd name="T17" fmla="*/ 2220 h 268"/>
                  <a:gd name="T18" fmla="*/ 175 w 784"/>
                  <a:gd name="T19" fmla="*/ 2220 h 268"/>
                  <a:gd name="T20" fmla="*/ 4613 w 784"/>
                  <a:gd name="T21" fmla="*/ 5090 h 268"/>
                  <a:gd name="T22" fmla="*/ 9708 w 784"/>
                  <a:gd name="T23" fmla="*/ 1083 h 268"/>
                  <a:gd name="T24" fmla="*/ 10813 w 784"/>
                  <a:gd name="T25" fmla="*/ 627 h 268"/>
                  <a:gd name="T26" fmla="*/ 12250 w 784"/>
                  <a:gd name="T27" fmla="*/ 1174 h 268"/>
                  <a:gd name="T28" fmla="*/ 12250 w 784"/>
                  <a:gd name="T29" fmla="*/ 606 h 2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84" h="268">
                    <a:moveTo>
                      <a:pt x="784" y="32"/>
                    </a:moveTo>
                    <a:cubicBezTo>
                      <a:pt x="778" y="30"/>
                      <a:pt x="771" y="27"/>
                      <a:pt x="765" y="25"/>
                    </a:cubicBezTo>
                    <a:cubicBezTo>
                      <a:pt x="727" y="9"/>
                      <a:pt x="679" y="0"/>
                      <a:pt x="648" y="3"/>
                    </a:cubicBezTo>
                    <a:cubicBezTo>
                      <a:pt x="621" y="3"/>
                      <a:pt x="599" y="23"/>
                      <a:pt x="594" y="44"/>
                    </a:cubicBezTo>
                    <a:cubicBezTo>
                      <a:pt x="550" y="170"/>
                      <a:pt x="432" y="240"/>
                      <a:pt x="297" y="240"/>
                    </a:cubicBezTo>
                    <a:cubicBezTo>
                      <a:pt x="186" y="240"/>
                      <a:pt x="78" y="174"/>
                      <a:pt x="14" y="79"/>
                    </a:cubicBezTo>
                    <a:cubicBezTo>
                      <a:pt x="13" y="80"/>
                      <a:pt x="13" y="80"/>
                      <a:pt x="13" y="80"/>
                    </a:cubicBezTo>
                    <a:cubicBezTo>
                      <a:pt x="14" y="85"/>
                      <a:pt x="0" y="79"/>
                      <a:pt x="16" y="105"/>
                    </a:cubicBezTo>
                    <a:cubicBezTo>
                      <a:pt x="21" y="113"/>
                      <a:pt x="17" y="125"/>
                      <a:pt x="11" y="117"/>
                    </a:cubicBezTo>
                    <a:cubicBezTo>
                      <a:pt x="11" y="117"/>
                      <a:pt x="11" y="117"/>
                      <a:pt x="11" y="117"/>
                    </a:cubicBezTo>
                    <a:cubicBezTo>
                      <a:pt x="75" y="209"/>
                      <a:pt x="178" y="268"/>
                      <a:pt x="295" y="268"/>
                    </a:cubicBezTo>
                    <a:cubicBezTo>
                      <a:pt x="447" y="268"/>
                      <a:pt x="572" y="198"/>
                      <a:pt x="621" y="57"/>
                    </a:cubicBezTo>
                    <a:cubicBezTo>
                      <a:pt x="631" y="24"/>
                      <a:pt x="660" y="30"/>
                      <a:pt x="692" y="33"/>
                    </a:cubicBezTo>
                    <a:cubicBezTo>
                      <a:pt x="717" y="36"/>
                      <a:pt x="750" y="47"/>
                      <a:pt x="784" y="62"/>
                    </a:cubicBezTo>
                    <a:lnTo>
                      <a:pt x="784" y="32"/>
                    </a:lnTo>
                    <a:close/>
                  </a:path>
                </a:pathLst>
              </a:custGeom>
              <a:solidFill>
                <a:srgbClr val="EFF6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01" name="Freeform 228">
                <a:extLst>
                  <a:ext uri="{FF2B5EF4-FFF2-40B4-BE49-F238E27FC236}">
                    <a16:creationId xmlns:a16="http://schemas.microsoft.com/office/drawing/2014/main" id="{10DB8548-19C2-4B29-5DB2-ED7173C29D93}"/>
                  </a:ext>
                </a:extLst>
              </p:cNvPr>
              <p:cNvSpPr>
                <a:spLocks/>
              </p:cNvSpPr>
              <p:nvPr/>
            </p:nvSpPr>
            <p:spPr bwMode="auto">
              <a:xfrm>
                <a:off x="3246" y="1200"/>
                <a:ext cx="1932" cy="1088"/>
              </a:xfrm>
              <a:custGeom>
                <a:avLst/>
                <a:gdLst>
                  <a:gd name="T0" fmla="*/ 12069 w 773"/>
                  <a:gd name="T1" fmla="*/ 7224 h 408"/>
                  <a:gd name="T2" fmla="*/ 10820 w 773"/>
                  <a:gd name="T3" fmla="*/ 6883 h 408"/>
                  <a:gd name="T4" fmla="*/ 10057 w 773"/>
                  <a:gd name="T5" fmla="*/ 5939 h 408"/>
                  <a:gd name="T6" fmla="*/ 4436 w 773"/>
                  <a:gd name="T7" fmla="*/ 35 h 408"/>
                  <a:gd name="T8" fmla="*/ 137 w 773"/>
                  <a:gd name="T9" fmla="*/ 2653 h 408"/>
                  <a:gd name="T10" fmla="*/ 155 w 773"/>
                  <a:gd name="T11" fmla="*/ 2637 h 408"/>
                  <a:gd name="T12" fmla="*/ 217 w 773"/>
                  <a:gd name="T13" fmla="*/ 2787 h 408"/>
                  <a:gd name="T14" fmla="*/ 30 w 773"/>
                  <a:gd name="T15" fmla="*/ 3149 h 408"/>
                  <a:gd name="T16" fmla="*/ 12 w 773"/>
                  <a:gd name="T17" fmla="*/ 3491 h 408"/>
                  <a:gd name="T18" fmla="*/ 12 w 773"/>
                  <a:gd name="T19" fmla="*/ 3507 h 408"/>
                  <a:gd name="T20" fmla="*/ 4466 w 773"/>
                  <a:gd name="T21" fmla="*/ 477 h 408"/>
                  <a:gd name="T22" fmla="*/ 9558 w 773"/>
                  <a:gd name="T23" fmla="*/ 6008 h 408"/>
                  <a:gd name="T24" fmla="*/ 10150 w 773"/>
                  <a:gd name="T25" fmla="*/ 7075 h 408"/>
                  <a:gd name="T26" fmla="*/ 11070 w 773"/>
                  <a:gd name="T27" fmla="*/ 7395 h 408"/>
                  <a:gd name="T28" fmla="*/ 12069 w 773"/>
                  <a:gd name="T29" fmla="*/ 7736 h 408"/>
                  <a:gd name="T30" fmla="*/ 12069 w 773"/>
                  <a:gd name="T31" fmla="*/ 7224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73" h="408">
                    <a:moveTo>
                      <a:pt x="773" y="381"/>
                    </a:moveTo>
                    <a:cubicBezTo>
                      <a:pt x="737" y="371"/>
                      <a:pt x="708" y="365"/>
                      <a:pt x="693" y="363"/>
                    </a:cubicBezTo>
                    <a:cubicBezTo>
                      <a:pt x="660" y="357"/>
                      <a:pt x="648" y="335"/>
                      <a:pt x="644" y="313"/>
                    </a:cubicBezTo>
                    <a:cubicBezTo>
                      <a:pt x="608" y="150"/>
                      <a:pt x="484" y="4"/>
                      <a:pt x="284" y="2"/>
                    </a:cubicBezTo>
                    <a:cubicBezTo>
                      <a:pt x="173" y="0"/>
                      <a:pt x="74" y="55"/>
                      <a:pt x="9" y="140"/>
                    </a:cubicBezTo>
                    <a:cubicBezTo>
                      <a:pt x="9" y="139"/>
                      <a:pt x="10" y="139"/>
                      <a:pt x="10" y="139"/>
                    </a:cubicBezTo>
                    <a:cubicBezTo>
                      <a:pt x="12" y="137"/>
                      <a:pt x="16" y="139"/>
                      <a:pt x="14" y="147"/>
                    </a:cubicBezTo>
                    <a:cubicBezTo>
                      <a:pt x="13" y="155"/>
                      <a:pt x="4" y="155"/>
                      <a:pt x="2" y="166"/>
                    </a:cubicBezTo>
                    <a:cubicBezTo>
                      <a:pt x="0" y="175"/>
                      <a:pt x="3" y="180"/>
                      <a:pt x="1" y="184"/>
                    </a:cubicBezTo>
                    <a:cubicBezTo>
                      <a:pt x="1" y="185"/>
                      <a:pt x="1" y="185"/>
                      <a:pt x="1" y="185"/>
                    </a:cubicBezTo>
                    <a:cubicBezTo>
                      <a:pt x="65" y="90"/>
                      <a:pt x="174" y="25"/>
                      <a:pt x="286" y="25"/>
                    </a:cubicBezTo>
                    <a:cubicBezTo>
                      <a:pt x="452" y="25"/>
                      <a:pt x="578" y="165"/>
                      <a:pt x="612" y="317"/>
                    </a:cubicBezTo>
                    <a:cubicBezTo>
                      <a:pt x="614" y="334"/>
                      <a:pt x="629" y="361"/>
                      <a:pt x="650" y="373"/>
                    </a:cubicBezTo>
                    <a:cubicBezTo>
                      <a:pt x="655" y="375"/>
                      <a:pt x="689" y="386"/>
                      <a:pt x="709" y="390"/>
                    </a:cubicBezTo>
                    <a:cubicBezTo>
                      <a:pt x="721" y="392"/>
                      <a:pt x="744" y="398"/>
                      <a:pt x="773" y="408"/>
                    </a:cubicBezTo>
                    <a:lnTo>
                      <a:pt x="773" y="381"/>
                    </a:lnTo>
                    <a:close/>
                  </a:path>
                </a:pathLst>
              </a:custGeom>
              <a:solidFill>
                <a:srgbClr val="EFF6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02" name="Freeform 229">
                <a:extLst>
                  <a:ext uri="{FF2B5EF4-FFF2-40B4-BE49-F238E27FC236}">
                    <a16:creationId xmlns:a16="http://schemas.microsoft.com/office/drawing/2014/main" id="{B58DAAD6-3EB5-B5A4-77DD-DCC85818DB1A}"/>
                  </a:ext>
                </a:extLst>
              </p:cNvPr>
              <p:cNvSpPr>
                <a:spLocks/>
              </p:cNvSpPr>
              <p:nvPr/>
            </p:nvSpPr>
            <p:spPr bwMode="auto">
              <a:xfrm>
                <a:off x="3166" y="2283"/>
                <a:ext cx="1597" cy="810"/>
              </a:xfrm>
              <a:custGeom>
                <a:avLst/>
                <a:gdLst>
                  <a:gd name="T0" fmla="*/ 292 w 639"/>
                  <a:gd name="T1" fmla="*/ 2102 h 304"/>
                  <a:gd name="T2" fmla="*/ 250 w 639"/>
                  <a:gd name="T3" fmla="*/ 2102 h 304"/>
                  <a:gd name="T4" fmla="*/ 542 w 639"/>
                  <a:gd name="T5" fmla="*/ 2726 h 304"/>
                  <a:gd name="T6" fmla="*/ 542 w 639"/>
                  <a:gd name="T7" fmla="*/ 2704 h 304"/>
                  <a:gd name="T8" fmla="*/ 575 w 639"/>
                  <a:gd name="T9" fmla="*/ 2760 h 304"/>
                  <a:gd name="T10" fmla="*/ 717 w 639"/>
                  <a:gd name="T11" fmla="*/ 3011 h 304"/>
                  <a:gd name="T12" fmla="*/ 780 w 639"/>
                  <a:gd name="T13" fmla="*/ 3101 h 304"/>
                  <a:gd name="T14" fmla="*/ 825 w 639"/>
                  <a:gd name="T15" fmla="*/ 3181 h 304"/>
                  <a:gd name="T16" fmla="*/ 905 w 639"/>
                  <a:gd name="T17" fmla="*/ 3293 h 304"/>
                  <a:gd name="T18" fmla="*/ 967 w 639"/>
                  <a:gd name="T19" fmla="*/ 3387 h 304"/>
                  <a:gd name="T20" fmla="*/ 1012 w 639"/>
                  <a:gd name="T21" fmla="*/ 3442 h 304"/>
                  <a:gd name="T22" fmla="*/ 1155 w 639"/>
                  <a:gd name="T23" fmla="*/ 3634 h 304"/>
                  <a:gd name="T24" fmla="*/ 1217 w 639"/>
                  <a:gd name="T25" fmla="*/ 3693 h 304"/>
                  <a:gd name="T26" fmla="*/ 1217 w 639"/>
                  <a:gd name="T27" fmla="*/ 3706 h 304"/>
                  <a:gd name="T28" fmla="*/ 1280 w 639"/>
                  <a:gd name="T29" fmla="*/ 3784 h 304"/>
                  <a:gd name="T30" fmla="*/ 1280 w 639"/>
                  <a:gd name="T31" fmla="*/ 3784 h 304"/>
                  <a:gd name="T32" fmla="*/ 2062 w 639"/>
                  <a:gd name="T33" fmla="*/ 4580 h 304"/>
                  <a:gd name="T34" fmla="*/ 2092 w 639"/>
                  <a:gd name="T35" fmla="*/ 4615 h 304"/>
                  <a:gd name="T36" fmla="*/ 2279 w 639"/>
                  <a:gd name="T37" fmla="*/ 4764 h 304"/>
                  <a:gd name="T38" fmla="*/ 2324 w 639"/>
                  <a:gd name="T39" fmla="*/ 4785 h 304"/>
                  <a:gd name="T40" fmla="*/ 2904 w 639"/>
                  <a:gd name="T41" fmla="*/ 5182 h 304"/>
                  <a:gd name="T42" fmla="*/ 3012 w 639"/>
                  <a:gd name="T43" fmla="*/ 5238 h 304"/>
                  <a:gd name="T44" fmla="*/ 3154 w 639"/>
                  <a:gd name="T45" fmla="*/ 5318 h 304"/>
                  <a:gd name="T46" fmla="*/ 3291 w 639"/>
                  <a:gd name="T47" fmla="*/ 5374 h 304"/>
                  <a:gd name="T48" fmla="*/ 3416 w 639"/>
                  <a:gd name="T49" fmla="*/ 5430 h 304"/>
                  <a:gd name="T50" fmla="*/ 3591 w 639"/>
                  <a:gd name="T51" fmla="*/ 5502 h 304"/>
                  <a:gd name="T52" fmla="*/ 3699 w 639"/>
                  <a:gd name="T53" fmla="*/ 5545 h 304"/>
                  <a:gd name="T54" fmla="*/ 3966 w 639"/>
                  <a:gd name="T55" fmla="*/ 5617 h 304"/>
                  <a:gd name="T56" fmla="*/ 4071 w 639"/>
                  <a:gd name="T57" fmla="*/ 5638 h 304"/>
                  <a:gd name="T58" fmla="*/ 4259 w 639"/>
                  <a:gd name="T59" fmla="*/ 5694 h 304"/>
                  <a:gd name="T60" fmla="*/ 4371 w 639"/>
                  <a:gd name="T61" fmla="*/ 5715 h 304"/>
                  <a:gd name="T62" fmla="*/ 4571 w 639"/>
                  <a:gd name="T63" fmla="*/ 5729 h 304"/>
                  <a:gd name="T64" fmla="*/ 4666 w 639"/>
                  <a:gd name="T65" fmla="*/ 5750 h 304"/>
                  <a:gd name="T66" fmla="*/ 4966 w 639"/>
                  <a:gd name="T67" fmla="*/ 5750 h 304"/>
                  <a:gd name="T68" fmla="*/ 9599 w 639"/>
                  <a:gd name="T69" fmla="*/ 2044 h 304"/>
                  <a:gd name="T70" fmla="*/ 9974 w 639"/>
                  <a:gd name="T71" fmla="*/ 1433 h 304"/>
                  <a:gd name="T72" fmla="*/ 8807 w 639"/>
                  <a:gd name="T73" fmla="*/ 3272 h 304"/>
                  <a:gd name="T74" fmla="*/ 4966 w 639"/>
                  <a:gd name="T75" fmla="*/ 5489 h 304"/>
                  <a:gd name="T76" fmla="*/ 1437 w 639"/>
                  <a:gd name="T77" fmla="*/ 3578 h 304"/>
                  <a:gd name="T78" fmla="*/ 1437 w 639"/>
                  <a:gd name="T79" fmla="*/ 3578 h 304"/>
                  <a:gd name="T80" fmla="*/ 1342 w 639"/>
                  <a:gd name="T81" fmla="*/ 3480 h 304"/>
                  <a:gd name="T82" fmla="*/ 1137 w 639"/>
                  <a:gd name="T83" fmla="*/ 2990 h 304"/>
                  <a:gd name="T84" fmla="*/ 1062 w 639"/>
                  <a:gd name="T85" fmla="*/ 2614 h 304"/>
                  <a:gd name="T86" fmla="*/ 967 w 639"/>
                  <a:gd name="T87" fmla="*/ 2478 h 304"/>
                  <a:gd name="T88" fmla="*/ 1000 w 639"/>
                  <a:gd name="T89" fmla="*/ 2251 h 304"/>
                  <a:gd name="T90" fmla="*/ 875 w 639"/>
                  <a:gd name="T91" fmla="*/ 2060 h 304"/>
                  <a:gd name="T92" fmla="*/ 825 w 639"/>
                  <a:gd name="T93" fmla="*/ 1703 h 304"/>
                  <a:gd name="T94" fmla="*/ 542 w 639"/>
                  <a:gd name="T95" fmla="*/ 1910 h 304"/>
                  <a:gd name="T96" fmla="*/ 342 w 639"/>
                  <a:gd name="T97" fmla="*/ 1476 h 304"/>
                  <a:gd name="T98" fmla="*/ 325 w 639"/>
                  <a:gd name="T99" fmla="*/ 986 h 304"/>
                  <a:gd name="T100" fmla="*/ 312 w 639"/>
                  <a:gd name="T101" fmla="*/ 602 h 304"/>
                  <a:gd name="T102" fmla="*/ 187 w 639"/>
                  <a:gd name="T103" fmla="*/ 77 h 304"/>
                  <a:gd name="T104" fmla="*/ 30 w 639"/>
                  <a:gd name="T105" fmla="*/ 397 h 304"/>
                  <a:gd name="T106" fmla="*/ 92 w 639"/>
                  <a:gd name="T107" fmla="*/ 794 h 304"/>
                  <a:gd name="T108" fmla="*/ 75 w 639"/>
                  <a:gd name="T109" fmla="*/ 943 h 304"/>
                  <a:gd name="T110" fmla="*/ 167 w 639"/>
                  <a:gd name="T111" fmla="*/ 1156 h 304"/>
                  <a:gd name="T112" fmla="*/ 125 w 639"/>
                  <a:gd name="T113" fmla="*/ 1327 h 304"/>
                  <a:gd name="T114" fmla="*/ 217 w 639"/>
                  <a:gd name="T115" fmla="*/ 1513 h 304"/>
                  <a:gd name="T116" fmla="*/ 217 w 639"/>
                  <a:gd name="T117" fmla="*/ 1761 h 304"/>
                  <a:gd name="T118" fmla="*/ 342 w 639"/>
                  <a:gd name="T119" fmla="*/ 1966 h 304"/>
                  <a:gd name="T120" fmla="*/ 292 w 639"/>
                  <a:gd name="T121" fmla="*/ 2102 h 3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39" h="304">
                    <a:moveTo>
                      <a:pt x="19" y="111"/>
                    </a:moveTo>
                    <a:cubicBezTo>
                      <a:pt x="16" y="111"/>
                      <a:pt x="16" y="111"/>
                      <a:pt x="16" y="111"/>
                    </a:cubicBezTo>
                    <a:cubicBezTo>
                      <a:pt x="22" y="122"/>
                      <a:pt x="28" y="133"/>
                      <a:pt x="35" y="144"/>
                    </a:cubicBezTo>
                    <a:cubicBezTo>
                      <a:pt x="35" y="143"/>
                      <a:pt x="35" y="143"/>
                      <a:pt x="35" y="143"/>
                    </a:cubicBezTo>
                    <a:cubicBezTo>
                      <a:pt x="36" y="144"/>
                      <a:pt x="36" y="145"/>
                      <a:pt x="37" y="146"/>
                    </a:cubicBezTo>
                    <a:cubicBezTo>
                      <a:pt x="40" y="150"/>
                      <a:pt x="43" y="155"/>
                      <a:pt x="46" y="159"/>
                    </a:cubicBezTo>
                    <a:cubicBezTo>
                      <a:pt x="47" y="161"/>
                      <a:pt x="49" y="163"/>
                      <a:pt x="50" y="164"/>
                    </a:cubicBezTo>
                    <a:cubicBezTo>
                      <a:pt x="51" y="166"/>
                      <a:pt x="52" y="167"/>
                      <a:pt x="53" y="168"/>
                    </a:cubicBezTo>
                    <a:cubicBezTo>
                      <a:pt x="55" y="170"/>
                      <a:pt x="57" y="172"/>
                      <a:pt x="58" y="174"/>
                    </a:cubicBezTo>
                    <a:cubicBezTo>
                      <a:pt x="60" y="176"/>
                      <a:pt x="61" y="177"/>
                      <a:pt x="62" y="179"/>
                    </a:cubicBezTo>
                    <a:cubicBezTo>
                      <a:pt x="63" y="180"/>
                      <a:pt x="64" y="181"/>
                      <a:pt x="65" y="182"/>
                    </a:cubicBezTo>
                    <a:cubicBezTo>
                      <a:pt x="68" y="185"/>
                      <a:pt x="71" y="189"/>
                      <a:pt x="74" y="192"/>
                    </a:cubicBezTo>
                    <a:cubicBezTo>
                      <a:pt x="75" y="193"/>
                      <a:pt x="76" y="194"/>
                      <a:pt x="78" y="195"/>
                    </a:cubicBezTo>
                    <a:cubicBezTo>
                      <a:pt x="78" y="195"/>
                      <a:pt x="78" y="196"/>
                      <a:pt x="78" y="196"/>
                    </a:cubicBezTo>
                    <a:cubicBezTo>
                      <a:pt x="79" y="197"/>
                      <a:pt x="80" y="198"/>
                      <a:pt x="82" y="200"/>
                    </a:cubicBezTo>
                    <a:cubicBezTo>
                      <a:pt x="82" y="200"/>
                      <a:pt x="82" y="200"/>
                      <a:pt x="82" y="200"/>
                    </a:cubicBezTo>
                    <a:cubicBezTo>
                      <a:pt x="97" y="215"/>
                      <a:pt x="114" y="229"/>
                      <a:pt x="132" y="242"/>
                    </a:cubicBezTo>
                    <a:cubicBezTo>
                      <a:pt x="133" y="243"/>
                      <a:pt x="134" y="243"/>
                      <a:pt x="134" y="244"/>
                    </a:cubicBezTo>
                    <a:cubicBezTo>
                      <a:pt x="138" y="246"/>
                      <a:pt x="142" y="249"/>
                      <a:pt x="146" y="252"/>
                    </a:cubicBezTo>
                    <a:cubicBezTo>
                      <a:pt x="147" y="252"/>
                      <a:pt x="148" y="253"/>
                      <a:pt x="149" y="253"/>
                    </a:cubicBezTo>
                    <a:cubicBezTo>
                      <a:pt x="161" y="261"/>
                      <a:pt x="174" y="268"/>
                      <a:pt x="186" y="274"/>
                    </a:cubicBezTo>
                    <a:cubicBezTo>
                      <a:pt x="188" y="275"/>
                      <a:pt x="191" y="276"/>
                      <a:pt x="193" y="277"/>
                    </a:cubicBezTo>
                    <a:cubicBezTo>
                      <a:pt x="196" y="278"/>
                      <a:pt x="199" y="279"/>
                      <a:pt x="202" y="281"/>
                    </a:cubicBezTo>
                    <a:cubicBezTo>
                      <a:pt x="205" y="282"/>
                      <a:pt x="208" y="283"/>
                      <a:pt x="211" y="284"/>
                    </a:cubicBezTo>
                    <a:cubicBezTo>
                      <a:pt x="214" y="285"/>
                      <a:pt x="216" y="286"/>
                      <a:pt x="219" y="287"/>
                    </a:cubicBezTo>
                    <a:cubicBezTo>
                      <a:pt x="223" y="288"/>
                      <a:pt x="227" y="290"/>
                      <a:pt x="230" y="291"/>
                    </a:cubicBezTo>
                    <a:cubicBezTo>
                      <a:pt x="232" y="291"/>
                      <a:pt x="235" y="292"/>
                      <a:pt x="237" y="293"/>
                    </a:cubicBezTo>
                    <a:cubicBezTo>
                      <a:pt x="243" y="294"/>
                      <a:pt x="249" y="296"/>
                      <a:pt x="254" y="297"/>
                    </a:cubicBezTo>
                    <a:cubicBezTo>
                      <a:pt x="256" y="298"/>
                      <a:pt x="259" y="298"/>
                      <a:pt x="261" y="298"/>
                    </a:cubicBezTo>
                    <a:cubicBezTo>
                      <a:pt x="265" y="299"/>
                      <a:pt x="269" y="300"/>
                      <a:pt x="273" y="301"/>
                    </a:cubicBezTo>
                    <a:cubicBezTo>
                      <a:pt x="275" y="301"/>
                      <a:pt x="278" y="301"/>
                      <a:pt x="280" y="302"/>
                    </a:cubicBezTo>
                    <a:cubicBezTo>
                      <a:pt x="284" y="302"/>
                      <a:pt x="289" y="303"/>
                      <a:pt x="293" y="303"/>
                    </a:cubicBezTo>
                    <a:cubicBezTo>
                      <a:pt x="295" y="303"/>
                      <a:pt x="297" y="303"/>
                      <a:pt x="299" y="304"/>
                    </a:cubicBezTo>
                    <a:cubicBezTo>
                      <a:pt x="305" y="304"/>
                      <a:pt x="311" y="304"/>
                      <a:pt x="318" y="304"/>
                    </a:cubicBezTo>
                    <a:cubicBezTo>
                      <a:pt x="453" y="304"/>
                      <a:pt x="571" y="234"/>
                      <a:pt x="615" y="108"/>
                    </a:cubicBezTo>
                    <a:cubicBezTo>
                      <a:pt x="618" y="95"/>
                      <a:pt x="627" y="83"/>
                      <a:pt x="639" y="76"/>
                    </a:cubicBezTo>
                    <a:cubicBezTo>
                      <a:pt x="613" y="63"/>
                      <a:pt x="583" y="147"/>
                      <a:pt x="564" y="173"/>
                    </a:cubicBezTo>
                    <a:cubicBezTo>
                      <a:pt x="507" y="249"/>
                      <a:pt x="405" y="290"/>
                      <a:pt x="318" y="290"/>
                    </a:cubicBezTo>
                    <a:cubicBezTo>
                      <a:pt x="234" y="290"/>
                      <a:pt x="152" y="250"/>
                      <a:pt x="92" y="189"/>
                    </a:cubicBezTo>
                    <a:cubicBezTo>
                      <a:pt x="92" y="189"/>
                      <a:pt x="92" y="189"/>
                      <a:pt x="92" y="189"/>
                    </a:cubicBezTo>
                    <a:cubicBezTo>
                      <a:pt x="86" y="184"/>
                      <a:pt x="86" y="184"/>
                      <a:pt x="86" y="184"/>
                    </a:cubicBezTo>
                    <a:cubicBezTo>
                      <a:pt x="77" y="175"/>
                      <a:pt x="77" y="171"/>
                      <a:pt x="73" y="158"/>
                    </a:cubicBezTo>
                    <a:cubicBezTo>
                      <a:pt x="69" y="145"/>
                      <a:pt x="73" y="142"/>
                      <a:pt x="68" y="138"/>
                    </a:cubicBezTo>
                    <a:cubicBezTo>
                      <a:pt x="62" y="134"/>
                      <a:pt x="60" y="135"/>
                      <a:pt x="62" y="131"/>
                    </a:cubicBezTo>
                    <a:cubicBezTo>
                      <a:pt x="63" y="126"/>
                      <a:pt x="67" y="128"/>
                      <a:pt x="64" y="119"/>
                    </a:cubicBezTo>
                    <a:cubicBezTo>
                      <a:pt x="61" y="110"/>
                      <a:pt x="58" y="111"/>
                      <a:pt x="56" y="109"/>
                    </a:cubicBezTo>
                    <a:cubicBezTo>
                      <a:pt x="51" y="103"/>
                      <a:pt x="61" y="95"/>
                      <a:pt x="53" y="90"/>
                    </a:cubicBezTo>
                    <a:cubicBezTo>
                      <a:pt x="46" y="85"/>
                      <a:pt x="45" y="100"/>
                      <a:pt x="35" y="101"/>
                    </a:cubicBezTo>
                    <a:cubicBezTo>
                      <a:pt x="29" y="102"/>
                      <a:pt x="23" y="92"/>
                      <a:pt x="22" y="78"/>
                    </a:cubicBezTo>
                    <a:cubicBezTo>
                      <a:pt x="21" y="70"/>
                      <a:pt x="21" y="57"/>
                      <a:pt x="21" y="52"/>
                    </a:cubicBezTo>
                    <a:cubicBezTo>
                      <a:pt x="21" y="47"/>
                      <a:pt x="20" y="40"/>
                      <a:pt x="20" y="32"/>
                    </a:cubicBezTo>
                    <a:cubicBezTo>
                      <a:pt x="19" y="20"/>
                      <a:pt x="16" y="7"/>
                      <a:pt x="12" y="4"/>
                    </a:cubicBezTo>
                    <a:cubicBezTo>
                      <a:pt x="4" y="0"/>
                      <a:pt x="5" y="7"/>
                      <a:pt x="2" y="21"/>
                    </a:cubicBezTo>
                    <a:cubicBezTo>
                      <a:pt x="0" y="36"/>
                      <a:pt x="5" y="38"/>
                      <a:pt x="6" y="42"/>
                    </a:cubicBezTo>
                    <a:cubicBezTo>
                      <a:pt x="7" y="46"/>
                      <a:pt x="3" y="46"/>
                      <a:pt x="5" y="50"/>
                    </a:cubicBezTo>
                    <a:cubicBezTo>
                      <a:pt x="6" y="55"/>
                      <a:pt x="9" y="56"/>
                      <a:pt x="11" y="61"/>
                    </a:cubicBezTo>
                    <a:cubicBezTo>
                      <a:pt x="12" y="65"/>
                      <a:pt x="7" y="64"/>
                      <a:pt x="8" y="70"/>
                    </a:cubicBezTo>
                    <a:cubicBezTo>
                      <a:pt x="9" y="75"/>
                      <a:pt x="13" y="75"/>
                      <a:pt x="14" y="80"/>
                    </a:cubicBezTo>
                    <a:cubicBezTo>
                      <a:pt x="15" y="85"/>
                      <a:pt x="13" y="87"/>
                      <a:pt x="14" y="93"/>
                    </a:cubicBezTo>
                    <a:cubicBezTo>
                      <a:pt x="15" y="99"/>
                      <a:pt x="20" y="99"/>
                      <a:pt x="22" y="104"/>
                    </a:cubicBezTo>
                    <a:cubicBezTo>
                      <a:pt x="24" y="109"/>
                      <a:pt x="24" y="111"/>
                      <a:pt x="19" y="111"/>
                    </a:cubicBezTo>
                    <a:close/>
                  </a:path>
                </a:pathLst>
              </a:custGeom>
              <a:solidFill>
                <a:srgbClr val="A421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03" name="Freeform 230">
                <a:extLst>
                  <a:ext uri="{FF2B5EF4-FFF2-40B4-BE49-F238E27FC236}">
                    <a16:creationId xmlns:a16="http://schemas.microsoft.com/office/drawing/2014/main" id="{65A6EAAE-5297-C39F-6D70-A9654C243B3E}"/>
                  </a:ext>
                </a:extLst>
              </p:cNvPr>
              <p:cNvSpPr>
                <a:spLocks/>
              </p:cNvSpPr>
              <p:nvPr/>
            </p:nvSpPr>
            <p:spPr bwMode="auto">
              <a:xfrm>
                <a:off x="3166" y="1267"/>
                <a:ext cx="1692" cy="920"/>
              </a:xfrm>
              <a:custGeom>
                <a:avLst/>
                <a:gdLst>
                  <a:gd name="T0" fmla="*/ 10494 w 677"/>
                  <a:gd name="T1" fmla="*/ 6464 h 345"/>
                  <a:gd name="T2" fmla="*/ 10349 w 677"/>
                  <a:gd name="T3" fmla="*/ 6293 h 345"/>
                  <a:gd name="T4" fmla="*/ 10337 w 677"/>
                  <a:gd name="T5" fmla="*/ 6259 h 345"/>
                  <a:gd name="T6" fmla="*/ 10212 w 677"/>
                  <a:gd name="T7" fmla="*/ 6051 h 345"/>
                  <a:gd name="T8" fmla="*/ 10182 w 677"/>
                  <a:gd name="T9" fmla="*/ 5995 h 345"/>
                  <a:gd name="T10" fmla="*/ 10162 w 677"/>
                  <a:gd name="T11" fmla="*/ 5917 h 345"/>
                  <a:gd name="T12" fmla="*/ 10132 w 677"/>
                  <a:gd name="T13" fmla="*/ 5837 h 345"/>
                  <a:gd name="T14" fmla="*/ 10100 w 677"/>
                  <a:gd name="T15" fmla="*/ 5781 h 345"/>
                  <a:gd name="T16" fmla="*/ 10057 w 677"/>
                  <a:gd name="T17" fmla="*/ 5539 h 345"/>
                  <a:gd name="T18" fmla="*/ 9995 w 677"/>
                  <a:gd name="T19" fmla="*/ 5256 h 345"/>
                  <a:gd name="T20" fmla="*/ 4634 w 677"/>
                  <a:gd name="T21" fmla="*/ 0 h 345"/>
                  <a:gd name="T22" fmla="*/ 4529 w 677"/>
                  <a:gd name="T23" fmla="*/ 21 h 345"/>
                  <a:gd name="T24" fmla="*/ 4186 w 677"/>
                  <a:gd name="T25" fmla="*/ 77 h 345"/>
                  <a:gd name="T26" fmla="*/ 3999 w 677"/>
                  <a:gd name="T27" fmla="*/ 115 h 345"/>
                  <a:gd name="T28" fmla="*/ 3811 w 677"/>
                  <a:gd name="T29" fmla="*/ 171 h 345"/>
                  <a:gd name="T30" fmla="*/ 3686 w 677"/>
                  <a:gd name="T31" fmla="*/ 205 h 345"/>
                  <a:gd name="T32" fmla="*/ 3466 w 677"/>
                  <a:gd name="T33" fmla="*/ 285 h 345"/>
                  <a:gd name="T34" fmla="*/ 3374 w 677"/>
                  <a:gd name="T35" fmla="*/ 320 h 345"/>
                  <a:gd name="T36" fmla="*/ 3217 w 677"/>
                  <a:gd name="T37" fmla="*/ 397 h 345"/>
                  <a:gd name="T38" fmla="*/ 2937 w 677"/>
                  <a:gd name="T39" fmla="*/ 547 h 345"/>
                  <a:gd name="T40" fmla="*/ 2874 w 677"/>
                  <a:gd name="T41" fmla="*/ 589 h 345"/>
                  <a:gd name="T42" fmla="*/ 2762 w 677"/>
                  <a:gd name="T43" fmla="*/ 648 h 345"/>
                  <a:gd name="T44" fmla="*/ 2512 w 677"/>
                  <a:gd name="T45" fmla="*/ 819 h 345"/>
                  <a:gd name="T46" fmla="*/ 2342 w 677"/>
                  <a:gd name="T47" fmla="*/ 931 h 345"/>
                  <a:gd name="T48" fmla="*/ 2262 w 677"/>
                  <a:gd name="T49" fmla="*/ 989 h 345"/>
                  <a:gd name="T50" fmla="*/ 2199 w 677"/>
                  <a:gd name="T51" fmla="*/ 1045 h 345"/>
                  <a:gd name="T52" fmla="*/ 1949 w 677"/>
                  <a:gd name="T53" fmla="*/ 1251 h 345"/>
                  <a:gd name="T54" fmla="*/ 1917 w 677"/>
                  <a:gd name="T55" fmla="*/ 1272 h 345"/>
                  <a:gd name="T56" fmla="*/ 1655 w 677"/>
                  <a:gd name="T57" fmla="*/ 1515 h 345"/>
                  <a:gd name="T58" fmla="*/ 1530 w 677"/>
                  <a:gd name="T59" fmla="*/ 1651 h 345"/>
                  <a:gd name="T60" fmla="*/ 1405 w 677"/>
                  <a:gd name="T61" fmla="*/ 1763 h 345"/>
                  <a:gd name="T62" fmla="*/ 1187 w 677"/>
                  <a:gd name="T63" fmla="*/ 2048 h 345"/>
                  <a:gd name="T64" fmla="*/ 1062 w 677"/>
                  <a:gd name="T65" fmla="*/ 2197 h 345"/>
                  <a:gd name="T66" fmla="*/ 1000 w 677"/>
                  <a:gd name="T67" fmla="*/ 2275 h 345"/>
                  <a:gd name="T68" fmla="*/ 842 w 677"/>
                  <a:gd name="T69" fmla="*/ 2504 h 345"/>
                  <a:gd name="T70" fmla="*/ 792 w 677"/>
                  <a:gd name="T71" fmla="*/ 2581 h 345"/>
                  <a:gd name="T72" fmla="*/ 637 w 677"/>
                  <a:gd name="T73" fmla="*/ 2824 h 345"/>
                  <a:gd name="T74" fmla="*/ 512 w 677"/>
                  <a:gd name="T75" fmla="*/ 3037 h 345"/>
                  <a:gd name="T76" fmla="*/ 292 w 677"/>
                  <a:gd name="T77" fmla="*/ 3584 h 345"/>
                  <a:gd name="T78" fmla="*/ 217 w 677"/>
                  <a:gd name="T79" fmla="*/ 3925 h 345"/>
                  <a:gd name="T80" fmla="*/ 125 w 677"/>
                  <a:gd name="T81" fmla="*/ 4301 h 345"/>
                  <a:gd name="T82" fmla="*/ 75 w 677"/>
                  <a:gd name="T83" fmla="*/ 4744 h 345"/>
                  <a:gd name="T84" fmla="*/ 30 w 677"/>
                  <a:gd name="T85" fmla="*/ 5291 h 345"/>
                  <a:gd name="T86" fmla="*/ 312 w 677"/>
                  <a:gd name="T87" fmla="*/ 5085 h 345"/>
                  <a:gd name="T88" fmla="*/ 342 w 677"/>
                  <a:gd name="T89" fmla="*/ 4211 h 345"/>
                  <a:gd name="T90" fmla="*/ 792 w 677"/>
                  <a:gd name="T91" fmla="*/ 3925 h 345"/>
                  <a:gd name="T92" fmla="*/ 937 w 677"/>
                  <a:gd name="T93" fmla="*/ 3413 h 345"/>
                  <a:gd name="T94" fmla="*/ 1062 w 677"/>
                  <a:gd name="T95" fmla="*/ 3072 h 345"/>
                  <a:gd name="T96" fmla="*/ 1325 w 677"/>
                  <a:gd name="T97" fmla="*/ 2240 h 345"/>
                  <a:gd name="T98" fmla="*/ 4966 w 677"/>
                  <a:gd name="T99" fmla="*/ 264 h 345"/>
                  <a:gd name="T100" fmla="*/ 10569 w 677"/>
                  <a:gd name="T101" fmla="*/ 6541 h 345"/>
                  <a:gd name="T102" fmla="*/ 10494 w 677"/>
                  <a:gd name="T103" fmla="*/ 6464 h 3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77" h="345">
                    <a:moveTo>
                      <a:pt x="672" y="341"/>
                    </a:moveTo>
                    <a:cubicBezTo>
                      <a:pt x="672" y="341"/>
                      <a:pt x="672" y="341"/>
                      <a:pt x="672" y="341"/>
                    </a:cubicBezTo>
                    <a:cubicBezTo>
                      <a:pt x="669" y="338"/>
                      <a:pt x="666" y="335"/>
                      <a:pt x="663" y="332"/>
                    </a:cubicBezTo>
                    <a:cubicBezTo>
                      <a:pt x="663" y="332"/>
                      <a:pt x="663" y="332"/>
                      <a:pt x="663" y="332"/>
                    </a:cubicBezTo>
                    <a:cubicBezTo>
                      <a:pt x="663" y="331"/>
                      <a:pt x="662" y="331"/>
                      <a:pt x="662" y="330"/>
                    </a:cubicBezTo>
                    <a:cubicBezTo>
                      <a:pt x="662" y="330"/>
                      <a:pt x="662" y="330"/>
                      <a:pt x="662" y="330"/>
                    </a:cubicBezTo>
                    <a:cubicBezTo>
                      <a:pt x="659" y="327"/>
                      <a:pt x="657" y="323"/>
                      <a:pt x="654" y="319"/>
                    </a:cubicBezTo>
                    <a:cubicBezTo>
                      <a:pt x="654" y="319"/>
                      <a:pt x="654" y="319"/>
                      <a:pt x="654" y="319"/>
                    </a:cubicBezTo>
                    <a:cubicBezTo>
                      <a:pt x="654" y="318"/>
                      <a:pt x="653" y="317"/>
                      <a:pt x="652" y="316"/>
                    </a:cubicBezTo>
                    <a:cubicBezTo>
                      <a:pt x="652" y="316"/>
                      <a:pt x="652" y="316"/>
                      <a:pt x="652" y="316"/>
                    </a:cubicBezTo>
                    <a:cubicBezTo>
                      <a:pt x="652" y="315"/>
                      <a:pt x="651" y="313"/>
                      <a:pt x="651" y="312"/>
                    </a:cubicBezTo>
                    <a:cubicBezTo>
                      <a:pt x="651" y="312"/>
                      <a:pt x="651" y="312"/>
                      <a:pt x="651" y="312"/>
                    </a:cubicBezTo>
                    <a:cubicBezTo>
                      <a:pt x="650" y="311"/>
                      <a:pt x="649" y="310"/>
                      <a:pt x="649" y="308"/>
                    </a:cubicBezTo>
                    <a:cubicBezTo>
                      <a:pt x="649" y="308"/>
                      <a:pt x="649" y="308"/>
                      <a:pt x="649" y="308"/>
                    </a:cubicBezTo>
                    <a:cubicBezTo>
                      <a:pt x="648" y="307"/>
                      <a:pt x="648" y="306"/>
                      <a:pt x="647" y="305"/>
                    </a:cubicBezTo>
                    <a:cubicBezTo>
                      <a:pt x="647" y="305"/>
                      <a:pt x="647" y="305"/>
                      <a:pt x="647" y="305"/>
                    </a:cubicBezTo>
                    <a:cubicBezTo>
                      <a:pt x="647" y="305"/>
                      <a:pt x="647" y="304"/>
                      <a:pt x="647" y="304"/>
                    </a:cubicBezTo>
                    <a:cubicBezTo>
                      <a:pt x="645" y="300"/>
                      <a:pt x="644" y="296"/>
                      <a:pt x="644" y="292"/>
                    </a:cubicBezTo>
                    <a:cubicBezTo>
                      <a:pt x="643" y="288"/>
                      <a:pt x="641" y="283"/>
                      <a:pt x="640" y="279"/>
                    </a:cubicBezTo>
                    <a:cubicBezTo>
                      <a:pt x="640" y="278"/>
                      <a:pt x="640" y="278"/>
                      <a:pt x="640" y="277"/>
                    </a:cubicBezTo>
                    <a:cubicBezTo>
                      <a:pt x="601" y="131"/>
                      <a:pt x="478" y="0"/>
                      <a:pt x="318" y="0"/>
                    </a:cubicBezTo>
                    <a:cubicBezTo>
                      <a:pt x="311" y="0"/>
                      <a:pt x="304" y="0"/>
                      <a:pt x="297" y="0"/>
                    </a:cubicBezTo>
                    <a:cubicBezTo>
                      <a:pt x="297" y="0"/>
                      <a:pt x="297" y="0"/>
                      <a:pt x="297" y="0"/>
                    </a:cubicBezTo>
                    <a:cubicBezTo>
                      <a:pt x="295" y="0"/>
                      <a:pt x="292" y="1"/>
                      <a:pt x="290" y="1"/>
                    </a:cubicBezTo>
                    <a:cubicBezTo>
                      <a:pt x="285" y="1"/>
                      <a:pt x="281" y="2"/>
                      <a:pt x="276" y="3"/>
                    </a:cubicBezTo>
                    <a:cubicBezTo>
                      <a:pt x="274" y="3"/>
                      <a:pt x="271" y="3"/>
                      <a:pt x="268" y="4"/>
                    </a:cubicBezTo>
                    <a:cubicBezTo>
                      <a:pt x="266" y="4"/>
                      <a:pt x="264" y="5"/>
                      <a:pt x="262" y="5"/>
                    </a:cubicBezTo>
                    <a:cubicBezTo>
                      <a:pt x="260" y="5"/>
                      <a:pt x="258" y="6"/>
                      <a:pt x="256" y="6"/>
                    </a:cubicBezTo>
                    <a:cubicBezTo>
                      <a:pt x="253" y="7"/>
                      <a:pt x="250" y="8"/>
                      <a:pt x="247" y="8"/>
                    </a:cubicBezTo>
                    <a:cubicBezTo>
                      <a:pt x="246" y="9"/>
                      <a:pt x="245" y="9"/>
                      <a:pt x="244" y="9"/>
                    </a:cubicBezTo>
                    <a:cubicBezTo>
                      <a:pt x="243" y="9"/>
                      <a:pt x="242" y="9"/>
                      <a:pt x="241" y="10"/>
                    </a:cubicBezTo>
                    <a:cubicBezTo>
                      <a:pt x="240" y="10"/>
                      <a:pt x="238" y="11"/>
                      <a:pt x="236" y="11"/>
                    </a:cubicBezTo>
                    <a:cubicBezTo>
                      <a:pt x="233" y="12"/>
                      <a:pt x="230" y="13"/>
                      <a:pt x="227" y="14"/>
                    </a:cubicBezTo>
                    <a:cubicBezTo>
                      <a:pt x="226" y="14"/>
                      <a:pt x="224" y="15"/>
                      <a:pt x="222" y="15"/>
                    </a:cubicBezTo>
                    <a:cubicBezTo>
                      <a:pt x="221" y="16"/>
                      <a:pt x="219" y="16"/>
                      <a:pt x="218" y="17"/>
                    </a:cubicBezTo>
                    <a:cubicBezTo>
                      <a:pt x="217" y="17"/>
                      <a:pt x="217" y="17"/>
                      <a:pt x="216" y="17"/>
                    </a:cubicBezTo>
                    <a:cubicBezTo>
                      <a:pt x="213" y="18"/>
                      <a:pt x="210" y="20"/>
                      <a:pt x="207" y="21"/>
                    </a:cubicBezTo>
                    <a:cubicBezTo>
                      <a:pt x="206" y="21"/>
                      <a:pt x="206" y="21"/>
                      <a:pt x="206" y="21"/>
                    </a:cubicBezTo>
                    <a:cubicBezTo>
                      <a:pt x="203" y="23"/>
                      <a:pt x="199" y="24"/>
                      <a:pt x="196" y="25"/>
                    </a:cubicBezTo>
                    <a:cubicBezTo>
                      <a:pt x="193" y="26"/>
                      <a:pt x="190" y="28"/>
                      <a:pt x="188" y="29"/>
                    </a:cubicBezTo>
                    <a:cubicBezTo>
                      <a:pt x="187" y="29"/>
                      <a:pt x="187" y="29"/>
                      <a:pt x="187" y="29"/>
                    </a:cubicBezTo>
                    <a:cubicBezTo>
                      <a:pt x="186" y="30"/>
                      <a:pt x="185" y="30"/>
                      <a:pt x="184" y="31"/>
                    </a:cubicBezTo>
                    <a:cubicBezTo>
                      <a:pt x="183" y="31"/>
                      <a:pt x="181" y="32"/>
                      <a:pt x="180" y="33"/>
                    </a:cubicBezTo>
                    <a:cubicBezTo>
                      <a:pt x="179" y="33"/>
                      <a:pt x="178" y="33"/>
                      <a:pt x="177" y="34"/>
                    </a:cubicBezTo>
                    <a:cubicBezTo>
                      <a:pt x="174" y="35"/>
                      <a:pt x="172" y="37"/>
                      <a:pt x="169" y="38"/>
                    </a:cubicBezTo>
                    <a:cubicBezTo>
                      <a:pt x="166" y="40"/>
                      <a:pt x="163" y="41"/>
                      <a:pt x="161" y="43"/>
                    </a:cubicBezTo>
                    <a:cubicBezTo>
                      <a:pt x="160" y="43"/>
                      <a:pt x="159" y="43"/>
                      <a:pt x="159" y="44"/>
                    </a:cubicBezTo>
                    <a:cubicBezTo>
                      <a:pt x="156" y="45"/>
                      <a:pt x="153" y="47"/>
                      <a:pt x="150" y="49"/>
                    </a:cubicBezTo>
                    <a:cubicBezTo>
                      <a:pt x="149" y="49"/>
                      <a:pt x="149" y="50"/>
                      <a:pt x="148" y="50"/>
                    </a:cubicBezTo>
                    <a:cubicBezTo>
                      <a:pt x="147" y="51"/>
                      <a:pt x="146" y="51"/>
                      <a:pt x="145" y="52"/>
                    </a:cubicBezTo>
                    <a:cubicBezTo>
                      <a:pt x="145" y="52"/>
                      <a:pt x="144" y="52"/>
                      <a:pt x="143" y="53"/>
                    </a:cubicBezTo>
                    <a:cubicBezTo>
                      <a:pt x="143" y="53"/>
                      <a:pt x="142" y="54"/>
                      <a:pt x="141" y="55"/>
                    </a:cubicBezTo>
                    <a:cubicBezTo>
                      <a:pt x="138" y="56"/>
                      <a:pt x="135" y="58"/>
                      <a:pt x="132" y="60"/>
                    </a:cubicBezTo>
                    <a:cubicBezTo>
                      <a:pt x="130" y="62"/>
                      <a:pt x="127" y="64"/>
                      <a:pt x="125" y="66"/>
                    </a:cubicBezTo>
                    <a:cubicBezTo>
                      <a:pt x="125" y="66"/>
                      <a:pt x="124" y="66"/>
                      <a:pt x="124" y="66"/>
                    </a:cubicBezTo>
                    <a:cubicBezTo>
                      <a:pt x="124" y="66"/>
                      <a:pt x="124" y="66"/>
                      <a:pt x="123" y="67"/>
                    </a:cubicBezTo>
                    <a:cubicBezTo>
                      <a:pt x="120" y="69"/>
                      <a:pt x="118" y="71"/>
                      <a:pt x="115" y="73"/>
                    </a:cubicBezTo>
                    <a:cubicBezTo>
                      <a:pt x="112" y="75"/>
                      <a:pt x="109" y="77"/>
                      <a:pt x="106" y="80"/>
                    </a:cubicBezTo>
                    <a:cubicBezTo>
                      <a:pt x="104" y="82"/>
                      <a:pt x="101" y="84"/>
                      <a:pt x="99" y="86"/>
                    </a:cubicBezTo>
                    <a:cubicBezTo>
                      <a:pt x="98" y="87"/>
                      <a:pt x="98" y="87"/>
                      <a:pt x="98" y="87"/>
                    </a:cubicBezTo>
                    <a:cubicBezTo>
                      <a:pt x="95" y="89"/>
                      <a:pt x="93" y="91"/>
                      <a:pt x="91" y="93"/>
                    </a:cubicBezTo>
                    <a:cubicBezTo>
                      <a:pt x="91" y="93"/>
                      <a:pt x="91" y="93"/>
                      <a:pt x="90" y="93"/>
                    </a:cubicBezTo>
                    <a:cubicBezTo>
                      <a:pt x="88" y="96"/>
                      <a:pt x="85" y="98"/>
                      <a:pt x="83" y="101"/>
                    </a:cubicBezTo>
                    <a:cubicBezTo>
                      <a:pt x="81" y="103"/>
                      <a:pt x="78" y="105"/>
                      <a:pt x="76" y="108"/>
                    </a:cubicBezTo>
                    <a:cubicBezTo>
                      <a:pt x="76" y="108"/>
                      <a:pt x="75" y="108"/>
                      <a:pt x="75" y="108"/>
                    </a:cubicBezTo>
                    <a:cubicBezTo>
                      <a:pt x="73" y="111"/>
                      <a:pt x="70" y="113"/>
                      <a:pt x="68" y="116"/>
                    </a:cubicBezTo>
                    <a:cubicBezTo>
                      <a:pt x="68" y="116"/>
                      <a:pt x="68" y="116"/>
                      <a:pt x="68" y="116"/>
                    </a:cubicBezTo>
                    <a:cubicBezTo>
                      <a:pt x="67" y="118"/>
                      <a:pt x="65" y="119"/>
                      <a:pt x="64" y="120"/>
                    </a:cubicBezTo>
                    <a:cubicBezTo>
                      <a:pt x="63" y="122"/>
                      <a:pt x="62" y="123"/>
                      <a:pt x="61" y="124"/>
                    </a:cubicBezTo>
                    <a:cubicBezTo>
                      <a:pt x="58" y="127"/>
                      <a:pt x="56" y="129"/>
                      <a:pt x="54" y="132"/>
                    </a:cubicBezTo>
                    <a:cubicBezTo>
                      <a:pt x="54" y="132"/>
                      <a:pt x="54" y="132"/>
                      <a:pt x="54" y="132"/>
                    </a:cubicBezTo>
                    <a:cubicBezTo>
                      <a:pt x="53" y="134"/>
                      <a:pt x="52" y="135"/>
                      <a:pt x="51" y="136"/>
                    </a:cubicBezTo>
                    <a:cubicBezTo>
                      <a:pt x="50" y="138"/>
                      <a:pt x="48" y="139"/>
                      <a:pt x="47" y="140"/>
                    </a:cubicBezTo>
                    <a:cubicBezTo>
                      <a:pt x="45" y="143"/>
                      <a:pt x="43" y="146"/>
                      <a:pt x="41" y="149"/>
                    </a:cubicBezTo>
                    <a:cubicBezTo>
                      <a:pt x="38" y="153"/>
                      <a:pt x="36" y="156"/>
                      <a:pt x="33" y="160"/>
                    </a:cubicBezTo>
                    <a:cubicBezTo>
                      <a:pt x="33" y="160"/>
                      <a:pt x="33" y="160"/>
                      <a:pt x="33" y="160"/>
                    </a:cubicBezTo>
                    <a:cubicBezTo>
                      <a:pt x="27" y="169"/>
                      <a:pt x="21" y="179"/>
                      <a:pt x="16" y="189"/>
                    </a:cubicBezTo>
                    <a:cubicBezTo>
                      <a:pt x="19" y="189"/>
                      <a:pt x="19" y="189"/>
                      <a:pt x="19" y="189"/>
                    </a:cubicBezTo>
                    <a:cubicBezTo>
                      <a:pt x="24" y="189"/>
                      <a:pt x="24" y="191"/>
                      <a:pt x="22" y="196"/>
                    </a:cubicBezTo>
                    <a:cubicBezTo>
                      <a:pt x="20" y="201"/>
                      <a:pt x="15" y="202"/>
                      <a:pt x="14" y="207"/>
                    </a:cubicBezTo>
                    <a:cubicBezTo>
                      <a:pt x="13" y="213"/>
                      <a:pt x="15" y="212"/>
                      <a:pt x="14" y="216"/>
                    </a:cubicBezTo>
                    <a:cubicBezTo>
                      <a:pt x="13" y="221"/>
                      <a:pt x="9" y="221"/>
                      <a:pt x="8" y="227"/>
                    </a:cubicBezTo>
                    <a:cubicBezTo>
                      <a:pt x="7" y="232"/>
                      <a:pt x="12" y="235"/>
                      <a:pt x="11" y="239"/>
                    </a:cubicBezTo>
                    <a:cubicBezTo>
                      <a:pt x="9" y="244"/>
                      <a:pt x="6" y="245"/>
                      <a:pt x="5" y="250"/>
                    </a:cubicBezTo>
                    <a:cubicBezTo>
                      <a:pt x="3" y="254"/>
                      <a:pt x="7" y="254"/>
                      <a:pt x="6" y="258"/>
                    </a:cubicBezTo>
                    <a:cubicBezTo>
                      <a:pt x="5" y="262"/>
                      <a:pt x="0" y="264"/>
                      <a:pt x="2" y="279"/>
                    </a:cubicBezTo>
                    <a:cubicBezTo>
                      <a:pt x="5" y="293"/>
                      <a:pt x="4" y="301"/>
                      <a:pt x="11" y="297"/>
                    </a:cubicBezTo>
                    <a:cubicBezTo>
                      <a:pt x="16" y="294"/>
                      <a:pt x="19" y="280"/>
                      <a:pt x="20" y="268"/>
                    </a:cubicBezTo>
                    <a:cubicBezTo>
                      <a:pt x="20" y="260"/>
                      <a:pt x="21" y="253"/>
                      <a:pt x="21" y="248"/>
                    </a:cubicBezTo>
                    <a:cubicBezTo>
                      <a:pt x="21" y="243"/>
                      <a:pt x="21" y="230"/>
                      <a:pt x="22" y="222"/>
                    </a:cubicBezTo>
                    <a:cubicBezTo>
                      <a:pt x="23" y="208"/>
                      <a:pt x="29" y="198"/>
                      <a:pt x="35" y="199"/>
                    </a:cubicBezTo>
                    <a:cubicBezTo>
                      <a:pt x="45" y="200"/>
                      <a:pt x="44" y="212"/>
                      <a:pt x="51" y="207"/>
                    </a:cubicBezTo>
                    <a:cubicBezTo>
                      <a:pt x="59" y="202"/>
                      <a:pt x="47" y="197"/>
                      <a:pt x="51" y="191"/>
                    </a:cubicBezTo>
                    <a:cubicBezTo>
                      <a:pt x="53" y="189"/>
                      <a:pt x="57" y="189"/>
                      <a:pt x="60" y="180"/>
                    </a:cubicBezTo>
                    <a:cubicBezTo>
                      <a:pt x="64" y="171"/>
                      <a:pt x="60" y="173"/>
                      <a:pt x="58" y="168"/>
                    </a:cubicBezTo>
                    <a:cubicBezTo>
                      <a:pt x="57" y="164"/>
                      <a:pt x="62" y="166"/>
                      <a:pt x="68" y="162"/>
                    </a:cubicBezTo>
                    <a:cubicBezTo>
                      <a:pt x="73" y="158"/>
                      <a:pt x="69" y="155"/>
                      <a:pt x="73" y="142"/>
                    </a:cubicBezTo>
                    <a:cubicBezTo>
                      <a:pt x="77" y="130"/>
                      <a:pt x="77" y="126"/>
                      <a:pt x="85" y="118"/>
                    </a:cubicBezTo>
                    <a:cubicBezTo>
                      <a:pt x="87" y="115"/>
                      <a:pt x="89" y="113"/>
                      <a:pt x="89" y="113"/>
                    </a:cubicBezTo>
                    <a:cubicBezTo>
                      <a:pt x="150" y="53"/>
                      <a:pt x="232" y="14"/>
                      <a:pt x="318" y="14"/>
                    </a:cubicBezTo>
                    <a:cubicBezTo>
                      <a:pt x="424" y="14"/>
                      <a:pt x="533" y="82"/>
                      <a:pt x="587" y="181"/>
                    </a:cubicBezTo>
                    <a:cubicBezTo>
                      <a:pt x="617" y="237"/>
                      <a:pt x="629" y="344"/>
                      <a:pt x="677" y="345"/>
                    </a:cubicBezTo>
                    <a:cubicBezTo>
                      <a:pt x="676" y="344"/>
                      <a:pt x="675" y="343"/>
                      <a:pt x="673" y="342"/>
                    </a:cubicBezTo>
                    <a:cubicBezTo>
                      <a:pt x="673" y="342"/>
                      <a:pt x="672" y="341"/>
                      <a:pt x="672" y="341"/>
                    </a:cubicBezTo>
                    <a:close/>
                  </a:path>
                </a:pathLst>
              </a:custGeom>
              <a:solidFill>
                <a:srgbClr val="A421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04" name="Freeform 231">
                <a:extLst>
                  <a:ext uri="{FF2B5EF4-FFF2-40B4-BE49-F238E27FC236}">
                    <a16:creationId xmlns:a16="http://schemas.microsoft.com/office/drawing/2014/main" id="{4B8D238E-87E5-BCE1-B717-CB4D9DD5275E}"/>
                  </a:ext>
                </a:extLst>
              </p:cNvPr>
              <p:cNvSpPr>
                <a:spLocks/>
              </p:cNvSpPr>
              <p:nvPr/>
            </p:nvSpPr>
            <p:spPr bwMode="auto">
              <a:xfrm>
                <a:off x="3083" y="1771"/>
                <a:ext cx="143" cy="808"/>
              </a:xfrm>
              <a:custGeom>
                <a:avLst/>
                <a:gdLst>
                  <a:gd name="T0" fmla="*/ 818 w 57"/>
                  <a:gd name="T1" fmla="*/ 5747 h 303"/>
                  <a:gd name="T2" fmla="*/ 868 w 57"/>
                  <a:gd name="T3" fmla="*/ 5611 h 303"/>
                  <a:gd name="T4" fmla="*/ 743 w 57"/>
                  <a:gd name="T5" fmla="*/ 5405 h 303"/>
                  <a:gd name="T6" fmla="*/ 743 w 57"/>
                  <a:gd name="T7" fmla="*/ 5155 h 303"/>
                  <a:gd name="T8" fmla="*/ 647 w 57"/>
                  <a:gd name="T9" fmla="*/ 4971 h 303"/>
                  <a:gd name="T10" fmla="*/ 692 w 57"/>
                  <a:gd name="T11" fmla="*/ 4800 h 303"/>
                  <a:gd name="T12" fmla="*/ 597 w 57"/>
                  <a:gd name="T13" fmla="*/ 4587 h 303"/>
                  <a:gd name="T14" fmla="*/ 617 w 57"/>
                  <a:gd name="T15" fmla="*/ 4437 h 303"/>
                  <a:gd name="T16" fmla="*/ 554 w 57"/>
                  <a:gd name="T17" fmla="*/ 4040 h 303"/>
                  <a:gd name="T18" fmla="*/ 660 w 57"/>
                  <a:gd name="T19" fmla="*/ 3699 h 303"/>
                  <a:gd name="T20" fmla="*/ 630 w 57"/>
                  <a:gd name="T21" fmla="*/ 2069 h 303"/>
                  <a:gd name="T22" fmla="*/ 554 w 57"/>
                  <a:gd name="T23" fmla="*/ 1707 h 303"/>
                  <a:gd name="T24" fmla="*/ 617 w 57"/>
                  <a:gd name="T25" fmla="*/ 1309 h 303"/>
                  <a:gd name="T26" fmla="*/ 597 w 57"/>
                  <a:gd name="T27" fmla="*/ 1160 h 303"/>
                  <a:gd name="T28" fmla="*/ 692 w 57"/>
                  <a:gd name="T29" fmla="*/ 947 h 303"/>
                  <a:gd name="T30" fmla="*/ 647 w 57"/>
                  <a:gd name="T31" fmla="*/ 717 h 303"/>
                  <a:gd name="T32" fmla="*/ 743 w 57"/>
                  <a:gd name="T33" fmla="*/ 512 h 303"/>
                  <a:gd name="T34" fmla="*/ 743 w 57"/>
                  <a:gd name="T35" fmla="*/ 341 h 303"/>
                  <a:gd name="T36" fmla="*/ 868 w 57"/>
                  <a:gd name="T37" fmla="*/ 136 h 303"/>
                  <a:gd name="T38" fmla="*/ 818 w 57"/>
                  <a:gd name="T39" fmla="*/ 0 h 303"/>
                  <a:gd name="T40" fmla="*/ 775 w 57"/>
                  <a:gd name="T41" fmla="*/ 0 h 303"/>
                  <a:gd name="T42" fmla="*/ 0 w 57"/>
                  <a:gd name="T43" fmla="*/ 2923 h 303"/>
                  <a:gd name="T44" fmla="*/ 818 w 57"/>
                  <a:gd name="T45" fmla="*/ 5747 h 3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7" h="303">
                    <a:moveTo>
                      <a:pt x="52" y="303"/>
                    </a:moveTo>
                    <a:cubicBezTo>
                      <a:pt x="57" y="303"/>
                      <a:pt x="57" y="301"/>
                      <a:pt x="55" y="296"/>
                    </a:cubicBezTo>
                    <a:cubicBezTo>
                      <a:pt x="53" y="291"/>
                      <a:pt x="48" y="291"/>
                      <a:pt x="47" y="285"/>
                    </a:cubicBezTo>
                    <a:cubicBezTo>
                      <a:pt x="46" y="279"/>
                      <a:pt x="48" y="277"/>
                      <a:pt x="47" y="272"/>
                    </a:cubicBezTo>
                    <a:cubicBezTo>
                      <a:pt x="46" y="267"/>
                      <a:pt x="42" y="267"/>
                      <a:pt x="41" y="262"/>
                    </a:cubicBezTo>
                    <a:cubicBezTo>
                      <a:pt x="40" y="256"/>
                      <a:pt x="45" y="257"/>
                      <a:pt x="44" y="253"/>
                    </a:cubicBezTo>
                    <a:cubicBezTo>
                      <a:pt x="42" y="248"/>
                      <a:pt x="39" y="247"/>
                      <a:pt x="38" y="242"/>
                    </a:cubicBezTo>
                    <a:cubicBezTo>
                      <a:pt x="36" y="238"/>
                      <a:pt x="40" y="238"/>
                      <a:pt x="39" y="234"/>
                    </a:cubicBezTo>
                    <a:cubicBezTo>
                      <a:pt x="38" y="230"/>
                      <a:pt x="33" y="228"/>
                      <a:pt x="35" y="213"/>
                    </a:cubicBezTo>
                    <a:cubicBezTo>
                      <a:pt x="38" y="201"/>
                      <a:pt x="37" y="194"/>
                      <a:pt x="42" y="195"/>
                    </a:cubicBezTo>
                    <a:cubicBezTo>
                      <a:pt x="23" y="185"/>
                      <a:pt x="27" y="122"/>
                      <a:pt x="40" y="109"/>
                    </a:cubicBezTo>
                    <a:cubicBezTo>
                      <a:pt x="37" y="107"/>
                      <a:pt x="37" y="100"/>
                      <a:pt x="35" y="90"/>
                    </a:cubicBezTo>
                    <a:cubicBezTo>
                      <a:pt x="33" y="75"/>
                      <a:pt x="38" y="73"/>
                      <a:pt x="39" y="69"/>
                    </a:cubicBezTo>
                    <a:cubicBezTo>
                      <a:pt x="40" y="65"/>
                      <a:pt x="36" y="65"/>
                      <a:pt x="38" y="61"/>
                    </a:cubicBezTo>
                    <a:cubicBezTo>
                      <a:pt x="39" y="56"/>
                      <a:pt x="42" y="55"/>
                      <a:pt x="44" y="50"/>
                    </a:cubicBezTo>
                    <a:cubicBezTo>
                      <a:pt x="45" y="46"/>
                      <a:pt x="40" y="43"/>
                      <a:pt x="41" y="38"/>
                    </a:cubicBezTo>
                    <a:cubicBezTo>
                      <a:pt x="42" y="32"/>
                      <a:pt x="46" y="32"/>
                      <a:pt x="47" y="27"/>
                    </a:cubicBezTo>
                    <a:cubicBezTo>
                      <a:pt x="48" y="23"/>
                      <a:pt x="46" y="24"/>
                      <a:pt x="47" y="18"/>
                    </a:cubicBezTo>
                    <a:cubicBezTo>
                      <a:pt x="48" y="13"/>
                      <a:pt x="53" y="12"/>
                      <a:pt x="55" y="7"/>
                    </a:cubicBezTo>
                    <a:cubicBezTo>
                      <a:pt x="57" y="2"/>
                      <a:pt x="57" y="0"/>
                      <a:pt x="52" y="0"/>
                    </a:cubicBezTo>
                    <a:cubicBezTo>
                      <a:pt x="49" y="0"/>
                      <a:pt x="49" y="0"/>
                      <a:pt x="49" y="0"/>
                    </a:cubicBezTo>
                    <a:cubicBezTo>
                      <a:pt x="34" y="13"/>
                      <a:pt x="0" y="60"/>
                      <a:pt x="0" y="154"/>
                    </a:cubicBezTo>
                    <a:cubicBezTo>
                      <a:pt x="0" y="262"/>
                      <a:pt x="52" y="303"/>
                      <a:pt x="52" y="303"/>
                    </a:cubicBezTo>
                    <a:close/>
                  </a:path>
                </a:pathLst>
              </a:custGeom>
              <a:solidFill>
                <a:srgbClr val="81B6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05" name="Freeform 232">
                <a:extLst>
                  <a:ext uri="{FF2B5EF4-FFF2-40B4-BE49-F238E27FC236}">
                    <a16:creationId xmlns:a16="http://schemas.microsoft.com/office/drawing/2014/main" id="{BAC1C131-C099-2EF8-B1EC-653CE3D7ACD6}"/>
                  </a:ext>
                </a:extLst>
              </p:cNvPr>
              <p:cNvSpPr>
                <a:spLocks/>
              </p:cNvSpPr>
              <p:nvPr/>
            </p:nvSpPr>
            <p:spPr bwMode="auto">
              <a:xfrm>
                <a:off x="3381" y="1304"/>
                <a:ext cx="1797" cy="1752"/>
              </a:xfrm>
              <a:custGeom>
                <a:avLst/>
                <a:gdLst>
                  <a:gd name="T0" fmla="*/ 11224 w 719"/>
                  <a:gd name="T1" fmla="*/ 6997 h 657"/>
                  <a:gd name="T2" fmla="*/ 10225 w 719"/>
                  <a:gd name="T3" fmla="*/ 6656 h 657"/>
                  <a:gd name="T4" fmla="*/ 9307 w 719"/>
                  <a:gd name="T5" fmla="*/ 6336 h 657"/>
                  <a:gd name="T6" fmla="*/ 9150 w 719"/>
                  <a:gd name="T7" fmla="*/ 6200 h 657"/>
                  <a:gd name="T8" fmla="*/ 9150 w 719"/>
                  <a:gd name="T9" fmla="*/ 6200 h 657"/>
                  <a:gd name="T10" fmla="*/ 9162 w 719"/>
                  <a:gd name="T11" fmla="*/ 6221 h 657"/>
                  <a:gd name="T12" fmla="*/ 9225 w 719"/>
                  <a:gd name="T13" fmla="*/ 6280 h 657"/>
                  <a:gd name="T14" fmla="*/ 7820 w 719"/>
                  <a:gd name="T15" fmla="*/ 3165 h 657"/>
                  <a:gd name="T16" fmla="*/ 3624 w 719"/>
                  <a:gd name="T17" fmla="*/ 0 h 657"/>
                  <a:gd name="T18" fmla="*/ 42 w 719"/>
                  <a:gd name="T19" fmla="*/ 1877 h 657"/>
                  <a:gd name="T20" fmla="*/ 0 w 719"/>
                  <a:gd name="T21" fmla="*/ 1933 h 657"/>
                  <a:gd name="T22" fmla="*/ 12 w 719"/>
                  <a:gd name="T23" fmla="*/ 1933 h 657"/>
                  <a:gd name="T24" fmla="*/ 3666 w 719"/>
                  <a:gd name="T25" fmla="*/ 264 h 657"/>
                  <a:gd name="T26" fmla="*/ 7620 w 719"/>
                  <a:gd name="T27" fmla="*/ 3357 h 657"/>
                  <a:gd name="T28" fmla="*/ 7933 w 719"/>
                  <a:gd name="T29" fmla="*/ 4323 h 657"/>
                  <a:gd name="T30" fmla="*/ 8215 w 719"/>
                  <a:gd name="T31" fmla="*/ 5005 h 657"/>
                  <a:gd name="T32" fmla="*/ 8153 w 719"/>
                  <a:gd name="T33" fmla="*/ 5747 h 657"/>
                  <a:gd name="T34" fmla="*/ 8183 w 719"/>
                  <a:gd name="T35" fmla="*/ 6579 h 657"/>
                  <a:gd name="T36" fmla="*/ 7278 w 719"/>
                  <a:gd name="T37" fmla="*/ 9976 h 657"/>
                  <a:gd name="T38" fmla="*/ 3666 w 719"/>
                  <a:gd name="T39" fmla="*/ 12173 h 657"/>
                  <a:gd name="T40" fmla="*/ 62 w 719"/>
                  <a:gd name="T41" fmla="*/ 10504 h 657"/>
                  <a:gd name="T42" fmla="*/ 62 w 719"/>
                  <a:gd name="T43" fmla="*/ 10504 h 657"/>
                  <a:gd name="T44" fmla="*/ 92 w 719"/>
                  <a:gd name="T45" fmla="*/ 10547 h 657"/>
                  <a:gd name="T46" fmla="*/ 92 w 719"/>
                  <a:gd name="T47" fmla="*/ 10547 h 657"/>
                  <a:gd name="T48" fmla="*/ 3624 w 719"/>
                  <a:gd name="T49" fmla="*/ 12459 h 657"/>
                  <a:gd name="T50" fmla="*/ 7465 w 719"/>
                  <a:gd name="T51" fmla="*/ 10240 h 657"/>
                  <a:gd name="T52" fmla="*/ 8633 w 719"/>
                  <a:gd name="T53" fmla="*/ 8397 h 657"/>
                  <a:gd name="T54" fmla="*/ 8633 w 719"/>
                  <a:gd name="T55" fmla="*/ 8397 h 657"/>
                  <a:gd name="T56" fmla="*/ 9100 w 719"/>
                  <a:gd name="T57" fmla="*/ 8227 h 657"/>
                  <a:gd name="T58" fmla="*/ 10932 w 719"/>
                  <a:gd name="T59" fmla="*/ 8648 h 657"/>
                  <a:gd name="T60" fmla="*/ 11224 w 719"/>
                  <a:gd name="T61" fmla="*/ 8781 h 657"/>
                  <a:gd name="T62" fmla="*/ 11224 w 719"/>
                  <a:gd name="T63" fmla="*/ 6997 h 6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19" h="657">
                    <a:moveTo>
                      <a:pt x="719" y="369"/>
                    </a:moveTo>
                    <a:cubicBezTo>
                      <a:pt x="690" y="359"/>
                      <a:pt x="667" y="353"/>
                      <a:pt x="655" y="351"/>
                    </a:cubicBezTo>
                    <a:cubicBezTo>
                      <a:pt x="635" y="347"/>
                      <a:pt x="601" y="336"/>
                      <a:pt x="596" y="334"/>
                    </a:cubicBezTo>
                    <a:cubicBezTo>
                      <a:pt x="592" y="332"/>
                      <a:pt x="589" y="329"/>
                      <a:pt x="586" y="327"/>
                    </a:cubicBezTo>
                    <a:cubicBezTo>
                      <a:pt x="586" y="327"/>
                      <a:pt x="586" y="327"/>
                      <a:pt x="586" y="327"/>
                    </a:cubicBezTo>
                    <a:cubicBezTo>
                      <a:pt x="586" y="327"/>
                      <a:pt x="587" y="328"/>
                      <a:pt x="587" y="328"/>
                    </a:cubicBezTo>
                    <a:cubicBezTo>
                      <a:pt x="589" y="329"/>
                      <a:pt x="590" y="330"/>
                      <a:pt x="591" y="331"/>
                    </a:cubicBezTo>
                    <a:cubicBezTo>
                      <a:pt x="543" y="330"/>
                      <a:pt x="531" y="223"/>
                      <a:pt x="501" y="167"/>
                    </a:cubicBezTo>
                    <a:cubicBezTo>
                      <a:pt x="447" y="68"/>
                      <a:pt x="338" y="0"/>
                      <a:pt x="232" y="0"/>
                    </a:cubicBezTo>
                    <a:cubicBezTo>
                      <a:pt x="146" y="0"/>
                      <a:pt x="64" y="39"/>
                      <a:pt x="3" y="99"/>
                    </a:cubicBezTo>
                    <a:cubicBezTo>
                      <a:pt x="3" y="99"/>
                      <a:pt x="2" y="100"/>
                      <a:pt x="0" y="102"/>
                    </a:cubicBezTo>
                    <a:cubicBezTo>
                      <a:pt x="0" y="102"/>
                      <a:pt x="1" y="102"/>
                      <a:pt x="1" y="102"/>
                    </a:cubicBezTo>
                    <a:cubicBezTo>
                      <a:pt x="58" y="47"/>
                      <a:pt x="156" y="14"/>
                      <a:pt x="235" y="14"/>
                    </a:cubicBezTo>
                    <a:cubicBezTo>
                      <a:pt x="335" y="14"/>
                      <a:pt x="438" y="86"/>
                      <a:pt x="488" y="177"/>
                    </a:cubicBezTo>
                    <a:cubicBezTo>
                      <a:pt x="496" y="194"/>
                      <a:pt x="503" y="211"/>
                      <a:pt x="508" y="228"/>
                    </a:cubicBezTo>
                    <a:cubicBezTo>
                      <a:pt x="512" y="241"/>
                      <a:pt x="523" y="251"/>
                      <a:pt x="526" y="264"/>
                    </a:cubicBezTo>
                    <a:cubicBezTo>
                      <a:pt x="528" y="276"/>
                      <a:pt x="521" y="291"/>
                      <a:pt x="522" y="303"/>
                    </a:cubicBezTo>
                    <a:cubicBezTo>
                      <a:pt x="524" y="318"/>
                      <a:pt x="524" y="332"/>
                      <a:pt x="524" y="347"/>
                    </a:cubicBezTo>
                    <a:cubicBezTo>
                      <a:pt x="524" y="402"/>
                      <a:pt x="504" y="470"/>
                      <a:pt x="466" y="526"/>
                    </a:cubicBezTo>
                    <a:cubicBezTo>
                      <a:pt x="413" y="597"/>
                      <a:pt x="317" y="642"/>
                      <a:pt x="235" y="642"/>
                    </a:cubicBezTo>
                    <a:cubicBezTo>
                      <a:pt x="162" y="642"/>
                      <a:pt x="63" y="605"/>
                      <a:pt x="4" y="554"/>
                    </a:cubicBezTo>
                    <a:cubicBezTo>
                      <a:pt x="4" y="554"/>
                      <a:pt x="4" y="554"/>
                      <a:pt x="4" y="554"/>
                    </a:cubicBezTo>
                    <a:cubicBezTo>
                      <a:pt x="6" y="556"/>
                      <a:pt x="6" y="556"/>
                      <a:pt x="6" y="556"/>
                    </a:cubicBezTo>
                    <a:cubicBezTo>
                      <a:pt x="6" y="556"/>
                      <a:pt x="6" y="556"/>
                      <a:pt x="6" y="556"/>
                    </a:cubicBezTo>
                    <a:cubicBezTo>
                      <a:pt x="66" y="617"/>
                      <a:pt x="148" y="657"/>
                      <a:pt x="232" y="657"/>
                    </a:cubicBezTo>
                    <a:cubicBezTo>
                      <a:pt x="319" y="657"/>
                      <a:pt x="421" y="616"/>
                      <a:pt x="478" y="540"/>
                    </a:cubicBezTo>
                    <a:cubicBezTo>
                      <a:pt x="497" y="514"/>
                      <a:pt x="527" y="430"/>
                      <a:pt x="553" y="443"/>
                    </a:cubicBezTo>
                    <a:cubicBezTo>
                      <a:pt x="553" y="443"/>
                      <a:pt x="553" y="443"/>
                      <a:pt x="553" y="443"/>
                    </a:cubicBezTo>
                    <a:cubicBezTo>
                      <a:pt x="562" y="437"/>
                      <a:pt x="572" y="434"/>
                      <a:pt x="583" y="434"/>
                    </a:cubicBezTo>
                    <a:cubicBezTo>
                      <a:pt x="614" y="431"/>
                      <a:pt x="662" y="440"/>
                      <a:pt x="700" y="456"/>
                    </a:cubicBezTo>
                    <a:cubicBezTo>
                      <a:pt x="706" y="458"/>
                      <a:pt x="713" y="461"/>
                      <a:pt x="719" y="463"/>
                    </a:cubicBezTo>
                    <a:lnTo>
                      <a:pt x="719" y="369"/>
                    </a:lnTo>
                    <a:close/>
                  </a:path>
                </a:pathLst>
              </a:custGeom>
              <a:solidFill>
                <a:srgbClr val="EC79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06" name="Freeform 233">
                <a:extLst>
                  <a:ext uri="{FF2B5EF4-FFF2-40B4-BE49-F238E27FC236}">
                    <a16:creationId xmlns:a16="http://schemas.microsoft.com/office/drawing/2014/main" id="{D73E6F69-DF17-CF4A-EE8A-A66B6D2904A7}"/>
                  </a:ext>
                </a:extLst>
              </p:cNvPr>
              <p:cNvSpPr>
                <a:spLocks/>
              </p:cNvSpPr>
              <p:nvPr/>
            </p:nvSpPr>
            <p:spPr bwMode="auto">
              <a:xfrm>
                <a:off x="3973" y="2304"/>
                <a:ext cx="693" cy="691"/>
              </a:xfrm>
              <a:custGeom>
                <a:avLst/>
                <a:gdLst>
                  <a:gd name="T0" fmla="*/ 4338 w 277"/>
                  <a:gd name="T1" fmla="*/ 0 h 259"/>
                  <a:gd name="T2" fmla="*/ 3493 w 277"/>
                  <a:gd name="T3" fmla="*/ 2791 h 259"/>
                  <a:gd name="T4" fmla="*/ 0 w 277"/>
                  <a:gd name="T5" fmla="*/ 4920 h 259"/>
                  <a:gd name="T6" fmla="*/ 4338 w 277"/>
                  <a:gd name="T7" fmla="*/ 0 h 2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7" h="259">
                    <a:moveTo>
                      <a:pt x="277" y="0"/>
                    </a:moveTo>
                    <a:cubicBezTo>
                      <a:pt x="272" y="48"/>
                      <a:pt x="254" y="102"/>
                      <a:pt x="223" y="147"/>
                    </a:cubicBezTo>
                    <a:cubicBezTo>
                      <a:pt x="171" y="216"/>
                      <a:pt x="79" y="259"/>
                      <a:pt x="0" y="259"/>
                    </a:cubicBezTo>
                    <a:cubicBezTo>
                      <a:pt x="69" y="249"/>
                      <a:pt x="226" y="204"/>
                      <a:pt x="277" y="0"/>
                    </a:cubicBezTo>
                    <a:close/>
                  </a:path>
                </a:pathLst>
              </a:custGeom>
              <a:solidFill>
                <a:srgbClr val="EDA9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07" name="Freeform 234">
                <a:extLst>
                  <a:ext uri="{FF2B5EF4-FFF2-40B4-BE49-F238E27FC236}">
                    <a16:creationId xmlns:a16="http://schemas.microsoft.com/office/drawing/2014/main" id="{3ACD147C-3CC3-F9CA-72D9-952A6A3034AE}"/>
                  </a:ext>
                </a:extLst>
              </p:cNvPr>
              <p:cNvSpPr>
                <a:spLocks/>
              </p:cNvSpPr>
              <p:nvPr/>
            </p:nvSpPr>
            <p:spPr bwMode="auto">
              <a:xfrm>
                <a:off x="3196" y="1880"/>
                <a:ext cx="257" cy="592"/>
              </a:xfrm>
              <a:custGeom>
                <a:avLst/>
                <a:gdLst>
                  <a:gd name="T0" fmla="*/ 1599 w 103"/>
                  <a:gd name="T1" fmla="*/ 2104 h 222"/>
                  <a:gd name="T2" fmla="*/ 791 w 103"/>
                  <a:gd name="T3" fmla="*/ 0 h 222"/>
                  <a:gd name="T4" fmla="*/ 0 w 103"/>
                  <a:gd name="T5" fmla="*/ 2104 h 222"/>
                  <a:gd name="T6" fmla="*/ 0 w 103"/>
                  <a:gd name="T7" fmla="*/ 2083 h 222"/>
                  <a:gd name="T8" fmla="*/ 791 w 103"/>
                  <a:gd name="T9" fmla="*/ 4211 h 222"/>
                  <a:gd name="T10" fmla="*/ 1599 w 103"/>
                  <a:gd name="T11" fmla="*/ 2083 h 222"/>
                  <a:gd name="T12" fmla="*/ 1599 w 103"/>
                  <a:gd name="T13" fmla="*/ 2104 h 2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 h="222">
                    <a:moveTo>
                      <a:pt x="103" y="111"/>
                    </a:moveTo>
                    <a:cubicBezTo>
                      <a:pt x="103" y="50"/>
                      <a:pt x="80" y="0"/>
                      <a:pt x="51" y="0"/>
                    </a:cubicBezTo>
                    <a:cubicBezTo>
                      <a:pt x="23" y="0"/>
                      <a:pt x="0" y="50"/>
                      <a:pt x="0" y="111"/>
                    </a:cubicBezTo>
                    <a:cubicBezTo>
                      <a:pt x="0" y="110"/>
                      <a:pt x="0" y="110"/>
                      <a:pt x="0" y="110"/>
                    </a:cubicBezTo>
                    <a:cubicBezTo>
                      <a:pt x="0" y="172"/>
                      <a:pt x="23" y="222"/>
                      <a:pt x="51" y="222"/>
                    </a:cubicBezTo>
                    <a:cubicBezTo>
                      <a:pt x="80" y="222"/>
                      <a:pt x="103" y="172"/>
                      <a:pt x="103" y="110"/>
                    </a:cubicBezTo>
                    <a:lnTo>
                      <a:pt x="103" y="111"/>
                    </a:lnTo>
                    <a:close/>
                  </a:path>
                </a:pathLst>
              </a:custGeom>
              <a:solidFill>
                <a:srgbClr val="5B74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08" name="Freeform 235">
                <a:extLst>
                  <a:ext uri="{FF2B5EF4-FFF2-40B4-BE49-F238E27FC236}">
                    <a16:creationId xmlns:a16="http://schemas.microsoft.com/office/drawing/2014/main" id="{6CE5830C-CAE5-DC10-98D9-82FA720426A3}"/>
                  </a:ext>
                </a:extLst>
              </p:cNvPr>
              <p:cNvSpPr>
                <a:spLocks/>
              </p:cNvSpPr>
              <p:nvPr/>
            </p:nvSpPr>
            <p:spPr bwMode="auto">
              <a:xfrm>
                <a:off x="3196" y="1880"/>
                <a:ext cx="257" cy="592"/>
              </a:xfrm>
              <a:custGeom>
                <a:avLst/>
                <a:gdLst>
                  <a:gd name="T0" fmla="*/ 1599 w 103"/>
                  <a:gd name="T1" fmla="*/ 2104 h 222"/>
                  <a:gd name="T2" fmla="*/ 791 w 103"/>
                  <a:gd name="T3" fmla="*/ 0 h 222"/>
                  <a:gd name="T4" fmla="*/ 0 w 103"/>
                  <a:gd name="T5" fmla="*/ 2104 h 222"/>
                  <a:gd name="T6" fmla="*/ 0 w 103"/>
                  <a:gd name="T7" fmla="*/ 2083 h 222"/>
                  <a:gd name="T8" fmla="*/ 791 w 103"/>
                  <a:gd name="T9" fmla="*/ 4211 h 222"/>
                  <a:gd name="T10" fmla="*/ 1599 w 103"/>
                  <a:gd name="T11" fmla="*/ 2083 h 222"/>
                  <a:gd name="T12" fmla="*/ 1599 w 103"/>
                  <a:gd name="T13" fmla="*/ 2104 h 2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 h="222">
                    <a:moveTo>
                      <a:pt x="103" y="111"/>
                    </a:moveTo>
                    <a:cubicBezTo>
                      <a:pt x="103" y="50"/>
                      <a:pt x="80" y="0"/>
                      <a:pt x="51" y="0"/>
                    </a:cubicBezTo>
                    <a:cubicBezTo>
                      <a:pt x="23" y="0"/>
                      <a:pt x="0" y="50"/>
                      <a:pt x="0" y="111"/>
                    </a:cubicBezTo>
                    <a:cubicBezTo>
                      <a:pt x="0" y="110"/>
                      <a:pt x="0" y="110"/>
                      <a:pt x="0" y="110"/>
                    </a:cubicBezTo>
                    <a:cubicBezTo>
                      <a:pt x="0" y="172"/>
                      <a:pt x="23" y="222"/>
                      <a:pt x="51" y="222"/>
                    </a:cubicBezTo>
                    <a:cubicBezTo>
                      <a:pt x="80" y="222"/>
                      <a:pt x="103" y="172"/>
                      <a:pt x="103" y="110"/>
                    </a:cubicBezTo>
                    <a:lnTo>
                      <a:pt x="103" y="111"/>
                    </a:lnTo>
                    <a:close/>
                  </a:path>
                </a:pathLst>
              </a:custGeom>
              <a:solidFill>
                <a:srgbClr val="E2C2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09" name="Freeform 236">
                <a:extLst>
                  <a:ext uri="{FF2B5EF4-FFF2-40B4-BE49-F238E27FC236}">
                    <a16:creationId xmlns:a16="http://schemas.microsoft.com/office/drawing/2014/main" id="{37A24F5B-8798-3281-AB3F-63E3D43BF8E7}"/>
                  </a:ext>
                </a:extLst>
              </p:cNvPr>
              <p:cNvSpPr>
                <a:spLocks/>
              </p:cNvSpPr>
              <p:nvPr/>
            </p:nvSpPr>
            <p:spPr bwMode="auto">
              <a:xfrm>
                <a:off x="3241" y="1987"/>
                <a:ext cx="167" cy="378"/>
              </a:xfrm>
              <a:custGeom>
                <a:avLst/>
                <a:gdLst>
                  <a:gd name="T0" fmla="*/ 508 w 67"/>
                  <a:gd name="T1" fmla="*/ 0 h 142"/>
                  <a:gd name="T2" fmla="*/ 1037 w 67"/>
                  <a:gd name="T3" fmla="*/ 1339 h 142"/>
                  <a:gd name="T4" fmla="*/ 1037 w 67"/>
                  <a:gd name="T5" fmla="*/ 1339 h 142"/>
                  <a:gd name="T6" fmla="*/ 508 w 67"/>
                  <a:gd name="T7" fmla="*/ 2678 h 142"/>
                  <a:gd name="T8" fmla="*/ 0 w 67"/>
                  <a:gd name="T9" fmla="*/ 1339 h 142"/>
                  <a:gd name="T10" fmla="*/ 0 w 67"/>
                  <a:gd name="T11" fmla="*/ 1339 h 142"/>
                  <a:gd name="T12" fmla="*/ 508 w 67"/>
                  <a:gd name="T13" fmla="*/ 0 h 1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 h="142">
                    <a:moveTo>
                      <a:pt x="33" y="0"/>
                    </a:moveTo>
                    <a:cubicBezTo>
                      <a:pt x="52" y="0"/>
                      <a:pt x="67" y="32"/>
                      <a:pt x="67" y="71"/>
                    </a:cubicBezTo>
                    <a:cubicBezTo>
                      <a:pt x="67" y="71"/>
                      <a:pt x="67" y="71"/>
                      <a:pt x="67" y="71"/>
                    </a:cubicBezTo>
                    <a:cubicBezTo>
                      <a:pt x="67" y="110"/>
                      <a:pt x="52" y="142"/>
                      <a:pt x="33" y="142"/>
                    </a:cubicBezTo>
                    <a:cubicBezTo>
                      <a:pt x="15" y="142"/>
                      <a:pt x="0" y="110"/>
                      <a:pt x="0" y="71"/>
                    </a:cubicBezTo>
                    <a:cubicBezTo>
                      <a:pt x="0" y="71"/>
                      <a:pt x="0" y="71"/>
                      <a:pt x="0" y="71"/>
                    </a:cubicBezTo>
                    <a:cubicBezTo>
                      <a:pt x="0" y="32"/>
                      <a:pt x="15" y="0"/>
                      <a:pt x="33" y="0"/>
                    </a:cubicBezTo>
                    <a:close/>
                  </a:path>
                </a:pathLst>
              </a:custGeom>
              <a:solidFill>
                <a:srgbClr val="E7CD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10" name="Freeform 237">
                <a:extLst>
                  <a:ext uri="{FF2B5EF4-FFF2-40B4-BE49-F238E27FC236}">
                    <a16:creationId xmlns:a16="http://schemas.microsoft.com/office/drawing/2014/main" id="{507A90BD-6A82-813D-5F64-E11EB522A4B9}"/>
                  </a:ext>
                </a:extLst>
              </p:cNvPr>
              <p:cNvSpPr>
                <a:spLocks/>
              </p:cNvSpPr>
              <p:nvPr/>
            </p:nvSpPr>
            <p:spPr bwMode="auto">
              <a:xfrm>
                <a:off x="3271" y="2056"/>
                <a:ext cx="105" cy="240"/>
              </a:xfrm>
              <a:custGeom>
                <a:avLst/>
                <a:gdLst>
                  <a:gd name="T0" fmla="*/ 333 w 42"/>
                  <a:gd name="T1" fmla="*/ 0 h 90"/>
                  <a:gd name="T2" fmla="*/ 658 w 42"/>
                  <a:gd name="T3" fmla="*/ 853 h 90"/>
                  <a:gd name="T4" fmla="*/ 658 w 42"/>
                  <a:gd name="T5" fmla="*/ 853 h 90"/>
                  <a:gd name="T6" fmla="*/ 333 w 42"/>
                  <a:gd name="T7" fmla="*/ 1707 h 90"/>
                  <a:gd name="T8" fmla="*/ 0 w 42"/>
                  <a:gd name="T9" fmla="*/ 853 h 90"/>
                  <a:gd name="T10" fmla="*/ 0 w 42"/>
                  <a:gd name="T11" fmla="*/ 853 h 90"/>
                  <a:gd name="T12" fmla="*/ 333 w 42"/>
                  <a:gd name="T13" fmla="*/ 0 h 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90">
                    <a:moveTo>
                      <a:pt x="21" y="0"/>
                    </a:moveTo>
                    <a:cubicBezTo>
                      <a:pt x="33" y="0"/>
                      <a:pt x="42" y="20"/>
                      <a:pt x="42" y="45"/>
                    </a:cubicBezTo>
                    <a:cubicBezTo>
                      <a:pt x="42" y="45"/>
                      <a:pt x="42" y="45"/>
                      <a:pt x="42" y="45"/>
                    </a:cubicBezTo>
                    <a:cubicBezTo>
                      <a:pt x="42" y="70"/>
                      <a:pt x="33" y="90"/>
                      <a:pt x="21" y="90"/>
                    </a:cubicBezTo>
                    <a:cubicBezTo>
                      <a:pt x="10" y="90"/>
                      <a:pt x="0" y="70"/>
                      <a:pt x="0" y="45"/>
                    </a:cubicBezTo>
                    <a:cubicBezTo>
                      <a:pt x="0" y="45"/>
                      <a:pt x="0" y="45"/>
                      <a:pt x="0" y="45"/>
                    </a:cubicBezTo>
                    <a:cubicBezTo>
                      <a:pt x="0" y="20"/>
                      <a:pt x="10" y="0"/>
                      <a:pt x="21" y="0"/>
                    </a:cubicBezTo>
                    <a:close/>
                  </a:path>
                </a:pathLst>
              </a:custGeom>
              <a:solidFill>
                <a:srgbClr val="EAD4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11" name="Freeform 238">
                <a:extLst>
                  <a:ext uri="{FF2B5EF4-FFF2-40B4-BE49-F238E27FC236}">
                    <a16:creationId xmlns:a16="http://schemas.microsoft.com/office/drawing/2014/main" id="{F30D1BD1-E7D2-BC77-7155-A608C3F171FD}"/>
                  </a:ext>
                </a:extLst>
              </p:cNvPr>
              <p:cNvSpPr>
                <a:spLocks/>
              </p:cNvSpPr>
              <p:nvPr/>
            </p:nvSpPr>
            <p:spPr bwMode="auto">
              <a:xfrm>
                <a:off x="3253" y="2021"/>
                <a:ext cx="123" cy="307"/>
              </a:xfrm>
              <a:custGeom>
                <a:avLst/>
                <a:gdLst>
                  <a:gd name="T0" fmla="*/ 459 w 49"/>
                  <a:gd name="T1" fmla="*/ 0 h 115"/>
                  <a:gd name="T2" fmla="*/ 0 w 49"/>
                  <a:gd name="T3" fmla="*/ 1105 h 115"/>
                  <a:gd name="T4" fmla="*/ 0 w 49"/>
                  <a:gd name="T5" fmla="*/ 1084 h 115"/>
                  <a:gd name="T6" fmla="*/ 459 w 49"/>
                  <a:gd name="T7" fmla="*/ 2189 h 115"/>
                  <a:gd name="T8" fmla="*/ 50 w 49"/>
                  <a:gd name="T9" fmla="*/ 1127 h 115"/>
                  <a:gd name="T10" fmla="*/ 492 w 49"/>
                  <a:gd name="T11" fmla="*/ 77 h 115"/>
                  <a:gd name="T12" fmla="*/ 776 w 49"/>
                  <a:gd name="T13" fmla="*/ 342 h 115"/>
                  <a:gd name="T14" fmla="*/ 459 w 49"/>
                  <a:gd name="T15" fmla="*/ 0 h 1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9" h="115">
                    <a:moveTo>
                      <a:pt x="29" y="0"/>
                    </a:moveTo>
                    <a:cubicBezTo>
                      <a:pt x="13" y="0"/>
                      <a:pt x="0" y="26"/>
                      <a:pt x="0" y="58"/>
                    </a:cubicBezTo>
                    <a:cubicBezTo>
                      <a:pt x="0" y="57"/>
                      <a:pt x="0" y="57"/>
                      <a:pt x="0" y="57"/>
                    </a:cubicBezTo>
                    <a:cubicBezTo>
                      <a:pt x="0" y="89"/>
                      <a:pt x="13" y="115"/>
                      <a:pt x="29" y="115"/>
                    </a:cubicBezTo>
                    <a:cubicBezTo>
                      <a:pt x="16" y="114"/>
                      <a:pt x="3" y="94"/>
                      <a:pt x="3" y="59"/>
                    </a:cubicBezTo>
                    <a:cubicBezTo>
                      <a:pt x="4" y="25"/>
                      <a:pt x="19" y="3"/>
                      <a:pt x="31" y="4"/>
                    </a:cubicBezTo>
                    <a:cubicBezTo>
                      <a:pt x="44" y="6"/>
                      <a:pt x="49" y="18"/>
                      <a:pt x="49" y="18"/>
                    </a:cubicBezTo>
                    <a:cubicBezTo>
                      <a:pt x="45" y="10"/>
                      <a:pt x="38" y="0"/>
                      <a:pt x="29" y="0"/>
                    </a:cubicBezTo>
                    <a:close/>
                  </a:path>
                </a:pathLst>
              </a:custGeom>
              <a:solidFill>
                <a:srgbClr val="E3C5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12" name="Freeform 239">
                <a:extLst>
                  <a:ext uri="{FF2B5EF4-FFF2-40B4-BE49-F238E27FC236}">
                    <a16:creationId xmlns:a16="http://schemas.microsoft.com/office/drawing/2014/main" id="{445DBCB9-7A0F-A444-96D3-CBE6B909A17C}"/>
                  </a:ext>
                </a:extLst>
              </p:cNvPr>
              <p:cNvSpPr>
                <a:spLocks/>
              </p:cNvSpPr>
              <p:nvPr/>
            </p:nvSpPr>
            <p:spPr bwMode="auto">
              <a:xfrm>
                <a:off x="3273" y="2053"/>
                <a:ext cx="88" cy="243"/>
              </a:xfrm>
              <a:custGeom>
                <a:avLst/>
                <a:gdLst>
                  <a:gd name="T0" fmla="*/ 317 w 35"/>
                  <a:gd name="T1" fmla="*/ 0 h 91"/>
                  <a:gd name="T2" fmla="*/ 0 w 35"/>
                  <a:gd name="T3" fmla="*/ 876 h 91"/>
                  <a:gd name="T4" fmla="*/ 0 w 35"/>
                  <a:gd name="T5" fmla="*/ 876 h 91"/>
                  <a:gd name="T6" fmla="*/ 317 w 35"/>
                  <a:gd name="T7" fmla="*/ 1733 h 91"/>
                  <a:gd name="T8" fmla="*/ 33 w 35"/>
                  <a:gd name="T9" fmla="*/ 897 h 91"/>
                  <a:gd name="T10" fmla="*/ 347 w 35"/>
                  <a:gd name="T11" fmla="*/ 56 h 91"/>
                  <a:gd name="T12" fmla="*/ 556 w 35"/>
                  <a:gd name="T13" fmla="*/ 286 h 91"/>
                  <a:gd name="T14" fmla="*/ 317 w 35"/>
                  <a:gd name="T15" fmla="*/ 0 h 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91">
                    <a:moveTo>
                      <a:pt x="20" y="0"/>
                    </a:moveTo>
                    <a:cubicBezTo>
                      <a:pt x="9" y="0"/>
                      <a:pt x="0" y="21"/>
                      <a:pt x="0" y="46"/>
                    </a:cubicBezTo>
                    <a:cubicBezTo>
                      <a:pt x="0" y="46"/>
                      <a:pt x="0" y="46"/>
                      <a:pt x="0" y="46"/>
                    </a:cubicBezTo>
                    <a:cubicBezTo>
                      <a:pt x="0" y="71"/>
                      <a:pt x="9" y="91"/>
                      <a:pt x="20" y="91"/>
                    </a:cubicBezTo>
                    <a:cubicBezTo>
                      <a:pt x="12" y="91"/>
                      <a:pt x="2" y="75"/>
                      <a:pt x="2" y="47"/>
                    </a:cubicBezTo>
                    <a:cubicBezTo>
                      <a:pt x="3" y="20"/>
                      <a:pt x="14" y="2"/>
                      <a:pt x="22" y="3"/>
                    </a:cubicBezTo>
                    <a:cubicBezTo>
                      <a:pt x="31" y="4"/>
                      <a:pt x="35" y="15"/>
                      <a:pt x="35" y="15"/>
                    </a:cubicBezTo>
                    <a:cubicBezTo>
                      <a:pt x="32" y="8"/>
                      <a:pt x="27" y="0"/>
                      <a:pt x="20" y="0"/>
                    </a:cubicBezTo>
                    <a:close/>
                  </a:path>
                </a:pathLst>
              </a:custGeom>
              <a:solidFill>
                <a:srgbClr val="E3C5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13" name="Freeform 240">
                <a:extLst>
                  <a:ext uri="{FF2B5EF4-FFF2-40B4-BE49-F238E27FC236}">
                    <a16:creationId xmlns:a16="http://schemas.microsoft.com/office/drawing/2014/main" id="{39B5C19A-D7E4-0540-70D1-1873C75D298C}"/>
                  </a:ext>
                </a:extLst>
              </p:cNvPr>
              <p:cNvSpPr>
                <a:spLocks/>
              </p:cNvSpPr>
              <p:nvPr/>
            </p:nvSpPr>
            <p:spPr bwMode="auto">
              <a:xfrm>
                <a:off x="3288" y="2093"/>
                <a:ext cx="60" cy="163"/>
              </a:xfrm>
              <a:custGeom>
                <a:avLst/>
                <a:gdLst>
                  <a:gd name="T0" fmla="*/ 220 w 24"/>
                  <a:gd name="T1" fmla="*/ 0 h 61"/>
                  <a:gd name="T2" fmla="*/ 0 w 24"/>
                  <a:gd name="T3" fmla="*/ 593 h 61"/>
                  <a:gd name="T4" fmla="*/ 0 w 24"/>
                  <a:gd name="T5" fmla="*/ 572 h 61"/>
                  <a:gd name="T6" fmla="*/ 220 w 24"/>
                  <a:gd name="T7" fmla="*/ 1165 h 61"/>
                  <a:gd name="T8" fmla="*/ 50 w 24"/>
                  <a:gd name="T9" fmla="*/ 593 h 61"/>
                  <a:gd name="T10" fmla="*/ 250 w 24"/>
                  <a:gd name="T11" fmla="*/ 56 h 61"/>
                  <a:gd name="T12" fmla="*/ 375 w 24"/>
                  <a:gd name="T13" fmla="*/ 171 h 61"/>
                  <a:gd name="T14" fmla="*/ 220 w 24"/>
                  <a:gd name="T15" fmla="*/ 0 h 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1">
                    <a:moveTo>
                      <a:pt x="14" y="0"/>
                    </a:moveTo>
                    <a:cubicBezTo>
                      <a:pt x="7" y="0"/>
                      <a:pt x="0" y="14"/>
                      <a:pt x="0" y="31"/>
                    </a:cubicBezTo>
                    <a:cubicBezTo>
                      <a:pt x="0" y="30"/>
                      <a:pt x="0" y="30"/>
                      <a:pt x="0" y="30"/>
                    </a:cubicBezTo>
                    <a:cubicBezTo>
                      <a:pt x="0" y="47"/>
                      <a:pt x="7" y="61"/>
                      <a:pt x="14" y="61"/>
                    </a:cubicBezTo>
                    <a:cubicBezTo>
                      <a:pt x="8" y="61"/>
                      <a:pt x="3" y="50"/>
                      <a:pt x="3" y="31"/>
                    </a:cubicBezTo>
                    <a:cubicBezTo>
                      <a:pt x="4" y="13"/>
                      <a:pt x="10" y="2"/>
                      <a:pt x="16" y="3"/>
                    </a:cubicBezTo>
                    <a:cubicBezTo>
                      <a:pt x="22" y="3"/>
                      <a:pt x="24" y="9"/>
                      <a:pt x="24" y="9"/>
                    </a:cubicBezTo>
                    <a:cubicBezTo>
                      <a:pt x="22" y="5"/>
                      <a:pt x="19" y="0"/>
                      <a:pt x="14" y="0"/>
                    </a:cubicBezTo>
                    <a:close/>
                  </a:path>
                </a:pathLst>
              </a:custGeom>
              <a:solidFill>
                <a:srgbClr val="E7CD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14" name="Freeform 241">
                <a:extLst>
                  <a:ext uri="{FF2B5EF4-FFF2-40B4-BE49-F238E27FC236}">
                    <a16:creationId xmlns:a16="http://schemas.microsoft.com/office/drawing/2014/main" id="{CAC95F39-F64A-0D1E-11E1-D9F699348C41}"/>
                  </a:ext>
                </a:extLst>
              </p:cNvPr>
              <p:cNvSpPr>
                <a:spLocks/>
              </p:cNvSpPr>
              <p:nvPr/>
            </p:nvSpPr>
            <p:spPr bwMode="auto">
              <a:xfrm>
                <a:off x="3243" y="1984"/>
                <a:ext cx="135" cy="368"/>
              </a:xfrm>
              <a:custGeom>
                <a:avLst/>
                <a:gdLst>
                  <a:gd name="T0" fmla="*/ 0 w 54"/>
                  <a:gd name="T1" fmla="*/ 1387 h 138"/>
                  <a:gd name="T2" fmla="*/ 300 w 54"/>
                  <a:gd name="T3" fmla="*/ 2616 h 138"/>
                  <a:gd name="T4" fmla="*/ 50 w 54"/>
                  <a:gd name="T5" fmla="*/ 1400 h 138"/>
                  <a:gd name="T6" fmla="*/ 520 w 54"/>
                  <a:gd name="T7" fmla="*/ 77 h 138"/>
                  <a:gd name="T8" fmla="*/ 845 w 54"/>
                  <a:gd name="T9" fmla="*/ 456 h 138"/>
                  <a:gd name="T10" fmla="*/ 500 w 54"/>
                  <a:gd name="T11" fmla="*/ 0 h 138"/>
                  <a:gd name="T12" fmla="*/ 0 w 54"/>
                  <a:gd name="T13" fmla="*/ 1387 h 1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38">
                    <a:moveTo>
                      <a:pt x="0" y="73"/>
                    </a:moveTo>
                    <a:cubicBezTo>
                      <a:pt x="0" y="101"/>
                      <a:pt x="8" y="126"/>
                      <a:pt x="19" y="138"/>
                    </a:cubicBezTo>
                    <a:cubicBezTo>
                      <a:pt x="9" y="127"/>
                      <a:pt x="3" y="105"/>
                      <a:pt x="3" y="74"/>
                    </a:cubicBezTo>
                    <a:cubicBezTo>
                      <a:pt x="3" y="31"/>
                      <a:pt x="19" y="3"/>
                      <a:pt x="33" y="4"/>
                    </a:cubicBezTo>
                    <a:cubicBezTo>
                      <a:pt x="46" y="6"/>
                      <a:pt x="54" y="24"/>
                      <a:pt x="54" y="24"/>
                    </a:cubicBezTo>
                    <a:cubicBezTo>
                      <a:pt x="50" y="13"/>
                      <a:pt x="42" y="0"/>
                      <a:pt x="32" y="0"/>
                    </a:cubicBezTo>
                    <a:cubicBezTo>
                      <a:pt x="15" y="0"/>
                      <a:pt x="0" y="33"/>
                      <a:pt x="0" y="73"/>
                    </a:cubicBezTo>
                    <a:close/>
                  </a:path>
                </a:pathLst>
              </a:custGeom>
              <a:solidFill>
                <a:srgbClr val="E3C5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15" name="Freeform 242">
                <a:extLst>
                  <a:ext uri="{FF2B5EF4-FFF2-40B4-BE49-F238E27FC236}">
                    <a16:creationId xmlns:a16="http://schemas.microsoft.com/office/drawing/2014/main" id="{C8A83F8D-F549-C5B6-ECC9-B62A6DF431AE}"/>
                  </a:ext>
                </a:extLst>
              </p:cNvPr>
              <p:cNvSpPr>
                <a:spLocks/>
              </p:cNvSpPr>
              <p:nvPr/>
            </p:nvSpPr>
            <p:spPr bwMode="auto">
              <a:xfrm>
                <a:off x="4786" y="2397"/>
                <a:ext cx="392" cy="120"/>
              </a:xfrm>
              <a:custGeom>
                <a:avLst/>
                <a:gdLst>
                  <a:gd name="T0" fmla="*/ 2444 w 157"/>
                  <a:gd name="T1" fmla="*/ 717 h 45"/>
                  <a:gd name="T2" fmla="*/ 0 w 157"/>
                  <a:gd name="T3" fmla="*/ 363 h 45"/>
                  <a:gd name="T4" fmla="*/ 2444 w 157"/>
                  <a:gd name="T5" fmla="*/ 853 h 45"/>
                  <a:gd name="T6" fmla="*/ 2444 w 157"/>
                  <a:gd name="T7" fmla="*/ 717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7" h="45">
                    <a:moveTo>
                      <a:pt x="157" y="38"/>
                    </a:moveTo>
                    <a:cubicBezTo>
                      <a:pt x="108" y="15"/>
                      <a:pt x="51" y="0"/>
                      <a:pt x="0" y="19"/>
                    </a:cubicBezTo>
                    <a:cubicBezTo>
                      <a:pt x="27" y="13"/>
                      <a:pt x="72" y="9"/>
                      <a:pt x="157" y="45"/>
                    </a:cubicBezTo>
                    <a:lnTo>
                      <a:pt x="157" y="38"/>
                    </a:lnTo>
                    <a:close/>
                  </a:path>
                </a:pathLst>
              </a:custGeom>
              <a:solidFill>
                <a:srgbClr val="DB49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16" name="Freeform 243">
                <a:extLst>
                  <a:ext uri="{FF2B5EF4-FFF2-40B4-BE49-F238E27FC236}">
                    <a16:creationId xmlns:a16="http://schemas.microsoft.com/office/drawing/2014/main" id="{67AC2FD0-7E85-D791-435A-99A1EEC9D701}"/>
                  </a:ext>
                </a:extLst>
              </p:cNvPr>
              <p:cNvSpPr>
                <a:spLocks/>
              </p:cNvSpPr>
              <p:nvPr/>
            </p:nvSpPr>
            <p:spPr bwMode="auto">
              <a:xfrm>
                <a:off x="3126" y="2128"/>
                <a:ext cx="55" cy="184"/>
              </a:xfrm>
              <a:custGeom>
                <a:avLst/>
                <a:gdLst>
                  <a:gd name="T0" fmla="*/ 50 w 22"/>
                  <a:gd name="T1" fmla="*/ 35 h 69"/>
                  <a:gd name="T2" fmla="*/ 33 w 22"/>
                  <a:gd name="T3" fmla="*/ 589 h 69"/>
                  <a:gd name="T4" fmla="*/ 145 w 22"/>
                  <a:gd name="T5" fmla="*/ 989 h 69"/>
                  <a:gd name="T6" fmla="*/ 283 w 22"/>
                  <a:gd name="T7" fmla="*/ 1288 h 69"/>
                  <a:gd name="T8" fmla="*/ 345 w 22"/>
                  <a:gd name="T9" fmla="*/ 1139 h 69"/>
                  <a:gd name="T10" fmla="*/ 270 w 22"/>
                  <a:gd name="T11" fmla="*/ 1080 h 69"/>
                  <a:gd name="T12" fmla="*/ 208 w 22"/>
                  <a:gd name="T13" fmla="*/ 931 h 69"/>
                  <a:gd name="T14" fmla="*/ 158 w 22"/>
                  <a:gd name="T15" fmla="*/ 568 h 69"/>
                  <a:gd name="T16" fmla="*/ 175 w 22"/>
                  <a:gd name="T17" fmla="*/ 248 h 69"/>
                  <a:gd name="T18" fmla="*/ 145 w 22"/>
                  <a:gd name="T19" fmla="*/ 56 h 69"/>
                  <a:gd name="T20" fmla="*/ 83 w 22"/>
                  <a:gd name="T21" fmla="*/ 56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 h="69">
                    <a:moveTo>
                      <a:pt x="3" y="2"/>
                    </a:moveTo>
                    <a:cubicBezTo>
                      <a:pt x="0" y="8"/>
                      <a:pt x="2" y="24"/>
                      <a:pt x="2" y="31"/>
                    </a:cubicBezTo>
                    <a:cubicBezTo>
                      <a:pt x="3" y="37"/>
                      <a:pt x="6" y="46"/>
                      <a:pt x="9" y="52"/>
                    </a:cubicBezTo>
                    <a:cubicBezTo>
                      <a:pt x="11" y="55"/>
                      <a:pt x="15" y="66"/>
                      <a:pt x="18" y="68"/>
                    </a:cubicBezTo>
                    <a:cubicBezTo>
                      <a:pt x="21" y="69"/>
                      <a:pt x="22" y="63"/>
                      <a:pt x="22" y="60"/>
                    </a:cubicBezTo>
                    <a:cubicBezTo>
                      <a:pt x="21" y="59"/>
                      <a:pt x="18" y="58"/>
                      <a:pt x="17" y="57"/>
                    </a:cubicBezTo>
                    <a:cubicBezTo>
                      <a:pt x="16" y="54"/>
                      <a:pt x="14" y="51"/>
                      <a:pt x="13" y="49"/>
                    </a:cubicBezTo>
                    <a:cubicBezTo>
                      <a:pt x="11" y="43"/>
                      <a:pt x="10" y="36"/>
                      <a:pt x="10" y="30"/>
                    </a:cubicBezTo>
                    <a:cubicBezTo>
                      <a:pt x="9" y="25"/>
                      <a:pt x="10" y="18"/>
                      <a:pt x="11" y="13"/>
                    </a:cubicBezTo>
                    <a:cubicBezTo>
                      <a:pt x="11" y="10"/>
                      <a:pt x="10" y="5"/>
                      <a:pt x="9" y="3"/>
                    </a:cubicBezTo>
                    <a:cubicBezTo>
                      <a:pt x="7" y="4"/>
                      <a:pt x="6" y="0"/>
                      <a:pt x="5" y="3"/>
                    </a:cubicBezTo>
                  </a:path>
                </a:pathLst>
              </a:custGeom>
              <a:solidFill>
                <a:srgbClr val="008B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17" name="Freeform 244">
                <a:extLst>
                  <a:ext uri="{FF2B5EF4-FFF2-40B4-BE49-F238E27FC236}">
                    <a16:creationId xmlns:a16="http://schemas.microsoft.com/office/drawing/2014/main" id="{2EEE4225-C976-02DB-DBDD-98370F914D8E}"/>
                  </a:ext>
                </a:extLst>
              </p:cNvPr>
              <p:cNvSpPr>
                <a:spLocks/>
              </p:cNvSpPr>
              <p:nvPr/>
            </p:nvSpPr>
            <p:spPr bwMode="auto">
              <a:xfrm>
                <a:off x="3138" y="2032"/>
                <a:ext cx="40" cy="131"/>
              </a:xfrm>
              <a:custGeom>
                <a:avLst/>
                <a:gdLst>
                  <a:gd name="T0" fmla="*/ 20 w 16"/>
                  <a:gd name="T1" fmla="*/ 594 h 49"/>
                  <a:gd name="T2" fmla="*/ 63 w 16"/>
                  <a:gd name="T3" fmla="*/ 307 h 49"/>
                  <a:gd name="T4" fmla="*/ 145 w 16"/>
                  <a:gd name="T5" fmla="*/ 94 h 49"/>
                  <a:gd name="T6" fmla="*/ 238 w 16"/>
                  <a:gd name="T7" fmla="*/ 209 h 49"/>
                  <a:gd name="T8" fmla="*/ 175 w 16"/>
                  <a:gd name="T9" fmla="*/ 422 h 49"/>
                  <a:gd name="T10" fmla="*/ 125 w 16"/>
                  <a:gd name="T11" fmla="*/ 594 h 49"/>
                  <a:gd name="T12" fmla="*/ 83 w 16"/>
                  <a:gd name="T13" fmla="*/ 936 h 49"/>
                  <a:gd name="T14" fmla="*/ 50 w 16"/>
                  <a:gd name="T15" fmla="*/ 743 h 49"/>
                  <a:gd name="T16" fmla="*/ 0 w 16"/>
                  <a:gd name="T17" fmla="*/ 572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49">
                    <a:moveTo>
                      <a:pt x="1" y="31"/>
                    </a:moveTo>
                    <a:cubicBezTo>
                      <a:pt x="3" y="28"/>
                      <a:pt x="3" y="20"/>
                      <a:pt x="4" y="16"/>
                    </a:cubicBezTo>
                    <a:cubicBezTo>
                      <a:pt x="5" y="12"/>
                      <a:pt x="6" y="8"/>
                      <a:pt x="9" y="5"/>
                    </a:cubicBezTo>
                    <a:cubicBezTo>
                      <a:pt x="13" y="0"/>
                      <a:pt x="16" y="7"/>
                      <a:pt x="15" y="11"/>
                    </a:cubicBezTo>
                    <a:cubicBezTo>
                      <a:pt x="15" y="14"/>
                      <a:pt x="12" y="19"/>
                      <a:pt x="11" y="22"/>
                    </a:cubicBezTo>
                    <a:cubicBezTo>
                      <a:pt x="10" y="25"/>
                      <a:pt x="9" y="28"/>
                      <a:pt x="8" y="31"/>
                    </a:cubicBezTo>
                    <a:cubicBezTo>
                      <a:pt x="7" y="37"/>
                      <a:pt x="7" y="44"/>
                      <a:pt x="5" y="49"/>
                    </a:cubicBezTo>
                    <a:cubicBezTo>
                      <a:pt x="4" y="46"/>
                      <a:pt x="4" y="42"/>
                      <a:pt x="3" y="39"/>
                    </a:cubicBezTo>
                    <a:cubicBezTo>
                      <a:pt x="2" y="36"/>
                      <a:pt x="0" y="34"/>
                      <a:pt x="0" y="30"/>
                    </a:cubicBezTo>
                  </a:path>
                </a:pathLst>
              </a:custGeom>
              <a:solidFill>
                <a:srgbClr val="008B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18" name="Freeform 245">
                <a:extLst>
                  <a:ext uri="{FF2B5EF4-FFF2-40B4-BE49-F238E27FC236}">
                    <a16:creationId xmlns:a16="http://schemas.microsoft.com/office/drawing/2014/main" id="{D4172A36-AAE3-DC1B-47E8-E0A04F743CA6}"/>
                  </a:ext>
                </a:extLst>
              </p:cNvPr>
              <p:cNvSpPr>
                <a:spLocks noEditPoints="1"/>
              </p:cNvSpPr>
              <p:nvPr/>
            </p:nvSpPr>
            <p:spPr bwMode="auto">
              <a:xfrm>
                <a:off x="3338" y="1341"/>
                <a:ext cx="1363" cy="1675"/>
              </a:xfrm>
              <a:custGeom>
                <a:avLst/>
                <a:gdLst>
                  <a:gd name="T0" fmla="*/ 8213 w 545"/>
                  <a:gd name="T1" fmla="*/ 4062 h 628"/>
                  <a:gd name="T2" fmla="*/ 3941 w 545"/>
                  <a:gd name="T3" fmla="*/ 0 h 628"/>
                  <a:gd name="T4" fmla="*/ 238 w 545"/>
                  <a:gd name="T5" fmla="*/ 1728 h 628"/>
                  <a:gd name="T6" fmla="*/ 33 w 545"/>
                  <a:gd name="T7" fmla="*/ 2411 h 628"/>
                  <a:gd name="T8" fmla="*/ 33 w 545"/>
                  <a:gd name="T9" fmla="*/ 2641 h 628"/>
                  <a:gd name="T10" fmla="*/ 20 w 545"/>
                  <a:gd name="T11" fmla="*/ 3585 h 628"/>
                  <a:gd name="T12" fmla="*/ 63 w 545"/>
                  <a:gd name="T13" fmla="*/ 3793 h 628"/>
                  <a:gd name="T14" fmla="*/ 83 w 545"/>
                  <a:gd name="T15" fmla="*/ 3814 h 628"/>
                  <a:gd name="T16" fmla="*/ 720 w 545"/>
                  <a:gd name="T17" fmla="*/ 5940 h 628"/>
                  <a:gd name="T18" fmla="*/ 720 w 545"/>
                  <a:gd name="T19" fmla="*/ 5940 h 628"/>
                  <a:gd name="T20" fmla="*/ 250 w 545"/>
                  <a:gd name="T21" fmla="*/ 7855 h 628"/>
                  <a:gd name="T22" fmla="*/ 83 w 545"/>
                  <a:gd name="T23" fmla="*/ 8636 h 628"/>
                  <a:gd name="T24" fmla="*/ 63 w 545"/>
                  <a:gd name="T25" fmla="*/ 8820 h 628"/>
                  <a:gd name="T26" fmla="*/ 50 w 545"/>
                  <a:gd name="T27" fmla="*/ 8978 h 628"/>
                  <a:gd name="T28" fmla="*/ 50 w 545"/>
                  <a:gd name="T29" fmla="*/ 9148 h 628"/>
                  <a:gd name="T30" fmla="*/ 50 w 545"/>
                  <a:gd name="T31" fmla="*/ 9221 h 628"/>
                  <a:gd name="T32" fmla="*/ 50 w 545"/>
                  <a:gd name="T33" fmla="*/ 9503 h 628"/>
                  <a:gd name="T34" fmla="*/ 63 w 545"/>
                  <a:gd name="T35" fmla="*/ 9695 h 628"/>
                  <a:gd name="T36" fmla="*/ 3941 w 545"/>
                  <a:gd name="T37" fmla="*/ 11917 h 628"/>
                  <a:gd name="T38" fmla="*/ 8463 w 545"/>
                  <a:gd name="T39" fmla="*/ 6316 h 628"/>
                  <a:gd name="T40" fmla="*/ 8493 w 545"/>
                  <a:gd name="T41" fmla="*/ 4745 h 628"/>
                  <a:gd name="T42" fmla="*/ 8306 w 545"/>
                  <a:gd name="T43" fmla="*/ 6316 h 628"/>
                  <a:gd name="T44" fmla="*/ 3941 w 545"/>
                  <a:gd name="T45" fmla="*/ 11709 h 628"/>
                  <a:gd name="T46" fmla="*/ 238 w 545"/>
                  <a:gd name="T47" fmla="*/ 9717 h 628"/>
                  <a:gd name="T48" fmla="*/ 188 w 545"/>
                  <a:gd name="T49" fmla="*/ 9447 h 628"/>
                  <a:gd name="T50" fmla="*/ 408 w 545"/>
                  <a:gd name="T51" fmla="*/ 7954 h 628"/>
                  <a:gd name="T52" fmla="*/ 250 w 545"/>
                  <a:gd name="T53" fmla="*/ 3755 h 628"/>
                  <a:gd name="T54" fmla="*/ 188 w 545"/>
                  <a:gd name="T55" fmla="*/ 2411 h 628"/>
                  <a:gd name="T56" fmla="*/ 238 w 545"/>
                  <a:gd name="T57" fmla="*/ 2142 h 628"/>
                  <a:gd name="T58" fmla="*/ 345 w 545"/>
                  <a:gd name="T59" fmla="*/ 1878 h 628"/>
                  <a:gd name="T60" fmla="*/ 470 w 545"/>
                  <a:gd name="T61" fmla="*/ 1728 h 628"/>
                  <a:gd name="T62" fmla="*/ 7743 w 545"/>
                  <a:gd name="T63" fmla="*/ 3209 h 628"/>
                  <a:gd name="T64" fmla="*/ 8213 w 545"/>
                  <a:gd name="T65" fmla="*/ 4476 h 628"/>
                  <a:gd name="T66" fmla="*/ 8318 w 545"/>
                  <a:gd name="T67" fmla="*/ 4838 h 628"/>
                  <a:gd name="T68" fmla="*/ 8276 w 545"/>
                  <a:gd name="T69" fmla="*/ 5428 h 6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45" h="628">
                    <a:moveTo>
                      <a:pt x="543" y="250"/>
                    </a:moveTo>
                    <a:cubicBezTo>
                      <a:pt x="540" y="237"/>
                      <a:pt x="529" y="227"/>
                      <a:pt x="525" y="214"/>
                    </a:cubicBezTo>
                    <a:cubicBezTo>
                      <a:pt x="520" y="197"/>
                      <a:pt x="513" y="180"/>
                      <a:pt x="505" y="163"/>
                    </a:cubicBezTo>
                    <a:cubicBezTo>
                      <a:pt x="455" y="72"/>
                      <a:pt x="352" y="0"/>
                      <a:pt x="252" y="0"/>
                    </a:cubicBezTo>
                    <a:cubicBezTo>
                      <a:pt x="172" y="0"/>
                      <a:pt x="72" y="34"/>
                      <a:pt x="16" y="90"/>
                    </a:cubicBezTo>
                    <a:cubicBezTo>
                      <a:pt x="15" y="91"/>
                      <a:pt x="15" y="91"/>
                      <a:pt x="15" y="91"/>
                    </a:cubicBezTo>
                    <a:cubicBezTo>
                      <a:pt x="8" y="98"/>
                      <a:pt x="7" y="103"/>
                      <a:pt x="4" y="114"/>
                    </a:cubicBezTo>
                    <a:cubicBezTo>
                      <a:pt x="2" y="120"/>
                      <a:pt x="2" y="124"/>
                      <a:pt x="2" y="127"/>
                    </a:cubicBezTo>
                    <a:cubicBezTo>
                      <a:pt x="2" y="128"/>
                      <a:pt x="2" y="128"/>
                      <a:pt x="2" y="128"/>
                    </a:cubicBezTo>
                    <a:cubicBezTo>
                      <a:pt x="2" y="130"/>
                      <a:pt x="2" y="134"/>
                      <a:pt x="2" y="139"/>
                    </a:cubicBezTo>
                    <a:cubicBezTo>
                      <a:pt x="2" y="139"/>
                      <a:pt x="2" y="139"/>
                      <a:pt x="2" y="139"/>
                    </a:cubicBezTo>
                    <a:cubicBezTo>
                      <a:pt x="1" y="155"/>
                      <a:pt x="0" y="181"/>
                      <a:pt x="1" y="189"/>
                    </a:cubicBezTo>
                    <a:cubicBezTo>
                      <a:pt x="1" y="193"/>
                      <a:pt x="2" y="196"/>
                      <a:pt x="4" y="199"/>
                    </a:cubicBezTo>
                    <a:cubicBezTo>
                      <a:pt x="4" y="199"/>
                      <a:pt x="4" y="200"/>
                      <a:pt x="4" y="200"/>
                    </a:cubicBezTo>
                    <a:cubicBezTo>
                      <a:pt x="4" y="200"/>
                      <a:pt x="4" y="201"/>
                      <a:pt x="5" y="201"/>
                    </a:cubicBezTo>
                    <a:cubicBezTo>
                      <a:pt x="5" y="201"/>
                      <a:pt x="5" y="201"/>
                      <a:pt x="5" y="201"/>
                    </a:cubicBezTo>
                    <a:cubicBezTo>
                      <a:pt x="5" y="203"/>
                      <a:pt x="6" y="204"/>
                      <a:pt x="7" y="205"/>
                    </a:cubicBezTo>
                    <a:cubicBezTo>
                      <a:pt x="29" y="217"/>
                      <a:pt x="46" y="261"/>
                      <a:pt x="46" y="313"/>
                    </a:cubicBezTo>
                    <a:cubicBezTo>
                      <a:pt x="46" y="313"/>
                      <a:pt x="46" y="312"/>
                      <a:pt x="46" y="312"/>
                    </a:cubicBezTo>
                    <a:cubicBezTo>
                      <a:pt x="46" y="313"/>
                      <a:pt x="46" y="313"/>
                      <a:pt x="46" y="313"/>
                    </a:cubicBezTo>
                    <a:cubicBezTo>
                      <a:pt x="46" y="313"/>
                      <a:pt x="46" y="313"/>
                      <a:pt x="46" y="313"/>
                    </a:cubicBezTo>
                    <a:cubicBezTo>
                      <a:pt x="46" y="358"/>
                      <a:pt x="34" y="396"/>
                      <a:pt x="16" y="414"/>
                    </a:cubicBezTo>
                    <a:cubicBezTo>
                      <a:pt x="15" y="417"/>
                      <a:pt x="14" y="420"/>
                      <a:pt x="14" y="422"/>
                    </a:cubicBezTo>
                    <a:cubicBezTo>
                      <a:pt x="11" y="434"/>
                      <a:pt x="8" y="445"/>
                      <a:pt x="5" y="455"/>
                    </a:cubicBezTo>
                    <a:cubicBezTo>
                      <a:pt x="5" y="458"/>
                      <a:pt x="4" y="462"/>
                      <a:pt x="4" y="465"/>
                    </a:cubicBezTo>
                    <a:cubicBezTo>
                      <a:pt x="4" y="465"/>
                      <a:pt x="4" y="465"/>
                      <a:pt x="4" y="465"/>
                    </a:cubicBezTo>
                    <a:cubicBezTo>
                      <a:pt x="3" y="466"/>
                      <a:pt x="3" y="466"/>
                      <a:pt x="3" y="467"/>
                    </a:cubicBezTo>
                    <a:cubicBezTo>
                      <a:pt x="3" y="469"/>
                      <a:pt x="3" y="471"/>
                      <a:pt x="3" y="473"/>
                    </a:cubicBezTo>
                    <a:cubicBezTo>
                      <a:pt x="3" y="474"/>
                      <a:pt x="3" y="475"/>
                      <a:pt x="3" y="476"/>
                    </a:cubicBezTo>
                    <a:cubicBezTo>
                      <a:pt x="3" y="478"/>
                      <a:pt x="3" y="480"/>
                      <a:pt x="3" y="482"/>
                    </a:cubicBezTo>
                    <a:cubicBezTo>
                      <a:pt x="3" y="483"/>
                      <a:pt x="3" y="484"/>
                      <a:pt x="3" y="485"/>
                    </a:cubicBezTo>
                    <a:cubicBezTo>
                      <a:pt x="3" y="485"/>
                      <a:pt x="3" y="486"/>
                      <a:pt x="3" y="486"/>
                    </a:cubicBezTo>
                    <a:cubicBezTo>
                      <a:pt x="3" y="486"/>
                      <a:pt x="3" y="486"/>
                      <a:pt x="3" y="486"/>
                    </a:cubicBezTo>
                    <a:cubicBezTo>
                      <a:pt x="3" y="492"/>
                      <a:pt x="3" y="497"/>
                      <a:pt x="3" y="501"/>
                    </a:cubicBezTo>
                    <a:cubicBezTo>
                      <a:pt x="3" y="503"/>
                      <a:pt x="2" y="503"/>
                      <a:pt x="2" y="504"/>
                    </a:cubicBezTo>
                    <a:cubicBezTo>
                      <a:pt x="2" y="506"/>
                      <a:pt x="3" y="508"/>
                      <a:pt x="4" y="511"/>
                    </a:cubicBezTo>
                    <a:cubicBezTo>
                      <a:pt x="7" y="522"/>
                      <a:pt x="8" y="526"/>
                      <a:pt x="14" y="533"/>
                    </a:cubicBezTo>
                    <a:cubicBezTo>
                      <a:pt x="72" y="588"/>
                      <a:pt x="176" y="628"/>
                      <a:pt x="252" y="628"/>
                    </a:cubicBezTo>
                    <a:cubicBezTo>
                      <a:pt x="334" y="628"/>
                      <a:pt x="430" y="583"/>
                      <a:pt x="483" y="512"/>
                    </a:cubicBezTo>
                    <a:cubicBezTo>
                      <a:pt x="521" y="456"/>
                      <a:pt x="541" y="388"/>
                      <a:pt x="541" y="333"/>
                    </a:cubicBezTo>
                    <a:cubicBezTo>
                      <a:pt x="541" y="318"/>
                      <a:pt x="541" y="304"/>
                      <a:pt x="539" y="289"/>
                    </a:cubicBezTo>
                    <a:cubicBezTo>
                      <a:pt x="538" y="277"/>
                      <a:pt x="545" y="262"/>
                      <a:pt x="543" y="250"/>
                    </a:cubicBezTo>
                    <a:close/>
                    <a:moveTo>
                      <a:pt x="529" y="290"/>
                    </a:moveTo>
                    <a:cubicBezTo>
                      <a:pt x="530" y="304"/>
                      <a:pt x="531" y="318"/>
                      <a:pt x="531" y="333"/>
                    </a:cubicBezTo>
                    <a:cubicBezTo>
                      <a:pt x="531" y="389"/>
                      <a:pt x="510" y="454"/>
                      <a:pt x="475" y="506"/>
                    </a:cubicBezTo>
                    <a:cubicBezTo>
                      <a:pt x="425" y="571"/>
                      <a:pt x="334" y="617"/>
                      <a:pt x="252" y="617"/>
                    </a:cubicBezTo>
                    <a:cubicBezTo>
                      <a:pt x="177" y="617"/>
                      <a:pt x="76" y="577"/>
                      <a:pt x="22" y="526"/>
                    </a:cubicBezTo>
                    <a:cubicBezTo>
                      <a:pt x="18" y="522"/>
                      <a:pt x="17" y="520"/>
                      <a:pt x="15" y="512"/>
                    </a:cubicBezTo>
                    <a:cubicBezTo>
                      <a:pt x="14" y="508"/>
                      <a:pt x="14" y="508"/>
                      <a:pt x="14" y="508"/>
                    </a:cubicBezTo>
                    <a:cubicBezTo>
                      <a:pt x="13" y="503"/>
                      <a:pt x="12" y="501"/>
                      <a:pt x="12" y="498"/>
                    </a:cubicBezTo>
                    <a:cubicBezTo>
                      <a:pt x="12" y="495"/>
                      <a:pt x="12" y="472"/>
                      <a:pt x="13" y="463"/>
                    </a:cubicBezTo>
                    <a:cubicBezTo>
                      <a:pt x="17" y="445"/>
                      <a:pt x="19" y="425"/>
                      <a:pt x="26" y="419"/>
                    </a:cubicBezTo>
                    <a:cubicBezTo>
                      <a:pt x="44" y="398"/>
                      <a:pt x="57" y="360"/>
                      <a:pt x="57" y="313"/>
                    </a:cubicBezTo>
                    <a:cubicBezTo>
                      <a:pt x="57" y="258"/>
                      <a:pt x="40" y="214"/>
                      <a:pt x="16" y="198"/>
                    </a:cubicBezTo>
                    <a:cubicBezTo>
                      <a:pt x="3" y="178"/>
                      <a:pt x="8" y="156"/>
                      <a:pt x="10" y="137"/>
                    </a:cubicBezTo>
                    <a:cubicBezTo>
                      <a:pt x="12" y="133"/>
                      <a:pt x="12" y="130"/>
                      <a:pt x="12" y="127"/>
                    </a:cubicBezTo>
                    <a:cubicBezTo>
                      <a:pt x="12" y="124"/>
                      <a:pt x="13" y="122"/>
                      <a:pt x="14" y="117"/>
                    </a:cubicBezTo>
                    <a:cubicBezTo>
                      <a:pt x="15" y="113"/>
                      <a:pt x="15" y="113"/>
                      <a:pt x="15" y="113"/>
                    </a:cubicBezTo>
                    <a:cubicBezTo>
                      <a:pt x="18" y="105"/>
                      <a:pt x="18" y="103"/>
                      <a:pt x="23" y="98"/>
                    </a:cubicBezTo>
                    <a:cubicBezTo>
                      <a:pt x="22" y="98"/>
                      <a:pt x="22" y="98"/>
                      <a:pt x="22" y="99"/>
                    </a:cubicBezTo>
                    <a:cubicBezTo>
                      <a:pt x="26" y="95"/>
                      <a:pt x="26" y="94"/>
                      <a:pt x="30" y="91"/>
                    </a:cubicBezTo>
                    <a:cubicBezTo>
                      <a:pt x="30" y="91"/>
                      <a:pt x="30" y="91"/>
                      <a:pt x="30" y="91"/>
                    </a:cubicBezTo>
                    <a:cubicBezTo>
                      <a:pt x="83" y="44"/>
                      <a:pt x="172" y="11"/>
                      <a:pt x="252" y="11"/>
                    </a:cubicBezTo>
                    <a:cubicBezTo>
                      <a:pt x="345" y="11"/>
                      <a:pt x="445" y="76"/>
                      <a:pt x="495" y="169"/>
                    </a:cubicBezTo>
                    <a:cubicBezTo>
                      <a:pt x="503" y="183"/>
                      <a:pt x="510" y="200"/>
                      <a:pt x="515" y="217"/>
                    </a:cubicBezTo>
                    <a:cubicBezTo>
                      <a:pt x="517" y="225"/>
                      <a:pt x="521" y="231"/>
                      <a:pt x="525" y="236"/>
                    </a:cubicBezTo>
                    <a:cubicBezTo>
                      <a:pt x="528" y="242"/>
                      <a:pt x="531" y="247"/>
                      <a:pt x="532" y="252"/>
                    </a:cubicBezTo>
                    <a:cubicBezTo>
                      <a:pt x="532" y="253"/>
                      <a:pt x="532" y="254"/>
                      <a:pt x="532" y="255"/>
                    </a:cubicBezTo>
                    <a:cubicBezTo>
                      <a:pt x="532" y="259"/>
                      <a:pt x="532" y="264"/>
                      <a:pt x="531" y="269"/>
                    </a:cubicBezTo>
                    <a:cubicBezTo>
                      <a:pt x="530" y="275"/>
                      <a:pt x="529" y="280"/>
                      <a:pt x="529" y="286"/>
                    </a:cubicBezTo>
                    <a:cubicBezTo>
                      <a:pt x="529" y="287"/>
                      <a:pt x="529" y="289"/>
                      <a:pt x="529" y="290"/>
                    </a:cubicBezTo>
                    <a:close/>
                  </a:path>
                </a:pathLst>
              </a:custGeom>
              <a:solidFill>
                <a:srgbClr val="EFB4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19" name="Freeform 246">
                <a:extLst>
                  <a:ext uri="{FF2B5EF4-FFF2-40B4-BE49-F238E27FC236}">
                    <a16:creationId xmlns:a16="http://schemas.microsoft.com/office/drawing/2014/main" id="{2FEF35BB-57F9-23CF-C9F8-DECFE0203C05}"/>
                  </a:ext>
                </a:extLst>
              </p:cNvPr>
              <p:cNvSpPr>
                <a:spLocks/>
              </p:cNvSpPr>
              <p:nvPr/>
            </p:nvSpPr>
            <p:spPr bwMode="auto">
              <a:xfrm>
                <a:off x="3358" y="1368"/>
                <a:ext cx="620" cy="1085"/>
              </a:xfrm>
              <a:custGeom>
                <a:avLst/>
                <a:gdLst>
                  <a:gd name="T0" fmla="*/ 488 w 248"/>
                  <a:gd name="T1" fmla="*/ 1309 h 407"/>
                  <a:gd name="T2" fmla="*/ 0 w 248"/>
                  <a:gd name="T3" fmla="*/ 2693 h 407"/>
                  <a:gd name="T4" fmla="*/ 0 w 248"/>
                  <a:gd name="T5" fmla="*/ 2922 h 407"/>
                  <a:gd name="T6" fmla="*/ 250 w 248"/>
                  <a:gd name="T7" fmla="*/ 3732 h 407"/>
                  <a:gd name="T8" fmla="*/ 708 w 248"/>
                  <a:gd name="T9" fmla="*/ 5742 h 407"/>
                  <a:gd name="T10" fmla="*/ 283 w 248"/>
                  <a:gd name="T11" fmla="*/ 7710 h 407"/>
                  <a:gd name="T12" fmla="*/ 283 w 248"/>
                  <a:gd name="T13" fmla="*/ 7710 h 407"/>
                  <a:gd name="T14" fmla="*/ 813 w 248"/>
                  <a:gd name="T15" fmla="*/ 5742 h 407"/>
                  <a:gd name="T16" fmla="*/ 813 w 248"/>
                  <a:gd name="T17" fmla="*/ 5742 h 407"/>
                  <a:gd name="T18" fmla="*/ 813 w 248"/>
                  <a:gd name="T19" fmla="*/ 5721 h 407"/>
                  <a:gd name="T20" fmla="*/ 813 w 248"/>
                  <a:gd name="T21" fmla="*/ 5721 h 407"/>
                  <a:gd name="T22" fmla="*/ 333 w 248"/>
                  <a:gd name="T23" fmla="*/ 3639 h 407"/>
                  <a:gd name="T24" fmla="*/ 113 w 248"/>
                  <a:gd name="T25" fmla="*/ 2922 h 407"/>
                  <a:gd name="T26" fmla="*/ 113 w 248"/>
                  <a:gd name="T27" fmla="*/ 2693 h 407"/>
                  <a:gd name="T28" fmla="*/ 550 w 248"/>
                  <a:gd name="T29" fmla="*/ 1421 h 407"/>
                  <a:gd name="T30" fmla="*/ 3875 w 248"/>
                  <a:gd name="T31" fmla="*/ 0 h 407"/>
                  <a:gd name="T32" fmla="*/ 3875 w 248"/>
                  <a:gd name="T33" fmla="*/ 0 h 407"/>
                  <a:gd name="T34" fmla="*/ 488 w 248"/>
                  <a:gd name="T35" fmla="*/ 1309 h 4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8" h="407">
                    <a:moveTo>
                      <a:pt x="31" y="69"/>
                    </a:moveTo>
                    <a:cubicBezTo>
                      <a:pt x="6" y="89"/>
                      <a:pt x="1" y="111"/>
                      <a:pt x="0" y="142"/>
                    </a:cubicBezTo>
                    <a:cubicBezTo>
                      <a:pt x="0" y="147"/>
                      <a:pt x="0" y="151"/>
                      <a:pt x="0" y="154"/>
                    </a:cubicBezTo>
                    <a:cubicBezTo>
                      <a:pt x="0" y="177"/>
                      <a:pt x="3" y="184"/>
                      <a:pt x="16" y="197"/>
                    </a:cubicBezTo>
                    <a:cubicBezTo>
                      <a:pt x="34" y="218"/>
                      <a:pt x="45" y="258"/>
                      <a:pt x="45" y="303"/>
                    </a:cubicBezTo>
                    <a:cubicBezTo>
                      <a:pt x="45" y="345"/>
                      <a:pt x="35" y="386"/>
                      <a:pt x="18" y="407"/>
                    </a:cubicBezTo>
                    <a:cubicBezTo>
                      <a:pt x="18" y="407"/>
                      <a:pt x="18" y="407"/>
                      <a:pt x="18" y="407"/>
                    </a:cubicBezTo>
                    <a:cubicBezTo>
                      <a:pt x="36" y="384"/>
                      <a:pt x="52" y="347"/>
                      <a:pt x="52" y="303"/>
                    </a:cubicBezTo>
                    <a:cubicBezTo>
                      <a:pt x="52" y="303"/>
                      <a:pt x="52" y="303"/>
                      <a:pt x="52" y="303"/>
                    </a:cubicBezTo>
                    <a:cubicBezTo>
                      <a:pt x="52" y="302"/>
                      <a:pt x="52" y="302"/>
                      <a:pt x="52" y="302"/>
                    </a:cubicBezTo>
                    <a:cubicBezTo>
                      <a:pt x="52" y="302"/>
                      <a:pt x="52" y="302"/>
                      <a:pt x="52" y="302"/>
                    </a:cubicBezTo>
                    <a:cubicBezTo>
                      <a:pt x="52" y="256"/>
                      <a:pt x="40" y="214"/>
                      <a:pt x="21" y="192"/>
                    </a:cubicBezTo>
                    <a:cubicBezTo>
                      <a:pt x="10" y="181"/>
                      <a:pt x="7" y="176"/>
                      <a:pt x="7" y="154"/>
                    </a:cubicBezTo>
                    <a:cubicBezTo>
                      <a:pt x="7" y="151"/>
                      <a:pt x="7" y="147"/>
                      <a:pt x="7" y="142"/>
                    </a:cubicBezTo>
                    <a:cubicBezTo>
                      <a:pt x="8" y="108"/>
                      <a:pt x="15" y="91"/>
                      <a:pt x="35" y="75"/>
                    </a:cubicBezTo>
                    <a:cubicBezTo>
                      <a:pt x="53" y="61"/>
                      <a:pt x="146" y="0"/>
                      <a:pt x="248" y="0"/>
                    </a:cubicBezTo>
                    <a:cubicBezTo>
                      <a:pt x="248" y="0"/>
                      <a:pt x="248" y="0"/>
                      <a:pt x="248" y="0"/>
                    </a:cubicBezTo>
                    <a:cubicBezTo>
                      <a:pt x="144" y="0"/>
                      <a:pt x="49" y="55"/>
                      <a:pt x="31" y="69"/>
                    </a:cubicBezTo>
                    <a:close/>
                  </a:path>
                </a:pathLst>
              </a:custGeom>
              <a:solidFill>
                <a:srgbClr val="F9E0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20" name="Freeform 247">
                <a:extLst>
                  <a:ext uri="{FF2B5EF4-FFF2-40B4-BE49-F238E27FC236}">
                    <a16:creationId xmlns:a16="http://schemas.microsoft.com/office/drawing/2014/main" id="{1757B947-EB5B-7FF8-6896-77245B08567B}"/>
                  </a:ext>
                </a:extLst>
              </p:cNvPr>
              <p:cNvSpPr>
                <a:spLocks/>
              </p:cNvSpPr>
              <p:nvPr/>
            </p:nvSpPr>
            <p:spPr bwMode="auto">
              <a:xfrm>
                <a:off x="2931" y="1712"/>
                <a:ext cx="185" cy="451"/>
              </a:xfrm>
              <a:custGeom>
                <a:avLst/>
                <a:gdLst>
                  <a:gd name="T0" fmla="*/ 1158 w 74"/>
                  <a:gd name="T1" fmla="*/ 0 h 169"/>
                  <a:gd name="T2" fmla="*/ 63 w 74"/>
                  <a:gd name="T3" fmla="*/ 3213 h 169"/>
                  <a:gd name="T4" fmla="*/ 1158 w 74"/>
                  <a:gd name="T5" fmla="*/ 0 h 169"/>
                  <a:gd name="T6" fmla="*/ 0 60000 65536"/>
                  <a:gd name="T7" fmla="*/ 0 60000 65536"/>
                  <a:gd name="T8" fmla="*/ 0 60000 65536"/>
                </a:gdLst>
                <a:ahLst/>
                <a:cxnLst>
                  <a:cxn ang="T6">
                    <a:pos x="T0" y="T1"/>
                  </a:cxn>
                  <a:cxn ang="T7">
                    <a:pos x="T2" y="T3"/>
                  </a:cxn>
                  <a:cxn ang="T8">
                    <a:pos x="T4" y="T5"/>
                  </a:cxn>
                </a:cxnLst>
                <a:rect l="0" t="0" r="r" b="b"/>
                <a:pathLst>
                  <a:path w="74" h="169">
                    <a:moveTo>
                      <a:pt x="74" y="0"/>
                    </a:moveTo>
                    <a:cubicBezTo>
                      <a:pt x="55" y="15"/>
                      <a:pt x="0" y="89"/>
                      <a:pt x="4" y="169"/>
                    </a:cubicBezTo>
                    <a:cubicBezTo>
                      <a:pt x="7" y="143"/>
                      <a:pt x="23" y="62"/>
                      <a:pt x="7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21" name="Oval 248">
                <a:extLst>
                  <a:ext uri="{FF2B5EF4-FFF2-40B4-BE49-F238E27FC236}">
                    <a16:creationId xmlns:a16="http://schemas.microsoft.com/office/drawing/2014/main" id="{558C5496-99BA-0B7D-6EE4-7B11E5FA875E}"/>
                  </a:ext>
                </a:extLst>
              </p:cNvPr>
              <p:cNvSpPr>
                <a:spLocks noChangeArrowheads="1"/>
              </p:cNvSpPr>
              <p:nvPr/>
            </p:nvSpPr>
            <p:spPr bwMode="auto">
              <a:xfrm>
                <a:off x="3428" y="1600"/>
                <a:ext cx="43" cy="4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altLang="fr-FR" sz="24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222" name="Oval 249">
                <a:extLst>
                  <a:ext uri="{FF2B5EF4-FFF2-40B4-BE49-F238E27FC236}">
                    <a16:creationId xmlns:a16="http://schemas.microsoft.com/office/drawing/2014/main" id="{FBD678E8-5450-82B3-E65F-63E59E9150EA}"/>
                  </a:ext>
                </a:extLst>
              </p:cNvPr>
              <p:cNvSpPr>
                <a:spLocks noChangeArrowheads="1"/>
              </p:cNvSpPr>
              <p:nvPr/>
            </p:nvSpPr>
            <p:spPr bwMode="auto">
              <a:xfrm>
                <a:off x="3476" y="1587"/>
                <a:ext cx="17" cy="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altLang="fr-FR" sz="24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223" name="Oval 250">
                <a:extLst>
                  <a:ext uri="{FF2B5EF4-FFF2-40B4-BE49-F238E27FC236}">
                    <a16:creationId xmlns:a16="http://schemas.microsoft.com/office/drawing/2014/main" id="{B8720C66-548D-0EA8-194F-2AF500DDCA33}"/>
                  </a:ext>
                </a:extLst>
              </p:cNvPr>
              <p:cNvSpPr>
                <a:spLocks noChangeArrowheads="1"/>
              </p:cNvSpPr>
              <p:nvPr/>
            </p:nvSpPr>
            <p:spPr bwMode="auto">
              <a:xfrm>
                <a:off x="3411" y="1643"/>
                <a:ext cx="22" cy="2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altLang="fr-FR" sz="24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224" name="Freeform 251">
                <a:extLst>
                  <a:ext uri="{FF2B5EF4-FFF2-40B4-BE49-F238E27FC236}">
                    <a16:creationId xmlns:a16="http://schemas.microsoft.com/office/drawing/2014/main" id="{E60AD481-60ED-251D-B12E-5D01FC5165D3}"/>
                  </a:ext>
                </a:extLst>
              </p:cNvPr>
              <p:cNvSpPr>
                <a:spLocks/>
              </p:cNvSpPr>
              <p:nvPr/>
            </p:nvSpPr>
            <p:spPr bwMode="auto">
              <a:xfrm>
                <a:off x="3338" y="2443"/>
                <a:ext cx="43" cy="213"/>
              </a:xfrm>
              <a:custGeom>
                <a:avLst/>
                <a:gdLst>
                  <a:gd name="T0" fmla="*/ 276 w 17"/>
                  <a:gd name="T1" fmla="*/ 0 h 80"/>
                  <a:gd name="T2" fmla="*/ 20 w 17"/>
                  <a:gd name="T3" fmla="*/ 1510 h 80"/>
                  <a:gd name="T4" fmla="*/ 0 60000 65536"/>
                  <a:gd name="T5" fmla="*/ 0 60000 65536"/>
                </a:gdLst>
                <a:ahLst/>
                <a:cxnLst>
                  <a:cxn ang="T4">
                    <a:pos x="T0" y="T1"/>
                  </a:cxn>
                  <a:cxn ang="T5">
                    <a:pos x="T2" y="T3"/>
                  </a:cxn>
                </a:cxnLst>
                <a:rect l="0" t="0" r="r" b="b"/>
                <a:pathLst>
                  <a:path w="17" h="80">
                    <a:moveTo>
                      <a:pt x="17" y="0"/>
                    </a:moveTo>
                    <a:cubicBezTo>
                      <a:pt x="13" y="7"/>
                      <a:pt x="0" y="52"/>
                      <a:pt x="1" y="80"/>
                    </a:cubicBez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25" name="Freeform 252">
                <a:extLst>
                  <a:ext uri="{FF2B5EF4-FFF2-40B4-BE49-F238E27FC236}">
                    <a16:creationId xmlns:a16="http://schemas.microsoft.com/office/drawing/2014/main" id="{1B00C0AC-0864-D7B1-6BC4-3733DCDAB3EC}"/>
                  </a:ext>
                </a:extLst>
              </p:cNvPr>
              <p:cNvSpPr>
                <a:spLocks/>
              </p:cNvSpPr>
              <p:nvPr/>
            </p:nvSpPr>
            <p:spPr bwMode="auto">
              <a:xfrm>
                <a:off x="3326" y="2469"/>
                <a:ext cx="12" cy="126"/>
              </a:xfrm>
              <a:custGeom>
                <a:avLst/>
                <a:gdLst>
                  <a:gd name="T0" fmla="*/ 70 w 5"/>
                  <a:gd name="T1" fmla="*/ 0 h 47"/>
                  <a:gd name="T2" fmla="*/ 0 w 5"/>
                  <a:gd name="T3" fmla="*/ 906 h 47"/>
                  <a:gd name="T4" fmla="*/ 0 60000 65536"/>
                  <a:gd name="T5" fmla="*/ 0 60000 65536"/>
                </a:gdLst>
                <a:ahLst/>
                <a:cxnLst>
                  <a:cxn ang="T4">
                    <a:pos x="T0" y="T1"/>
                  </a:cxn>
                  <a:cxn ang="T5">
                    <a:pos x="T2" y="T3"/>
                  </a:cxn>
                </a:cxnLst>
                <a:rect l="0" t="0" r="r" b="b"/>
                <a:pathLst>
                  <a:path w="5" h="47">
                    <a:moveTo>
                      <a:pt x="5" y="0"/>
                    </a:moveTo>
                    <a:cubicBezTo>
                      <a:pt x="5" y="8"/>
                      <a:pt x="0" y="47"/>
                      <a:pt x="0" y="47"/>
                    </a:cubicBez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26" name="Line 253">
                <a:extLst>
                  <a:ext uri="{FF2B5EF4-FFF2-40B4-BE49-F238E27FC236}">
                    <a16:creationId xmlns:a16="http://schemas.microsoft.com/office/drawing/2014/main" id="{C8D5FCF5-3F90-3814-AD3D-A1429EC0BE39}"/>
                  </a:ext>
                </a:extLst>
              </p:cNvPr>
              <p:cNvSpPr>
                <a:spLocks noChangeShapeType="1"/>
              </p:cNvSpPr>
              <p:nvPr/>
            </p:nvSpPr>
            <p:spPr bwMode="auto">
              <a:xfrm flipH="1">
                <a:off x="3303" y="2472"/>
                <a:ext cx="5" cy="56"/>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27" name="Freeform 254">
                <a:extLst>
                  <a:ext uri="{FF2B5EF4-FFF2-40B4-BE49-F238E27FC236}">
                    <a16:creationId xmlns:a16="http://schemas.microsoft.com/office/drawing/2014/main" id="{A9D295ED-65AE-4EC4-5310-EE3AFAD578D0}"/>
                  </a:ext>
                </a:extLst>
              </p:cNvPr>
              <p:cNvSpPr>
                <a:spLocks/>
              </p:cNvSpPr>
              <p:nvPr/>
            </p:nvSpPr>
            <p:spPr bwMode="auto">
              <a:xfrm>
                <a:off x="3273" y="2448"/>
                <a:ext cx="10" cy="80"/>
              </a:xfrm>
              <a:custGeom>
                <a:avLst/>
                <a:gdLst>
                  <a:gd name="T0" fmla="*/ 0 w 4"/>
                  <a:gd name="T1" fmla="*/ 0 h 30"/>
                  <a:gd name="T2" fmla="*/ 63 w 4"/>
                  <a:gd name="T3" fmla="*/ 568 h 30"/>
                  <a:gd name="T4" fmla="*/ 0 60000 65536"/>
                  <a:gd name="T5" fmla="*/ 0 60000 65536"/>
                </a:gdLst>
                <a:ahLst/>
                <a:cxnLst>
                  <a:cxn ang="T4">
                    <a:pos x="T0" y="T1"/>
                  </a:cxn>
                  <a:cxn ang="T5">
                    <a:pos x="T2" y="T3"/>
                  </a:cxn>
                </a:cxnLst>
                <a:rect l="0" t="0" r="r" b="b"/>
                <a:pathLst>
                  <a:path w="4" h="30">
                    <a:moveTo>
                      <a:pt x="0" y="0"/>
                    </a:moveTo>
                    <a:cubicBezTo>
                      <a:pt x="4" y="7"/>
                      <a:pt x="4" y="30"/>
                      <a:pt x="4" y="30"/>
                    </a:cubicBez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28" name="Freeform 255">
                <a:extLst>
                  <a:ext uri="{FF2B5EF4-FFF2-40B4-BE49-F238E27FC236}">
                    <a16:creationId xmlns:a16="http://schemas.microsoft.com/office/drawing/2014/main" id="{396C5ABB-3F7D-EBF4-9EE3-6BAB67AFBBFD}"/>
                  </a:ext>
                </a:extLst>
              </p:cNvPr>
              <p:cNvSpPr>
                <a:spLocks/>
              </p:cNvSpPr>
              <p:nvPr/>
            </p:nvSpPr>
            <p:spPr bwMode="auto">
              <a:xfrm>
                <a:off x="3273" y="1808"/>
                <a:ext cx="10" cy="91"/>
              </a:xfrm>
              <a:custGeom>
                <a:avLst/>
                <a:gdLst>
                  <a:gd name="T0" fmla="*/ 0 w 4"/>
                  <a:gd name="T1" fmla="*/ 0 h 34"/>
                  <a:gd name="T2" fmla="*/ 50 w 4"/>
                  <a:gd name="T3" fmla="*/ 653 h 34"/>
                  <a:gd name="T4" fmla="*/ 0 60000 65536"/>
                  <a:gd name="T5" fmla="*/ 0 60000 65536"/>
                </a:gdLst>
                <a:ahLst/>
                <a:cxnLst>
                  <a:cxn ang="T4">
                    <a:pos x="T0" y="T1"/>
                  </a:cxn>
                  <a:cxn ang="T5">
                    <a:pos x="T2" y="T3"/>
                  </a:cxn>
                </a:cxnLst>
                <a:rect l="0" t="0" r="r" b="b"/>
                <a:pathLst>
                  <a:path w="4" h="34">
                    <a:moveTo>
                      <a:pt x="0" y="0"/>
                    </a:moveTo>
                    <a:cubicBezTo>
                      <a:pt x="4" y="7"/>
                      <a:pt x="3" y="31"/>
                      <a:pt x="3" y="34"/>
                    </a:cubicBez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29" name="Line 256">
                <a:extLst>
                  <a:ext uri="{FF2B5EF4-FFF2-40B4-BE49-F238E27FC236}">
                    <a16:creationId xmlns:a16="http://schemas.microsoft.com/office/drawing/2014/main" id="{FF6EFD1C-55C2-5B07-1704-FCD0BE8869C3}"/>
                  </a:ext>
                </a:extLst>
              </p:cNvPr>
              <p:cNvSpPr>
                <a:spLocks noChangeShapeType="1"/>
              </p:cNvSpPr>
              <p:nvPr/>
            </p:nvSpPr>
            <p:spPr bwMode="auto">
              <a:xfrm>
                <a:off x="3301" y="1811"/>
                <a:ext cx="1" cy="72"/>
              </a:xfrm>
              <a:prstGeom prst="line">
                <a:avLst/>
              </a:prstGeom>
              <a:noFill/>
              <a:ln w="7938" cap="rnd">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30" name="Freeform 257">
                <a:extLst>
                  <a:ext uri="{FF2B5EF4-FFF2-40B4-BE49-F238E27FC236}">
                    <a16:creationId xmlns:a16="http://schemas.microsoft.com/office/drawing/2014/main" id="{C2CA56AB-3173-03FD-2807-0706D0235AD5}"/>
                  </a:ext>
                </a:extLst>
              </p:cNvPr>
              <p:cNvSpPr>
                <a:spLocks/>
              </p:cNvSpPr>
              <p:nvPr/>
            </p:nvSpPr>
            <p:spPr bwMode="auto">
              <a:xfrm>
                <a:off x="3321" y="1731"/>
                <a:ext cx="1" cy="149"/>
              </a:xfrm>
              <a:custGeom>
                <a:avLst/>
                <a:gdLst>
                  <a:gd name="T0" fmla="*/ 0 w 1"/>
                  <a:gd name="T1" fmla="*/ 0 h 56"/>
                  <a:gd name="T2" fmla="*/ 0 w 1"/>
                  <a:gd name="T3" fmla="*/ 1054 h 56"/>
                  <a:gd name="T4" fmla="*/ 0 60000 65536"/>
                  <a:gd name="T5" fmla="*/ 0 60000 65536"/>
                </a:gdLst>
                <a:ahLst/>
                <a:cxnLst>
                  <a:cxn ang="T4">
                    <a:pos x="T0" y="T1"/>
                  </a:cxn>
                  <a:cxn ang="T5">
                    <a:pos x="T2" y="T3"/>
                  </a:cxn>
                </a:cxnLst>
                <a:rect l="0" t="0" r="r" b="b"/>
                <a:pathLst>
                  <a:path w="1" h="56">
                    <a:moveTo>
                      <a:pt x="0" y="0"/>
                    </a:moveTo>
                    <a:cubicBezTo>
                      <a:pt x="0" y="9"/>
                      <a:pt x="0" y="56"/>
                      <a:pt x="0" y="56"/>
                    </a:cubicBez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31" name="Freeform 258">
                <a:extLst>
                  <a:ext uri="{FF2B5EF4-FFF2-40B4-BE49-F238E27FC236}">
                    <a16:creationId xmlns:a16="http://schemas.microsoft.com/office/drawing/2014/main" id="{0636BCEB-615B-41BB-0154-A0EA3874AAA7}"/>
                  </a:ext>
                </a:extLst>
              </p:cNvPr>
              <p:cNvSpPr>
                <a:spLocks/>
              </p:cNvSpPr>
              <p:nvPr/>
            </p:nvSpPr>
            <p:spPr bwMode="auto">
              <a:xfrm>
                <a:off x="3328" y="1685"/>
                <a:ext cx="30" cy="206"/>
              </a:xfrm>
              <a:custGeom>
                <a:avLst/>
                <a:gdLst>
                  <a:gd name="T0" fmla="*/ 113 w 12"/>
                  <a:gd name="T1" fmla="*/ 0 h 77"/>
                  <a:gd name="T2" fmla="*/ 188 w 12"/>
                  <a:gd name="T3" fmla="*/ 1474 h 77"/>
                  <a:gd name="T4" fmla="*/ 0 60000 65536"/>
                  <a:gd name="T5" fmla="*/ 0 60000 65536"/>
                </a:gdLst>
                <a:ahLst/>
                <a:cxnLst>
                  <a:cxn ang="T4">
                    <a:pos x="T0" y="T1"/>
                  </a:cxn>
                  <a:cxn ang="T5">
                    <a:pos x="T2" y="T3"/>
                  </a:cxn>
                </a:cxnLst>
                <a:rect l="0" t="0" r="r" b="b"/>
                <a:pathLst>
                  <a:path w="12" h="77">
                    <a:moveTo>
                      <a:pt x="7" y="0"/>
                    </a:moveTo>
                    <a:cubicBezTo>
                      <a:pt x="5" y="10"/>
                      <a:pt x="0" y="60"/>
                      <a:pt x="12" y="77"/>
                    </a:cubicBez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32" name="Freeform 259">
                <a:extLst>
                  <a:ext uri="{FF2B5EF4-FFF2-40B4-BE49-F238E27FC236}">
                    <a16:creationId xmlns:a16="http://schemas.microsoft.com/office/drawing/2014/main" id="{935C7607-7859-750C-F7A2-ED0D60B0FA68}"/>
                  </a:ext>
                </a:extLst>
              </p:cNvPr>
              <p:cNvSpPr>
                <a:spLocks/>
              </p:cNvSpPr>
              <p:nvPr/>
            </p:nvSpPr>
            <p:spPr bwMode="auto">
              <a:xfrm>
                <a:off x="3018" y="1696"/>
                <a:ext cx="225" cy="480"/>
              </a:xfrm>
              <a:custGeom>
                <a:avLst/>
                <a:gdLst>
                  <a:gd name="T0" fmla="*/ 0 w 90"/>
                  <a:gd name="T1" fmla="*/ 3413 h 180"/>
                  <a:gd name="T2" fmla="*/ 1408 w 90"/>
                  <a:gd name="T3" fmla="*/ 0 h 180"/>
                  <a:gd name="T4" fmla="*/ 0 60000 65536"/>
                  <a:gd name="T5" fmla="*/ 0 60000 65536"/>
                </a:gdLst>
                <a:ahLst/>
                <a:cxnLst>
                  <a:cxn ang="T4">
                    <a:pos x="T0" y="T1"/>
                  </a:cxn>
                  <a:cxn ang="T5">
                    <a:pos x="T2" y="T3"/>
                  </a:cxn>
                </a:cxnLst>
                <a:rect l="0" t="0" r="r" b="b"/>
                <a:pathLst>
                  <a:path w="90" h="180">
                    <a:moveTo>
                      <a:pt x="0" y="180"/>
                    </a:moveTo>
                    <a:cubicBezTo>
                      <a:pt x="0" y="92"/>
                      <a:pt x="50" y="38"/>
                      <a:pt x="90" y="0"/>
                    </a:cubicBezTo>
                  </a:path>
                </a:pathLst>
              </a:custGeom>
              <a:noFill/>
              <a:ln w="7938" cap="flat">
                <a:solidFill>
                  <a:srgbClr val="00535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33" name="Freeform 260">
                <a:extLst>
                  <a:ext uri="{FF2B5EF4-FFF2-40B4-BE49-F238E27FC236}">
                    <a16:creationId xmlns:a16="http://schemas.microsoft.com/office/drawing/2014/main" id="{986C7842-2769-1FA8-209C-F0EA4BCC766C}"/>
                  </a:ext>
                </a:extLst>
              </p:cNvPr>
              <p:cNvSpPr>
                <a:spLocks/>
              </p:cNvSpPr>
              <p:nvPr/>
            </p:nvSpPr>
            <p:spPr bwMode="auto">
              <a:xfrm>
                <a:off x="3018" y="2176"/>
                <a:ext cx="225" cy="475"/>
              </a:xfrm>
              <a:custGeom>
                <a:avLst/>
                <a:gdLst>
                  <a:gd name="T0" fmla="*/ 1408 w 90"/>
                  <a:gd name="T1" fmla="*/ 3384 h 178"/>
                  <a:gd name="T2" fmla="*/ 0 w 90"/>
                  <a:gd name="T3" fmla="*/ 0 h 178"/>
                  <a:gd name="T4" fmla="*/ 0 w 90"/>
                  <a:gd name="T5" fmla="*/ 0 h 178"/>
                  <a:gd name="T6" fmla="*/ 0 60000 65536"/>
                  <a:gd name="T7" fmla="*/ 0 60000 65536"/>
                  <a:gd name="T8" fmla="*/ 0 60000 65536"/>
                </a:gdLst>
                <a:ahLst/>
                <a:cxnLst>
                  <a:cxn ang="T6">
                    <a:pos x="T0" y="T1"/>
                  </a:cxn>
                  <a:cxn ang="T7">
                    <a:pos x="T2" y="T3"/>
                  </a:cxn>
                  <a:cxn ang="T8">
                    <a:pos x="T4" y="T5"/>
                  </a:cxn>
                </a:cxnLst>
                <a:rect l="0" t="0" r="r" b="b"/>
                <a:pathLst>
                  <a:path w="90" h="178">
                    <a:moveTo>
                      <a:pt x="90" y="178"/>
                    </a:moveTo>
                    <a:cubicBezTo>
                      <a:pt x="51" y="141"/>
                      <a:pt x="0" y="88"/>
                      <a:pt x="0" y="0"/>
                    </a:cubicBezTo>
                    <a:cubicBezTo>
                      <a:pt x="0" y="0"/>
                      <a:pt x="0" y="0"/>
                      <a:pt x="0" y="0"/>
                    </a:cubicBezTo>
                  </a:path>
                </a:pathLst>
              </a:custGeom>
              <a:noFill/>
              <a:ln w="7938" cap="flat">
                <a:solidFill>
                  <a:srgbClr val="00535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34" name="Freeform 261">
                <a:extLst>
                  <a:ext uri="{FF2B5EF4-FFF2-40B4-BE49-F238E27FC236}">
                    <a16:creationId xmlns:a16="http://schemas.microsoft.com/office/drawing/2014/main" id="{885575FB-B909-AE70-73BB-2C44E48F4811}"/>
                  </a:ext>
                </a:extLst>
              </p:cNvPr>
              <p:cNvSpPr>
                <a:spLocks/>
              </p:cNvSpPr>
              <p:nvPr/>
            </p:nvSpPr>
            <p:spPr bwMode="auto">
              <a:xfrm>
                <a:off x="3128" y="2080"/>
                <a:ext cx="33" cy="88"/>
              </a:xfrm>
              <a:custGeom>
                <a:avLst/>
                <a:gdLst>
                  <a:gd name="T0" fmla="*/ 20 w 13"/>
                  <a:gd name="T1" fmla="*/ 512 h 33"/>
                  <a:gd name="T2" fmla="*/ 193 w 13"/>
                  <a:gd name="T3" fmla="*/ 0 h 33"/>
                  <a:gd name="T4" fmla="*/ 117 w 13"/>
                  <a:gd name="T5" fmla="*/ 627 h 33"/>
                  <a:gd name="T6" fmla="*/ 0 60000 65536"/>
                  <a:gd name="T7" fmla="*/ 0 60000 65536"/>
                  <a:gd name="T8" fmla="*/ 0 60000 65536"/>
                </a:gdLst>
                <a:ahLst/>
                <a:cxnLst>
                  <a:cxn ang="T6">
                    <a:pos x="T0" y="T1"/>
                  </a:cxn>
                  <a:cxn ang="T7">
                    <a:pos x="T2" y="T3"/>
                  </a:cxn>
                  <a:cxn ang="T8">
                    <a:pos x="T4" y="T5"/>
                  </a:cxn>
                </a:cxnLst>
                <a:rect l="0" t="0" r="r" b="b"/>
                <a:pathLst>
                  <a:path w="13" h="33">
                    <a:moveTo>
                      <a:pt x="1" y="27"/>
                    </a:moveTo>
                    <a:cubicBezTo>
                      <a:pt x="0" y="20"/>
                      <a:pt x="5" y="3"/>
                      <a:pt x="12" y="0"/>
                    </a:cubicBezTo>
                    <a:cubicBezTo>
                      <a:pt x="13" y="10"/>
                      <a:pt x="8" y="23"/>
                      <a:pt x="7" y="33"/>
                    </a:cubicBezTo>
                  </a:path>
                </a:pathLst>
              </a:custGeom>
              <a:solidFill>
                <a:srgbClr val="008B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35" name="Freeform 262">
                <a:extLst>
                  <a:ext uri="{FF2B5EF4-FFF2-40B4-BE49-F238E27FC236}">
                    <a16:creationId xmlns:a16="http://schemas.microsoft.com/office/drawing/2014/main" id="{5F9C0814-7252-30C1-D2B8-5F14D42830EF}"/>
                  </a:ext>
                </a:extLst>
              </p:cNvPr>
              <p:cNvSpPr>
                <a:spLocks/>
              </p:cNvSpPr>
              <p:nvPr/>
            </p:nvSpPr>
            <p:spPr bwMode="auto">
              <a:xfrm>
                <a:off x="3141" y="1859"/>
                <a:ext cx="27" cy="186"/>
              </a:xfrm>
              <a:custGeom>
                <a:avLst/>
                <a:gdLst>
                  <a:gd name="T0" fmla="*/ 150 w 11"/>
                  <a:gd name="T1" fmla="*/ 0 h 70"/>
                  <a:gd name="T2" fmla="*/ 133 w 11"/>
                  <a:gd name="T3" fmla="*/ 340 h 70"/>
                  <a:gd name="T4" fmla="*/ 103 w 11"/>
                  <a:gd name="T5" fmla="*/ 656 h 70"/>
                  <a:gd name="T6" fmla="*/ 71 w 11"/>
                  <a:gd name="T7" fmla="*/ 975 h 70"/>
                  <a:gd name="T8" fmla="*/ 61 w 11"/>
                  <a:gd name="T9" fmla="*/ 1313 h 70"/>
                  <a:gd name="T10" fmla="*/ 0 w 11"/>
                  <a:gd name="T11" fmla="*/ 975 h 70"/>
                  <a:gd name="T12" fmla="*/ 61 w 11"/>
                  <a:gd name="T13" fmla="*/ 691 h 70"/>
                  <a:gd name="T14" fmla="*/ 61 w 11"/>
                  <a:gd name="T15" fmla="*/ 409 h 70"/>
                  <a:gd name="T16" fmla="*/ 120 w 11"/>
                  <a:gd name="T17" fmla="*/ 114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70">
                    <a:moveTo>
                      <a:pt x="10" y="0"/>
                    </a:moveTo>
                    <a:cubicBezTo>
                      <a:pt x="10" y="6"/>
                      <a:pt x="11" y="11"/>
                      <a:pt x="9" y="18"/>
                    </a:cubicBezTo>
                    <a:cubicBezTo>
                      <a:pt x="7" y="24"/>
                      <a:pt x="9" y="29"/>
                      <a:pt x="7" y="35"/>
                    </a:cubicBezTo>
                    <a:cubicBezTo>
                      <a:pt x="5" y="42"/>
                      <a:pt x="4" y="45"/>
                      <a:pt x="5" y="52"/>
                    </a:cubicBezTo>
                    <a:cubicBezTo>
                      <a:pt x="5" y="58"/>
                      <a:pt x="3" y="64"/>
                      <a:pt x="4" y="70"/>
                    </a:cubicBezTo>
                    <a:cubicBezTo>
                      <a:pt x="1" y="65"/>
                      <a:pt x="0" y="57"/>
                      <a:pt x="0" y="52"/>
                    </a:cubicBezTo>
                    <a:cubicBezTo>
                      <a:pt x="0" y="46"/>
                      <a:pt x="3" y="42"/>
                      <a:pt x="4" y="37"/>
                    </a:cubicBezTo>
                    <a:cubicBezTo>
                      <a:pt x="4" y="31"/>
                      <a:pt x="1" y="29"/>
                      <a:pt x="4" y="22"/>
                    </a:cubicBezTo>
                    <a:cubicBezTo>
                      <a:pt x="5" y="17"/>
                      <a:pt x="6" y="11"/>
                      <a:pt x="8" y="6"/>
                    </a:cubicBezTo>
                  </a:path>
                </a:pathLst>
              </a:custGeom>
              <a:solidFill>
                <a:srgbClr val="B4D0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36" name="Freeform 263">
                <a:extLst>
                  <a:ext uri="{FF2B5EF4-FFF2-40B4-BE49-F238E27FC236}">
                    <a16:creationId xmlns:a16="http://schemas.microsoft.com/office/drawing/2014/main" id="{8D850F7C-5596-2432-C1EB-DCE1350C088F}"/>
                  </a:ext>
                </a:extLst>
              </p:cNvPr>
              <p:cNvSpPr>
                <a:spLocks/>
              </p:cNvSpPr>
              <p:nvPr/>
            </p:nvSpPr>
            <p:spPr bwMode="auto">
              <a:xfrm>
                <a:off x="3111" y="1992"/>
                <a:ext cx="30" cy="77"/>
              </a:xfrm>
              <a:custGeom>
                <a:avLst/>
                <a:gdLst>
                  <a:gd name="T0" fmla="*/ 50 w 12"/>
                  <a:gd name="T1" fmla="*/ 0 h 29"/>
                  <a:gd name="T2" fmla="*/ 175 w 12"/>
                  <a:gd name="T3" fmla="*/ 297 h 29"/>
                  <a:gd name="T4" fmla="*/ 175 w 12"/>
                  <a:gd name="T5" fmla="*/ 542 h 29"/>
                  <a:gd name="T6" fmla="*/ 0 w 12"/>
                  <a:gd name="T7" fmla="*/ 21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9">
                    <a:moveTo>
                      <a:pt x="3" y="0"/>
                    </a:moveTo>
                    <a:cubicBezTo>
                      <a:pt x="4" y="7"/>
                      <a:pt x="8" y="10"/>
                      <a:pt x="11" y="16"/>
                    </a:cubicBezTo>
                    <a:cubicBezTo>
                      <a:pt x="12" y="20"/>
                      <a:pt x="10" y="24"/>
                      <a:pt x="11" y="29"/>
                    </a:cubicBezTo>
                    <a:cubicBezTo>
                      <a:pt x="6" y="21"/>
                      <a:pt x="2" y="9"/>
                      <a:pt x="0" y="1"/>
                    </a:cubicBezTo>
                  </a:path>
                </a:pathLst>
              </a:custGeom>
              <a:solidFill>
                <a:srgbClr val="B4D0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37" name="Freeform 264">
                <a:extLst>
                  <a:ext uri="{FF2B5EF4-FFF2-40B4-BE49-F238E27FC236}">
                    <a16:creationId xmlns:a16="http://schemas.microsoft.com/office/drawing/2014/main" id="{667512B3-B0C7-6E24-6B3B-008AA688C2BF}"/>
                  </a:ext>
                </a:extLst>
              </p:cNvPr>
              <p:cNvSpPr>
                <a:spLocks/>
              </p:cNvSpPr>
              <p:nvPr/>
            </p:nvSpPr>
            <p:spPr bwMode="auto">
              <a:xfrm>
                <a:off x="3098" y="2053"/>
                <a:ext cx="35" cy="51"/>
              </a:xfrm>
              <a:custGeom>
                <a:avLst/>
                <a:gdLst>
                  <a:gd name="T0" fmla="*/ 50 w 14"/>
                  <a:gd name="T1" fmla="*/ 0 h 19"/>
                  <a:gd name="T2" fmla="*/ 208 w 14"/>
                  <a:gd name="T3" fmla="*/ 172 h 19"/>
                  <a:gd name="T4" fmla="*/ 188 w 14"/>
                  <a:gd name="T5" fmla="*/ 368 h 19"/>
                  <a:gd name="T6" fmla="*/ 0 w 14"/>
                  <a:gd name="T7" fmla="*/ 35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9">
                    <a:moveTo>
                      <a:pt x="3" y="0"/>
                    </a:moveTo>
                    <a:cubicBezTo>
                      <a:pt x="5" y="5"/>
                      <a:pt x="11" y="6"/>
                      <a:pt x="13" y="9"/>
                    </a:cubicBezTo>
                    <a:cubicBezTo>
                      <a:pt x="14" y="13"/>
                      <a:pt x="12" y="15"/>
                      <a:pt x="12" y="19"/>
                    </a:cubicBezTo>
                    <a:cubicBezTo>
                      <a:pt x="8" y="15"/>
                      <a:pt x="5" y="3"/>
                      <a:pt x="0" y="2"/>
                    </a:cubicBezTo>
                  </a:path>
                </a:pathLst>
              </a:custGeom>
              <a:solidFill>
                <a:srgbClr val="B4D0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38" name="Freeform 265">
                <a:extLst>
                  <a:ext uri="{FF2B5EF4-FFF2-40B4-BE49-F238E27FC236}">
                    <a16:creationId xmlns:a16="http://schemas.microsoft.com/office/drawing/2014/main" id="{B7440B55-B1B2-3D20-44C8-E51698B0B003}"/>
                  </a:ext>
                </a:extLst>
              </p:cNvPr>
              <p:cNvSpPr>
                <a:spLocks/>
              </p:cNvSpPr>
              <p:nvPr/>
            </p:nvSpPr>
            <p:spPr bwMode="auto">
              <a:xfrm>
                <a:off x="3091" y="2099"/>
                <a:ext cx="35" cy="50"/>
              </a:xfrm>
              <a:custGeom>
                <a:avLst/>
                <a:gdLst>
                  <a:gd name="T0" fmla="*/ 63 w 14"/>
                  <a:gd name="T1" fmla="*/ 0 h 19"/>
                  <a:gd name="T2" fmla="*/ 188 w 14"/>
                  <a:gd name="T3" fmla="*/ 145 h 19"/>
                  <a:gd name="T4" fmla="*/ 175 w 14"/>
                  <a:gd name="T5" fmla="*/ 347 h 19"/>
                  <a:gd name="T6" fmla="*/ 125 w 14"/>
                  <a:gd name="T7" fmla="*/ 124 h 19"/>
                  <a:gd name="T8" fmla="*/ 50 w 14"/>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9">
                    <a:moveTo>
                      <a:pt x="4" y="0"/>
                    </a:moveTo>
                    <a:cubicBezTo>
                      <a:pt x="5" y="6"/>
                      <a:pt x="11" y="4"/>
                      <a:pt x="12" y="8"/>
                    </a:cubicBezTo>
                    <a:cubicBezTo>
                      <a:pt x="14" y="13"/>
                      <a:pt x="8" y="14"/>
                      <a:pt x="11" y="19"/>
                    </a:cubicBezTo>
                    <a:cubicBezTo>
                      <a:pt x="9" y="15"/>
                      <a:pt x="10" y="11"/>
                      <a:pt x="8" y="7"/>
                    </a:cubicBezTo>
                    <a:cubicBezTo>
                      <a:pt x="7" y="4"/>
                      <a:pt x="0" y="4"/>
                      <a:pt x="3" y="0"/>
                    </a:cubicBezTo>
                  </a:path>
                </a:pathLst>
              </a:custGeom>
              <a:solidFill>
                <a:srgbClr val="B4D0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39" name="Freeform 266">
                <a:extLst>
                  <a:ext uri="{FF2B5EF4-FFF2-40B4-BE49-F238E27FC236}">
                    <a16:creationId xmlns:a16="http://schemas.microsoft.com/office/drawing/2014/main" id="{0EACD91B-D2B5-4B27-CEE4-BDDC2ED502D1}"/>
                  </a:ext>
                </a:extLst>
              </p:cNvPr>
              <p:cNvSpPr>
                <a:spLocks/>
              </p:cNvSpPr>
              <p:nvPr/>
            </p:nvSpPr>
            <p:spPr bwMode="auto">
              <a:xfrm>
                <a:off x="3096" y="2213"/>
                <a:ext cx="35" cy="24"/>
              </a:xfrm>
              <a:custGeom>
                <a:avLst/>
                <a:gdLst>
                  <a:gd name="T0" fmla="*/ 0 w 14"/>
                  <a:gd name="T1" fmla="*/ 149 h 9"/>
                  <a:gd name="T2" fmla="*/ 175 w 14"/>
                  <a:gd name="T3" fmla="*/ 0 h 9"/>
                  <a:gd name="T4" fmla="*/ 113 w 14"/>
                  <a:gd name="T5" fmla="*/ 115 h 9"/>
                  <a:gd name="T6" fmla="*/ 50 w 14"/>
                  <a:gd name="T7" fmla="*/ 14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9">
                    <a:moveTo>
                      <a:pt x="0" y="8"/>
                    </a:moveTo>
                    <a:cubicBezTo>
                      <a:pt x="6" y="7"/>
                      <a:pt x="7" y="1"/>
                      <a:pt x="11" y="0"/>
                    </a:cubicBezTo>
                    <a:cubicBezTo>
                      <a:pt x="14" y="3"/>
                      <a:pt x="11" y="6"/>
                      <a:pt x="7" y="6"/>
                    </a:cubicBezTo>
                    <a:cubicBezTo>
                      <a:pt x="7" y="8"/>
                      <a:pt x="5" y="9"/>
                      <a:pt x="3" y="8"/>
                    </a:cubicBezTo>
                  </a:path>
                </a:pathLst>
              </a:custGeom>
              <a:solidFill>
                <a:srgbClr val="B4D0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40" name="Freeform 267">
                <a:extLst>
                  <a:ext uri="{FF2B5EF4-FFF2-40B4-BE49-F238E27FC236}">
                    <a16:creationId xmlns:a16="http://schemas.microsoft.com/office/drawing/2014/main" id="{72DE146B-727D-01E3-D239-F754E39D3D37}"/>
                  </a:ext>
                </a:extLst>
              </p:cNvPr>
              <p:cNvSpPr>
                <a:spLocks/>
              </p:cNvSpPr>
              <p:nvPr/>
            </p:nvSpPr>
            <p:spPr bwMode="auto">
              <a:xfrm>
                <a:off x="3091" y="2163"/>
                <a:ext cx="30" cy="53"/>
              </a:xfrm>
              <a:custGeom>
                <a:avLst/>
                <a:gdLst>
                  <a:gd name="T0" fmla="*/ 0 w 12"/>
                  <a:gd name="T1" fmla="*/ 371 h 20"/>
                  <a:gd name="T2" fmla="*/ 63 w 12"/>
                  <a:gd name="T3" fmla="*/ 260 h 20"/>
                  <a:gd name="T4" fmla="*/ 158 w 12"/>
                  <a:gd name="T5" fmla="*/ 239 h 20"/>
                  <a:gd name="T6" fmla="*/ 158 w 12"/>
                  <a:gd name="T7" fmla="*/ 0 h 20"/>
                  <a:gd name="T8" fmla="*/ 145 w 12"/>
                  <a:gd name="T9" fmla="*/ 148 h 20"/>
                  <a:gd name="T10" fmla="*/ 63 w 12"/>
                  <a:gd name="T11" fmla="*/ 281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0">
                    <a:moveTo>
                      <a:pt x="0" y="20"/>
                    </a:moveTo>
                    <a:cubicBezTo>
                      <a:pt x="3" y="19"/>
                      <a:pt x="2" y="16"/>
                      <a:pt x="4" y="14"/>
                    </a:cubicBezTo>
                    <a:cubicBezTo>
                      <a:pt x="6" y="13"/>
                      <a:pt x="8" y="15"/>
                      <a:pt x="10" y="13"/>
                    </a:cubicBezTo>
                    <a:cubicBezTo>
                      <a:pt x="12" y="11"/>
                      <a:pt x="11" y="2"/>
                      <a:pt x="10" y="0"/>
                    </a:cubicBezTo>
                    <a:cubicBezTo>
                      <a:pt x="7" y="2"/>
                      <a:pt x="10" y="5"/>
                      <a:pt x="9" y="8"/>
                    </a:cubicBezTo>
                    <a:cubicBezTo>
                      <a:pt x="8" y="11"/>
                      <a:pt x="4" y="10"/>
                      <a:pt x="4" y="15"/>
                    </a:cubicBezTo>
                  </a:path>
                </a:pathLst>
              </a:custGeom>
              <a:solidFill>
                <a:srgbClr val="B4D0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41" name="Freeform 268">
                <a:extLst>
                  <a:ext uri="{FF2B5EF4-FFF2-40B4-BE49-F238E27FC236}">
                    <a16:creationId xmlns:a16="http://schemas.microsoft.com/office/drawing/2014/main" id="{C28856F6-4856-8153-30B5-F2741F1C228C}"/>
                  </a:ext>
                </a:extLst>
              </p:cNvPr>
              <p:cNvSpPr>
                <a:spLocks/>
              </p:cNvSpPr>
              <p:nvPr/>
            </p:nvSpPr>
            <p:spPr bwMode="auto">
              <a:xfrm>
                <a:off x="3093" y="2149"/>
                <a:ext cx="15" cy="14"/>
              </a:xfrm>
              <a:custGeom>
                <a:avLst/>
                <a:gdLst>
                  <a:gd name="T0" fmla="*/ 0 w 6"/>
                  <a:gd name="T1" fmla="*/ 22 h 5"/>
                  <a:gd name="T2" fmla="*/ 95 w 6"/>
                  <a:gd name="T3" fmla="*/ 62 h 5"/>
                  <a:gd name="T4" fmla="*/ 0 w 6"/>
                  <a:gd name="T5" fmla="*/ 109 h 5"/>
                  <a:gd name="T6" fmla="*/ 0 60000 65536"/>
                  <a:gd name="T7" fmla="*/ 0 60000 65536"/>
                  <a:gd name="T8" fmla="*/ 0 60000 65536"/>
                </a:gdLst>
                <a:ahLst/>
                <a:cxnLst>
                  <a:cxn ang="T6">
                    <a:pos x="T0" y="T1"/>
                  </a:cxn>
                  <a:cxn ang="T7">
                    <a:pos x="T2" y="T3"/>
                  </a:cxn>
                  <a:cxn ang="T8">
                    <a:pos x="T4" y="T5"/>
                  </a:cxn>
                </a:cxnLst>
                <a:rect l="0" t="0" r="r" b="b"/>
                <a:pathLst>
                  <a:path w="6" h="5">
                    <a:moveTo>
                      <a:pt x="0" y="1"/>
                    </a:moveTo>
                    <a:cubicBezTo>
                      <a:pt x="3" y="0"/>
                      <a:pt x="6" y="1"/>
                      <a:pt x="6" y="3"/>
                    </a:cubicBezTo>
                    <a:cubicBezTo>
                      <a:pt x="4" y="4"/>
                      <a:pt x="1" y="4"/>
                      <a:pt x="0" y="5"/>
                    </a:cubicBezTo>
                  </a:path>
                </a:pathLst>
              </a:custGeom>
              <a:solidFill>
                <a:srgbClr val="B4D0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42" name="Freeform 269">
                <a:extLst>
                  <a:ext uri="{FF2B5EF4-FFF2-40B4-BE49-F238E27FC236}">
                    <a16:creationId xmlns:a16="http://schemas.microsoft.com/office/drawing/2014/main" id="{019828A4-D689-23D7-3E72-F7EFC278FBB7}"/>
                  </a:ext>
                </a:extLst>
              </p:cNvPr>
              <p:cNvSpPr>
                <a:spLocks/>
              </p:cNvSpPr>
              <p:nvPr/>
            </p:nvSpPr>
            <p:spPr bwMode="auto">
              <a:xfrm>
                <a:off x="3098" y="2232"/>
                <a:ext cx="35" cy="91"/>
              </a:xfrm>
              <a:custGeom>
                <a:avLst/>
                <a:gdLst>
                  <a:gd name="T0" fmla="*/ 0 w 14"/>
                  <a:gd name="T1" fmla="*/ 423 h 34"/>
                  <a:gd name="T2" fmla="*/ 220 w 14"/>
                  <a:gd name="T3" fmla="*/ 171 h 34"/>
                  <a:gd name="T4" fmla="*/ 113 w 14"/>
                  <a:gd name="T5" fmla="*/ 401 h 34"/>
                  <a:gd name="T6" fmla="*/ 63 w 14"/>
                  <a:gd name="T7" fmla="*/ 653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34">
                    <a:moveTo>
                      <a:pt x="0" y="22"/>
                    </a:moveTo>
                    <a:cubicBezTo>
                      <a:pt x="3" y="20"/>
                      <a:pt x="8" y="0"/>
                      <a:pt x="14" y="9"/>
                    </a:cubicBezTo>
                    <a:cubicBezTo>
                      <a:pt x="9" y="11"/>
                      <a:pt x="9" y="17"/>
                      <a:pt x="7" y="21"/>
                    </a:cubicBezTo>
                    <a:cubicBezTo>
                      <a:pt x="6" y="25"/>
                      <a:pt x="5" y="29"/>
                      <a:pt x="4" y="34"/>
                    </a:cubicBezTo>
                  </a:path>
                </a:pathLst>
              </a:custGeom>
              <a:solidFill>
                <a:srgbClr val="B4D0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43" name="Freeform 270">
                <a:extLst>
                  <a:ext uri="{FF2B5EF4-FFF2-40B4-BE49-F238E27FC236}">
                    <a16:creationId xmlns:a16="http://schemas.microsoft.com/office/drawing/2014/main" id="{9048E38F-573A-024B-29D2-234ED2DAAD93}"/>
                  </a:ext>
                </a:extLst>
              </p:cNvPr>
              <p:cNvSpPr>
                <a:spLocks/>
              </p:cNvSpPr>
              <p:nvPr/>
            </p:nvSpPr>
            <p:spPr bwMode="auto">
              <a:xfrm>
                <a:off x="3138" y="2309"/>
                <a:ext cx="30" cy="174"/>
              </a:xfrm>
              <a:custGeom>
                <a:avLst/>
                <a:gdLst>
                  <a:gd name="T0" fmla="*/ 125 w 12"/>
                  <a:gd name="T1" fmla="*/ 0 h 65"/>
                  <a:gd name="T2" fmla="*/ 83 w 12"/>
                  <a:gd name="T3" fmla="*/ 343 h 65"/>
                  <a:gd name="T4" fmla="*/ 113 w 12"/>
                  <a:gd name="T5" fmla="*/ 653 h 65"/>
                  <a:gd name="T6" fmla="*/ 175 w 12"/>
                  <a:gd name="T7" fmla="*/ 940 h 65"/>
                  <a:gd name="T8" fmla="*/ 175 w 12"/>
                  <a:gd name="T9" fmla="*/ 1247 h 65"/>
                  <a:gd name="T10" fmla="*/ 95 w 12"/>
                  <a:gd name="T11" fmla="*/ 940 h 65"/>
                  <a:gd name="T12" fmla="*/ 0 w 12"/>
                  <a:gd name="T13" fmla="*/ 688 h 65"/>
                  <a:gd name="T14" fmla="*/ 20 w 12"/>
                  <a:gd name="T15" fmla="*/ 402 h 65"/>
                  <a:gd name="T16" fmla="*/ 95 w 12"/>
                  <a:gd name="T17" fmla="*/ 115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65">
                    <a:moveTo>
                      <a:pt x="8" y="0"/>
                    </a:moveTo>
                    <a:cubicBezTo>
                      <a:pt x="8" y="6"/>
                      <a:pt x="5" y="12"/>
                      <a:pt x="5" y="18"/>
                    </a:cubicBezTo>
                    <a:cubicBezTo>
                      <a:pt x="5" y="23"/>
                      <a:pt x="8" y="29"/>
                      <a:pt x="7" y="34"/>
                    </a:cubicBezTo>
                    <a:cubicBezTo>
                      <a:pt x="7" y="42"/>
                      <a:pt x="10" y="43"/>
                      <a:pt x="11" y="49"/>
                    </a:cubicBezTo>
                    <a:cubicBezTo>
                      <a:pt x="12" y="54"/>
                      <a:pt x="11" y="60"/>
                      <a:pt x="11" y="65"/>
                    </a:cubicBezTo>
                    <a:cubicBezTo>
                      <a:pt x="7" y="61"/>
                      <a:pt x="8" y="54"/>
                      <a:pt x="6" y="49"/>
                    </a:cubicBezTo>
                    <a:cubicBezTo>
                      <a:pt x="4" y="44"/>
                      <a:pt x="0" y="41"/>
                      <a:pt x="0" y="36"/>
                    </a:cubicBezTo>
                    <a:cubicBezTo>
                      <a:pt x="1" y="31"/>
                      <a:pt x="1" y="26"/>
                      <a:pt x="1" y="21"/>
                    </a:cubicBezTo>
                    <a:cubicBezTo>
                      <a:pt x="1" y="14"/>
                      <a:pt x="6" y="11"/>
                      <a:pt x="6" y="6"/>
                    </a:cubicBezTo>
                  </a:path>
                </a:pathLst>
              </a:custGeom>
              <a:solidFill>
                <a:srgbClr val="B4D0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44" name="Freeform 271">
                <a:extLst>
                  <a:ext uri="{FF2B5EF4-FFF2-40B4-BE49-F238E27FC236}">
                    <a16:creationId xmlns:a16="http://schemas.microsoft.com/office/drawing/2014/main" id="{1EC8EA6A-CFEE-4F39-79CE-4A84CB87DD12}"/>
                  </a:ext>
                </a:extLst>
              </p:cNvPr>
              <p:cNvSpPr>
                <a:spLocks/>
              </p:cNvSpPr>
              <p:nvPr/>
            </p:nvSpPr>
            <p:spPr bwMode="auto">
              <a:xfrm>
                <a:off x="3118" y="2272"/>
                <a:ext cx="50" cy="96"/>
              </a:xfrm>
              <a:custGeom>
                <a:avLst/>
                <a:gdLst>
                  <a:gd name="T0" fmla="*/ 63 w 20"/>
                  <a:gd name="T1" fmla="*/ 683 h 36"/>
                  <a:gd name="T2" fmla="*/ 83 w 20"/>
                  <a:gd name="T3" fmla="*/ 0 h 36"/>
                  <a:gd name="T4" fmla="*/ 125 w 20"/>
                  <a:gd name="T5" fmla="*/ 136 h 36"/>
                  <a:gd name="T6" fmla="*/ 83 w 20"/>
                  <a:gd name="T7" fmla="*/ 227 h 36"/>
                  <a:gd name="T8" fmla="*/ 63 w 20"/>
                  <a:gd name="T9" fmla="*/ 456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36">
                    <a:moveTo>
                      <a:pt x="4" y="36"/>
                    </a:moveTo>
                    <a:cubicBezTo>
                      <a:pt x="0" y="23"/>
                      <a:pt x="20" y="8"/>
                      <a:pt x="5" y="0"/>
                    </a:cubicBezTo>
                    <a:cubicBezTo>
                      <a:pt x="6" y="2"/>
                      <a:pt x="8" y="4"/>
                      <a:pt x="8" y="7"/>
                    </a:cubicBezTo>
                    <a:cubicBezTo>
                      <a:pt x="8" y="8"/>
                      <a:pt x="5" y="10"/>
                      <a:pt x="5" y="12"/>
                    </a:cubicBezTo>
                    <a:cubicBezTo>
                      <a:pt x="5" y="16"/>
                      <a:pt x="6" y="19"/>
                      <a:pt x="4" y="24"/>
                    </a:cubicBezTo>
                  </a:path>
                </a:pathLst>
              </a:custGeom>
              <a:solidFill>
                <a:srgbClr val="B4D0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45" name="Freeform 272">
                <a:extLst>
                  <a:ext uri="{FF2B5EF4-FFF2-40B4-BE49-F238E27FC236}">
                    <a16:creationId xmlns:a16="http://schemas.microsoft.com/office/drawing/2014/main" id="{856E3A5E-7FC1-1314-D51A-60CDF7684E8E}"/>
                  </a:ext>
                </a:extLst>
              </p:cNvPr>
              <p:cNvSpPr>
                <a:spLocks/>
              </p:cNvSpPr>
              <p:nvPr/>
            </p:nvSpPr>
            <p:spPr bwMode="auto">
              <a:xfrm>
                <a:off x="3106" y="2229"/>
                <a:ext cx="30" cy="72"/>
              </a:xfrm>
              <a:custGeom>
                <a:avLst/>
                <a:gdLst>
                  <a:gd name="T0" fmla="*/ 0 w 12"/>
                  <a:gd name="T1" fmla="*/ 285 h 27"/>
                  <a:gd name="T2" fmla="*/ 175 w 12"/>
                  <a:gd name="T3" fmla="*/ 192 h 27"/>
                  <a:gd name="T4" fmla="*/ 63 w 12"/>
                  <a:gd name="T5" fmla="*/ 512 h 27"/>
                  <a:gd name="T6" fmla="*/ 113 w 12"/>
                  <a:gd name="T7" fmla="*/ 205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7">
                    <a:moveTo>
                      <a:pt x="0" y="15"/>
                    </a:moveTo>
                    <a:cubicBezTo>
                      <a:pt x="2" y="13"/>
                      <a:pt x="11" y="0"/>
                      <a:pt x="11" y="10"/>
                    </a:cubicBezTo>
                    <a:cubicBezTo>
                      <a:pt x="12" y="15"/>
                      <a:pt x="3" y="20"/>
                      <a:pt x="4" y="27"/>
                    </a:cubicBezTo>
                    <a:cubicBezTo>
                      <a:pt x="5" y="22"/>
                      <a:pt x="8" y="15"/>
                      <a:pt x="7" y="11"/>
                    </a:cubicBezTo>
                  </a:path>
                </a:pathLst>
              </a:custGeom>
              <a:solidFill>
                <a:srgbClr val="3E9E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46" name="Freeform 273">
                <a:extLst>
                  <a:ext uri="{FF2B5EF4-FFF2-40B4-BE49-F238E27FC236}">
                    <a16:creationId xmlns:a16="http://schemas.microsoft.com/office/drawing/2014/main" id="{4EA1DA49-99EE-598E-FD29-BEB843F50D5B}"/>
                  </a:ext>
                </a:extLst>
              </p:cNvPr>
              <p:cNvSpPr>
                <a:spLocks/>
              </p:cNvSpPr>
              <p:nvPr/>
            </p:nvSpPr>
            <p:spPr bwMode="auto">
              <a:xfrm>
                <a:off x="3128" y="2264"/>
                <a:ext cx="25" cy="53"/>
              </a:xfrm>
              <a:custGeom>
                <a:avLst/>
                <a:gdLst>
                  <a:gd name="T0" fmla="*/ 0 w 10"/>
                  <a:gd name="T1" fmla="*/ 294 h 20"/>
                  <a:gd name="T2" fmla="*/ 113 w 10"/>
                  <a:gd name="T3" fmla="*/ 77 h 20"/>
                  <a:gd name="T4" fmla="*/ 50 w 10"/>
                  <a:gd name="T5" fmla="*/ 371 h 20"/>
                  <a:gd name="T6" fmla="*/ 50 w 10"/>
                  <a:gd name="T7" fmla="*/ 191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0">
                    <a:moveTo>
                      <a:pt x="0" y="16"/>
                    </a:moveTo>
                    <a:cubicBezTo>
                      <a:pt x="0" y="14"/>
                      <a:pt x="3" y="0"/>
                      <a:pt x="7" y="4"/>
                    </a:cubicBezTo>
                    <a:cubicBezTo>
                      <a:pt x="10" y="8"/>
                      <a:pt x="5" y="17"/>
                      <a:pt x="3" y="20"/>
                    </a:cubicBezTo>
                    <a:cubicBezTo>
                      <a:pt x="5" y="17"/>
                      <a:pt x="5" y="13"/>
                      <a:pt x="3" y="10"/>
                    </a:cubicBezTo>
                  </a:path>
                </a:pathLst>
              </a:custGeom>
              <a:solidFill>
                <a:srgbClr val="3E9E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47" name="Freeform 274">
                <a:extLst>
                  <a:ext uri="{FF2B5EF4-FFF2-40B4-BE49-F238E27FC236}">
                    <a16:creationId xmlns:a16="http://schemas.microsoft.com/office/drawing/2014/main" id="{FA8B3008-4B7A-0313-6742-75A6B9F25FAE}"/>
                  </a:ext>
                </a:extLst>
              </p:cNvPr>
              <p:cNvSpPr>
                <a:spLocks/>
              </p:cNvSpPr>
              <p:nvPr/>
            </p:nvSpPr>
            <p:spPr bwMode="auto">
              <a:xfrm>
                <a:off x="3108" y="2168"/>
                <a:ext cx="23" cy="35"/>
              </a:xfrm>
              <a:custGeom>
                <a:avLst/>
                <a:gdLst>
                  <a:gd name="T0" fmla="*/ 33 w 9"/>
                  <a:gd name="T1" fmla="*/ 0 h 13"/>
                  <a:gd name="T2" fmla="*/ 0 w 9"/>
                  <a:gd name="T3" fmla="*/ 232 h 13"/>
                  <a:gd name="T4" fmla="*/ 33 w 9"/>
                  <a:gd name="T5" fmla="*/ 59 h 13"/>
                  <a:gd name="T6" fmla="*/ 0 60000 65536"/>
                  <a:gd name="T7" fmla="*/ 0 60000 65536"/>
                  <a:gd name="T8" fmla="*/ 0 60000 65536"/>
                </a:gdLst>
                <a:ahLst/>
                <a:cxnLst>
                  <a:cxn ang="T6">
                    <a:pos x="T0" y="T1"/>
                  </a:cxn>
                  <a:cxn ang="T7">
                    <a:pos x="T2" y="T3"/>
                  </a:cxn>
                  <a:cxn ang="T8">
                    <a:pos x="T4" y="T5"/>
                  </a:cxn>
                </a:cxnLst>
                <a:rect l="0" t="0" r="r" b="b"/>
                <a:pathLst>
                  <a:path w="9" h="13">
                    <a:moveTo>
                      <a:pt x="2" y="0"/>
                    </a:moveTo>
                    <a:cubicBezTo>
                      <a:pt x="4" y="3"/>
                      <a:pt x="9" y="13"/>
                      <a:pt x="0" y="12"/>
                    </a:cubicBezTo>
                    <a:cubicBezTo>
                      <a:pt x="4" y="10"/>
                      <a:pt x="3" y="6"/>
                      <a:pt x="2" y="3"/>
                    </a:cubicBezTo>
                  </a:path>
                </a:pathLst>
              </a:custGeom>
              <a:solidFill>
                <a:srgbClr val="3E9E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48" name="Freeform 275">
                <a:extLst>
                  <a:ext uri="{FF2B5EF4-FFF2-40B4-BE49-F238E27FC236}">
                    <a16:creationId xmlns:a16="http://schemas.microsoft.com/office/drawing/2014/main" id="{70B5C93D-03F3-C763-5ED2-67786CCF77B5}"/>
                  </a:ext>
                </a:extLst>
              </p:cNvPr>
              <p:cNvSpPr>
                <a:spLocks/>
              </p:cNvSpPr>
              <p:nvPr/>
            </p:nvSpPr>
            <p:spPr bwMode="auto">
              <a:xfrm>
                <a:off x="3113" y="2123"/>
                <a:ext cx="13" cy="24"/>
              </a:xfrm>
              <a:custGeom>
                <a:avLst/>
                <a:gdLst>
                  <a:gd name="T0" fmla="*/ 21 w 5"/>
                  <a:gd name="T1" fmla="*/ 171 h 9"/>
                  <a:gd name="T2" fmla="*/ 0 w 5"/>
                  <a:gd name="T3" fmla="*/ 0 h 9"/>
                  <a:gd name="T4" fmla="*/ 0 60000 65536"/>
                  <a:gd name="T5" fmla="*/ 0 60000 65536"/>
                </a:gdLst>
                <a:ahLst/>
                <a:cxnLst>
                  <a:cxn ang="T4">
                    <a:pos x="T0" y="T1"/>
                  </a:cxn>
                  <a:cxn ang="T5">
                    <a:pos x="T2" y="T3"/>
                  </a:cxn>
                </a:cxnLst>
                <a:rect l="0" t="0" r="r" b="b"/>
                <a:pathLst>
                  <a:path w="5" h="9">
                    <a:moveTo>
                      <a:pt x="1" y="9"/>
                    </a:moveTo>
                    <a:cubicBezTo>
                      <a:pt x="5" y="7"/>
                      <a:pt x="5" y="2"/>
                      <a:pt x="0" y="0"/>
                    </a:cubicBezTo>
                  </a:path>
                </a:pathLst>
              </a:custGeom>
              <a:solidFill>
                <a:srgbClr val="3E9E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49" name="Freeform 276">
                <a:extLst>
                  <a:ext uri="{FF2B5EF4-FFF2-40B4-BE49-F238E27FC236}">
                    <a16:creationId xmlns:a16="http://schemas.microsoft.com/office/drawing/2014/main" id="{9ADA9415-B1D8-C270-23D7-216AE2DDE401}"/>
                  </a:ext>
                </a:extLst>
              </p:cNvPr>
              <p:cNvSpPr>
                <a:spLocks/>
              </p:cNvSpPr>
              <p:nvPr/>
            </p:nvSpPr>
            <p:spPr bwMode="auto">
              <a:xfrm>
                <a:off x="3126" y="2075"/>
                <a:ext cx="7" cy="32"/>
              </a:xfrm>
              <a:custGeom>
                <a:avLst/>
                <a:gdLst>
                  <a:gd name="T0" fmla="*/ 0 w 3"/>
                  <a:gd name="T1" fmla="*/ 227 h 12"/>
                  <a:gd name="T2" fmla="*/ 0 w 3"/>
                  <a:gd name="T3" fmla="*/ 0 h 12"/>
                  <a:gd name="T4" fmla="*/ 0 60000 65536"/>
                  <a:gd name="T5" fmla="*/ 0 60000 65536"/>
                </a:gdLst>
                <a:ahLst/>
                <a:cxnLst>
                  <a:cxn ang="T4">
                    <a:pos x="T0" y="T1"/>
                  </a:cxn>
                  <a:cxn ang="T5">
                    <a:pos x="T2" y="T3"/>
                  </a:cxn>
                </a:cxnLst>
                <a:rect l="0" t="0" r="r" b="b"/>
                <a:pathLst>
                  <a:path w="3" h="12">
                    <a:moveTo>
                      <a:pt x="0" y="12"/>
                    </a:moveTo>
                    <a:cubicBezTo>
                      <a:pt x="3" y="9"/>
                      <a:pt x="3" y="3"/>
                      <a:pt x="0" y="0"/>
                    </a:cubicBezTo>
                  </a:path>
                </a:pathLst>
              </a:custGeom>
              <a:solidFill>
                <a:srgbClr val="3E9E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50" name="Freeform 277">
                <a:extLst>
                  <a:ext uri="{FF2B5EF4-FFF2-40B4-BE49-F238E27FC236}">
                    <a16:creationId xmlns:a16="http://schemas.microsoft.com/office/drawing/2014/main" id="{D1866697-EAA3-15AB-E39B-327ABDA7D9EF}"/>
                  </a:ext>
                </a:extLst>
              </p:cNvPr>
              <p:cNvSpPr>
                <a:spLocks/>
              </p:cNvSpPr>
              <p:nvPr/>
            </p:nvSpPr>
            <p:spPr bwMode="auto">
              <a:xfrm>
                <a:off x="3126" y="2037"/>
                <a:ext cx="20" cy="40"/>
              </a:xfrm>
              <a:custGeom>
                <a:avLst/>
                <a:gdLst>
                  <a:gd name="T0" fmla="*/ 50 w 8"/>
                  <a:gd name="T1" fmla="*/ 0 h 15"/>
                  <a:gd name="T2" fmla="*/ 83 w 8"/>
                  <a:gd name="T3" fmla="*/ 285 h 15"/>
                  <a:gd name="T4" fmla="*/ 0 w 8"/>
                  <a:gd name="T5" fmla="*/ 136 h 15"/>
                  <a:gd name="T6" fmla="*/ 0 60000 65536"/>
                  <a:gd name="T7" fmla="*/ 0 60000 65536"/>
                  <a:gd name="T8" fmla="*/ 0 60000 65536"/>
                </a:gdLst>
                <a:ahLst/>
                <a:cxnLst>
                  <a:cxn ang="T6">
                    <a:pos x="T0" y="T1"/>
                  </a:cxn>
                  <a:cxn ang="T7">
                    <a:pos x="T2" y="T3"/>
                  </a:cxn>
                  <a:cxn ang="T8">
                    <a:pos x="T4" y="T5"/>
                  </a:cxn>
                </a:cxnLst>
                <a:rect l="0" t="0" r="r" b="b"/>
                <a:pathLst>
                  <a:path w="8" h="15">
                    <a:moveTo>
                      <a:pt x="3" y="0"/>
                    </a:moveTo>
                    <a:cubicBezTo>
                      <a:pt x="4" y="6"/>
                      <a:pt x="8" y="9"/>
                      <a:pt x="5" y="15"/>
                    </a:cubicBezTo>
                    <a:cubicBezTo>
                      <a:pt x="2" y="14"/>
                      <a:pt x="0" y="10"/>
                      <a:pt x="0" y="7"/>
                    </a:cubicBezTo>
                  </a:path>
                </a:pathLst>
              </a:custGeom>
              <a:solidFill>
                <a:srgbClr val="3E9E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51" name="Freeform 278">
                <a:extLst>
                  <a:ext uri="{FF2B5EF4-FFF2-40B4-BE49-F238E27FC236}">
                    <a16:creationId xmlns:a16="http://schemas.microsoft.com/office/drawing/2014/main" id="{762ABE8A-B1F9-07CE-5787-C2AF9BB0107D}"/>
                  </a:ext>
                </a:extLst>
              </p:cNvPr>
              <p:cNvSpPr>
                <a:spLocks/>
              </p:cNvSpPr>
              <p:nvPr/>
            </p:nvSpPr>
            <p:spPr bwMode="auto">
              <a:xfrm>
                <a:off x="3138" y="1992"/>
                <a:ext cx="25" cy="48"/>
              </a:xfrm>
              <a:custGeom>
                <a:avLst/>
                <a:gdLst>
                  <a:gd name="T0" fmla="*/ 0 w 10"/>
                  <a:gd name="T1" fmla="*/ 93 h 18"/>
                  <a:gd name="T2" fmla="*/ 83 w 10"/>
                  <a:gd name="T3" fmla="*/ 341 h 18"/>
                  <a:gd name="T4" fmla="*/ 113 w 10"/>
                  <a:gd name="T5" fmla="*/ 0 h 18"/>
                  <a:gd name="T6" fmla="*/ 83 w 10"/>
                  <a:gd name="T7" fmla="*/ 192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a:moveTo>
                      <a:pt x="0" y="5"/>
                    </a:moveTo>
                    <a:cubicBezTo>
                      <a:pt x="0" y="10"/>
                      <a:pt x="1" y="15"/>
                      <a:pt x="5" y="18"/>
                    </a:cubicBezTo>
                    <a:cubicBezTo>
                      <a:pt x="10" y="14"/>
                      <a:pt x="7" y="6"/>
                      <a:pt x="7" y="0"/>
                    </a:cubicBezTo>
                    <a:cubicBezTo>
                      <a:pt x="7" y="3"/>
                      <a:pt x="7" y="7"/>
                      <a:pt x="5" y="10"/>
                    </a:cubicBezTo>
                  </a:path>
                </a:pathLst>
              </a:custGeom>
              <a:solidFill>
                <a:srgbClr val="3E9E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52" name="Freeform 279">
                <a:extLst>
                  <a:ext uri="{FF2B5EF4-FFF2-40B4-BE49-F238E27FC236}">
                    <a16:creationId xmlns:a16="http://schemas.microsoft.com/office/drawing/2014/main" id="{9B4A2EDD-A895-0B8E-93C7-2C292FBF8C84}"/>
                  </a:ext>
                </a:extLst>
              </p:cNvPr>
              <p:cNvSpPr>
                <a:spLocks/>
              </p:cNvSpPr>
              <p:nvPr/>
            </p:nvSpPr>
            <p:spPr bwMode="auto">
              <a:xfrm>
                <a:off x="3093" y="2232"/>
                <a:ext cx="33" cy="24"/>
              </a:xfrm>
              <a:custGeom>
                <a:avLst/>
                <a:gdLst>
                  <a:gd name="T0" fmla="*/ 0 w 13"/>
                  <a:gd name="T1" fmla="*/ 115 h 9"/>
                  <a:gd name="T2" fmla="*/ 193 w 13"/>
                  <a:gd name="T3" fmla="*/ 0 h 9"/>
                  <a:gd name="T4" fmla="*/ 33 w 13"/>
                  <a:gd name="T5" fmla="*/ 171 h 9"/>
                  <a:gd name="T6" fmla="*/ 0 60000 65536"/>
                  <a:gd name="T7" fmla="*/ 0 60000 65536"/>
                  <a:gd name="T8" fmla="*/ 0 60000 65536"/>
                </a:gdLst>
                <a:ahLst/>
                <a:cxnLst>
                  <a:cxn ang="T6">
                    <a:pos x="T0" y="T1"/>
                  </a:cxn>
                  <a:cxn ang="T7">
                    <a:pos x="T2" y="T3"/>
                  </a:cxn>
                  <a:cxn ang="T8">
                    <a:pos x="T4" y="T5"/>
                  </a:cxn>
                </a:cxnLst>
                <a:rect l="0" t="0" r="r" b="b"/>
                <a:pathLst>
                  <a:path w="13" h="9">
                    <a:moveTo>
                      <a:pt x="0" y="6"/>
                    </a:moveTo>
                    <a:cubicBezTo>
                      <a:pt x="3" y="3"/>
                      <a:pt x="8" y="2"/>
                      <a:pt x="12" y="0"/>
                    </a:cubicBezTo>
                    <a:cubicBezTo>
                      <a:pt x="13" y="5"/>
                      <a:pt x="6" y="6"/>
                      <a:pt x="2" y="9"/>
                    </a:cubicBezTo>
                  </a:path>
                </a:pathLst>
              </a:custGeom>
              <a:solidFill>
                <a:srgbClr val="008B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53" name="Freeform 280">
                <a:extLst>
                  <a:ext uri="{FF2B5EF4-FFF2-40B4-BE49-F238E27FC236}">
                    <a16:creationId xmlns:a16="http://schemas.microsoft.com/office/drawing/2014/main" id="{7596A517-F9FC-F2FC-254B-55ECBBC5E304}"/>
                  </a:ext>
                </a:extLst>
              </p:cNvPr>
              <p:cNvSpPr>
                <a:spLocks/>
              </p:cNvSpPr>
              <p:nvPr/>
            </p:nvSpPr>
            <p:spPr bwMode="auto">
              <a:xfrm>
                <a:off x="3138" y="2304"/>
                <a:ext cx="18" cy="48"/>
              </a:xfrm>
              <a:custGeom>
                <a:avLst/>
                <a:gdLst>
                  <a:gd name="T0" fmla="*/ 0 w 7"/>
                  <a:gd name="T1" fmla="*/ 341 h 18"/>
                  <a:gd name="T2" fmla="*/ 118 w 7"/>
                  <a:gd name="T3" fmla="*/ 0 h 18"/>
                  <a:gd name="T4" fmla="*/ 100 w 7"/>
                  <a:gd name="T5" fmla="*/ 93 h 18"/>
                  <a:gd name="T6" fmla="*/ 0 60000 65536"/>
                  <a:gd name="T7" fmla="*/ 0 60000 65536"/>
                  <a:gd name="T8" fmla="*/ 0 60000 65536"/>
                </a:gdLst>
                <a:ahLst/>
                <a:cxnLst>
                  <a:cxn ang="T6">
                    <a:pos x="T0" y="T1"/>
                  </a:cxn>
                  <a:cxn ang="T7">
                    <a:pos x="T2" y="T3"/>
                  </a:cxn>
                  <a:cxn ang="T8">
                    <a:pos x="T4" y="T5"/>
                  </a:cxn>
                </a:cxnLst>
                <a:rect l="0" t="0" r="r" b="b"/>
                <a:pathLst>
                  <a:path w="7" h="18">
                    <a:moveTo>
                      <a:pt x="0" y="18"/>
                    </a:moveTo>
                    <a:cubicBezTo>
                      <a:pt x="4" y="12"/>
                      <a:pt x="1" y="4"/>
                      <a:pt x="7" y="0"/>
                    </a:cubicBezTo>
                    <a:cubicBezTo>
                      <a:pt x="7" y="1"/>
                      <a:pt x="7" y="3"/>
                      <a:pt x="6" y="5"/>
                    </a:cubicBezTo>
                  </a:path>
                </a:pathLst>
              </a:custGeom>
              <a:solidFill>
                <a:srgbClr val="008B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54" name="Freeform 281">
                <a:extLst>
                  <a:ext uri="{FF2B5EF4-FFF2-40B4-BE49-F238E27FC236}">
                    <a16:creationId xmlns:a16="http://schemas.microsoft.com/office/drawing/2014/main" id="{9F3D89F3-A464-62B5-EF35-7BCE2B6FFAA0}"/>
                  </a:ext>
                </a:extLst>
              </p:cNvPr>
              <p:cNvSpPr>
                <a:spLocks/>
              </p:cNvSpPr>
              <p:nvPr/>
            </p:nvSpPr>
            <p:spPr bwMode="auto">
              <a:xfrm>
                <a:off x="3098" y="2080"/>
                <a:ext cx="38" cy="40"/>
              </a:xfrm>
              <a:custGeom>
                <a:avLst/>
                <a:gdLst>
                  <a:gd name="T0" fmla="*/ 0 w 15"/>
                  <a:gd name="T1" fmla="*/ 115 h 15"/>
                  <a:gd name="T2" fmla="*/ 129 w 15"/>
                  <a:gd name="T3" fmla="*/ 264 h 15"/>
                  <a:gd name="T4" fmla="*/ 193 w 15"/>
                  <a:gd name="T5" fmla="*/ 192 h 15"/>
                  <a:gd name="T6" fmla="*/ 63 w 15"/>
                  <a:gd name="T7" fmla="*/ 149 h 15"/>
                  <a:gd name="T8" fmla="*/ 0 w 15"/>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5">
                    <a:moveTo>
                      <a:pt x="0" y="6"/>
                    </a:moveTo>
                    <a:cubicBezTo>
                      <a:pt x="1" y="8"/>
                      <a:pt x="5" y="14"/>
                      <a:pt x="8" y="14"/>
                    </a:cubicBezTo>
                    <a:cubicBezTo>
                      <a:pt x="11" y="15"/>
                      <a:pt x="15" y="14"/>
                      <a:pt x="12" y="10"/>
                    </a:cubicBezTo>
                    <a:cubicBezTo>
                      <a:pt x="11" y="9"/>
                      <a:pt x="6" y="9"/>
                      <a:pt x="4" y="8"/>
                    </a:cubicBezTo>
                    <a:cubicBezTo>
                      <a:pt x="2" y="6"/>
                      <a:pt x="1" y="3"/>
                      <a:pt x="0" y="0"/>
                    </a:cubicBezTo>
                  </a:path>
                </a:pathLst>
              </a:custGeom>
              <a:solidFill>
                <a:srgbClr val="008B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55" name="Freeform 282">
                <a:extLst>
                  <a:ext uri="{FF2B5EF4-FFF2-40B4-BE49-F238E27FC236}">
                    <a16:creationId xmlns:a16="http://schemas.microsoft.com/office/drawing/2014/main" id="{0B264A33-F665-DAF6-EFA0-CCFAEA250526}"/>
                  </a:ext>
                </a:extLst>
              </p:cNvPr>
              <p:cNvSpPr>
                <a:spLocks/>
              </p:cNvSpPr>
              <p:nvPr/>
            </p:nvSpPr>
            <p:spPr bwMode="auto">
              <a:xfrm>
                <a:off x="3123" y="1973"/>
                <a:ext cx="25" cy="78"/>
              </a:xfrm>
              <a:custGeom>
                <a:avLst/>
                <a:gdLst>
                  <a:gd name="T0" fmla="*/ 95 w 10"/>
                  <a:gd name="T1" fmla="*/ 0 h 29"/>
                  <a:gd name="T2" fmla="*/ 83 w 10"/>
                  <a:gd name="T3" fmla="*/ 274 h 29"/>
                  <a:gd name="T4" fmla="*/ 145 w 10"/>
                  <a:gd name="T5" fmla="*/ 543 h 29"/>
                  <a:gd name="T6" fmla="*/ 0 w 10"/>
                  <a:gd name="T7" fmla="*/ 59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9">
                    <a:moveTo>
                      <a:pt x="6" y="0"/>
                    </a:moveTo>
                    <a:cubicBezTo>
                      <a:pt x="5" y="4"/>
                      <a:pt x="5" y="10"/>
                      <a:pt x="5" y="14"/>
                    </a:cubicBezTo>
                    <a:cubicBezTo>
                      <a:pt x="6" y="19"/>
                      <a:pt x="10" y="24"/>
                      <a:pt x="9" y="28"/>
                    </a:cubicBezTo>
                    <a:cubicBezTo>
                      <a:pt x="2" y="29"/>
                      <a:pt x="0" y="8"/>
                      <a:pt x="0" y="3"/>
                    </a:cubicBezTo>
                  </a:path>
                </a:pathLst>
              </a:custGeom>
              <a:solidFill>
                <a:srgbClr val="008B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56" name="Freeform 283">
                <a:extLst>
                  <a:ext uri="{FF2B5EF4-FFF2-40B4-BE49-F238E27FC236}">
                    <a16:creationId xmlns:a16="http://schemas.microsoft.com/office/drawing/2014/main" id="{EF3AB695-B6E1-72A4-908D-4E7991BFC65E}"/>
                  </a:ext>
                </a:extLst>
              </p:cNvPr>
              <p:cNvSpPr>
                <a:spLocks/>
              </p:cNvSpPr>
              <p:nvPr/>
            </p:nvSpPr>
            <p:spPr bwMode="auto">
              <a:xfrm>
                <a:off x="3131" y="2027"/>
                <a:ext cx="15" cy="26"/>
              </a:xfrm>
              <a:custGeom>
                <a:avLst/>
                <a:gdLst>
                  <a:gd name="T0" fmla="*/ 0 w 6"/>
                  <a:gd name="T1" fmla="*/ 68 h 10"/>
                  <a:gd name="T2" fmla="*/ 95 w 6"/>
                  <a:gd name="T3" fmla="*/ 143 h 10"/>
                  <a:gd name="T4" fmla="*/ 63 w 6"/>
                  <a:gd name="T5" fmla="*/ 0 h 10"/>
                  <a:gd name="T6" fmla="*/ 0 60000 65536"/>
                  <a:gd name="T7" fmla="*/ 0 60000 65536"/>
                  <a:gd name="T8" fmla="*/ 0 60000 65536"/>
                </a:gdLst>
                <a:ahLst/>
                <a:cxnLst>
                  <a:cxn ang="T6">
                    <a:pos x="T0" y="T1"/>
                  </a:cxn>
                  <a:cxn ang="T7">
                    <a:pos x="T2" y="T3"/>
                  </a:cxn>
                  <a:cxn ang="T8">
                    <a:pos x="T4" y="T5"/>
                  </a:cxn>
                </a:cxnLst>
                <a:rect l="0" t="0" r="r" b="b"/>
                <a:pathLst>
                  <a:path w="6" h="10">
                    <a:moveTo>
                      <a:pt x="0" y="4"/>
                    </a:moveTo>
                    <a:cubicBezTo>
                      <a:pt x="1" y="7"/>
                      <a:pt x="3" y="10"/>
                      <a:pt x="6" y="8"/>
                    </a:cubicBezTo>
                    <a:cubicBezTo>
                      <a:pt x="6" y="6"/>
                      <a:pt x="5" y="3"/>
                      <a:pt x="4" y="0"/>
                    </a:cubicBezTo>
                  </a:path>
                </a:pathLst>
              </a:custGeom>
              <a:solidFill>
                <a:srgbClr val="0071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57" name="Freeform 284">
                <a:extLst>
                  <a:ext uri="{FF2B5EF4-FFF2-40B4-BE49-F238E27FC236}">
                    <a16:creationId xmlns:a16="http://schemas.microsoft.com/office/drawing/2014/main" id="{C12D6552-FF16-2D36-3118-7350730650E6}"/>
                  </a:ext>
                </a:extLst>
              </p:cNvPr>
              <p:cNvSpPr>
                <a:spLocks/>
              </p:cNvSpPr>
              <p:nvPr/>
            </p:nvSpPr>
            <p:spPr bwMode="auto">
              <a:xfrm>
                <a:off x="3111" y="2099"/>
                <a:ext cx="20" cy="26"/>
              </a:xfrm>
              <a:custGeom>
                <a:avLst/>
                <a:gdLst>
                  <a:gd name="T0" fmla="*/ 0 w 8"/>
                  <a:gd name="T1" fmla="*/ 88 h 10"/>
                  <a:gd name="T2" fmla="*/ 125 w 8"/>
                  <a:gd name="T3" fmla="*/ 88 h 10"/>
                  <a:gd name="T4" fmla="*/ 0 w 8"/>
                  <a:gd name="T5" fmla="*/ 0 h 10"/>
                  <a:gd name="T6" fmla="*/ 0 60000 65536"/>
                  <a:gd name="T7" fmla="*/ 0 60000 65536"/>
                  <a:gd name="T8" fmla="*/ 0 60000 65536"/>
                </a:gdLst>
                <a:ahLst/>
                <a:cxnLst>
                  <a:cxn ang="T6">
                    <a:pos x="T0" y="T1"/>
                  </a:cxn>
                  <a:cxn ang="T7">
                    <a:pos x="T2" y="T3"/>
                  </a:cxn>
                  <a:cxn ang="T8">
                    <a:pos x="T4" y="T5"/>
                  </a:cxn>
                </a:cxnLst>
                <a:rect l="0" t="0" r="r" b="b"/>
                <a:pathLst>
                  <a:path w="8" h="10">
                    <a:moveTo>
                      <a:pt x="0" y="5"/>
                    </a:moveTo>
                    <a:cubicBezTo>
                      <a:pt x="2" y="6"/>
                      <a:pt x="8" y="10"/>
                      <a:pt x="8" y="5"/>
                    </a:cubicBezTo>
                    <a:cubicBezTo>
                      <a:pt x="8" y="3"/>
                      <a:pt x="1" y="1"/>
                      <a:pt x="0" y="0"/>
                    </a:cubicBezTo>
                  </a:path>
                </a:pathLst>
              </a:custGeom>
              <a:solidFill>
                <a:srgbClr val="0071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58" name="Freeform 285">
                <a:extLst>
                  <a:ext uri="{FF2B5EF4-FFF2-40B4-BE49-F238E27FC236}">
                    <a16:creationId xmlns:a16="http://schemas.microsoft.com/office/drawing/2014/main" id="{2AF53C60-AE26-96E6-A5BF-E9250919AF96}"/>
                  </a:ext>
                </a:extLst>
              </p:cNvPr>
              <p:cNvSpPr>
                <a:spLocks/>
              </p:cNvSpPr>
              <p:nvPr/>
            </p:nvSpPr>
            <p:spPr bwMode="auto">
              <a:xfrm>
                <a:off x="3103" y="2237"/>
                <a:ext cx="23" cy="16"/>
              </a:xfrm>
              <a:custGeom>
                <a:avLst/>
                <a:gdLst>
                  <a:gd name="T0" fmla="*/ 0 w 9"/>
                  <a:gd name="T1" fmla="*/ 21 h 6"/>
                  <a:gd name="T2" fmla="*/ 151 w 9"/>
                  <a:gd name="T3" fmla="*/ 21 h 6"/>
                  <a:gd name="T4" fmla="*/ 51 w 9"/>
                  <a:gd name="T5" fmla="*/ 115 h 6"/>
                  <a:gd name="T6" fmla="*/ 0 60000 65536"/>
                  <a:gd name="T7" fmla="*/ 0 60000 65536"/>
                  <a:gd name="T8" fmla="*/ 0 60000 65536"/>
                </a:gdLst>
                <a:ahLst/>
                <a:cxnLst>
                  <a:cxn ang="T6">
                    <a:pos x="T0" y="T1"/>
                  </a:cxn>
                  <a:cxn ang="T7">
                    <a:pos x="T2" y="T3"/>
                  </a:cxn>
                  <a:cxn ang="T8">
                    <a:pos x="T4" y="T5"/>
                  </a:cxn>
                </a:cxnLst>
                <a:rect l="0" t="0" r="r" b="b"/>
                <a:pathLst>
                  <a:path w="9" h="6">
                    <a:moveTo>
                      <a:pt x="0" y="1"/>
                    </a:moveTo>
                    <a:cubicBezTo>
                      <a:pt x="3" y="1"/>
                      <a:pt x="6" y="0"/>
                      <a:pt x="9" y="1"/>
                    </a:cubicBezTo>
                    <a:cubicBezTo>
                      <a:pt x="7" y="3"/>
                      <a:pt x="5" y="5"/>
                      <a:pt x="3" y="6"/>
                    </a:cubicBezTo>
                  </a:path>
                </a:pathLst>
              </a:custGeom>
              <a:solidFill>
                <a:srgbClr val="0071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59" name="Freeform 286">
                <a:extLst>
                  <a:ext uri="{FF2B5EF4-FFF2-40B4-BE49-F238E27FC236}">
                    <a16:creationId xmlns:a16="http://schemas.microsoft.com/office/drawing/2014/main" id="{3A3147B9-D3D1-9316-3A38-CBE0680A5D73}"/>
                  </a:ext>
                </a:extLst>
              </p:cNvPr>
              <p:cNvSpPr>
                <a:spLocks/>
              </p:cNvSpPr>
              <p:nvPr/>
            </p:nvSpPr>
            <p:spPr bwMode="auto">
              <a:xfrm>
                <a:off x="3143" y="2299"/>
                <a:ext cx="13" cy="21"/>
              </a:xfrm>
              <a:custGeom>
                <a:avLst/>
                <a:gdLst>
                  <a:gd name="T0" fmla="*/ 0 w 5"/>
                  <a:gd name="T1" fmla="*/ 144 h 8"/>
                  <a:gd name="T2" fmla="*/ 88 w 5"/>
                  <a:gd name="T3" fmla="*/ 0 h 8"/>
                  <a:gd name="T4" fmla="*/ 88 w 5"/>
                  <a:gd name="T5" fmla="*/ 89 h 8"/>
                  <a:gd name="T6" fmla="*/ 0 60000 65536"/>
                  <a:gd name="T7" fmla="*/ 0 60000 65536"/>
                  <a:gd name="T8" fmla="*/ 0 60000 65536"/>
                </a:gdLst>
                <a:ahLst/>
                <a:cxnLst>
                  <a:cxn ang="T6">
                    <a:pos x="T0" y="T1"/>
                  </a:cxn>
                  <a:cxn ang="T7">
                    <a:pos x="T2" y="T3"/>
                  </a:cxn>
                  <a:cxn ang="T8">
                    <a:pos x="T4" y="T5"/>
                  </a:cxn>
                </a:cxnLst>
                <a:rect l="0" t="0" r="r" b="b"/>
                <a:pathLst>
                  <a:path w="5" h="8">
                    <a:moveTo>
                      <a:pt x="0" y="8"/>
                    </a:moveTo>
                    <a:cubicBezTo>
                      <a:pt x="3" y="6"/>
                      <a:pt x="2" y="2"/>
                      <a:pt x="5" y="0"/>
                    </a:cubicBezTo>
                    <a:cubicBezTo>
                      <a:pt x="5" y="1"/>
                      <a:pt x="5" y="3"/>
                      <a:pt x="5" y="5"/>
                    </a:cubicBezTo>
                  </a:path>
                </a:pathLst>
              </a:custGeom>
              <a:solidFill>
                <a:srgbClr val="0071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60" name="Freeform 287">
                <a:extLst>
                  <a:ext uri="{FF2B5EF4-FFF2-40B4-BE49-F238E27FC236}">
                    <a16:creationId xmlns:a16="http://schemas.microsoft.com/office/drawing/2014/main" id="{DDE60CC1-E352-7F14-0DFC-3433B9D45B32}"/>
                  </a:ext>
                </a:extLst>
              </p:cNvPr>
              <p:cNvSpPr>
                <a:spLocks/>
              </p:cNvSpPr>
              <p:nvPr/>
            </p:nvSpPr>
            <p:spPr bwMode="auto">
              <a:xfrm>
                <a:off x="3138" y="2045"/>
                <a:ext cx="33" cy="99"/>
              </a:xfrm>
              <a:custGeom>
                <a:avLst/>
                <a:gdLst>
                  <a:gd name="T0" fmla="*/ 180 w 13"/>
                  <a:gd name="T1" fmla="*/ 0 h 37"/>
                  <a:gd name="T2" fmla="*/ 129 w 13"/>
                  <a:gd name="T3" fmla="*/ 321 h 37"/>
                  <a:gd name="T4" fmla="*/ 51 w 13"/>
                  <a:gd name="T5" fmla="*/ 709 h 37"/>
                  <a:gd name="T6" fmla="*/ 180 w 13"/>
                  <a:gd name="T7" fmla="*/ 21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7">
                    <a:moveTo>
                      <a:pt x="11" y="0"/>
                    </a:moveTo>
                    <a:cubicBezTo>
                      <a:pt x="13" y="6"/>
                      <a:pt x="9" y="12"/>
                      <a:pt x="8" y="17"/>
                    </a:cubicBezTo>
                    <a:cubicBezTo>
                      <a:pt x="6" y="24"/>
                      <a:pt x="4" y="31"/>
                      <a:pt x="3" y="37"/>
                    </a:cubicBezTo>
                    <a:cubicBezTo>
                      <a:pt x="3" y="31"/>
                      <a:pt x="0" y="2"/>
                      <a:pt x="11" y="1"/>
                    </a:cubicBezTo>
                  </a:path>
                </a:pathLst>
              </a:custGeom>
              <a:solidFill>
                <a:srgbClr val="0071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61" name="Freeform 288">
                <a:extLst>
                  <a:ext uri="{FF2B5EF4-FFF2-40B4-BE49-F238E27FC236}">
                    <a16:creationId xmlns:a16="http://schemas.microsoft.com/office/drawing/2014/main" id="{8AE2C5DD-DBF4-EB48-28AD-289D6F31D834}"/>
                  </a:ext>
                </a:extLst>
              </p:cNvPr>
              <p:cNvSpPr>
                <a:spLocks/>
              </p:cNvSpPr>
              <p:nvPr/>
            </p:nvSpPr>
            <p:spPr bwMode="auto">
              <a:xfrm>
                <a:off x="3146" y="2227"/>
                <a:ext cx="27" cy="72"/>
              </a:xfrm>
              <a:custGeom>
                <a:avLst/>
                <a:gdLst>
                  <a:gd name="T0" fmla="*/ 0 w 11"/>
                  <a:gd name="T1" fmla="*/ 192 h 27"/>
                  <a:gd name="T2" fmla="*/ 71 w 11"/>
                  <a:gd name="T3" fmla="*/ 419 h 27"/>
                  <a:gd name="T4" fmla="*/ 150 w 11"/>
                  <a:gd name="T5" fmla="*/ 419 h 27"/>
                  <a:gd name="T6" fmla="*/ 42 w 11"/>
                  <a:gd name="T7" fmla="*/ 205 h 27"/>
                  <a:gd name="T8" fmla="*/ 12 w 11"/>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7">
                    <a:moveTo>
                      <a:pt x="0" y="10"/>
                    </a:moveTo>
                    <a:cubicBezTo>
                      <a:pt x="0" y="14"/>
                      <a:pt x="2" y="19"/>
                      <a:pt x="5" y="22"/>
                    </a:cubicBezTo>
                    <a:cubicBezTo>
                      <a:pt x="7" y="25"/>
                      <a:pt x="11" y="27"/>
                      <a:pt x="10" y="22"/>
                    </a:cubicBezTo>
                    <a:cubicBezTo>
                      <a:pt x="10" y="20"/>
                      <a:pt x="4" y="14"/>
                      <a:pt x="3" y="11"/>
                    </a:cubicBezTo>
                    <a:cubicBezTo>
                      <a:pt x="2" y="7"/>
                      <a:pt x="1" y="4"/>
                      <a:pt x="1" y="0"/>
                    </a:cubicBezTo>
                  </a:path>
                </a:pathLst>
              </a:custGeom>
              <a:solidFill>
                <a:srgbClr val="0071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62" name="Freeform 289">
                <a:extLst>
                  <a:ext uri="{FF2B5EF4-FFF2-40B4-BE49-F238E27FC236}">
                    <a16:creationId xmlns:a16="http://schemas.microsoft.com/office/drawing/2014/main" id="{38A20192-69E8-E413-7634-76DD3C7643A9}"/>
                  </a:ext>
                </a:extLst>
              </p:cNvPr>
              <p:cNvSpPr>
                <a:spLocks/>
              </p:cNvSpPr>
              <p:nvPr/>
            </p:nvSpPr>
            <p:spPr bwMode="auto">
              <a:xfrm>
                <a:off x="3133" y="1925"/>
                <a:ext cx="15" cy="107"/>
              </a:xfrm>
              <a:custGeom>
                <a:avLst/>
                <a:gdLst>
                  <a:gd name="T0" fmla="*/ 33 w 6"/>
                  <a:gd name="T1" fmla="*/ 0 h 40"/>
                  <a:gd name="T2" fmla="*/ 0 w 6"/>
                  <a:gd name="T3" fmla="*/ 401 h 40"/>
                  <a:gd name="T4" fmla="*/ 95 w 6"/>
                  <a:gd name="T5" fmla="*/ 765 h 40"/>
                  <a:gd name="T6" fmla="*/ 0 60000 65536"/>
                  <a:gd name="T7" fmla="*/ 0 60000 65536"/>
                  <a:gd name="T8" fmla="*/ 0 60000 65536"/>
                </a:gdLst>
                <a:ahLst/>
                <a:cxnLst>
                  <a:cxn ang="T6">
                    <a:pos x="T0" y="T1"/>
                  </a:cxn>
                  <a:cxn ang="T7">
                    <a:pos x="T2" y="T3"/>
                  </a:cxn>
                  <a:cxn ang="T8">
                    <a:pos x="T4" y="T5"/>
                  </a:cxn>
                </a:cxnLst>
                <a:rect l="0" t="0" r="r" b="b"/>
                <a:pathLst>
                  <a:path w="6" h="40">
                    <a:moveTo>
                      <a:pt x="2" y="0"/>
                    </a:moveTo>
                    <a:cubicBezTo>
                      <a:pt x="5" y="7"/>
                      <a:pt x="1" y="14"/>
                      <a:pt x="0" y="21"/>
                    </a:cubicBezTo>
                    <a:cubicBezTo>
                      <a:pt x="0" y="27"/>
                      <a:pt x="2" y="35"/>
                      <a:pt x="6" y="40"/>
                    </a:cubicBezTo>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63" name="Freeform 290">
                <a:extLst>
                  <a:ext uri="{FF2B5EF4-FFF2-40B4-BE49-F238E27FC236}">
                    <a16:creationId xmlns:a16="http://schemas.microsoft.com/office/drawing/2014/main" id="{576B34FF-232C-8939-428D-EE3ADC1C1658}"/>
                  </a:ext>
                </a:extLst>
              </p:cNvPr>
              <p:cNvSpPr>
                <a:spLocks/>
              </p:cNvSpPr>
              <p:nvPr/>
            </p:nvSpPr>
            <p:spPr bwMode="auto">
              <a:xfrm>
                <a:off x="3106" y="2040"/>
                <a:ext cx="30" cy="48"/>
              </a:xfrm>
              <a:custGeom>
                <a:avLst/>
                <a:gdLst>
                  <a:gd name="T0" fmla="*/ 0 w 12"/>
                  <a:gd name="T1" fmla="*/ 0 h 18"/>
                  <a:gd name="T2" fmla="*/ 83 w 12"/>
                  <a:gd name="T3" fmla="*/ 93 h 18"/>
                  <a:gd name="T4" fmla="*/ 113 w 12"/>
                  <a:gd name="T5" fmla="*/ 192 h 18"/>
                  <a:gd name="T6" fmla="*/ 175 w 12"/>
                  <a:gd name="T7" fmla="*/ 341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0" y="0"/>
                    </a:moveTo>
                    <a:cubicBezTo>
                      <a:pt x="1" y="3"/>
                      <a:pt x="3" y="3"/>
                      <a:pt x="5" y="5"/>
                    </a:cubicBezTo>
                    <a:cubicBezTo>
                      <a:pt x="6" y="6"/>
                      <a:pt x="6" y="8"/>
                      <a:pt x="7" y="10"/>
                    </a:cubicBezTo>
                    <a:cubicBezTo>
                      <a:pt x="8" y="11"/>
                      <a:pt x="12" y="15"/>
                      <a:pt x="11" y="18"/>
                    </a:cubicBezTo>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64" name="Freeform 291">
                <a:extLst>
                  <a:ext uri="{FF2B5EF4-FFF2-40B4-BE49-F238E27FC236}">
                    <a16:creationId xmlns:a16="http://schemas.microsoft.com/office/drawing/2014/main" id="{4DFA2BE0-77A5-1E40-9A6B-D499FB38A5B2}"/>
                  </a:ext>
                </a:extLst>
              </p:cNvPr>
              <p:cNvSpPr>
                <a:spLocks/>
              </p:cNvSpPr>
              <p:nvPr/>
            </p:nvSpPr>
            <p:spPr bwMode="auto">
              <a:xfrm>
                <a:off x="3098" y="2099"/>
                <a:ext cx="53" cy="24"/>
              </a:xfrm>
              <a:custGeom>
                <a:avLst/>
                <a:gdLst>
                  <a:gd name="T0" fmla="*/ 0 w 21"/>
                  <a:gd name="T1" fmla="*/ 171 h 9"/>
                  <a:gd name="T2" fmla="*/ 179 w 21"/>
                  <a:gd name="T3" fmla="*/ 0 h 9"/>
                  <a:gd name="T4" fmla="*/ 0 60000 65536"/>
                  <a:gd name="T5" fmla="*/ 0 60000 65536"/>
                </a:gdLst>
                <a:ahLst/>
                <a:cxnLst>
                  <a:cxn ang="T4">
                    <a:pos x="T0" y="T1"/>
                  </a:cxn>
                  <a:cxn ang="T5">
                    <a:pos x="T2" y="T3"/>
                  </a:cxn>
                </a:cxnLst>
                <a:rect l="0" t="0" r="r" b="b"/>
                <a:pathLst>
                  <a:path w="21" h="9">
                    <a:moveTo>
                      <a:pt x="0" y="9"/>
                    </a:moveTo>
                    <a:cubicBezTo>
                      <a:pt x="3" y="9"/>
                      <a:pt x="21" y="8"/>
                      <a:pt x="11" y="0"/>
                    </a:cubicBezTo>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65" name="Freeform 292">
                <a:extLst>
                  <a:ext uri="{FF2B5EF4-FFF2-40B4-BE49-F238E27FC236}">
                    <a16:creationId xmlns:a16="http://schemas.microsoft.com/office/drawing/2014/main" id="{832B8B5D-4356-5EA9-300A-C2165053F80E}"/>
                  </a:ext>
                </a:extLst>
              </p:cNvPr>
              <p:cNvSpPr>
                <a:spLocks/>
              </p:cNvSpPr>
              <p:nvPr/>
            </p:nvSpPr>
            <p:spPr bwMode="auto">
              <a:xfrm>
                <a:off x="3093" y="2155"/>
                <a:ext cx="30" cy="61"/>
              </a:xfrm>
              <a:custGeom>
                <a:avLst/>
                <a:gdLst>
                  <a:gd name="T0" fmla="*/ 0 w 12"/>
                  <a:gd name="T1" fmla="*/ 111 h 23"/>
                  <a:gd name="T2" fmla="*/ 158 w 12"/>
                  <a:gd name="T3" fmla="*/ 191 h 23"/>
                  <a:gd name="T4" fmla="*/ 63 w 12"/>
                  <a:gd name="T5" fmla="*/ 430 h 23"/>
                  <a:gd name="T6" fmla="*/ 0 60000 65536"/>
                  <a:gd name="T7" fmla="*/ 0 60000 65536"/>
                  <a:gd name="T8" fmla="*/ 0 60000 65536"/>
                </a:gdLst>
                <a:ahLst/>
                <a:cxnLst>
                  <a:cxn ang="T6">
                    <a:pos x="T0" y="T1"/>
                  </a:cxn>
                  <a:cxn ang="T7">
                    <a:pos x="T2" y="T3"/>
                  </a:cxn>
                  <a:cxn ang="T8">
                    <a:pos x="T4" y="T5"/>
                  </a:cxn>
                </a:cxnLst>
                <a:rect l="0" t="0" r="r" b="b"/>
                <a:pathLst>
                  <a:path w="12" h="23">
                    <a:moveTo>
                      <a:pt x="0" y="6"/>
                    </a:moveTo>
                    <a:cubicBezTo>
                      <a:pt x="7" y="0"/>
                      <a:pt x="9" y="4"/>
                      <a:pt x="10" y="10"/>
                    </a:cubicBezTo>
                    <a:cubicBezTo>
                      <a:pt x="12" y="19"/>
                      <a:pt x="8" y="17"/>
                      <a:pt x="4" y="23"/>
                    </a:cubicBezTo>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66" name="Freeform 293">
                <a:extLst>
                  <a:ext uri="{FF2B5EF4-FFF2-40B4-BE49-F238E27FC236}">
                    <a16:creationId xmlns:a16="http://schemas.microsoft.com/office/drawing/2014/main" id="{9B7F6A61-443D-E07D-ABCB-0AAD0320F3E1}"/>
                  </a:ext>
                </a:extLst>
              </p:cNvPr>
              <p:cNvSpPr>
                <a:spLocks/>
              </p:cNvSpPr>
              <p:nvPr/>
            </p:nvSpPr>
            <p:spPr bwMode="auto">
              <a:xfrm>
                <a:off x="3098" y="2245"/>
                <a:ext cx="40" cy="86"/>
              </a:xfrm>
              <a:custGeom>
                <a:avLst/>
                <a:gdLst>
                  <a:gd name="T0" fmla="*/ 0 w 16"/>
                  <a:gd name="T1" fmla="*/ 137 h 32"/>
                  <a:gd name="T2" fmla="*/ 158 w 16"/>
                  <a:gd name="T3" fmla="*/ 0 h 32"/>
                  <a:gd name="T4" fmla="*/ 188 w 16"/>
                  <a:gd name="T5" fmla="*/ 196 h 32"/>
                  <a:gd name="T6" fmla="*/ 95 w 16"/>
                  <a:gd name="T7" fmla="*/ 621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2">
                    <a:moveTo>
                      <a:pt x="0" y="7"/>
                    </a:moveTo>
                    <a:cubicBezTo>
                      <a:pt x="3" y="6"/>
                      <a:pt x="7" y="0"/>
                      <a:pt x="10" y="0"/>
                    </a:cubicBezTo>
                    <a:cubicBezTo>
                      <a:pt x="16" y="1"/>
                      <a:pt x="14" y="7"/>
                      <a:pt x="12" y="10"/>
                    </a:cubicBezTo>
                    <a:cubicBezTo>
                      <a:pt x="10" y="16"/>
                      <a:pt x="4" y="27"/>
                      <a:pt x="6" y="32"/>
                    </a:cubicBezTo>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67" name="Freeform 294">
                <a:extLst>
                  <a:ext uri="{FF2B5EF4-FFF2-40B4-BE49-F238E27FC236}">
                    <a16:creationId xmlns:a16="http://schemas.microsoft.com/office/drawing/2014/main" id="{022F0E0A-E7E5-7171-4FDF-1EBE04E7F73B}"/>
                  </a:ext>
                </a:extLst>
              </p:cNvPr>
              <p:cNvSpPr>
                <a:spLocks/>
              </p:cNvSpPr>
              <p:nvPr/>
            </p:nvSpPr>
            <p:spPr bwMode="auto">
              <a:xfrm>
                <a:off x="3136" y="2299"/>
                <a:ext cx="27" cy="90"/>
              </a:xfrm>
              <a:custGeom>
                <a:avLst/>
                <a:gdLst>
                  <a:gd name="T0" fmla="*/ 12 w 11"/>
                  <a:gd name="T1" fmla="*/ 148 h 34"/>
                  <a:gd name="T2" fmla="*/ 120 w 11"/>
                  <a:gd name="T3" fmla="*/ 0 h 34"/>
                  <a:gd name="T4" fmla="*/ 120 w 11"/>
                  <a:gd name="T5" fmla="*/ 281 h 34"/>
                  <a:gd name="T6" fmla="*/ 133 w 11"/>
                  <a:gd name="T7" fmla="*/ 426 h 34"/>
                  <a:gd name="T8" fmla="*/ 150 w 11"/>
                  <a:gd name="T9" fmla="*/ 630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34">
                    <a:moveTo>
                      <a:pt x="1" y="8"/>
                    </a:moveTo>
                    <a:cubicBezTo>
                      <a:pt x="0" y="3"/>
                      <a:pt x="3" y="0"/>
                      <a:pt x="8" y="0"/>
                    </a:cubicBezTo>
                    <a:cubicBezTo>
                      <a:pt x="11" y="7"/>
                      <a:pt x="8" y="9"/>
                      <a:pt x="8" y="15"/>
                    </a:cubicBezTo>
                    <a:cubicBezTo>
                      <a:pt x="8" y="18"/>
                      <a:pt x="9" y="21"/>
                      <a:pt x="9" y="23"/>
                    </a:cubicBezTo>
                    <a:cubicBezTo>
                      <a:pt x="9" y="27"/>
                      <a:pt x="9" y="30"/>
                      <a:pt x="10" y="34"/>
                    </a:cubicBezTo>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68" name="Freeform 295">
                <a:extLst>
                  <a:ext uri="{FF2B5EF4-FFF2-40B4-BE49-F238E27FC236}">
                    <a16:creationId xmlns:a16="http://schemas.microsoft.com/office/drawing/2014/main" id="{B8DB33EA-5023-FE2F-53BC-83685CF269AC}"/>
                  </a:ext>
                </a:extLst>
              </p:cNvPr>
              <p:cNvSpPr>
                <a:spLocks/>
              </p:cNvSpPr>
              <p:nvPr/>
            </p:nvSpPr>
            <p:spPr bwMode="auto">
              <a:xfrm>
                <a:off x="3103" y="2136"/>
                <a:ext cx="18" cy="13"/>
              </a:xfrm>
              <a:custGeom>
                <a:avLst/>
                <a:gdLst>
                  <a:gd name="T0" fmla="*/ 0 w 7"/>
                  <a:gd name="T1" fmla="*/ 88 h 5"/>
                  <a:gd name="T2" fmla="*/ 118 w 7"/>
                  <a:gd name="T3" fmla="*/ 0 h 5"/>
                  <a:gd name="T4" fmla="*/ 0 60000 65536"/>
                  <a:gd name="T5" fmla="*/ 0 60000 65536"/>
                </a:gdLst>
                <a:ahLst/>
                <a:cxnLst>
                  <a:cxn ang="T4">
                    <a:pos x="T0" y="T1"/>
                  </a:cxn>
                  <a:cxn ang="T5">
                    <a:pos x="T2" y="T3"/>
                  </a:cxn>
                </a:cxnLst>
                <a:rect l="0" t="0" r="r" b="b"/>
                <a:pathLst>
                  <a:path w="7" h="5">
                    <a:moveTo>
                      <a:pt x="0" y="5"/>
                    </a:moveTo>
                    <a:cubicBezTo>
                      <a:pt x="3" y="4"/>
                      <a:pt x="7" y="4"/>
                      <a:pt x="7" y="0"/>
                    </a:cubicBezTo>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69" name="Freeform 296">
                <a:extLst>
                  <a:ext uri="{FF2B5EF4-FFF2-40B4-BE49-F238E27FC236}">
                    <a16:creationId xmlns:a16="http://schemas.microsoft.com/office/drawing/2014/main" id="{A9CCA4C2-18D2-2553-9C99-58293D2D7783}"/>
                  </a:ext>
                </a:extLst>
              </p:cNvPr>
              <p:cNvSpPr>
                <a:spLocks/>
              </p:cNvSpPr>
              <p:nvPr/>
            </p:nvSpPr>
            <p:spPr bwMode="auto">
              <a:xfrm>
                <a:off x="3153" y="1968"/>
                <a:ext cx="3" cy="35"/>
              </a:xfrm>
              <a:custGeom>
                <a:avLst/>
                <a:gdLst>
                  <a:gd name="T0" fmla="*/ 27 w 1"/>
                  <a:gd name="T1" fmla="*/ 0 h 13"/>
                  <a:gd name="T2" fmla="*/ 0 w 1"/>
                  <a:gd name="T3" fmla="*/ 253 h 13"/>
                  <a:gd name="T4" fmla="*/ 0 60000 65536"/>
                  <a:gd name="T5" fmla="*/ 0 60000 65536"/>
                </a:gdLst>
                <a:ahLst/>
                <a:cxnLst>
                  <a:cxn ang="T4">
                    <a:pos x="T0" y="T1"/>
                  </a:cxn>
                  <a:cxn ang="T5">
                    <a:pos x="T2" y="T3"/>
                  </a:cxn>
                </a:cxnLst>
                <a:rect l="0" t="0" r="r" b="b"/>
                <a:pathLst>
                  <a:path w="1" h="13">
                    <a:moveTo>
                      <a:pt x="1" y="0"/>
                    </a:moveTo>
                    <a:cubicBezTo>
                      <a:pt x="0" y="4"/>
                      <a:pt x="0" y="8"/>
                      <a:pt x="0" y="13"/>
                    </a:cubicBezTo>
                  </a:path>
                </a:pathLst>
              </a:custGeom>
              <a:noFill/>
              <a:ln w="31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70" name="Freeform 297">
                <a:extLst>
                  <a:ext uri="{FF2B5EF4-FFF2-40B4-BE49-F238E27FC236}">
                    <a16:creationId xmlns:a16="http://schemas.microsoft.com/office/drawing/2014/main" id="{ECEB3D62-A29E-1B7F-3FCA-8212DB0A8A25}"/>
                  </a:ext>
                </a:extLst>
              </p:cNvPr>
              <p:cNvSpPr>
                <a:spLocks noEditPoints="1"/>
              </p:cNvSpPr>
              <p:nvPr/>
            </p:nvSpPr>
            <p:spPr bwMode="auto">
              <a:xfrm>
                <a:off x="3166" y="1771"/>
                <a:ext cx="85" cy="298"/>
              </a:xfrm>
              <a:custGeom>
                <a:avLst/>
                <a:gdLst>
                  <a:gd name="T0" fmla="*/ 500 w 34"/>
                  <a:gd name="T1" fmla="*/ 136 h 112"/>
                  <a:gd name="T2" fmla="*/ 488 w 34"/>
                  <a:gd name="T3" fmla="*/ 35 h 112"/>
                  <a:gd name="T4" fmla="*/ 363 w 34"/>
                  <a:gd name="T5" fmla="*/ 35 h 112"/>
                  <a:gd name="T6" fmla="*/ 363 w 34"/>
                  <a:gd name="T7" fmla="*/ 35 h 112"/>
                  <a:gd name="T8" fmla="*/ 345 w 34"/>
                  <a:gd name="T9" fmla="*/ 136 h 112"/>
                  <a:gd name="T10" fmla="*/ 220 w 34"/>
                  <a:gd name="T11" fmla="*/ 341 h 112"/>
                  <a:gd name="T12" fmla="*/ 220 w 34"/>
                  <a:gd name="T13" fmla="*/ 511 h 112"/>
                  <a:gd name="T14" fmla="*/ 125 w 34"/>
                  <a:gd name="T15" fmla="*/ 716 h 112"/>
                  <a:gd name="T16" fmla="*/ 175 w 34"/>
                  <a:gd name="T17" fmla="*/ 942 h 112"/>
                  <a:gd name="T18" fmla="*/ 83 w 34"/>
                  <a:gd name="T19" fmla="*/ 1147 h 112"/>
                  <a:gd name="T20" fmla="*/ 95 w 34"/>
                  <a:gd name="T21" fmla="*/ 1304 h 112"/>
                  <a:gd name="T22" fmla="*/ 33 w 34"/>
                  <a:gd name="T23" fmla="*/ 1692 h 112"/>
                  <a:gd name="T24" fmla="*/ 175 w 34"/>
                  <a:gd name="T25" fmla="*/ 2033 h 112"/>
                  <a:gd name="T26" fmla="*/ 313 w 34"/>
                  <a:gd name="T27" fmla="*/ 1487 h 112"/>
                  <a:gd name="T28" fmla="*/ 333 w 34"/>
                  <a:gd name="T29" fmla="*/ 1112 h 112"/>
                  <a:gd name="T30" fmla="*/ 345 w 34"/>
                  <a:gd name="T31" fmla="*/ 623 h 112"/>
                  <a:gd name="T32" fmla="*/ 520 w 34"/>
                  <a:gd name="T33" fmla="*/ 192 h 112"/>
                  <a:gd name="T34" fmla="*/ 533 w 34"/>
                  <a:gd name="T35" fmla="*/ 136 h 112"/>
                  <a:gd name="T36" fmla="*/ 500 w 34"/>
                  <a:gd name="T37" fmla="*/ 136 h 112"/>
                  <a:gd name="T38" fmla="*/ 250 w 34"/>
                  <a:gd name="T39" fmla="*/ 0 h 112"/>
                  <a:gd name="T40" fmla="*/ 250 w 34"/>
                  <a:gd name="T41" fmla="*/ 0 h 112"/>
                  <a:gd name="T42" fmla="*/ 250 w 34"/>
                  <a:gd name="T43" fmla="*/ 0 h 1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 h="112">
                    <a:moveTo>
                      <a:pt x="32" y="7"/>
                    </a:moveTo>
                    <a:cubicBezTo>
                      <a:pt x="32" y="6"/>
                      <a:pt x="31" y="4"/>
                      <a:pt x="31" y="2"/>
                    </a:cubicBezTo>
                    <a:cubicBezTo>
                      <a:pt x="28" y="6"/>
                      <a:pt x="24" y="7"/>
                      <a:pt x="23" y="2"/>
                    </a:cubicBezTo>
                    <a:cubicBezTo>
                      <a:pt x="23" y="2"/>
                      <a:pt x="23" y="2"/>
                      <a:pt x="23" y="2"/>
                    </a:cubicBezTo>
                    <a:cubicBezTo>
                      <a:pt x="23" y="3"/>
                      <a:pt x="23" y="5"/>
                      <a:pt x="22" y="7"/>
                    </a:cubicBezTo>
                    <a:cubicBezTo>
                      <a:pt x="20" y="12"/>
                      <a:pt x="15" y="13"/>
                      <a:pt x="14" y="18"/>
                    </a:cubicBezTo>
                    <a:cubicBezTo>
                      <a:pt x="13" y="24"/>
                      <a:pt x="15" y="23"/>
                      <a:pt x="14" y="27"/>
                    </a:cubicBezTo>
                    <a:cubicBezTo>
                      <a:pt x="13" y="32"/>
                      <a:pt x="9" y="32"/>
                      <a:pt x="8" y="38"/>
                    </a:cubicBezTo>
                    <a:cubicBezTo>
                      <a:pt x="7" y="43"/>
                      <a:pt x="12" y="46"/>
                      <a:pt x="11" y="50"/>
                    </a:cubicBezTo>
                    <a:cubicBezTo>
                      <a:pt x="9" y="55"/>
                      <a:pt x="6" y="56"/>
                      <a:pt x="5" y="61"/>
                    </a:cubicBezTo>
                    <a:cubicBezTo>
                      <a:pt x="3" y="65"/>
                      <a:pt x="7" y="65"/>
                      <a:pt x="6" y="69"/>
                    </a:cubicBezTo>
                    <a:cubicBezTo>
                      <a:pt x="5" y="73"/>
                      <a:pt x="0" y="75"/>
                      <a:pt x="2" y="90"/>
                    </a:cubicBezTo>
                    <a:cubicBezTo>
                      <a:pt x="5" y="104"/>
                      <a:pt x="4" y="112"/>
                      <a:pt x="11" y="108"/>
                    </a:cubicBezTo>
                    <a:cubicBezTo>
                      <a:pt x="16" y="105"/>
                      <a:pt x="19" y="91"/>
                      <a:pt x="20" y="79"/>
                    </a:cubicBezTo>
                    <a:cubicBezTo>
                      <a:pt x="20" y="71"/>
                      <a:pt x="21" y="64"/>
                      <a:pt x="21" y="59"/>
                    </a:cubicBezTo>
                    <a:cubicBezTo>
                      <a:pt x="21" y="54"/>
                      <a:pt x="21" y="41"/>
                      <a:pt x="22" y="33"/>
                    </a:cubicBezTo>
                    <a:cubicBezTo>
                      <a:pt x="23" y="21"/>
                      <a:pt x="28" y="11"/>
                      <a:pt x="33" y="10"/>
                    </a:cubicBezTo>
                    <a:cubicBezTo>
                      <a:pt x="33" y="9"/>
                      <a:pt x="33" y="8"/>
                      <a:pt x="34" y="7"/>
                    </a:cubicBezTo>
                    <a:cubicBezTo>
                      <a:pt x="33" y="7"/>
                      <a:pt x="32" y="7"/>
                      <a:pt x="32" y="7"/>
                    </a:cubicBezTo>
                    <a:close/>
                    <a:moveTo>
                      <a:pt x="16" y="0"/>
                    </a:moveTo>
                    <a:cubicBezTo>
                      <a:pt x="16" y="0"/>
                      <a:pt x="16" y="0"/>
                      <a:pt x="16" y="0"/>
                    </a:cubicBezTo>
                    <a:cubicBezTo>
                      <a:pt x="16" y="0"/>
                      <a:pt x="16" y="0"/>
                      <a:pt x="16" y="0"/>
                    </a:cubicBezTo>
                    <a:close/>
                  </a:path>
                </a:pathLst>
              </a:custGeom>
              <a:solidFill>
                <a:srgbClr val="008B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71" name="Freeform 298">
                <a:extLst>
                  <a:ext uri="{FF2B5EF4-FFF2-40B4-BE49-F238E27FC236}">
                    <a16:creationId xmlns:a16="http://schemas.microsoft.com/office/drawing/2014/main" id="{A9EE13DF-3894-4500-2EFF-062EF2C17DF7}"/>
                  </a:ext>
                </a:extLst>
              </p:cNvPr>
              <p:cNvSpPr>
                <a:spLocks/>
              </p:cNvSpPr>
              <p:nvPr/>
            </p:nvSpPr>
            <p:spPr bwMode="auto">
              <a:xfrm>
                <a:off x="3166" y="2283"/>
                <a:ext cx="77" cy="288"/>
              </a:xfrm>
              <a:custGeom>
                <a:avLst/>
                <a:gdLst>
                  <a:gd name="T0" fmla="*/ 75 w 31"/>
                  <a:gd name="T1" fmla="*/ 947 h 108"/>
                  <a:gd name="T2" fmla="*/ 166 w 31"/>
                  <a:gd name="T3" fmla="*/ 1160 h 108"/>
                  <a:gd name="T4" fmla="*/ 124 w 31"/>
                  <a:gd name="T5" fmla="*/ 1331 h 108"/>
                  <a:gd name="T6" fmla="*/ 216 w 31"/>
                  <a:gd name="T7" fmla="*/ 1515 h 108"/>
                  <a:gd name="T8" fmla="*/ 216 w 31"/>
                  <a:gd name="T9" fmla="*/ 1763 h 108"/>
                  <a:gd name="T10" fmla="*/ 340 w 31"/>
                  <a:gd name="T11" fmla="*/ 1971 h 108"/>
                  <a:gd name="T12" fmla="*/ 353 w 31"/>
                  <a:gd name="T13" fmla="*/ 2013 h 108"/>
                  <a:gd name="T14" fmla="*/ 383 w 31"/>
                  <a:gd name="T15" fmla="*/ 1971 h 108"/>
                  <a:gd name="T16" fmla="*/ 445 w 31"/>
                  <a:gd name="T17" fmla="*/ 2048 h 108"/>
                  <a:gd name="T18" fmla="*/ 474 w 31"/>
                  <a:gd name="T19" fmla="*/ 1912 h 108"/>
                  <a:gd name="T20" fmla="*/ 340 w 31"/>
                  <a:gd name="T21" fmla="*/ 1480 h 108"/>
                  <a:gd name="T22" fmla="*/ 320 w 31"/>
                  <a:gd name="T23" fmla="*/ 989 h 108"/>
                  <a:gd name="T24" fmla="*/ 308 w 31"/>
                  <a:gd name="T25" fmla="*/ 605 h 108"/>
                  <a:gd name="T26" fmla="*/ 186 w 31"/>
                  <a:gd name="T27" fmla="*/ 77 h 108"/>
                  <a:gd name="T28" fmla="*/ 30 w 31"/>
                  <a:gd name="T29" fmla="*/ 397 h 108"/>
                  <a:gd name="T30" fmla="*/ 92 w 31"/>
                  <a:gd name="T31" fmla="*/ 797 h 108"/>
                  <a:gd name="T32" fmla="*/ 75 w 31"/>
                  <a:gd name="T33" fmla="*/ 947 h 1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 h="108">
                    <a:moveTo>
                      <a:pt x="5" y="50"/>
                    </a:moveTo>
                    <a:cubicBezTo>
                      <a:pt x="6" y="55"/>
                      <a:pt x="9" y="56"/>
                      <a:pt x="11" y="61"/>
                    </a:cubicBezTo>
                    <a:cubicBezTo>
                      <a:pt x="12" y="65"/>
                      <a:pt x="7" y="64"/>
                      <a:pt x="8" y="70"/>
                    </a:cubicBezTo>
                    <a:cubicBezTo>
                      <a:pt x="9" y="75"/>
                      <a:pt x="13" y="75"/>
                      <a:pt x="14" y="80"/>
                    </a:cubicBezTo>
                    <a:cubicBezTo>
                      <a:pt x="15" y="85"/>
                      <a:pt x="13" y="87"/>
                      <a:pt x="14" y="93"/>
                    </a:cubicBezTo>
                    <a:cubicBezTo>
                      <a:pt x="15" y="99"/>
                      <a:pt x="20" y="99"/>
                      <a:pt x="22" y="104"/>
                    </a:cubicBezTo>
                    <a:cubicBezTo>
                      <a:pt x="22" y="105"/>
                      <a:pt x="23" y="106"/>
                      <a:pt x="23" y="106"/>
                    </a:cubicBezTo>
                    <a:cubicBezTo>
                      <a:pt x="23" y="106"/>
                      <a:pt x="24" y="105"/>
                      <a:pt x="25" y="104"/>
                    </a:cubicBezTo>
                    <a:cubicBezTo>
                      <a:pt x="26" y="105"/>
                      <a:pt x="28" y="107"/>
                      <a:pt x="29" y="108"/>
                    </a:cubicBezTo>
                    <a:cubicBezTo>
                      <a:pt x="28" y="105"/>
                      <a:pt x="30" y="103"/>
                      <a:pt x="31" y="101"/>
                    </a:cubicBezTo>
                    <a:cubicBezTo>
                      <a:pt x="27" y="98"/>
                      <a:pt x="23" y="89"/>
                      <a:pt x="22" y="78"/>
                    </a:cubicBezTo>
                    <a:cubicBezTo>
                      <a:pt x="21" y="70"/>
                      <a:pt x="21" y="57"/>
                      <a:pt x="21" y="52"/>
                    </a:cubicBezTo>
                    <a:cubicBezTo>
                      <a:pt x="21" y="47"/>
                      <a:pt x="20" y="40"/>
                      <a:pt x="20" y="32"/>
                    </a:cubicBezTo>
                    <a:cubicBezTo>
                      <a:pt x="19" y="20"/>
                      <a:pt x="16" y="7"/>
                      <a:pt x="12" y="4"/>
                    </a:cubicBezTo>
                    <a:cubicBezTo>
                      <a:pt x="4" y="0"/>
                      <a:pt x="5" y="7"/>
                      <a:pt x="2" y="21"/>
                    </a:cubicBezTo>
                    <a:cubicBezTo>
                      <a:pt x="0" y="36"/>
                      <a:pt x="5" y="38"/>
                      <a:pt x="6" y="42"/>
                    </a:cubicBezTo>
                    <a:cubicBezTo>
                      <a:pt x="7" y="46"/>
                      <a:pt x="3" y="46"/>
                      <a:pt x="5" y="50"/>
                    </a:cubicBezTo>
                    <a:close/>
                  </a:path>
                </a:pathLst>
              </a:custGeom>
              <a:solidFill>
                <a:srgbClr val="008B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72" name="Freeform 299">
                <a:extLst>
                  <a:ext uri="{FF2B5EF4-FFF2-40B4-BE49-F238E27FC236}">
                    <a16:creationId xmlns:a16="http://schemas.microsoft.com/office/drawing/2014/main" id="{A4A95734-625A-5EB1-18F1-9320270976A6}"/>
                  </a:ext>
                </a:extLst>
              </p:cNvPr>
              <p:cNvSpPr>
                <a:spLocks/>
              </p:cNvSpPr>
              <p:nvPr/>
            </p:nvSpPr>
            <p:spPr bwMode="auto">
              <a:xfrm>
                <a:off x="3211" y="1915"/>
                <a:ext cx="227" cy="520"/>
              </a:xfrm>
              <a:custGeom>
                <a:avLst/>
                <a:gdLst>
                  <a:gd name="T0" fmla="*/ 696 w 91"/>
                  <a:gd name="T1" fmla="*/ 0 h 195"/>
                  <a:gd name="T2" fmla="*/ 1412 w 91"/>
                  <a:gd name="T3" fmla="*/ 1856 h 195"/>
                  <a:gd name="T4" fmla="*/ 1412 w 91"/>
                  <a:gd name="T5" fmla="*/ 1843 h 195"/>
                  <a:gd name="T6" fmla="*/ 696 w 91"/>
                  <a:gd name="T7" fmla="*/ 3699 h 195"/>
                  <a:gd name="T8" fmla="*/ 0 w 91"/>
                  <a:gd name="T9" fmla="*/ 1843 h 195"/>
                  <a:gd name="T10" fmla="*/ 0 w 91"/>
                  <a:gd name="T11" fmla="*/ 1856 h 195"/>
                  <a:gd name="T12" fmla="*/ 696 w 91"/>
                  <a:gd name="T13" fmla="*/ 0 h 1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 h="195">
                    <a:moveTo>
                      <a:pt x="45" y="0"/>
                    </a:moveTo>
                    <a:cubicBezTo>
                      <a:pt x="71" y="0"/>
                      <a:pt x="91" y="44"/>
                      <a:pt x="91" y="98"/>
                    </a:cubicBezTo>
                    <a:cubicBezTo>
                      <a:pt x="91" y="97"/>
                      <a:pt x="91" y="97"/>
                      <a:pt x="91" y="97"/>
                    </a:cubicBezTo>
                    <a:cubicBezTo>
                      <a:pt x="91" y="151"/>
                      <a:pt x="71" y="195"/>
                      <a:pt x="45" y="195"/>
                    </a:cubicBezTo>
                    <a:cubicBezTo>
                      <a:pt x="20" y="195"/>
                      <a:pt x="0" y="151"/>
                      <a:pt x="0" y="97"/>
                    </a:cubicBezTo>
                    <a:cubicBezTo>
                      <a:pt x="0" y="98"/>
                      <a:pt x="0" y="98"/>
                      <a:pt x="0" y="98"/>
                    </a:cubicBezTo>
                    <a:cubicBezTo>
                      <a:pt x="0" y="44"/>
                      <a:pt x="20" y="0"/>
                      <a:pt x="45" y="0"/>
                    </a:cubicBezTo>
                    <a:close/>
                  </a:path>
                </a:pathLst>
              </a:custGeom>
              <a:noFill/>
              <a:ln w="3175" cap="flat">
                <a:solidFill>
                  <a:srgbClr val="F0DDDB"/>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73" name="Freeform 300">
                <a:extLst>
                  <a:ext uri="{FF2B5EF4-FFF2-40B4-BE49-F238E27FC236}">
                    <a16:creationId xmlns:a16="http://schemas.microsoft.com/office/drawing/2014/main" id="{6566BC5F-85E2-D586-5ECB-5EEEA4FE13B2}"/>
                  </a:ext>
                </a:extLst>
              </p:cNvPr>
              <p:cNvSpPr>
                <a:spLocks/>
              </p:cNvSpPr>
              <p:nvPr/>
            </p:nvSpPr>
            <p:spPr bwMode="auto">
              <a:xfrm>
                <a:off x="3226" y="1949"/>
                <a:ext cx="197" cy="451"/>
              </a:xfrm>
              <a:custGeom>
                <a:avLst/>
                <a:gdLst>
                  <a:gd name="T0" fmla="*/ 603 w 79"/>
                  <a:gd name="T1" fmla="*/ 0 h 169"/>
                  <a:gd name="T2" fmla="*/ 1224 w 79"/>
                  <a:gd name="T3" fmla="*/ 1617 h 169"/>
                  <a:gd name="T4" fmla="*/ 1224 w 79"/>
                  <a:gd name="T5" fmla="*/ 1596 h 169"/>
                  <a:gd name="T6" fmla="*/ 603 w 79"/>
                  <a:gd name="T7" fmla="*/ 3213 h 169"/>
                  <a:gd name="T8" fmla="*/ 0 w 79"/>
                  <a:gd name="T9" fmla="*/ 1596 h 169"/>
                  <a:gd name="T10" fmla="*/ 0 w 79"/>
                  <a:gd name="T11" fmla="*/ 1617 h 169"/>
                  <a:gd name="T12" fmla="*/ 603 w 79"/>
                  <a:gd name="T13" fmla="*/ 0 h 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69">
                    <a:moveTo>
                      <a:pt x="39" y="0"/>
                    </a:moveTo>
                    <a:cubicBezTo>
                      <a:pt x="61" y="0"/>
                      <a:pt x="79" y="38"/>
                      <a:pt x="79" y="85"/>
                    </a:cubicBezTo>
                    <a:cubicBezTo>
                      <a:pt x="79" y="84"/>
                      <a:pt x="79" y="84"/>
                      <a:pt x="79" y="84"/>
                    </a:cubicBezTo>
                    <a:cubicBezTo>
                      <a:pt x="79" y="131"/>
                      <a:pt x="61" y="169"/>
                      <a:pt x="39" y="169"/>
                    </a:cubicBezTo>
                    <a:cubicBezTo>
                      <a:pt x="18" y="169"/>
                      <a:pt x="0" y="131"/>
                      <a:pt x="0" y="84"/>
                    </a:cubicBezTo>
                    <a:cubicBezTo>
                      <a:pt x="0" y="85"/>
                      <a:pt x="0" y="85"/>
                      <a:pt x="0" y="85"/>
                    </a:cubicBezTo>
                    <a:cubicBezTo>
                      <a:pt x="0" y="38"/>
                      <a:pt x="18" y="0"/>
                      <a:pt x="39" y="0"/>
                    </a:cubicBezTo>
                    <a:close/>
                  </a:path>
                </a:pathLst>
              </a:custGeom>
              <a:noFill/>
              <a:ln w="3175" cap="flat">
                <a:solidFill>
                  <a:srgbClr val="F0DDDB"/>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74" name="Freeform 301">
                <a:extLst>
                  <a:ext uri="{FF2B5EF4-FFF2-40B4-BE49-F238E27FC236}">
                    <a16:creationId xmlns:a16="http://schemas.microsoft.com/office/drawing/2014/main" id="{78DBCE25-2C22-235D-9DCF-F0B4DDFDB72B}"/>
                  </a:ext>
                </a:extLst>
              </p:cNvPr>
              <p:cNvSpPr>
                <a:spLocks/>
              </p:cNvSpPr>
              <p:nvPr/>
            </p:nvSpPr>
            <p:spPr bwMode="auto">
              <a:xfrm>
                <a:off x="3256" y="2021"/>
                <a:ext cx="137" cy="310"/>
              </a:xfrm>
              <a:custGeom>
                <a:avLst/>
                <a:gdLst>
                  <a:gd name="T0" fmla="*/ 416 w 55"/>
                  <a:gd name="T1" fmla="*/ 0 h 116"/>
                  <a:gd name="T2" fmla="*/ 849 w 55"/>
                  <a:gd name="T3" fmla="*/ 1106 h 116"/>
                  <a:gd name="T4" fmla="*/ 849 w 55"/>
                  <a:gd name="T5" fmla="*/ 1106 h 116"/>
                  <a:gd name="T6" fmla="*/ 416 w 55"/>
                  <a:gd name="T7" fmla="*/ 2213 h 116"/>
                  <a:gd name="T8" fmla="*/ 0 w 55"/>
                  <a:gd name="T9" fmla="*/ 1106 h 116"/>
                  <a:gd name="T10" fmla="*/ 0 w 55"/>
                  <a:gd name="T11" fmla="*/ 1106 h 116"/>
                  <a:gd name="T12" fmla="*/ 416 w 55"/>
                  <a:gd name="T13" fmla="*/ 0 h 1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116">
                    <a:moveTo>
                      <a:pt x="27" y="0"/>
                    </a:moveTo>
                    <a:cubicBezTo>
                      <a:pt x="42" y="0"/>
                      <a:pt x="55" y="26"/>
                      <a:pt x="55" y="58"/>
                    </a:cubicBezTo>
                    <a:cubicBezTo>
                      <a:pt x="55" y="58"/>
                      <a:pt x="55" y="58"/>
                      <a:pt x="55" y="58"/>
                    </a:cubicBezTo>
                    <a:cubicBezTo>
                      <a:pt x="55" y="90"/>
                      <a:pt x="42" y="116"/>
                      <a:pt x="27" y="116"/>
                    </a:cubicBezTo>
                    <a:cubicBezTo>
                      <a:pt x="12" y="116"/>
                      <a:pt x="0" y="90"/>
                      <a:pt x="0" y="58"/>
                    </a:cubicBezTo>
                    <a:cubicBezTo>
                      <a:pt x="0" y="58"/>
                      <a:pt x="0" y="58"/>
                      <a:pt x="0" y="58"/>
                    </a:cubicBezTo>
                    <a:cubicBezTo>
                      <a:pt x="0" y="26"/>
                      <a:pt x="12" y="0"/>
                      <a:pt x="27" y="0"/>
                    </a:cubicBezTo>
                    <a:close/>
                  </a:path>
                </a:pathLst>
              </a:custGeom>
              <a:noFill/>
              <a:ln w="3175" cap="flat">
                <a:solidFill>
                  <a:srgbClr val="F0DDDB"/>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75" name="Freeform 302">
                <a:extLst>
                  <a:ext uri="{FF2B5EF4-FFF2-40B4-BE49-F238E27FC236}">
                    <a16:creationId xmlns:a16="http://schemas.microsoft.com/office/drawing/2014/main" id="{B330F52E-4EB9-B4A4-D093-ECC696100C40}"/>
                  </a:ext>
                </a:extLst>
              </p:cNvPr>
              <p:cNvSpPr>
                <a:spLocks/>
              </p:cNvSpPr>
              <p:nvPr/>
            </p:nvSpPr>
            <p:spPr bwMode="auto">
              <a:xfrm>
                <a:off x="3271" y="2056"/>
                <a:ext cx="105" cy="240"/>
              </a:xfrm>
              <a:custGeom>
                <a:avLst/>
                <a:gdLst>
                  <a:gd name="T0" fmla="*/ 333 w 42"/>
                  <a:gd name="T1" fmla="*/ 0 h 90"/>
                  <a:gd name="T2" fmla="*/ 658 w 42"/>
                  <a:gd name="T3" fmla="*/ 853 h 90"/>
                  <a:gd name="T4" fmla="*/ 658 w 42"/>
                  <a:gd name="T5" fmla="*/ 853 h 90"/>
                  <a:gd name="T6" fmla="*/ 333 w 42"/>
                  <a:gd name="T7" fmla="*/ 1707 h 90"/>
                  <a:gd name="T8" fmla="*/ 0 w 42"/>
                  <a:gd name="T9" fmla="*/ 853 h 90"/>
                  <a:gd name="T10" fmla="*/ 0 w 42"/>
                  <a:gd name="T11" fmla="*/ 853 h 90"/>
                  <a:gd name="T12" fmla="*/ 333 w 42"/>
                  <a:gd name="T13" fmla="*/ 0 h 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90">
                    <a:moveTo>
                      <a:pt x="21" y="0"/>
                    </a:moveTo>
                    <a:cubicBezTo>
                      <a:pt x="33" y="0"/>
                      <a:pt x="42" y="20"/>
                      <a:pt x="42" y="45"/>
                    </a:cubicBezTo>
                    <a:cubicBezTo>
                      <a:pt x="42" y="45"/>
                      <a:pt x="42" y="45"/>
                      <a:pt x="42" y="45"/>
                    </a:cubicBezTo>
                    <a:cubicBezTo>
                      <a:pt x="42" y="69"/>
                      <a:pt x="33" y="90"/>
                      <a:pt x="21" y="90"/>
                    </a:cubicBezTo>
                    <a:cubicBezTo>
                      <a:pt x="10" y="90"/>
                      <a:pt x="0" y="69"/>
                      <a:pt x="0" y="45"/>
                    </a:cubicBezTo>
                    <a:cubicBezTo>
                      <a:pt x="0" y="45"/>
                      <a:pt x="0" y="45"/>
                      <a:pt x="0" y="45"/>
                    </a:cubicBezTo>
                    <a:cubicBezTo>
                      <a:pt x="0" y="20"/>
                      <a:pt x="10" y="0"/>
                      <a:pt x="21" y="0"/>
                    </a:cubicBezTo>
                    <a:close/>
                  </a:path>
                </a:pathLst>
              </a:custGeom>
              <a:noFill/>
              <a:ln w="3175" cap="flat">
                <a:solidFill>
                  <a:srgbClr val="F0DDDB"/>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76" name="Freeform 303">
                <a:extLst>
                  <a:ext uri="{FF2B5EF4-FFF2-40B4-BE49-F238E27FC236}">
                    <a16:creationId xmlns:a16="http://schemas.microsoft.com/office/drawing/2014/main" id="{09F2DFA0-B6EA-034E-BDB4-37EEA0805ACF}"/>
                  </a:ext>
                </a:extLst>
              </p:cNvPr>
              <p:cNvSpPr>
                <a:spLocks/>
              </p:cNvSpPr>
              <p:nvPr/>
            </p:nvSpPr>
            <p:spPr bwMode="auto">
              <a:xfrm>
                <a:off x="3288" y="2091"/>
                <a:ext cx="73" cy="168"/>
              </a:xfrm>
              <a:custGeom>
                <a:avLst/>
                <a:gdLst>
                  <a:gd name="T0" fmla="*/ 222 w 29"/>
                  <a:gd name="T1" fmla="*/ 0 h 63"/>
                  <a:gd name="T2" fmla="*/ 463 w 29"/>
                  <a:gd name="T3" fmla="*/ 605 h 63"/>
                  <a:gd name="T4" fmla="*/ 463 w 29"/>
                  <a:gd name="T5" fmla="*/ 605 h 63"/>
                  <a:gd name="T6" fmla="*/ 222 w 29"/>
                  <a:gd name="T7" fmla="*/ 1195 h 63"/>
                  <a:gd name="T8" fmla="*/ 0 w 29"/>
                  <a:gd name="T9" fmla="*/ 605 h 63"/>
                  <a:gd name="T10" fmla="*/ 0 w 29"/>
                  <a:gd name="T11" fmla="*/ 605 h 63"/>
                  <a:gd name="T12" fmla="*/ 222 w 29"/>
                  <a:gd name="T13" fmla="*/ 0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63">
                    <a:moveTo>
                      <a:pt x="14" y="0"/>
                    </a:moveTo>
                    <a:cubicBezTo>
                      <a:pt x="23" y="0"/>
                      <a:pt x="29" y="14"/>
                      <a:pt x="29" y="32"/>
                    </a:cubicBezTo>
                    <a:cubicBezTo>
                      <a:pt x="29" y="32"/>
                      <a:pt x="29" y="32"/>
                      <a:pt x="29" y="32"/>
                    </a:cubicBezTo>
                    <a:cubicBezTo>
                      <a:pt x="29" y="49"/>
                      <a:pt x="23" y="63"/>
                      <a:pt x="14" y="63"/>
                    </a:cubicBezTo>
                    <a:cubicBezTo>
                      <a:pt x="6" y="63"/>
                      <a:pt x="0" y="49"/>
                      <a:pt x="0" y="32"/>
                    </a:cubicBezTo>
                    <a:cubicBezTo>
                      <a:pt x="0" y="32"/>
                      <a:pt x="0" y="32"/>
                      <a:pt x="0" y="32"/>
                    </a:cubicBezTo>
                    <a:cubicBezTo>
                      <a:pt x="0" y="14"/>
                      <a:pt x="6" y="0"/>
                      <a:pt x="14" y="0"/>
                    </a:cubicBezTo>
                    <a:close/>
                  </a:path>
                </a:pathLst>
              </a:custGeom>
              <a:noFill/>
              <a:ln w="3175" cap="flat">
                <a:solidFill>
                  <a:srgbClr val="F0DDDB"/>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77" name="Freeform 304">
                <a:extLst>
                  <a:ext uri="{FF2B5EF4-FFF2-40B4-BE49-F238E27FC236}">
                    <a16:creationId xmlns:a16="http://schemas.microsoft.com/office/drawing/2014/main" id="{175F74D1-1E13-0C2C-83C3-4127327742DF}"/>
                  </a:ext>
                </a:extLst>
              </p:cNvPr>
              <p:cNvSpPr>
                <a:spLocks/>
              </p:cNvSpPr>
              <p:nvPr/>
            </p:nvSpPr>
            <p:spPr bwMode="auto">
              <a:xfrm>
                <a:off x="3303" y="2125"/>
                <a:ext cx="43" cy="99"/>
              </a:xfrm>
              <a:custGeom>
                <a:avLst/>
                <a:gdLst>
                  <a:gd name="T0" fmla="*/ 0 w 17"/>
                  <a:gd name="T1" fmla="*/ 364 h 37"/>
                  <a:gd name="T2" fmla="*/ 129 w 17"/>
                  <a:gd name="T3" fmla="*/ 0 h 37"/>
                  <a:gd name="T4" fmla="*/ 276 w 17"/>
                  <a:gd name="T5" fmla="*/ 364 h 37"/>
                  <a:gd name="T6" fmla="*/ 276 w 17"/>
                  <a:gd name="T7" fmla="*/ 364 h 37"/>
                  <a:gd name="T8" fmla="*/ 129 w 17"/>
                  <a:gd name="T9" fmla="*/ 709 h 37"/>
                  <a:gd name="T10" fmla="*/ 0 w 17"/>
                  <a:gd name="T11" fmla="*/ 364 h 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37">
                    <a:moveTo>
                      <a:pt x="0" y="19"/>
                    </a:moveTo>
                    <a:cubicBezTo>
                      <a:pt x="0" y="9"/>
                      <a:pt x="4" y="0"/>
                      <a:pt x="8" y="0"/>
                    </a:cubicBezTo>
                    <a:cubicBezTo>
                      <a:pt x="13" y="0"/>
                      <a:pt x="17" y="9"/>
                      <a:pt x="17" y="19"/>
                    </a:cubicBezTo>
                    <a:cubicBezTo>
                      <a:pt x="17" y="19"/>
                      <a:pt x="17" y="19"/>
                      <a:pt x="17" y="19"/>
                    </a:cubicBezTo>
                    <a:cubicBezTo>
                      <a:pt x="17" y="29"/>
                      <a:pt x="13" y="37"/>
                      <a:pt x="8" y="37"/>
                    </a:cubicBezTo>
                    <a:cubicBezTo>
                      <a:pt x="4" y="37"/>
                      <a:pt x="0" y="29"/>
                      <a:pt x="0" y="19"/>
                    </a:cubicBezTo>
                    <a:close/>
                  </a:path>
                </a:pathLst>
              </a:custGeom>
              <a:noFill/>
              <a:ln w="3175" cap="flat">
                <a:solidFill>
                  <a:srgbClr val="F0DDDB"/>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78" name="Freeform 305">
                <a:extLst>
                  <a:ext uri="{FF2B5EF4-FFF2-40B4-BE49-F238E27FC236}">
                    <a16:creationId xmlns:a16="http://schemas.microsoft.com/office/drawing/2014/main" id="{7D57E7C0-10D0-99E8-78E9-E522F43973FC}"/>
                  </a:ext>
                </a:extLst>
              </p:cNvPr>
              <p:cNvSpPr>
                <a:spLocks/>
              </p:cNvSpPr>
              <p:nvPr/>
            </p:nvSpPr>
            <p:spPr bwMode="auto">
              <a:xfrm>
                <a:off x="3218" y="2651"/>
                <a:ext cx="53" cy="130"/>
              </a:xfrm>
              <a:custGeom>
                <a:avLst/>
                <a:gdLst>
                  <a:gd name="T0" fmla="*/ 192 w 21"/>
                  <a:gd name="T1" fmla="*/ 822 h 49"/>
                  <a:gd name="T2" fmla="*/ 255 w 21"/>
                  <a:gd name="T3" fmla="*/ 578 h 49"/>
                  <a:gd name="T4" fmla="*/ 209 w 21"/>
                  <a:gd name="T5" fmla="*/ 111 h 49"/>
                  <a:gd name="T6" fmla="*/ 159 w 21"/>
                  <a:gd name="T7" fmla="*/ 0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49">
                    <a:moveTo>
                      <a:pt x="12" y="44"/>
                    </a:moveTo>
                    <a:cubicBezTo>
                      <a:pt x="17" y="49"/>
                      <a:pt x="21" y="39"/>
                      <a:pt x="16" y="31"/>
                    </a:cubicBezTo>
                    <a:cubicBezTo>
                      <a:pt x="0" y="5"/>
                      <a:pt x="14" y="11"/>
                      <a:pt x="13" y="6"/>
                    </a:cubicBezTo>
                    <a:cubicBezTo>
                      <a:pt x="10" y="0"/>
                      <a:pt x="10" y="0"/>
                      <a:pt x="10" y="0"/>
                    </a:cubicBezTo>
                  </a:path>
                </a:pathLst>
              </a:custGeom>
              <a:noFill/>
              <a:ln w="3175"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79" name="Freeform 306">
                <a:extLst>
                  <a:ext uri="{FF2B5EF4-FFF2-40B4-BE49-F238E27FC236}">
                    <a16:creationId xmlns:a16="http://schemas.microsoft.com/office/drawing/2014/main" id="{EB5551EA-61ED-C125-0211-445206CEAF93}"/>
                  </a:ext>
                </a:extLst>
              </p:cNvPr>
              <p:cNvSpPr>
                <a:spLocks/>
              </p:cNvSpPr>
              <p:nvPr/>
            </p:nvSpPr>
            <p:spPr bwMode="auto">
              <a:xfrm>
                <a:off x="2928" y="1571"/>
                <a:ext cx="343" cy="1197"/>
              </a:xfrm>
              <a:custGeom>
                <a:avLst/>
                <a:gdLst>
                  <a:gd name="T0" fmla="*/ 2151 w 137"/>
                  <a:gd name="T1" fmla="*/ 0 h 449"/>
                  <a:gd name="T2" fmla="*/ 0 w 137"/>
                  <a:gd name="T3" fmla="*/ 4300 h 449"/>
                  <a:gd name="T4" fmla="*/ 1993 w 137"/>
                  <a:gd name="T5" fmla="*/ 8486 h 449"/>
                  <a:gd name="T6" fmla="*/ 2005 w 137"/>
                  <a:gd name="T7" fmla="*/ 8507 h 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449">
                    <a:moveTo>
                      <a:pt x="137" y="0"/>
                    </a:moveTo>
                    <a:cubicBezTo>
                      <a:pt x="123" y="14"/>
                      <a:pt x="0" y="63"/>
                      <a:pt x="0" y="227"/>
                    </a:cubicBezTo>
                    <a:cubicBezTo>
                      <a:pt x="0" y="390"/>
                      <a:pt x="121" y="441"/>
                      <a:pt x="127" y="448"/>
                    </a:cubicBezTo>
                    <a:cubicBezTo>
                      <a:pt x="127" y="449"/>
                      <a:pt x="127" y="449"/>
                      <a:pt x="128" y="449"/>
                    </a:cubicBezTo>
                  </a:path>
                </a:pathLst>
              </a:custGeom>
              <a:noFill/>
              <a:ln w="7938"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80" name="Freeform 307">
                <a:extLst>
                  <a:ext uri="{FF2B5EF4-FFF2-40B4-BE49-F238E27FC236}">
                    <a16:creationId xmlns:a16="http://schemas.microsoft.com/office/drawing/2014/main" id="{2473C187-E249-D142-2FA9-D933EDA9DF71}"/>
                  </a:ext>
                </a:extLst>
              </p:cNvPr>
              <p:cNvSpPr>
                <a:spLocks/>
              </p:cNvSpPr>
              <p:nvPr/>
            </p:nvSpPr>
            <p:spPr bwMode="auto">
              <a:xfrm>
                <a:off x="3243" y="1565"/>
                <a:ext cx="43" cy="131"/>
              </a:xfrm>
              <a:custGeom>
                <a:avLst/>
                <a:gdLst>
                  <a:gd name="T0" fmla="*/ 0 w 17"/>
                  <a:gd name="T1" fmla="*/ 936 h 49"/>
                  <a:gd name="T2" fmla="*/ 51 w 17"/>
                  <a:gd name="T3" fmla="*/ 559 h 49"/>
                  <a:gd name="T4" fmla="*/ 243 w 17"/>
                  <a:gd name="T5" fmla="*/ 192 h 49"/>
                  <a:gd name="T6" fmla="*/ 180 w 17"/>
                  <a:gd name="T7" fmla="*/ 35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49">
                    <a:moveTo>
                      <a:pt x="0" y="49"/>
                    </a:moveTo>
                    <a:cubicBezTo>
                      <a:pt x="6" y="45"/>
                      <a:pt x="0" y="40"/>
                      <a:pt x="3" y="29"/>
                    </a:cubicBezTo>
                    <a:cubicBezTo>
                      <a:pt x="5" y="18"/>
                      <a:pt x="14" y="18"/>
                      <a:pt x="15" y="10"/>
                    </a:cubicBezTo>
                    <a:cubicBezTo>
                      <a:pt x="17" y="2"/>
                      <a:pt x="13" y="0"/>
                      <a:pt x="11" y="2"/>
                    </a:cubicBezTo>
                  </a:path>
                </a:pathLst>
              </a:custGeom>
              <a:noFill/>
              <a:ln w="3175"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81" name="Freeform 308">
                <a:extLst>
                  <a:ext uri="{FF2B5EF4-FFF2-40B4-BE49-F238E27FC236}">
                    <a16:creationId xmlns:a16="http://schemas.microsoft.com/office/drawing/2014/main" id="{8DB9D4FF-E7F7-37F5-E938-D1BE7B8D10E9}"/>
                  </a:ext>
                </a:extLst>
              </p:cNvPr>
              <p:cNvSpPr>
                <a:spLocks/>
              </p:cNvSpPr>
              <p:nvPr/>
            </p:nvSpPr>
            <p:spPr bwMode="auto">
              <a:xfrm>
                <a:off x="3246" y="2517"/>
                <a:ext cx="1932" cy="651"/>
              </a:xfrm>
              <a:custGeom>
                <a:avLst/>
                <a:gdLst>
                  <a:gd name="T0" fmla="*/ 0 w 773"/>
                  <a:gd name="T1" fmla="*/ 1766 h 244"/>
                  <a:gd name="T2" fmla="*/ 0 w 773"/>
                  <a:gd name="T3" fmla="*/ 1766 h 244"/>
                  <a:gd name="T4" fmla="*/ 4436 w 773"/>
                  <a:gd name="T5" fmla="*/ 4634 h 244"/>
                  <a:gd name="T6" fmla="*/ 9528 w 773"/>
                  <a:gd name="T7" fmla="*/ 627 h 244"/>
                  <a:gd name="T8" fmla="*/ 10632 w 773"/>
                  <a:gd name="T9" fmla="*/ 171 h 244"/>
                  <a:gd name="T10" fmla="*/ 12069 w 773"/>
                  <a:gd name="T11" fmla="*/ 718 h 2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3" h="244">
                    <a:moveTo>
                      <a:pt x="0" y="93"/>
                    </a:moveTo>
                    <a:cubicBezTo>
                      <a:pt x="0" y="93"/>
                      <a:pt x="0" y="93"/>
                      <a:pt x="0" y="93"/>
                    </a:cubicBezTo>
                    <a:cubicBezTo>
                      <a:pt x="64" y="185"/>
                      <a:pt x="167" y="244"/>
                      <a:pt x="284" y="244"/>
                    </a:cubicBezTo>
                    <a:cubicBezTo>
                      <a:pt x="436" y="244"/>
                      <a:pt x="561" y="174"/>
                      <a:pt x="610" y="33"/>
                    </a:cubicBezTo>
                    <a:cubicBezTo>
                      <a:pt x="620" y="0"/>
                      <a:pt x="649" y="6"/>
                      <a:pt x="681" y="9"/>
                    </a:cubicBezTo>
                    <a:cubicBezTo>
                      <a:pt x="706" y="12"/>
                      <a:pt x="740" y="23"/>
                      <a:pt x="773" y="38"/>
                    </a:cubicBezTo>
                  </a:path>
                </a:pathLst>
              </a:custGeom>
              <a:noFill/>
              <a:ln w="7938"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82" name="Freeform 309">
                <a:extLst>
                  <a:ext uri="{FF2B5EF4-FFF2-40B4-BE49-F238E27FC236}">
                    <a16:creationId xmlns:a16="http://schemas.microsoft.com/office/drawing/2014/main" id="{208BD4FB-9FD1-C4E4-1CC1-2A93DB6D7A20}"/>
                  </a:ext>
                </a:extLst>
              </p:cNvPr>
              <p:cNvSpPr>
                <a:spLocks/>
              </p:cNvSpPr>
              <p:nvPr/>
            </p:nvSpPr>
            <p:spPr bwMode="auto">
              <a:xfrm>
                <a:off x="3268" y="1200"/>
                <a:ext cx="1910" cy="1016"/>
              </a:xfrm>
              <a:custGeom>
                <a:avLst/>
                <a:gdLst>
                  <a:gd name="T0" fmla="*/ 11938 w 764"/>
                  <a:gd name="T1" fmla="*/ 7224 h 381"/>
                  <a:gd name="T2" fmla="*/ 10688 w 764"/>
                  <a:gd name="T3" fmla="*/ 6883 h 381"/>
                  <a:gd name="T4" fmla="*/ 9925 w 764"/>
                  <a:gd name="T5" fmla="*/ 5939 h 381"/>
                  <a:gd name="T6" fmla="*/ 4300 w 764"/>
                  <a:gd name="T7" fmla="*/ 35 h 381"/>
                  <a:gd name="T8" fmla="*/ 0 w 764"/>
                  <a:gd name="T9" fmla="*/ 2653 h 3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4" h="381">
                    <a:moveTo>
                      <a:pt x="764" y="381"/>
                    </a:moveTo>
                    <a:cubicBezTo>
                      <a:pt x="728" y="371"/>
                      <a:pt x="699" y="365"/>
                      <a:pt x="684" y="363"/>
                    </a:cubicBezTo>
                    <a:cubicBezTo>
                      <a:pt x="651" y="357"/>
                      <a:pt x="639" y="335"/>
                      <a:pt x="635" y="313"/>
                    </a:cubicBezTo>
                    <a:cubicBezTo>
                      <a:pt x="599" y="150"/>
                      <a:pt x="475" y="4"/>
                      <a:pt x="275" y="2"/>
                    </a:cubicBezTo>
                    <a:cubicBezTo>
                      <a:pt x="164" y="0"/>
                      <a:pt x="65" y="55"/>
                      <a:pt x="0" y="140"/>
                    </a:cubicBezTo>
                  </a:path>
                </a:pathLst>
              </a:custGeom>
              <a:noFill/>
              <a:ln w="7938"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83" name="Freeform 310">
                <a:extLst>
                  <a:ext uri="{FF2B5EF4-FFF2-40B4-BE49-F238E27FC236}">
                    <a16:creationId xmlns:a16="http://schemas.microsoft.com/office/drawing/2014/main" id="{FF2B8403-87CF-3298-E0E6-A52FFA7BC1EF}"/>
                  </a:ext>
                </a:extLst>
              </p:cNvPr>
              <p:cNvSpPr>
                <a:spLocks/>
              </p:cNvSpPr>
              <p:nvPr/>
            </p:nvSpPr>
            <p:spPr bwMode="auto">
              <a:xfrm>
                <a:off x="3166" y="2283"/>
                <a:ext cx="1597" cy="810"/>
              </a:xfrm>
              <a:custGeom>
                <a:avLst/>
                <a:gdLst>
                  <a:gd name="T0" fmla="*/ 292 w 639"/>
                  <a:gd name="T1" fmla="*/ 2102 h 304"/>
                  <a:gd name="T2" fmla="*/ 250 w 639"/>
                  <a:gd name="T3" fmla="*/ 2102 h 304"/>
                  <a:gd name="T4" fmla="*/ 542 w 639"/>
                  <a:gd name="T5" fmla="*/ 2726 h 304"/>
                  <a:gd name="T6" fmla="*/ 542 w 639"/>
                  <a:gd name="T7" fmla="*/ 2704 h 304"/>
                  <a:gd name="T8" fmla="*/ 575 w 639"/>
                  <a:gd name="T9" fmla="*/ 2760 h 304"/>
                  <a:gd name="T10" fmla="*/ 717 w 639"/>
                  <a:gd name="T11" fmla="*/ 3011 h 304"/>
                  <a:gd name="T12" fmla="*/ 780 w 639"/>
                  <a:gd name="T13" fmla="*/ 3101 h 304"/>
                  <a:gd name="T14" fmla="*/ 825 w 639"/>
                  <a:gd name="T15" fmla="*/ 3181 h 304"/>
                  <a:gd name="T16" fmla="*/ 905 w 639"/>
                  <a:gd name="T17" fmla="*/ 3293 h 304"/>
                  <a:gd name="T18" fmla="*/ 967 w 639"/>
                  <a:gd name="T19" fmla="*/ 3387 h 304"/>
                  <a:gd name="T20" fmla="*/ 1012 w 639"/>
                  <a:gd name="T21" fmla="*/ 3442 h 304"/>
                  <a:gd name="T22" fmla="*/ 1155 w 639"/>
                  <a:gd name="T23" fmla="*/ 3634 h 304"/>
                  <a:gd name="T24" fmla="*/ 1217 w 639"/>
                  <a:gd name="T25" fmla="*/ 3693 h 304"/>
                  <a:gd name="T26" fmla="*/ 1217 w 639"/>
                  <a:gd name="T27" fmla="*/ 3706 h 304"/>
                  <a:gd name="T28" fmla="*/ 1280 w 639"/>
                  <a:gd name="T29" fmla="*/ 3784 h 304"/>
                  <a:gd name="T30" fmla="*/ 1280 w 639"/>
                  <a:gd name="T31" fmla="*/ 3784 h 304"/>
                  <a:gd name="T32" fmla="*/ 2062 w 639"/>
                  <a:gd name="T33" fmla="*/ 4580 h 304"/>
                  <a:gd name="T34" fmla="*/ 2092 w 639"/>
                  <a:gd name="T35" fmla="*/ 4615 h 304"/>
                  <a:gd name="T36" fmla="*/ 2279 w 639"/>
                  <a:gd name="T37" fmla="*/ 4764 h 304"/>
                  <a:gd name="T38" fmla="*/ 2324 w 639"/>
                  <a:gd name="T39" fmla="*/ 4785 h 304"/>
                  <a:gd name="T40" fmla="*/ 2904 w 639"/>
                  <a:gd name="T41" fmla="*/ 5182 h 304"/>
                  <a:gd name="T42" fmla="*/ 3012 w 639"/>
                  <a:gd name="T43" fmla="*/ 5238 h 304"/>
                  <a:gd name="T44" fmla="*/ 3154 w 639"/>
                  <a:gd name="T45" fmla="*/ 5318 h 304"/>
                  <a:gd name="T46" fmla="*/ 3291 w 639"/>
                  <a:gd name="T47" fmla="*/ 5374 h 304"/>
                  <a:gd name="T48" fmla="*/ 3416 w 639"/>
                  <a:gd name="T49" fmla="*/ 5430 h 304"/>
                  <a:gd name="T50" fmla="*/ 3591 w 639"/>
                  <a:gd name="T51" fmla="*/ 5502 h 304"/>
                  <a:gd name="T52" fmla="*/ 3699 w 639"/>
                  <a:gd name="T53" fmla="*/ 5545 h 304"/>
                  <a:gd name="T54" fmla="*/ 3966 w 639"/>
                  <a:gd name="T55" fmla="*/ 5617 h 304"/>
                  <a:gd name="T56" fmla="*/ 4071 w 639"/>
                  <a:gd name="T57" fmla="*/ 5638 h 304"/>
                  <a:gd name="T58" fmla="*/ 4259 w 639"/>
                  <a:gd name="T59" fmla="*/ 5694 h 304"/>
                  <a:gd name="T60" fmla="*/ 4371 w 639"/>
                  <a:gd name="T61" fmla="*/ 5715 h 304"/>
                  <a:gd name="T62" fmla="*/ 4571 w 639"/>
                  <a:gd name="T63" fmla="*/ 5729 h 304"/>
                  <a:gd name="T64" fmla="*/ 4666 w 639"/>
                  <a:gd name="T65" fmla="*/ 5750 h 304"/>
                  <a:gd name="T66" fmla="*/ 4966 w 639"/>
                  <a:gd name="T67" fmla="*/ 5750 h 304"/>
                  <a:gd name="T68" fmla="*/ 9599 w 639"/>
                  <a:gd name="T69" fmla="*/ 2044 h 304"/>
                  <a:gd name="T70" fmla="*/ 9974 w 639"/>
                  <a:gd name="T71" fmla="*/ 1433 h 304"/>
                  <a:gd name="T72" fmla="*/ 8807 w 639"/>
                  <a:gd name="T73" fmla="*/ 3272 h 304"/>
                  <a:gd name="T74" fmla="*/ 4966 w 639"/>
                  <a:gd name="T75" fmla="*/ 5489 h 304"/>
                  <a:gd name="T76" fmla="*/ 1437 w 639"/>
                  <a:gd name="T77" fmla="*/ 3578 h 304"/>
                  <a:gd name="T78" fmla="*/ 1437 w 639"/>
                  <a:gd name="T79" fmla="*/ 3578 h 304"/>
                  <a:gd name="T80" fmla="*/ 1342 w 639"/>
                  <a:gd name="T81" fmla="*/ 3480 h 304"/>
                  <a:gd name="T82" fmla="*/ 1137 w 639"/>
                  <a:gd name="T83" fmla="*/ 2990 h 304"/>
                  <a:gd name="T84" fmla="*/ 1062 w 639"/>
                  <a:gd name="T85" fmla="*/ 2614 h 304"/>
                  <a:gd name="T86" fmla="*/ 967 w 639"/>
                  <a:gd name="T87" fmla="*/ 2478 h 304"/>
                  <a:gd name="T88" fmla="*/ 1000 w 639"/>
                  <a:gd name="T89" fmla="*/ 2251 h 304"/>
                  <a:gd name="T90" fmla="*/ 875 w 639"/>
                  <a:gd name="T91" fmla="*/ 2060 h 304"/>
                  <a:gd name="T92" fmla="*/ 825 w 639"/>
                  <a:gd name="T93" fmla="*/ 1703 h 304"/>
                  <a:gd name="T94" fmla="*/ 542 w 639"/>
                  <a:gd name="T95" fmla="*/ 1910 h 304"/>
                  <a:gd name="T96" fmla="*/ 342 w 639"/>
                  <a:gd name="T97" fmla="*/ 1476 h 304"/>
                  <a:gd name="T98" fmla="*/ 325 w 639"/>
                  <a:gd name="T99" fmla="*/ 986 h 304"/>
                  <a:gd name="T100" fmla="*/ 312 w 639"/>
                  <a:gd name="T101" fmla="*/ 602 h 304"/>
                  <a:gd name="T102" fmla="*/ 187 w 639"/>
                  <a:gd name="T103" fmla="*/ 77 h 304"/>
                  <a:gd name="T104" fmla="*/ 30 w 639"/>
                  <a:gd name="T105" fmla="*/ 397 h 304"/>
                  <a:gd name="T106" fmla="*/ 92 w 639"/>
                  <a:gd name="T107" fmla="*/ 794 h 304"/>
                  <a:gd name="T108" fmla="*/ 75 w 639"/>
                  <a:gd name="T109" fmla="*/ 943 h 304"/>
                  <a:gd name="T110" fmla="*/ 167 w 639"/>
                  <a:gd name="T111" fmla="*/ 1156 h 304"/>
                  <a:gd name="T112" fmla="*/ 125 w 639"/>
                  <a:gd name="T113" fmla="*/ 1327 h 304"/>
                  <a:gd name="T114" fmla="*/ 217 w 639"/>
                  <a:gd name="T115" fmla="*/ 1513 h 304"/>
                  <a:gd name="T116" fmla="*/ 217 w 639"/>
                  <a:gd name="T117" fmla="*/ 1761 h 304"/>
                  <a:gd name="T118" fmla="*/ 342 w 639"/>
                  <a:gd name="T119" fmla="*/ 1966 h 304"/>
                  <a:gd name="T120" fmla="*/ 292 w 639"/>
                  <a:gd name="T121" fmla="*/ 2102 h 3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39" h="304">
                    <a:moveTo>
                      <a:pt x="19" y="111"/>
                    </a:moveTo>
                    <a:cubicBezTo>
                      <a:pt x="16" y="111"/>
                      <a:pt x="16" y="111"/>
                      <a:pt x="16" y="111"/>
                    </a:cubicBezTo>
                    <a:cubicBezTo>
                      <a:pt x="22" y="122"/>
                      <a:pt x="28" y="133"/>
                      <a:pt x="35" y="144"/>
                    </a:cubicBezTo>
                    <a:cubicBezTo>
                      <a:pt x="35" y="143"/>
                      <a:pt x="35" y="143"/>
                      <a:pt x="35" y="143"/>
                    </a:cubicBezTo>
                    <a:cubicBezTo>
                      <a:pt x="36" y="144"/>
                      <a:pt x="36" y="145"/>
                      <a:pt x="37" y="146"/>
                    </a:cubicBezTo>
                    <a:cubicBezTo>
                      <a:pt x="40" y="150"/>
                      <a:pt x="43" y="155"/>
                      <a:pt x="46" y="159"/>
                    </a:cubicBezTo>
                    <a:cubicBezTo>
                      <a:pt x="47" y="161"/>
                      <a:pt x="49" y="163"/>
                      <a:pt x="50" y="164"/>
                    </a:cubicBezTo>
                    <a:cubicBezTo>
                      <a:pt x="51" y="166"/>
                      <a:pt x="52" y="167"/>
                      <a:pt x="53" y="168"/>
                    </a:cubicBezTo>
                    <a:cubicBezTo>
                      <a:pt x="55" y="170"/>
                      <a:pt x="57" y="172"/>
                      <a:pt x="58" y="174"/>
                    </a:cubicBezTo>
                    <a:cubicBezTo>
                      <a:pt x="60" y="176"/>
                      <a:pt x="61" y="177"/>
                      <a:pt x="62" y="179"/>
                    </a:cubicBezTo>
                    <a:cubicBezTo>
                      <a:pt x="63" y="180"/>
                      <a:pt x="64" y="181"/>
                      <a:pt x="65" y="182"/>
                    </a:cubicBezTo>
                    <a:cubicBezTo>
                      <a:pt x="68" y="185"/>
                      <a:pt x="71" y="189"/>
                      <a:pt x="74" y="192"/>
                    </a:cubicBezTo>
                    <a:cubicBezTo>
                      <a:pt x="75" y="193"/>
                      <a:pt x="76" y="194"/>
                      <a:pt x="78" y="195"/>
                    </a:cubicBezTo>
                    <a:cubicBezTo>
                      <a:pt x="78" y="195"/>
                      <a:pt x="78" y="196"/>
                      <a:pt x="78" y="196"/>
                    </a:cubicBezTo>
                    <a:cubicBezTo>
                      <a:pt x="79" y="197"/>
                      <a:pt x="80" y="198"/>
                      <a:pt x="82" y="200"/>
                    </a:cubicBezTo>
                    <a:cubicBezTo>
                      <a:pt x="82" y="200"/>
                      <a:pt x="82" y="200"/>
                      <a:pt x="82" y="200"/>
                    </a:cubicBezTo>
                    <a:cubicBezTo>
                      <a:pt x="97" y="215"/>
                      <a:pt x="114" y="229"/>
                      <a:pt x="132" y="242"/>
                    </a:cubicBezTo>
                    <a:cubicBezTo>
                      <a:pt x="133" y="243"/>
                      <a:pt x="134" y="243"/>
                      <a:pt x="134" y="244"/>
                    </a:cubicBezTo>
                    <a:cubicBezTo>
                      <a:pt x="138" y="246"/>
                      <a:pt x="142" y="249"/>
                      <a:pt x="146" y="252"/>
                    </a:cubicBezTo>
                    <a:cubicBezTo>
                      <a:pt x="147" y="252"/>
                      <a:pt x="148" y="253"/>
                      <a:pt x="149" y="253"/>
                    </a:cubicBezTo>
                    <a:cubicBezTo>
                      <a:pt x="161" y="261"/>
                      <a:pt x="174" y="268"/>
                      <a:pt x="186" y="274"/>
                    </a:cubicBezTo>
                    <a:cubicBezTo>
                      <a:pt x="188" y="275"/>
                      <a:pt x="191" y="276"/>
                      <a:pt x="193" y="277"/>
                    </a:cubicBezTo>
                    <a:cubicBezTo>
                      <a:pt x="196" y="278"/>
                      <a:pt x="199" y="279"/>
                      <a:pt x="202" y="281"/>
                    </a:cubicBezTo>
                    <a:cubicBezTo>
                      <a:pt x="205" y="282"/>
                      <a:pt x="208" y="283"/>
                      <a:pt x="211" y="284"/>
                    </a:cubicBezTo>
                    <a:cubicBezTo>
                      <a:pt x="214" y="285"/>
                      <a:pt x="216" y="286"/>
                      <a:pt x="219" y="287"/>
                    </a:cubicBezTo>
                    <a:cubicBezTo>
                      <a:pt x="223" y="288"/>
                      <a:pt x="227" y="290"/>
                      <a:pt x="230" y="291"/>
                    </a:cubicBezTo>
                    <a:cubicBezTo>
                      <a:pt x="232" y="291"/>
                      <a:pt x="235" y="292"/>
                      <a:pt x="237" y="293"/>
                    </a:cubicBezTo>
                    <a:cubicBezTo>
                      <a:pt x="243" y="294"/>
                      <a:pt x="249" y="296"/>
                      <a:pt x="254" y="297"/>
                    </a:cubicBezTo>
                    <a:cubicBezTo>
                      <a:pt x="256" y="298"/>
                      <a:pt x="259" y="298"/>
                      <a:pt x="261" y="298"/>
                    </a:cubicBezTo>
                    <a:cubicBezTo>
                      <a:pt x="265" y="299"/>
                      <a:pt x="269" y="300"/>
                      <a:pt x="273" y="301"/>
                    </a:cubicBezTo>
                    <a:cubicBezTo>
                      <a:pt x="275" y="301"/>
                      <a:pt x="278" y="301"/>
                      <a:pt x="280" y="302"/>
                    </a:cubicBezTo>
                    <a:cubicBezTo>
                      <a:pt x="284" y="302"/>
                      <a:pt x="289" y="303"/>
                      <a:pt x="293" y="303"/>
                    </a:cubicBezTo>
                    <a:cubicBezTo>
                      <a:pt x="295" y="303"/>
                      <a:pt x="297" y="303"/>
                      <a:pt x="299" y="304"/>
                    </a:cubicBezTo>
                    <a:cubicBezTo>
                      <a:pt x="305" y="304"/>
                      <a:pt x="311" y="304"/>
                      <a:pt x="318" y="304"/>
                    </a:cubicBezTo>
                    <a:cubicBezTo>
                      <a:pt x="453" y="304"/>
                      <a:pt x="571" y="234"/>
                      <a:pt x="615" y="108"/>
                    </a:cubicBezTo>
                    <a:cubicBezTo>
                      <a:pt x="618" y="95"/>
                      <a:pt x="627" y="83"/>
                      <a:pt x="639" y="76"/>
                    </a:cubicBezTo>
                    <a:cubicBezTo>
                      <a:pt x="613" y="63"/>
                      <a:pt x="583" y="147"/>
                      <a:pt x="564" y="173"/>
                    </a:cubicBezTo>
                    <a:cubicBezTo>
                      <a:pt x="507" y="249"/>
                      <a:pt x="405" y="290"/>
                      <a:pt x="318" y="290"/>
                    </a:cubicBezTo>
                    <a:cubicBezTo>
                      <a:pt x="234" y="290"/>
                      <a:pt x="152" y="250"/>
                      <a:pt x="92" y="189"/>
                    </a:cubicBezTo>
                    <a:cubicBezTo>
                      <a:pt x="92" y="189"/>
                      <a:pt x="92" y="189"/>
                      <a:pt x="92" y="189"/>
                    </a:cubicBezTo>
                    <a:cubicBezTo>
                      <a:pt x="86" y="184"/>
                      <a:pt x="86" y="184"/>
                      <a:pt x="86" y="184"/>
                    </a:cubicBezTo>
                    <a:cubicBezTo>
                      <a:pt x="77" y="175"/>
                      <a:pt x="77" y="171"/>
                      <a:pt x="73" y="158"/>
                    </a:cubicBezTo>
                    <a:cubicBezTo>
                      <a:pt x="69" y="145"/>
                      <a:pt x="73" y="142"/>
                      <a:pt x="68" y="138"/>
                    </a:cubicBezTo>
                    <a:cubicBezTo>
                      <a:pt x="62" y="134"/>
                      <a:pt x="60" y="135"/>
                      <a:pt x="62" y="131"/>
                    </a:cubicBezTo>
                    <a:cubicBezTo>
                      <a:pt x="63" y="126"/>
                      <a:pt x="67" y="128"/>
                      <a:pt x="64" y="119"/>
                    </a:cubicBezTo>
                    <a:cubicBezTo>
                      <a:pt x="61" y="110"/>
                      <a:pt x="58" y="111"/>
                      <a:pt x="56" y="109"/>
                    </a:cubicBezTo>
                    <a:cubicBezTo>
                      <a:pt x="51" y="103"/>
                      <a:pt x="61" y="95"/>
                      <a:pt x="53" y="90"/>
                    </a:cubicBezTo>
                    <a:cubicBezTo>
                      <a:pt x="46" y="85"/>
                      <a:pt x="45" y="100"/>
                      <a:pt x="35" y="101"/>
                    </a:cubicBezTo>
                    <a:cubicBezTo>
                      <a:pt x="29" y="102"/>
                      <a:pt x="23" y="92"/>
                      <a:pt x="22" y="78"/>
                    </a:cubicBezTo>
                    <a:cubicBezTo>
                      <a:pt x="21" y="70"/>
                      <a:pt x="21" y="57"/>
                      <a:pt x="21" y="52"/>
                    </a:cubicBezTo>
                    <a:cubicBezTo>
                      <a:pt x="21" y="47"/>
                      <a:pt x="20" y="40"/>
                      <a:pt x="20" y="32"/>
                    </a:cubicBezTo>
                    <a:cubicBezTo>
                      <a:pt x="19" y="20"/>
                      <a:pt x="16" y="7"/>
                      <a:pt x="12" y="4"/>
                    </a:cubicBezTo>
                    <a:cubicBezTo>
                      <a:pt x="4" y="0"/>
                      <a:pt x="5" y="7"/>
                      <a:pt x="2" y="21"/>
                    </a:cubicBezTo>
                    <a:cubicBezTo>
                      <a:pt x="0" y="36"/>
                      <a:pt x="5" y="38"/>
                      <a:pt x="6" y="42"/>
                    </a:cubicBezTo>
                    <a:cubicBezTo>
                      <a:pt x="7" y="46"/>
                      <a:pt x="3" y="46"/>
                      <a:pt x="5" y="50"/>
                    </a:cubicBezTo>
                    <a:cubicBezTo>
                      <a:pt x="6" y="55"/>
                      <a:pt x="9" y="56"/>
                      <a:pt x="11" y="61"/>
                    </a:cubicBezTo>
                    <a:cubicBezTo>
                      <a:pt x="12" y="65"/>
                      <a:pt x="7" y="64"/>
                      <a:pt x="8" y="70"/>
                    </a:cubicBezTo>
                    <a:cubicBezTo>
                      <a:pt x="9" y="75"/>
                      <a:pt x="13" y="75"/>
                      <a:pt x="14" y="80"/>
                    </a:cubicBezTo>
                    <a:cubicBezTo>
                      <a:pt x="15" y="85"/>
                      <a:pt x="13" y="87"/>
                      <a:pt x="14" y="93"/>
                    </a:cubicBezTo>
                    <a:cubicBezTo>
                      <a:pt x="15" y="99"/>
                      <a:pt x="20" y="99"/>
                      <a:pt x="22" y="104"/>
                    </a:cubicBezTo>
                    <a:cubicBezTo>
                      <a:pt x="24" y="109"/>
                      <a:pt x="24" y="111"/>
                      <a:pt x="19" y="111"/>
                    </a:cubicBezTo>
                    <a:close/>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84" name="Freeform 311">
                <a:extLst>
                  <a:ext uri="{FF2B5EF4-FFF2-40B4-BE49-F238E27FC236}">
                    <a16:creationId xmlns:a16="http://schemas.microsoft.com/office/drawing/2014/main" id="{D28870EF-9E62-BD61-9859-705CC55125A4}"/>
                  </a:ext>
                </a:extLst>
              </p:cNvPr>
              <p:cNvSpPr>
                <a:spLocks/>
              </p:cNvSpPr>
              <p:nvPr/>
            </p:nvSpPr>
            <p:spPr bwMode="auto">
              <a:xfrm>
                <a:off x="3141" y="1771"/>
                <a:ext cx="85" cy="808"/>
              </a:xfrm>
              <a:custGeom>
                <a:avLst/>
                <a:gdLst>
                  <a:gd name="T0" fmla="*/ 458 w 34"/>
                  <a:gd name="T1" fmla="*/ 5747 h 303"/>
                  <a:gd name="T2" fmla="*/ 500 w 34"/>
                  <a:gd name="T3" fmla="*/ 5611 h 303"/>
                  <a:gd name="T4" fmla="*/ 375 w 34"/>
                  <a:gd name="T5" fmla="*/ 5405 h 303"/>
                  <a:gd name="T6" fmla="*/ 375 w 34"/>
                  <a:gd name="T7" fmla="*/ 5155 h 303"/>
                  <a:gd name="T8" fmla="*/ 283 w 34"/>
                  <a:gd name="T9" fmla="*/ 4971 h 303"/>
                  <a:gd name="T10" fmla="*/ 333 w 34"/>
                  <a:gd name="T11" fmla="*/ 4800 h 303"/>
                  <a:gd name="T12" fmla="*/ 238 w 34"/>
                  <a:gd name="T13" fmla="*/ 4587 h 303"/>
                  <a:gd name="T14" fmla="*/ 250 w 34"/>
                  <a:gd name="T15" fmla="*/ 4437 h 303"/>
                  <a:gd name="T16" fmla="*/ 188 w 34"/>
                  <a:gd name="T17" fmla="*/ 4040 h 303"/>
                  <a:gd name="T18" fmla="*/ 300 w 34"/>
                  <a:gd name="T19" fmla="*/ 3699 h 303"/>
                  <a:gd name="T20" fmla="*/ 270 w 34"/>
                  <a:gd name="T21" fmla="*/ 2069 h 303"/>
                  <a:gd name="T22" fmla="*/ 188 w 34"/>
                  <a:gd name="T23" fmla="*/ 1707 h 303"/>
                  <a:gd name="T24" fmla="*/ 250 w 34"/>
                  <a:gd name="T25" fmla="*/ 1309 h 303"/>
                  <a:gd name="T26" fmla="*/ 238 w 34"/>
                  <a:gd name="T27" fmla="*/ 1160 h 303"/>
                  <a:gd name="T28" fmla="*/ 333 w 34"/>
                  <a:gd name="T29" fmla="*/ 947 h 303"/>
                  <a:gd name="T30" fmla="*/ 283 w 34"/>
                  <a:gd name="T31" fmla="*/ 717 h 303"/>
                  <a:gd name="T32" fmla="*/ 375 w 34"/>
                  <a:gd name="T33" fmla="*/ 512 h 303"/>
                  <a:gd name="T34" fmla="*/ 375 w 34"/>
                  <a:gd name="T35" fmla="*/ 341 h 303"/>
                  <a:gd name="T36" fmla="*/ 500 w 34"/>
                  <a:gd name="T37" fmla="*/ 136 h 303"/>
                  <a:gd name="T38" fmla="*/ 458 w 34"/>
                  <a:gd name="T39" fmla="*/ 0 h 303"/>
                  <a:gd name="T40" fmla="*/ 408 w 34"/>
                  <a:gd name="T41" fmla="*/ 0 h 3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4" h="303">
                    <a:moveTo>
                      <a:pt x="29" y="303"/>
                    </a:moveTo>
                    <a:cubicBezTo>
                      <a:pt x="34" y="303"/>
                      <a:pt x="34" y="301"/>
                      <a:pt x="32" y="296"/>
                    </a:cubicBezTo>
                    <a:cubicBezTo>
                      <a:pt x="30" y="291"/>
                      <a:pt x="25" y="291"/>
                      <a:pt x="24" y="285"/>
                    </a:cubicBezTo>
                    <a:cubicBezTo>
                      <a:pt x="23" y="279"/>
                      <a:pt x="25" y="277"/>
                      <a:pt x="24" y="272"/>
                    </a:cubicBezTo>
                    <a:cubicBezTo>
                      <a:pt x="23" y="267"/>
                      <a:pt x="19" y="267"/>
                      <a:pt x="18" y="262"/>
                    </a:cubicBezTo>
                    <a:cubicBezTo>
                      <a:pt x="17" y="256"/>
                      <a:pt x="22" y="257"/>
                      <a:pt x="21" y="253"/>
                    </a:cubicBezTo>
                    <a:cubicBezTo>
                      <a:pt x="19" y="248"/>
                      <a:pt x="16" y="247"/>
                      <a:pt x="15" y="242"/>
                    </a:cubicBezTo>
                    <a:cubicBezTo>
                      <a:pt x="13" y="238"/>
                      <a:pt x="17" y="238"/>
                      <a:pt x="16" y="234"/>
                    </a:cubicBezTo>
                    <a:cubicBezTo>
                      <a:pt x="15" y="230"/>
                      <a:pt x="10" y="228"/>
                      <a:pt x="12" y="213"/>
                    </a:cubicBezTo>
                    <a:cubicBezTo>
                      <a:pt x="15" y="201"/>
                      <a:pt x="14" y="194"/>
                      <a:pt x="19" y="195"/>
                    </a:cubicBezTo>
                    <a:cubicBezTo>
                      <a:pt x="0" y="185"/>
                      <a:pt x="4" y="122"/>
                      <a:pt x="17" y="109"/>
                    </a:cubicBezTo>
                    <a:cubicBezTo>
                      <a:pt x="14" y="107"/>
                      <a:pt x="14" y="100"/>
                      <a:pt x="12" y="90"/>
                    </a:cubicBezTo>
                    <a:cubicBezTo>
                      <a:pt x="10" y="75"/>
                      <a:pt x="15" y="73"/>
                      <a:pt x="16" y="69"/>
                    </a:cubicBezTo>
                    <a:cubicBezTo>
                      <a:pt x="17" y="65"/>
                      <a:pt x="13" y="65"/>
                      <a:pt x="15" y="61"/>
                    </a:cubicBezTo>
                    <a:cubicBezTo>
                      <a:pt x="16" y="56"/>
                      <a:pt x="19" y="55"/>
                      <a:pt x="21" y="50"/>
                    </a:cubicBezTo>
                    <a:cubicBezTo>
                      <a:pt x="22" y="46"/>
                      <a:pt x="17" y="43"/>
                      <a:pt x="18" y="38"/>
                    </a:cubicBezTo>
                    <a:cubicBezTo>
                      <a:pt x="19" y="32"/>
                      <a:pt x="23" y="32"/>
                      <a:pt x="24" y="27"/>
                    </a:cubicBezTo>
                    <a:cubicBezTo>
                      <a:pt x="25" y="23"/>
                      <a:pt x="23" y="24"/>
                      <a:pt x="24" y="18"/>
                    </a:cubicBezTo>
                    <a:cubicBezTo>
                      <a:pt x="25" y="13"/>
                      <a:pt x="30" y="12"/>
                      <a:pt x="32" y="7"/>
                    </a:cubicBezTo>
                    <a:cubicBezTo>
                      <a:pt x="34" y="2"/>
                      <a:pt x="34" y="0"/>
                      <a:pt x="29" y="0"/>
                    </a:cubicBezTo>
                    <a:cubicBezTo>
                      <a:pt x="26" y="0"/>
                      <a:pt x="26" y="0"/>
                      <a:pt x="26" y="0"/>
                    </a:cubicBez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85" name="Freeform 312">
                <a:extLst>
                  <a:ext uri="{FF2B5EF4-FFF2-40B4-BE49-F238E27FC236}">
                    <a16:creationId xmlns:a16="http://schemas.microsoft.com/office/drawing/2014/main" id="{EE348B75-8AF1-51BA-03AC-8C30D1D3AFB3}"/>
                  </a:ext>
                </a:extLst>
              </p:cNvPr>
              <p:cNvSpPr>
                <a:spLocks/>
              </p:cNvSpPr>
              <p:nvPr/>
            </p:nvSpPr>
            <p:spPr bwMode="auto">
              <a:xfrm>
                <a:off x="3166" y="1267"/>
                <a:ext cx="1692" cy="920"/>
              </a:xfrm>
              <a:custGeom>
                <a:avLst/>
                <a:gdLst>
                  <a:gd name="T0" fmla="*/ 10494 w 677"/>
                  <a:gd name="T1" fmla="*/ 6464 h 345"/>
                  <a:gd name="T2" fmla="*/ 10349 w 677"/>
                  <a:gd name="T3" fmla="*/ 6293 h 345"/>
                  <a:gd name="T4" fmla="*/ 10337 w 677"/>
                  <a:gd name="T5" fmla="*/ 6259 h 345"/>
                  <a:gd name="T6" fmla="*/ 10212 w 677"/>
                  <a:gd name="T7" fmla="*/ 6051 h 345"/>
                  <a:gd name="T8" fmla="*/ 10182 w 677"/>
                  <a:gd name="T9" fmla="*/ 5995 h 345"/>
                  <a:gd name="T10" fmla="*/ 10162 w 677"/>
                  <a:gd name="T11" fmla="*/ 5917 h 345"/>
                  <a:gd name="T12" fmla="*/ 10132 w 677"/>
                  <a:gd name="T13" fmla="*/ 5837 h 345"/>
                  <a:gd name="T14" fmla="*/ 10100 w 677"/>
                  <a:gd name="T15" fmla="*/ 5781 h 345"/>
                  <a:gd name="T16" fmla="*/ 10057 w 677"/>
                  <a:gd name="T17" fmla="*/ 5539 h 345"/>
                  <a:gd name="T18" fmla="*/ 9995 w 677"/>
                  <a:gd name="T19" fmla="*/ 5256 h 345"/>
                  <a:gd name="T20" fmla="*/ 4634 w 677"/>
                  <a:gd name="T21" fmla="*/ 0 h 345"/>
                  <a:gd name="T22" fmla="*/ 4529 w 677"/>
                  <a:gd name="T23" fmla="*/ 21 h 345"/>
                  <a:gd name="T24" fmla="*/ 4186 w 677"/>
                  <a:gd name="T25" fmla="*/ 77 h 345"/>
                  <a:gd name="T26" fmla="*/ 3999 w 677"/>
                  <a:gd name="T27" fmla="*/ 115 h 345"/>
                  <a:gd name="T28" fmla="*/ 3811 w 677"/>
                  <a:gd name="T29" fmla="*/ 171 h 345"/>
                  <a:gd name="T30" fmla="*/ 3686 w 677"/>
                  <a:gd name="T31" fmla="*/ 205 h 345"/>
                  <a:gd name="T32" fmla="*/ 3466 w 677"/>
                  <a:gd name="T33" fmla="*/ 285 h 345"/>
                  <a:gd name="T34" fmla="*/ 3374 w 677"/>
                  <a:gd name="T35" fmla="*/ 320 h 345"/>
                  <a:gd name="T36" fmla="*/ 3217 w 677"/>
                  <a:gd name="T37" fmla="*/ 397 h 345"/>
                  <a:gd name="T38" fmla="*/ 2937 w 677"/>
                  <a:gd name="T39" fmla="*/ 547 h 345"/>
                  <a:gd name="T40" fmla="*/ 2874 w 677"/>
                  <a:gd name="T41" fmla="*/ 589 h 345"/>
                  <a:gd name="T42" fmla="*/ 2762 w 677"/>
                  <a:gd name="T43" fmla="*/ 648 h 345"/>
                  <a:gd name="T44" fmla="*/ 2512 w 677"/>
                  <a:gd name="T45" fmla="*/ 819 h 345"/>
                  <a:gd name="T46" fmla="*/ 2342 w 677"/>
                  <a:gd name="T47" fmla="*/ 931 h 345"/>
                  <a:gd name="T48" fmla="*/ 2262 w 677"/>
                  <a:gd name="T49" fmla="*/ 989 h 345"/>
                  <a:gd name="T50" fmla="*/ 2199 w 677"/>
                  <a:gd name="T51" fmla="*/ 1045 h 345"/>
                  <a:gd name="T52" fmla="*/ 1949 w 677"/>
                  <a:gd name="T53" fmla="*/ 1251 h 345"/>
                  <a:gd name="T54" fmla="*/ 1917 w 677"/>
                  <a:gd name="T55" fmla="*/ 1272 h 345"/>
                  <a:gd name="T56" fmla="*/ 1655 w 677"/>
                  <a:gd name="T57" fmla="*/ 1515 h 345"/>
                  <a:gd name="T58" fmla="*/ 1530 w 677"/>
                  <a:gd name="T59" fmla="*/ 1651 h 345"/>
                  <a:gd name="T60" fmla="*/ 1405 w 677"/>
                  <a:gd name="T61" fmla="*/ 1763 h 345"/>
                  <a:gd name="T62" fmla="*/ 1187 w 677"/>
                  <a:gd name="T63" fmla="*/ 2048 h 345"/>
                  <a:gd name="T64" fmla="*/ 1062 w 677"/>
                  <a:gd name="T65" fmla="*/ 2197 h 345"/>
                  <a:gd name="T66" fmla="*/ 1000 w 677"/>
                  <a:gd name="T67" fmla="*/ 2275 h 345"/>
                  <a:gd name="T68" fmla="*/ 842 w 677"/>
                  <a:gd name="T69" fmla="*/ 2504 h 345"/>
                  <a:gd name="T70" fmla="*/ 792 w 677"/>
                  <a:gd name="T71" fmla="*/ 2581 h 345"/>
                  <a:gd name="T72" fmla="*/ 637 w 677"/>
                  <a:gd name="T73" fmla="*/ 2824 h 345"/>
                  <a:gd name="T74" fmla="*/ 512 w 677"/>
                  <a:gd name="T75" fmla="*/ 3037 h 345"/>
                  <a:gd name="T76" fmla="*/ 292 w 677"/>
                  <a:gd name="T77" fmla="*/ 3584 h 345"/>
                  <a:gd name="T78" fmla="*/ 217 w 677"/>
                  <a:gd name="T79" fmla="*/ 3925 h 345"/>
                  <a:gd name="T80" fmla="*/ 125 w 677"/>
                  <a:gd name="T81" fmla="*/ 4301 h 345"/>
                  <a:gd name="T82" fmla="*/ 75 w 677"/>
                  <a:gd name="T83" fmla="*/ 4744 h 345"/>
                  <a:gd name="T84" fmla="*/ 30 w 677"/>
                  <a:gd name="T85" fmla="*/ 5291 h 345"/>
                  <a:gd name="T86" fmla="*/ 312 w 677"/>
                  <a:gd name="T87" fmla="*/ 5085 h 345"/>
                  <a:gd name="T88" fmla="*/ 342 w 677"/>
                  <a:gd name="T89" fmla="*/ 4211 h 345"/>
                  <a:gd name="T90" fmla="*/ 792 w 677"/>
                  <a:gd name="T91" fmla="*/ 3925 h 345"/>
                  <a:gd name="T92" fmla="*/ 937 w 677"/>
                  <a:gd name="T93" fmla="*/ 3413 h 345"/>
                  <a:gd name="T94" fmla="*/ 1062 w 677"/>
                  <a:gd name="T95" fmla="*/ 3072 h 345"/>
                  <a:gd name="T96" fmla="*/ 1325 w 677"/>
                  <a:gd name="T97" fmla="*/ 2240 h 345"/>
                  <a:gd name="T98" fmla="*/ 4966 w 677"/>
                  <a:gd name="T99" fmla="*/ 264 h 345"/>
                  <a:gd name="T100" fmla="*/ 10569 w 677"/>
                  <a:gd name="T101" fmla="*/ 6541 h 345"/>
                  <a:gd name="T102" fmla="*/ 10494 w 677"/>
                  <a:gd name="T103" fmla="*/ 6464 h 3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77" h="345">
                    <a:moveTo>
                      <a:pt x="672" y="341"/>
                    </a:moveTo>
                    <a:cubicBezTo>
                      <a:pt x="672" y="341"/>
                      <a:pt x="672" y="341"/>
                      <a:pt x="672" y="341"/>
                    </a:cubicBezTo>
                    <a:cubicBezTo>
                      <a:pt x="669" y="338"/>
                      <a:pt x="666" y="335"/>
                      <a:pt x="663" y="332"/>
                    </a:cubicBezTo>
                    <a:cubicBezTo>
                      <a:pt x="663" y="332"/>
                      <a:pt x="663" y="332"/>
                      <a:pt x="663" y="332"/>
                    </a:cubicBezTo>
                    <a:cubicBezTo>
                      <a:pt x="663" y="331"/>
                      <a:pt x="662" y="331"/>
                      <a:pt x="662" y="330"/>
                    </a:cubicBezTo>
                    <a:cubicBezTo>
                      <a:pt x="662" y="330"/>
                      <a:pt x="662" y="330"/>
                      <a:pt x="662" y="330"/>
                    </a:cubicBezTo>
                    <a:cubicBezTo>
                      <a:pt x="659" y="327"/>
                      <a:pt x="657" y="323"/>
                      <a:pt x="654" y="319"/>
                    </a:cubicBezTo>
                    <a:cubicBezTo>
                      <a:pt x="654" y="319"/>
                      <a:pt x="654" y="319"/>
                      <a:pt x="654" y="319"/>
                    </a:cubicBezTo>
                    <a:cubicBezTo>
                      <a:pt x="654" y="318"/>
                      <a:pt x="653" y="317"/>
                      <a:pt x="652" y="316"/>
                    </a:cubicBezTo>
                    <a:cubicBezTo>
                      <a:pt x="652" y="316"/>
                      <a:pt x="652" y="316"/>
                      <a:pt x="652" y="316"/>
                    </a:cubicBezTo>
                    <a:cubicBezTo>
                      <a:pt x="652" y="315"/>
                      <a:pt x="651" y="313"/>
                      <a:pt x="651" y="312"/>
                    </a:cubicBezTo>
                    <a:cubicBezTo>
                      <a:pt x="651" y="312"/>
                      <a:pt x="651" y="312"/>
                      <a:pt x="651" y="312"/>
                    </a:cubicBezTo>
                    <a:cubicBezTo>
                      <a:pt x="650" y="311"/>
                      <a:pt x="649" y="310"/>
                      <a:pt x="649" y="308"/>
                    </a:cubicBezTo>
                    <a:cubicBezTo>
                      <a:pt x="649" y="308"/>
                      <a:pt x="649" y="308"/>
                      <a:pt x="649" y="308"/>
                    </a:cubicBezTo>
                    <a:cubicBezTo>
                      <a:pt x="648" y="307"/>
                      <a:pt x="648" y="306"/>
                      <a:pt x="647" y="305"/>
                    </a:cubicBezTo>
                    <a:cubicBezTo>
                      <a:pt x="647" y="305"/>
                      <a:pt x="647" y="305"/>
                      <a:pt x="647" y="305"/>
                    </a:cubicBezTo>
                    <a:cubicBezTo>
                      <a:pt x="647" y="305"/>
                      <a:pt x="647" y="304"/>
                      <a:pt x="647" y="304"/>
                    </a:cubicBezTo>
                    <a:cubicBezTo>
                      <a:pt x="645" y="300"/>
                      <a:pt x="644" y="296"/>
                      <a:pt x="644" y="292"/>
                    </a:cubicBezTo>
                    <a:cubicBezTo>
                      <a:pt x="643" y="288"/>
                      <a:pt x="641" y="283"/>
                      <a:pt x="640" y="279"/>
                    </a:cubicBezTo>
                    <a:cubicBezTo>
                      <a:pt x="640" y="278"/>
                      <a:pt x="640" y="278"/>
                      <a:pt x="640" y="277"/>
                    </a:cubicBezTo>
                    <a:cubicBezTo>
                      <a:pt x="601" y="131"/>
                      <a:pt x="478" y="0"/>
                      <a:pt x="318" y="0"/>
                    </a:cubicBezTo>
                    <a:cubicBezTo>
                      <a:pt x="311" y="0"/>
                      <a:pt x="304" y="0"/>
                      <a:pt x="297" y="0"/>
                    </a:cubicBezTo>
                    <a:cubicBezTo>
                      <a:pt x="297" y="0"/>
                      <a:pt x="297" y="0"/>
                      <a:pt x="297" y="0"/>
                    </a:cubicBezTo>
                    <a:cubicBezTo>
                      <a:pt x="295" y="0"/>
                      <a:pt x="292" y="1"/>
                      <a:pt x="290" y="1"/>
                    </a:cubicBezTo>
                    <a:cubicBezTo>
                      <a:pt x="285" y="1"/>
                      <a:pt x="281" y="2"/>
                      <a:pt x="276" y="3"/>
                    </a:cubicBezTo>
                    <a:cubicBezTo>
                      <a:pt x="274" y="3"/>
                      <a:pt x="271" y="3"/>
                      <a:pt x="268" y="4"/>
                    </a:cubicBezTo>
                    <a:cubicBezTo>
                      <a:pt x="266" y="4"/>
                      <a:pt x="264" y="5"/>
                      <a:pt x="262" y="5"/>
                    </a:cubicBezTo>
                    <a:cubicBezTo>
                      <a:pt x="260" y="5"/>
                      <a:pt x="258" y="6"/>
                      <a:pt x="256" y="6"/>
                    </a:cubicBezTo>
                    <a:cubicBezTo>
                      <a:pt x="253" y="7"/>
                      <a:pt x="250" y="8"/>
                      <a:pt x="247" y="8"/>
                    </a:cubicBezTo>
                    <a:cubicBezTo>
                      <a:pt x="246" y="9"/>
                      <a:pt x="245" y="9"/>
                      <a:pt x="244" y="9"/>
                    </a:cubicBezTo>
                    <a:cubicBezTo>
                      <a:pt x="243" y="9"/>
                      <a:pt x="242" y="9"/>
                      <a:pt x="241" y="10"/>
                    </a:cubicBezTo>
                    <a:cubicBezTo>
                      <a:pt x="240" y="10"/>
                      <a:pt x="238" y="11"/>
                      <a:pt x="236" y="11"/>
                    </a:cubicBezTo>
                    <a:cubicBezTo>
                      <a:pt x="233" y="12"/>
                      <a:pt x="230" y="13"/>
                      <a:pt x="227" y="14"/>
                    </a:cubicBezTo>
                    <a:cubicBezTo>
                      <a:pt x="226" y="14"/>
                      <a:pt x="224" y="15"/>
                      <a:pt x="222" y="15"/>
                    </a:cubicBezTo>
                    <a:cubicBezTo>
                      <a:pt x="221" y="16"/>
                      <a:pt x="219" y="16"/>
                      <a:pt x="218" y="17"/>
                    </a:cubicBezTo>
                    <a:cubicBezTo>
                      <a:pt x="217" y="17"/>
                      <a:pt x="217" y="17"/>
                      <a:pt x="216" y="17"/>
                    </a:cubicBezTo>
                    <a:cubicBezTo>
                      <a:pt x="213" y="18"/>
                      <a:pt x="210" y="20"/>
                      <a:pt x="207" y="21"/>
                    </a:cubicBezTo>
                    <a:cubicBezTo>
                      <a:pt x="206" y="21"/>
                      <a:pt x="206" y="21"/>
                      <a:pt x="206" y="21"/>
                    </a:cubicBezTo>
                    <a:cubicBezTo>
                      <a:pt x="203" y="23"/>
                      <a:pt x="199" y="24"/>
                      <a:pt x="196" y="25"/>
                    </a:cubicBezTo>
                    <a:cubicBezTo>
                      <a:pt x="193" y="26"/>
                      <a:pt x="190" y="28"/>
                      <a:pt x="188" y="29"/>
                    </a:cubicBezTo>
                    <a:cubicBezTo>
                      <a:pt x="187" y="29"/>
                      <a:pt x="187" y="29"/>
                      <a:pt x="187" y="29"/>
                    </a:cubicBezTo>
                    <a:cubicBezTo>
                      <a:pt x="186" y="30"/>
                      <a:pt x="185" y="30"/>
                      <a:pt x="184" y="31"/>
                    </a:cubicBezTo>
                    <a:cubicBezTo>
                      <a:pt x="183" y="31"/>
                      <a:pt x="181" y="32"/>
                      <a:pt x="180" y="33"/>
                    </a:cubicBezTo>
                    <a:cubicBezTo>
                      <a:pt x="179" y="33"/>
                      <a:pt x="178" y="33"/>
                      <a:pt x="177" y="34"/>
                    </a:cubicBezTo>
                    <a:cubicBezTo>
                      <a:pt x="174" y="35"/>
                      <a:pt x="172" y="37"/>
                      <a:pt x="169" y="38"/>
                    </a:cubicBezTo>
                    <a:cubicBezTo>
                      <a:pt x="166" y="40"/>
                      <a:pt x="163" y="41"/>
                      <a:pt x="161" y="43"/>
                    </a:cubicBezTo>
                    <a:cubicBezTo>
                      <a:pt x="160" y="43"/>
                      <a:pt x="159" y="43"/>
                      <a:pt x="159" y="44"/>
                    </a:cubicBezTo>
                    <a:cubicBezTo>
                      <a:pt x="156" y="45"/>
                      <a:pt x="153" y="47"/>
                      <a:pt x="150" y="49"/>
                    </a:cubicBezTo>
                    <a:cubicBezTo>
                      <a:pt x="149" y="49"/>
                      <a:pt x="149" y="50"/>
                      <a:pt x="148" y="50"/>
                    </a:cubicBezTo>
                    <a:cubicBezTo>
                      <a:pt x="147" y="51"/>
                      <a:pt x="146" y="51"/>
                      <a:pt x="145" y="52"/>
                    </a:cubicBezTo>
                    <a:cubicBezTo>
                      <a:pt x="145" y="52"/>
                      <a:pt x="144" y="52"/>
                      <a:pt x="143" y="53"/>
                    </a:cubicBezTo>
                    <a:cubicBezTo>
                      <a:pt x="143" y="53"/>
                      <a:pt x="142" y="54"/>
                      <a:pt x="141" y="55"/>
                    </a:cubicBezTo>
                    <a:cubicBezTo>
                      <a:pt x="138" y="56"/>
                      <a:pt x="135" y="58"/>
                      <a:pt x="132" y="60"/>
                    </a:cubicBezTo>
                    <a:cubicBezTo>
                      <a:pt x="130" y="62"/>
                      <a:pt x="127" y="64"/>
                      <a:pt x="125" y="66"/>
                    </a:cubicBezTo>
                    <a:cubicBezTo>
                      <a:pt x="125" y="66"/>
                      <a:pt x="124" y="66"/>
                      <a:pt x="124" y="66"/>
                    </a:cubicBezTo>
                    <a:cubicBezTo>
                      <a:pt x="124" y="66"/>
                      <a:pt x="124" y="66"/>
                      <a:pt x="123" y="67"/>
                    </a:cubicBezTo>
                    <a:cubicBezTo>
                      <a:pt x="120" y="69"/>
                      <a:pt x="118" y="71"/>
                      <a:pt x="115" y="73"/>
                    </a:cubicBezTo>
                    <a:cubicBezTo>
                      <a:pt x="112" y="75"/>
                      <a:pt x="109" y="77"/>
                      <a:pt x="106" y="80"/>
                    </a:cubicBezTo>
                    <a:cubicBezTo>
                      <a:pt x="104" y="82"/>
                      <a:pt x="101" y="84"/>
                      <a:pt x="99" y="86"/>
                    </a:cubicBezTo>
                    <a:cubicBezTo>
                      <a:pt x="98" y="87"/>
                      <a:pt x="98" y="87"/>
                      <a:pt x="98" y="87"/>
                    </a:cubicBezTo>
                    <a:cubicBezTo>
                      <a:pt x="95" y="89"/>
                      <a:pt x="93" y="91"/>
                      <a:pt x="91" y="93"/>
                    </a:cubicBezTo>
                    <a:cubicBezTo>
                      <a:pt x="91" y="93"/>
                      <a:pt x="91" y="93"/>
                      <a:pt x="90" y="93"/>
                    </a:cubicBezTo>
                    <a:cubicBezTo>
                      <a:pt x="88" y="96"/>
                      <a:pt x="85" y="98"/>
                      <a:pt x="83" y="101"/>
                    </a:cubicBezTo>
                    <a:cubicBezTo>
                      <a:pt x="81" y="103"/>
                      <a:pt x="78" y="105"/>
                      <a:pt x="76" y="108"/>
                    </a:cubicBezTo>
                    <a:cubicBezTo>
                      <a:pt x="76" y="108"/>
                      <a:pt x="75" y="108"/>
                      <a:pt x="75" y="108"/>
                    </a:cubicBezTo>
                    <a:cubicBezTo>
                      <a:pt x="73" y="111"/>
                      <a:pt x="70" y="113"/>
                      <a:pt x="68" y="116"/>
                    </a:cubicBezTo>
                    <a:cubicBezTo>
                      <a:pt x="68" y="116"/>
                      <a:pt x="68" y="116"/>
                      <a:pt x="68" y="116"/>
                    </a:cubicBezTo>
                    <a:cubicBezTo>
                      <a:pt x="67" y="118"/>
                      <a:pt x="65" y="119"/>
                      <a:pt x="64" y="120"/>
                    </a:cubicBezTo>
                    <a:cubicBezTo>
                      <a:pt x="63" y="122"/>
                      <a:pt x="62" y="123"/>
                      <a:pt x="61" y="124"/>
                    </a:cubicBezTo>
                    <a:cubicBezTo>
                      <a:pt x="58" y="127"/>
                      <a:pt x="56" y="129"/>
                      <a:pt x="54" y="132"/>
                    </a:cubicBezTo>
                    <a:cubicBezTo>
                      <a:pt x="54" y="132"/>
                      <a:pt x="54" y="132"/>
                      <a:pt x="54" y="132"/>
                    </a:cubicBezTo>
                    <a:cubicBezTo>
                      <a:pt x="53" y="134"/>
                      <a:pt x="52" y="135"/>
                      <a:pt x="51" y="136"/>
                    </a:cubicBezTo>
                    <a:cubicBezTo>
                      <a:pt x="50" y="138"/>
                      <a:pt x="48" y="139"/>
                      <a:pt x="47" y="140"/>
                    </a:cubicBezTo>
                    <a:cubicBezTo>
                      <a:pt x="45" y="143"/>
                      <a:pt x="43" y="146"/>
                      <a:pt x="41" y="149"/>
                    </a:cubicBezTo>
                    <a:cubicBezTo>
                      <a:pt x="38" y="153"/>
                      <a:pt x="36" y="156"/>
                      <a:pt x="33" y="160"/>
                    </a:cubicBezTo>
                    <a:cubicBezTo>
                      <a:pt x="33" y="160"/>
                      <a:pt x="33" y="160"/>
                      <a:pt x="33" y="160"/>
                    </a:cubicBezTo>
                    <a:cubicBezTo>
                      <a:pt x="27" y="169"/>
                      <a:pt x="21" y="179"/>
                      <a:pt x="16" y="189"/>
                    </a:cubicBezTo>
                    <a:cubicBezTo>
                      <a:pt x="19" y="189"/>
                      <a:pt x="19" y="189"/>
                      <a:pt x="19" y="189"/>
                    </a:cubicBezTo>
                    <a:cubicBezTo>
                      <a:pt x="24" y="189"/>
                      <a:pt x="24" y="191"/>
                      <a:pt x="22" y="196"/>
                    </a:cubicBezTo>
                    <a:cubicBezTo>
                      <a:pt x="20" y="201"/>
                      <a:pt x="15" y="202"/>
                      <a:pt x="14" y="207"/>
                    </a:cubicBezTo>
                    <a:cubicBezTo>
                      <a:pt x="13" y="213"/>
                      <a:pt x="15" y="212"/>
                      <a:pt x="14" y="216"/>
                    </a:cubicBezTo>
                    <a:cubicBezTo>
                      <a:pt x="13" y="221"/>
                      <a:pt x="9" y="221"/>
                      <a:pt x="8" y="227"/>
                    </a:cubicBezTo>
                    <a:cubicBezTo>
                      <a:pt x="7" y="232"/>
                      <a:pt x="12" y="235"/>
                      <a:pt x="11" y="239"/>
                    </a:cubicBezTo>
                    <a:cubicBezTo>
                      <a:pt x="9" y="244"/>
                      <a:pt x="6" y="245"/>
                      <a:pt x="5" y="250"/>
                    </a:cubicBezTo>
                    <a:cubicBezTo>
                      <a:pt x="3" y="254"/>
                      <a:pt x="7" y="254"/>
                      <a:pt x="6" y="258"/>
                    </a:cubicBezTo>
                    <a:cubicBezTo>
                      <a:pt x="5" y="262"/>
                      <a:pt x="0" y="264"/>
                      <a:pt x="2" y="279"/>
                    </a:cubicBezTo>
                    <a:cubicBezTo>
                      <a:pt x="5" y="293"/>
                      <a:pt x="4" y="301"/>
                      <a:pt x="11" y="297"/>
                    </a:cubicBezTo>
                    <a:cubicBezTo>
                      <a:pt x="16" y="294"/>
                      <a:pt x="19" y="280"/>
                      <a:pt x="20" y="268"/>
                    </a:cubicBezTo>
                    <a:cubicBezTo>
                      <a:pt x="20" y="260"/>
                      <a:pt x="21" y="253"/>
                      <a:pt x="21" y="248"/>
                    </a:cubicBezTo>
                    <a:cubicBezTo>
                      <a:pt x="21" y="243"/>
                      <a:pt x="21" y="230"/>
                      <a:pt x="22" y="222"/>
                    </a:cubicBezTo>
                    <a:cubicBezTo>
                      <a:pt x="23" y="208"/>
                      <a:pt x="29" y="198"/>
                      <a:pt x="35" y="199"/>
                    </a:cubicBezTo>
                    <a:cubicBezTo>
                      <a:pt x="45" y="200"/>
                      <a:pt x="44" y="212"/>
                      <a:pt x="51" y="207"/>
                    </a:cubicBezTo>
                    <a:cubicBezTo>
                      <a:pt x="59" y="202"/>
                      <a:pt x="47" y="197"/>
                      <a:pt x="51" y="191"/>
                    </a:cubicBezTo>
                    <a:cubicBezTo>
                      <a:pt x="53" y="189"/>
                      <a:pt x="57" y="189"/>
                      <a:pt x="60" y="180"/>
                    </a:cubicBezTo>
                    <a:cubicBezTo>
                      <a:pt x="64" y="171"/>
                      <a:pt x="60" y="173"/>
                      <a:pt x="58" y="168"/>
                    </a:cubicBezTo>
                    <a:cubicBezTo>
                      <a:pt x="57" y="164"/>
                      <a:pt x="62" y="166"/>
                      <a:pt x="68" y="162"/>
                    </a:cubicBezTo>
                    <a:cubicBezTo>
                      <a:pt x="73" y="158"/>
                      <a:pt x="69" y="155"/>
                      <a:pt x="73" y="142"/>
                    </a:cubicBezTo>
                    <a:cubicBezTo>
                      <a:pt x="77" y="130"/>
                      <a:pt x="77" y="126"/>
                      <a:pt x="85" y="118"/>
                    </a:cubicBezTo>
                    <a:cubicBezTo>
                      <a:pt x="87" y="115"/>
                      <a:pt x="89" y="113"/>
                      <a:pt x="89" y="113"/>
                    </a:cubicBezTo>
                    <a:cubicBezTo>
                      <a:pt x="150" y="53"/>
                      <a:pt x="232" y="14"/>
                      <a:pt x="318" y="14"/>
                    </a:cubicBezTo>
                    <a:cubicBezTo>
                      <a:pt x="424" y="14"/>
                      <a:pt x="533" y="82"/>
                      <a:pt x="587" y="181"/>
                    </a:cubicBezTo>
                    <a:cubicBezTo>
                      <a:pt x="617" y="237"/>
                      <a:pt x="629" y="344"/>
                      <a:pt x="677" y="345"/>
                    </a:cubicBezTo>
                    <a:cubicBezTo>
                      <a:pt x="676" y="344"/>
                      <a:pt x="675" y="343"/>
                      <a:pt x="673" y="342"/>
                    </a:cubicBezTo>
                    <a:cubicBezTo>
                      <a:pt x="673" y="342"/>
                      <a:pt x="672" y="341"/>
                      <a:pt x="672" y="341"/>
                    </a:cubicBezTo>
                    <a:close/>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86" name="Freeform 313">
                <a:extLst>
                  <a:ext uri="{FF2B5EF4-FFF2-40B4-BE49-F238E27FC236}">
                    <a16:creationId xmlns:a16="http://schemas.microsoft.com/office/drawing/2014/main" id="{CF79A382-1871-B515-6907-7ECFBBD9BF2F}"/>
                  </a:ext>
                </a:extLst>
              </p:cNvPr>
              <p:cNvSpPr>
                <a:spLocks/>
              </p:cNvSpPr>
              <p:nvPr/>
            </p:nvSpPr>
            <p:spPr bwMode="auto">
              <a:xfrm>
                <a:off x="3083" y="1771"/>
                <a:ext cx="130" cy="808"/>
              </a:xfrm>
              <a:custGeom>
                <a:avLst/>
                <a:gdLst>
                  <a:gd name="T0" fmla="*/ 770 w 52"/>
                  <a:gd name="T1" fmla="*/ 0 h 303"/>
                  <a:gd name="T2" fmla="*/ 0 w 52"/>
                  <a:gd name="T3" fmla="*/ 2923 h 303"/>
                  <a:gd name="T4" fmla="*/ 813 w 52"/>
                  <a:gd name="T5" fmla="*/ 5747 h 303"/>
                  <a:gd name="T6" fmla="*/ 0 60000 65536"/>
                  <a:gd name="T7" fmla="*/ 0 60000 65536"/>
                  <a:gd name="T8" fmla="*/ 0 60000 65536"/>
                </a:gdLst>
                <a:ahLst/>
                <a:cxnLst>
                  <a:cxn ang="T6">
                    <a:pos x="T0" y="T1"/>
                  </a:cxn>
                  <a:cxn ang="T7">
                    <a:pos x="T2" y="T3"/>
                  </a:cxn>
                  <a:cxn ang="T8">
                    <a:pos x="T4" y="T5"/>
                  </a:cxn>
                </a:cxnLst>
                <a:rect l="0" t="0" r="r" b="b"/>
                <a:pathLst>
                  <a:path w="52" h="303">
                    <a:moveTo>
                      <a:pt x="49" y="0"/>
                    </a:moveTo>
                    <a:cubicBezTo>
                      <a:pt x="34" y="13"/>
                      <a:pt x="0" y="60"/>
                      <a:pt x="0" y="154"/>
                    </a:cubicBezTo>
                    <a:cubicBezTo>
                      <a:pt x="0" y="262"/>
                      <a:pt x="52" y="303"/>
                      <a:pt x="52" y="303"/>
                    </a:cubicBezTo>
                  </a:path>
                </a:pathLst>
              </a:custGeom>
              <a:noFill/>
              <a:ln w="7938"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87" name="Freeform 314">
                <a:extLst>
                  <a:ext uri="{FF2B5EF4-FFF2-40B4-BE49-F238E27FC236}">
                    <a16:creationId xmlns:a16="http://schemas.microsoft.com/office/drawing/2014/main" id="{9F873134-6AB5-F2EA-8F27-BF4B0910E854}"/>
                  </a:ext>
                </a:extLst>
              </p:cNvPr>
              <p:cNvSpPr>
                <a:spLocks/>
              </p:cNvSpPr>
              <p:nvPr/>
            </p:nvSpPr>
            <p:spPr bwMode="auto">
              <a:xfrm>
                <a:off x="3381" y="1304"/>
                <a:ext cx="1797" cy="1752"/>
              </a:xfrm>
              <a:custGeom>
                <a:avLst/>
                <a:gdLst>
                  <a:gd name="T0" fmla="*/ 11224 w 719"/>
                  <a:gd name="T1" fmla="*/ 6997 h 657"/>
                  <a:gd name="T2" fmla="*/ 10225 w 719"/>
                  <a:gd name="T3" fmla="*/ 6656 h 657"/>
                  <a:gd name="T4" fmla="*/ 9307 w 719"/>
                  <a:gd name="T5" fmla="*/ 6336 h 657"/>
                  <a:gd name="T6" fmla="*/ 9150 w 719"/>
                  <a:gd name="T7" fmla="*/ 6200 h 657"/>
                  <a:gd name="T8" fmla="*/ 9150 w 719"/>
                  <a:gd name="T9" fmla="*/ 6200 h 657"/>
                  <a:gd name="T10" fmla="*/ 9162 w 719"/>
                  <a:gd name="T11" fmla="*/ 6221 h 657"/>
                  <a:gd name="T12" fmla="*/ 9225 w 719"/>
                  <a:gd name="T13" fmla="*/ 6280 h 657"/>
                  <a:gd name="T14" fmla="*/ 7820 w 719"/>
                  <a:gd name="T15" fmla="*/ 3165 h 657"/>
                  <a:gd name="T16" fmla="*/ 3624 w 719"/>
                  <a:gd name="T17" fmla="*/ 0 h 657"/>
                  <a:gd name="T18" fmla="*/ 42 w 719"/>
                  <a:gd name="T19" fmla="*/ 1877 h 657"/>
                  <a:gd name="T20" fmla="*/ 0 w 719"/>
                  <a:gd name="T21" fmla="*/ 1933 h 657"/>
                  <a:gd name="T22" fmla="*/ 12 w 719"/>
                  <a:gd name="T23" fmla="*/ 1933 h 657"/>
                  <a:gd name="T24" fmla="*/ 3666 w 719"/>
                  <a:gd name="T25" fmla="*/ 264 h 657"/>
                  <a:gd name="T26" fmla="*/ 7620 w 719"/>
                  <a:gd name="T27" fmla="*/ 3357 h 657"/>
                  <a:gd name="T28" fmla="*/ 7933 w 719"/>
                  <a:gd name="T29" fmla="*/ 4323 h 657"/>
                  <a:gd name="T30" fmla="*/ 8215 w 719"/>
                  <a:gd name="T31" fmla="*/ 5005 h 657"/>
                  <a:gd name="T32" fmla="*/ 8153 w 719"/>
                  <a:gd name="T33" fmla="*/ 5747 h 657"/>
                  <a:gd name="T34" fmla="*/ 8183 w 719"/>
                  <a:gd name="T35" fmla="*/ 6579 h 657"/>
                  <a:gd name="T36" fmla="*/ 7278 w 719"/>
                  <a:gd name="T37" fmla="*/ 9976 h 657"/>
                  <a:gd name="T38" fmla="*/ 3666 w 719"/>
                  <a:gd name="T39" fmla="*/ 12173 h 657"/>
                  <a:gd name="T40" fmla="*/ 62 w 719"/>
                  <a:gd name="T41" fmla="*/ 10504 h 657"/>
                  <a:gd name="T42" fmla="*/ 62 w 719"/>
                  <a:gd name="T43" fmla="*/ 10504 h 657"/>
                  <a:gd name="T44" fmla="*/ 92 w 719"/>
                  <a:gd name="T45" fmla="*/ 10547 h 657"/>
                  <a:gd name="T46" fmla="*/ 92 w 719"/>
                  <a:gd name="T47" fmla="*/ 10547 h 657"/>
                  <a:gd name="T48" fmla="*/ 3624 w 719"/>
                  <a:gd name="T49" fmla="*/ 12459 h 657"/>
                  <a:gd name="T50" fmla="*/ 7465 w 719"/>
                  <a:gd name="T51" fmla="*/ 10240 h 657"/>
                  <a:gd name="T52" fmla="*/ 8633 w 719"/>
                  <a:gd name="T53" fmla="*/ 8397 h 657"/>
                  <a:gd name="T54" fmla="*/ 8633 w 719"/>
                  <a:gd name="T55" fmla="*/ 8397 h 657"/>
                  <a:gd name="T56" fmla="*/ 9100 w 719"/>
                  <a:gd name="T57" fmla="*/ 8227 h 657"/>
                  <a:gd name="T58" fmla="*/ 10932 w 719"/>
                  <a:gd name="T59" fmla="*/ 8648 h 657"/>
                  <a:gd name="T60" fmla="*/ 11224 w 719"/>
                  <a:gd name="T61" fmla="*/ 8781 h 657"/>
                  <a:gd name="T62" fmla="*/ 11224 w 719"/>
                  <a:gd name="T63" fmla="*/ 6997 h 6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19" h="657">
                    <a:moveTo>
                      <a:pt x="719" y="369"/>
                    </a:moveTo>
                    <a:cubicBezTo>
                      <a:pt x="690" y="359"/>
                      <a:pt x="667" y="353"/>
                      <a:pt x="655" y="351"/>
                    </a:cubicBezTo>
                    <a:cubicBezTo>
                      <a:pt x="635" y="347"/>
                      <a:pt x="601" y="336"/>
                      <a:pt x="596" y="334"/>
                    </a:cubicBezTo>
                    <a:cubicBezTo>
                      <a:pt x="592" y="332"/>
                      <a:pt x="589" y="329"/>
                      <a:pt x="586" y="327"/>
                    </a:cubicBezTo>
                    <a:cubicBezTo>
                      <a:pt x="586" y="327"/>
                      <a:pt x="586" y="327"/>
                      <a:pt x="586" y="327"/>
                    </a:cubicBezTo>
                    <a:cubicBezTo>
                      <a:pt x="586" y="327"/>
                      <a:pt x="587" y="328"/>
                      <a:pt x="587" y="328"/>
                    </a:cubicBezTo>
                    <a:cubicBezTo>
                      <a:pt x="589" y="329"/>
                      <a:pt x="590" y="330"/>
                      <a:pt x="591" y="331"/>
                    </a:cubicBezTo>
                    <a:cubicBezTo>
                      <a:pt x="543" y="330"/>
                      <a:pt x="531" y="223"/>
                      <a:pt x="501" y="167"/>
                    </a:cubicBezTo>
                    <a:cubicBezTo>
                      <a:pt x="447" y="68"/>
                      <a:pt x="338" y="0"/>
                      <a:pt x="232" y="0"/>
                    </a:cubicBezTo>
                    <a:cubicBezTo>
                      <a:pt x="146" y="0"/>
                      <a:pt x="64" y="39"/>
                      <a:pt x="3" y="99"/>
                    </a:cubicBezTo>
                    <a:cubicBezTo>
                      <a:pt x="3" y="99"/>
                      <a:pt x="2" y="100"/>
                      <a:pt x="0" y="102"/>
                    </a:cubicBezTo>
                    <a:cubicBezTo>
                      <a:pt x="0" y="102"/>
                      <a:pt x="1" y="102"/>
                      <a:pt x="1" y="102"/>
                    </a:cubicBezTo>
                    <a:cubicBezTo>
                      <a:pt x="58" y="47"/>
                      <a:pt x="156" y="14"/>
                      <a:pt x="235" y="14"/>
                    </a:cubicBezTo>
                    <a:cubicBezTo>
                      <a:pt x="335" y="14"/>
                      <a:pt x="438" y="86"/>
                      <a:pt x="488" y="177"/>
                    </a:cubicBezTo>
                    <a:cubicBezTo>
                      <a:pt x="496" y="194"/>
                      <a:pt x="503" y="211"/>
                      <a:pt x="508" y="228"/>
                    </a:cubicBezTo>
                    <a:cubicBezTo>
                      <a:pt x="512" y="241"/>
                      <a:pt x="523" y="251"/>
                      <a:pt x="526" y="264"/>
                    </a:cubicBezTo>
                    <a:cubicBezTo>
                      <a:pt x="528" y="276"/>
                      <a:pt x="521" y="291"/>
                      <a:pt x="522" y="303"/>
                    </a:cubicBezTo>
                    <a:cubicBezTo>
                      <a:pt x="524" y="318"/>
                      <a:pt x="524" y="332"/>
                      <a:pt x="524" y="347"/>
                    </a:cubicBezTo>
                    <a:cubicBezTo>
                      <a:pt x="524" y="402"/>
                      <a:pt x="504" y="470"/>
                      <a:pt x="466" y="526"/>
                    </a:cubicBezTo>
                    <a:cubicBezTo>
                      <a:pt x="413" y="597"/>
                      <a:pt x="317" y="642"/>
                      <a:pt x="235" y="642"/>
                    </a:cubicBezTo>
                    <a:cubicBezTo>
                      <a:pt x="162" y="642"/>
                      <a:pt x="63" y="605"/>
                      <a:pt x="4" y="554"/>
                    </a:cubicBezTo>
                    <a:cubicBezTo>
                      <a:pt x="4" y="554"/>
                      <a:pt x="4" y="554"/>
                      <a:pt x="4" y="554"/>
                    </a:cubicBezTo>
                    <a:cubicBezTo>
                      <a:pt x="6" y="556"/>
                      <a:pt x="6" y="556"/>
                      <a:pt x="6" y="556"/>
                    </a:cubicBezTo>
                    <a:cubicBezTo>
                      <a:pt x="6" y="556"/>
                      <a:pt x="6" y="556"/>
                      <a:pt x="6" y="556"/>
                    </a:cubicBezTo>
                    <a:cubicBezTo>
                      <a:pt x="66" y="617"/>
                      <a:pt x="148" y="657"/>
                      <a:pt x="232" y="657"/>
                    </a:cubicBezTo>
                    <a:cubicBezTo>
                      <a:pt x="319" y="657"/>
                      <a:pt x="421" y="616"/>
                      <a:pt x="478" y="540"/>
                    </a:cubicBezTo>
                    <a:cubicBezTo>
                      <a:pt x="497" y="514"/>
                      <a:pt x="527" y="430"/>
                      <a:pt x="553" y="443"/>
                    </a:cubicBezTo>
                    <a:cubicBezTo>
                      <a:pt x="553" y="443"/>
                      <a:pt x="553" y="443"/>
                      <a:pt x="553" y="443"/>
                    </a:cubicBezTo>
                    <a:cubicBezTo>
                      <a:pt x="562" y="437"/>
                      <a:pt x="572" y="434"/>
                      <a:pt x="583" y="434"/>
                    </a:cubicBezTo>
                    <a:cubicBezTo>
                      <a:pt x="614" y="431"/>
                      <a:pt x="662" y="440"/>
                      <a:pt x="700" y="456"/>
                    </a:cubicBezTo>
                    <a:cubicBezTo>
                      <a:pt x="706" y="458"/>
                      <a:pt x="713" y="461"/>
                      <a:pt x="719" y="463"/>
                    </a:cubicBezTo>
                    <a:cubicBezTo>
                      <a:pt x="719" y="369"/>
                      <a:pt x="719" y="369"/>
                      <a:pt x="719" y="369"/>
                    </a:cubicBez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88" name="Freeform 315">
                <a:extLst>
                  <a:ext uri="{FF2B5EF4-FFF2-40B4-BE49-F238E27FC236}">
                    <a16:creationId xmlns:a16="http://schemas.microsoft.com/office/drawing/2014/main" id="{F5FF4736-BFFD-07EF-37D4-56A93329D39D}"/>
                  </a:ext>
                </a:extLst>
              </p:cNvPr>
              <p:cNvSpPr>
                <a:spLocks noEditPoints="1"/>
              </p:cNvSpPr>
              <p:nvPr/>
            </p:nvSpPr>
            <p:spPr bwMode="auto">
              <a:xfrm>
                <a:off x="3206" y="1267"/>
                <a:ext cx="1972" cy="1826"/>
              </a:xfrm>
              <a:custGeom>
                <a:avLst/>
                <a:gdLst>
                  <a:gd name="T0" fmla="*/ 11320 w 789"/>
                  <a:gd name="T1" fmla="*/ 6915 h 685"/>
                  <a:gd name="T2" fmla="*/ 10245 w 789"/>
                  <a:gd name="T3" fmla="*/ 6459 h 685"/>
                  <a:gd name="T4" fmla="*/ 10087 w 789"/>
                  <a:gd name="T5" fmla="*/ 6254 h 685"/>
                  <a:gd name="T6" fmla="*/ 9962 w 789"/>
                  <a:gd name="T7" fmla="*/ 6040 h 685"/>
                  <a:gd name="T8" fmla="*/ 9932 w 789"/>
                  <a:gd name="T9" fmla="*/ 5984 h 685"/>
                  <a:gd name="T10" fmla="*/ 9912 w 789"/>
                  <a:gd name="T11" fmla="*/ 5913 h 685"/>
                  <a:gd name="T12" fmla="*/ 9882 w 789"/>
                  <a:gd name="T13" fmla="*/ 5835 h 685"/>
                  <a:gd name="T14" fmla="*/ 9853 w 789"/>
                  <a:gd name="T15" fmla="*/ 5755 h 685"/>
                  <a:gd name="T16" fmla="*/ 9745 w 789"/>
                  <a:gd name="T17" fmla="*/ 5286 h 685"/>
                  <a:gd name="T18" fmla="*/ 4716 w 789"/>
                  <a:gd name="T19" fmla="*/ 0 h 685"/>
                  <a:gd name="T20" fmla="*/ 4386 w 789"/>
                  <a:gd name="T21" fmla="*/ 0 h 685"/>
                  <a:gd name="T22" fmla="*/ 4061 w 789"/>
                  <a:gd name="T23" fmla="*/ 56 h 685"/>
                  <a:gd name="T24" fmla="*/ 3842 w 789"/>
                  <a:gd name="T25" fmla="*/ 93 h 685"/>
                  <a:gd name="T26" fmla="*/ 3604 w 789"/>
                  <a:gd name="T27" fmla="*/ 149 h 685"/>
                  <a:gd name="T28" fmla="*/ 3512 w 789"/>
                  <a:gd name="T29" fmla="*/ 192 h 685"/>
                  <a:gd name="T30" fmla="*/ 3292 w 789"/>
                  <a:gd name="T31" fmla="*/ 264 h 685"/>
                  <a:gd name="T32" fmla="*/ 3154 w 789"/>
                  <a:gd name="T33" fmla="*/ 320 h 685"/>
                  <a:gd name="T34" fmla="*/ 2979 w 789"/>
                  <a:gd name="T35" fmla="*/ 397 h 685"/>
                  <a:gd name="T36" fmla="*/ 2812 w 789"/>
                  <a:gd name="T37" fmla="*/ 477 h 685"/>
                  <a:gd name="T38" fmla="*/ 2667 w 789"/>
                  <a:gd name="T39" fmla="*/ 546 h 685"/>
                  <a:gd name="T40" fmla="*/ 2562 w 789"/>
                  <a:gd name="T41" fmla="*/ 626 h 685"/>
                  <a:gd name="T42" fmla="*/ 2387 w 789"/>
                  <a:gd name="T43" fmla="*/ 717 h 685"/>
                  <a:gd name="T44" fmla="*/ 2229 w 789"/>
                  <a:gd name="T45" fmla="*/ 832 h 685"/>
                  <a:gd name="T46" fmla="*/ 2062 w 789"/>
                  <a:gd name="T47" fmla="*/ 946 h 685"/>
                  <a:gd name="T48" fmla="*/ 1979 w 789"/>
                  <a:gd name="T49" fmla="*/ 1002 h 685"/>
                  <a:gd name="T50" fmla="*/ 1812 w 789"/>
                  <a:gd name="T51" fmla="*/ 1138 h 685"/>
                  <a:gd name="T52" fmla="*/ 1687 w 789"/>
                  <a:gd name="T53" fmla="*/ 1250 h 685"/>
                  <a:gd name="T54" fmla="*/ 1542 w 789"/>
                  <a:gd name="T55" fmla="*/ 1386 h 685"/>
                  <a:gd name="T56" fmla="*/ 1292 w 789"/>
                  <a:gd name="T57" fmla="*/ 1626 h 685"/>
                  <a:gd name="T58" fmla="*/ 1167 w 789"/>
                  <a:gd name="T59" fmla="*/ 1762 h 685"/>
                  <a:gd name="T60" fmla="*/ 1042 w 789"/>
                  <a:gd name="T61" fmla="*/ 1911 h 685"/>
                  <a:gd name="T62" fmla="*/ 917 w 789"/>
                  <a:gd name="T63" fmla="*/ 2047 h 685"/>
                  <a:gd name="T64" fmla="*/ 812 w 789"/>
                  <a:gd name="T65" fmla="*/ 2197 h 685"/>
                  <a:gd name="T66" fmla="*/ 700 w 789"/>
                  <a:gd name="T67" fmla="*/ 2351 h 685"/>
                  <a:gd name="T68" fmla="*/ 592 w 789"/>
                  <a:gd name="T69" fmla="*/ 2500 h 685"/>
                  <a:gd name="T70" fmla="*/ 480 w 789"/>
                  <a:gd name="T71" fmla="*/ 2650 h 685"/>
                  <a:gd name="T72" fmla="*/ 262 w 789"/>
                  <a:gd name="T73" fmla="*/ 3034 h 685"/>
                  <a:gd name="T74" fmla="*/ 0 w 789"/>
                  <a:gd name="T75" fmla="*/ 3583 h 685"/>
                  <a:gd name="T76" fmla="*/ 0 w 789"/>
                  <a:gd name="T77" fmla="*/ 9322 h 685"/>
                  <a:gd name="T78" fmla="*/ 292 w 789"/>
                  <a:gd name="T79" fmla="*/ 9927 h 685"/>
                  <a:gd name="T80" fmla="*/ 467 w 789"/>
                  <a:gd name="T81" fmla="*/ 10226 h 685"/>
                  <a:gd name="T82" fmla="*/ 575 w 789"/>
                  <a:gd name="T83" fmla="*/ 10396 h 685"/>
                  <a:gd name="T84" fmla="*/ 717 w 789"/>
                  <a:gd name="T85" fmla="*/ 10609 h 685"/>
                  <a:gd name="T86" fmla="*/ 905 w 789"/>
                  <a:gd name="T87" fmla="*/ 10852 h 685"/>
                  <a:gd name="T88" fmla="*/ 967 w 789"/>
                  <a:gd name="T89" fmla="*/ 10929 h 685"/>
                  <a:gd name="T90" fmla="*/ 1812 w 789"/>
                  <a:gd name="T91" fmla="*/ 11804 h 685"/>
                  <a:gd name="T92" fmla="*/ 2029 w 789"/>
                  <a:gd name="T93" fmla="*/ 11988 h 685"/>
                  <a:gd name="T94" fmla="*/ 2654 w 789"/>
                  <a:gd name="T95" fmla="*/ 12406 h 685"/>
                  <a:gd name="T96" fmla="*/ 2904 w 789"/>
                  <a:gd name="T97" fmla="*/ 12542 h 685"/>
                  <a:gd name="T98" fmla="*/ 3167 w 789"/>
                  <a:gd name="T99" fmla="*/ 12657 h 685"/>
                  <a:gd name="T100" fmla="*/ 3449 w 789"/>
                  <a:gd name="T101" fmla="*/ 12769 h 685"/>
                  <a:gd name="T102" fmla="*/ 3824 w 789"/>
                  <a:gd name="T103" fmla="*/ 12862 h 685"/>
                  <a:gd name="T104" fmla="*/ 4124 w 789"/>
                  <a:gd name="T105" fmla="*/ 12939 h 685"/>
                  <a:gd name="T106" fmla="*/ 4416 w 789"/>
                  <a:gd name="T107" fmla="*/ 12977 h 685"/>
                  <a:gd name="T108" fmla="*/ 9353 w 789"/>
                  <a:gd name="T109" fmla="*/ 9266 h 685"/>
                  <a:gd name="T110" fmla="*/ 9728 w 789"/>
                  <a:gd name="T111" fmla="*/ 8656 h 685"/>
                  <a:gd name="T112" fmla="*/ 12024 w 789"/>
                  <a:gd name="T113" fmla="*/ 8903 h 6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89" h="685">
                    <a:moveTo>
                      <a:pt x="789" y="383"/>
                    </a:moveTo>
                    <a:cubicBezTo>
                      <a:pt x="760" y="373"/>
                      <a:pt x="737" y="367"/>
                      <a:pt x="725" y="365"/>
                    </a:cubicBezTo>
                    <a:cubicBezTo>
                      <a:pt x="705" y="361"/>
                      <a:pt x="671" y="350"/>
                      <a:pt x="666" y="348"/>
                    </a:cubicBezTo>
                    <a:cubicBezTo>
                      <a:pt x="662" y="346"/>
                      <a:pt x="659" y="343"/>
                      <a:pt x="656" y="341"/>
                    </a:cubicBezTo>
                    <a:cubicBezTo>
                      <a:pt x="653" y="338"/>
                      <a:pt x="650" y="335"/>
                      <a:pt x="647" y="332"/>
                    </a:cubicBezTo>
                    <a:cubicBezTo>
                      <a:pt x="647" y="331"/>
                      <a:pt x="646" y="331"/>
                      <a:pt x="646" y="330"/>
                    </a:cubicBezTo>
                    <a:cubicBezTo>
                      <a:pt x="643" y="327"/>
                      <a:pt x="641" y="323"/>
                      <a:pt x="638" y="319"/>
                    </a:cubicBezTo>
                    <a:cubicBezTo>
                      <a:pt x="638" y="319"/>
                      <a:pt x="638" y="319"/>
                      <a:pt x="638" y="319"/>
                    </a:cubicBezTo>
                    <a:cubicBezTo>
                      <a:pt x="638" y="318"/>
                      <a:pt x="637" y="317"/>
                      <a:pt x="636" y="316"/>
                    </a:cubicBezTo>
                    <a:cubicBezTo>
                      <a:pt x="636" y="316"/>
                      <a:pt x="636" y="316"/>
                      <a:pt x="636" y="316"/>
                    </a:cubicBezTo>
                    <a:cubicBezTo>
                      <a:pt x="636" y="315"/>
                      <a:pt x="635" y="313"/>
                      <a:pt x="635" y="312"/>
                    </a:cubicBezTo>
                    <a:cubicBezTo>
                      <a:pt x="635" y="312"/>
                      <a:pt x="635" y="312"/>
                      <a:pt x="635" y="312"/>
                    </a:cubicBezTo>
                    <a:cubicBezTo>
                      <a:pt x="634" y="311"/>
                      <a:pt x="633" y="310"/>
                      <a:pt x="633" y="308"/>
                    </a:cubicBezTo>
                    <a:cubicBezTo>
                      <a:pt x="633" y="308"/>
                      <a:pt x="633" y="308"/>
                      <a:pt x="633" y="308"/>
                    </a:cubicBezTo>
                    <a:cubicBezTo>
                      <a:pt x="632" y="307"/>
                      <a:pt x="632" y="306"/>
                      <a:pt x="631" y="305"/>
                    </a:cubicBezTo>
                    <a:cubicBezTo>
                      <a:pt x="631" y="305"/>
                      <a:pt x="631" y="304"/>
                      <a:pt x="631" y="304"/>
                    </a:cubicBezTo>
                    <a:cubicBezTo>
                      <a:pt x="629" y="300"/>
                      <a:pt x="628" y="296"/>
                      <a:pt x="628" y="292"/>
                    </a:cubicBezTo>
                    <a:cubicBezTo>
                      <a:pt x="627" y="288"/>
                      <a:pt x="625" y="283"/>
                      <a:pt x="624" y="279"/>
                    </a:cubicBezTo>
                    <a:cubicBezTo>
                      <a:pt x="624" y="278"/>
                      <a:pt x="624" y="278"/>
                      <a:pt x="624" y="277"/>
                    </a:cubicBezTo>
                    <a:cubicBezTo>
                      <a:pt x="585" y="131"/>
                      <a:pt x="462" y="0"/>
                      <a:pt x="302" y="0"/>
                    </a:cubicBezTo>
                    <a:cubicBezTo>
                      <a:pt x="295" y="0"/>
                      <a:pt x="288" y="0"/>
                      <a:pt x="281" y="0"/>
                    </a:cubicBezTo>
                    <a:cubicBezTo>
                      <a:pt x="281" y="0"/>
                      <a:pt x="281" y="0"/>
                      <a:pt x="281" y="0"/>
                    </a:cubicBezTo>
                    <a:cubicBezTo>
                      <a:pt x="279" y="0"/>
                      <a:pt x="276" y="1"/>
                      <a:pt x="274" y="1"/>
                    </a:cubicBezTo>
                    <a:cubicBezTo>
                      <a:pt x="269" y="1"/>
                      <a:pt x="265" y="2"/>
                      <a:pt x="260" y="3"/>
                    </a:cubicBezTo>
                    <a:cubicBezTo>
                      <a:pt x="258" y="3"/>
                      <a:pt x="255" y="3"/>
                      <a:pt x="252" y="4"/>
                    </a:cubicBezTo>
                    <a:cubicBezTo>
                      <a:pt x="250" y="4"/>
                      <a:pt x="248" y="5"/>
                      <a:pt x="246" y="5"/>
                    </a:cubicBezTo>
                    <a:cubicBezTo>
                      <a:pt x="244" y="5"/>
                      <a:pt x="242" y="6"/>
                      <a:pt x="240" y="6"/>
                    </a:cubicBezTo>
                    <a:cubicBezTo>
                      <a:pt x="237" y="7"/>
                      <a:pt x="234" y="8"/>
                      <a:pt x="231" y="8"/>
                    </a:cubicBezTo>
                    <a:cubicBezTo>
                      <a:pt x="230" y="9"/>
                      <a:pt x="229" y="9"/>
                      <a:pt x="228" y="9"/>
                    </a:cubicBezTo>
                    <a:cubicBezTo>
                      <a:pt x="227" y="9"/>
                      <a:pt x="226" y="9"/>
                      <a:pt x="225" y="10"/>
                    </a:cubicBezTo>
                    <a:cubicBezTo>
                      <a:pt x="224" y="10"/>
                      <a:pt x="222" y="11"/>
                      <a:pt x="220" y="11"/>
                    </a:cubicBezTo>
                    <a:cubicBezTo>
                      <a:pt x="217" y="12"/>
                      <a:pt x="214" y="13"/>
                      <a:pt x="211" y="14"/>
                    </a:cubicBezTo>
                    <a:cubicBezTo>
                      <a:pt x="210" y="14"/>
                      <a:pt x="208" y="15"/>
                      <a:pt x="206" y="15"/>
                    </a:cubicBezTo>
                    <a:cubicBezTo>
                      <a:pt x="205" y="16"/>
                      <a:pt x="203" y="16"/>
                      <a:pt x="202" y="17"/>
                    </a:cubicBezTo>
                    <a:cubicBezTo>
                      <a:pt x="201" y="17"/>
                      <a:pt x="201" y="17"/>
                      <a:pt x="200" y="17"/>
                    </a:cubicBezTo>
                    <a:cubicBezTo>
                      <a:pt x="197" y="18"/>
                      <a:pt x="194" y="20"/>
                      <a:pt x="191" y="21"/>
                    </a:cubicBezTo>
                    <a:cubicBezTo>
                      <a:pt x="190" y="21"/>
                      <a:pt x="190" y="21"/>
                      <a:pt x="190" y="21"/>
                    </a:cubicBezTo>
                    <a:cubicBezTo>
                      <a:pt x="187" y="23"/>
                      <a:pt x="183" y="24"/>
                      <a:pt x="180" y="25"/>
                    </a:cubicBezTo>
                    <a:cubicBezTo>
                      <a:pt x="177" y="26"/>
                      <a:pt x="174" y="28"/>
                      <a:pt x="172" y="29"/>
                    </a:cubicBezTo>
                    <a:cubicBezTo>
                      <a:pt x="171" y="29"/>
                      <a:pt x="171" y="29"/>
                      <a:pt x="171" y="29"/>
                    </a:cubicBezTo>
                    <a:cubicBezTo>
                      <a:pt x="170" y="30"/>
                      <a:pt x="169" y="30"/>
                      <a:pt x="168" y="31"/>
                    </a:cubicBezTo>
                    <a:cubicBezTo>
                      <a:pt x="167" y="31"/>
                      <a:pt x="165" y="32"/>
                      <a:pt x="164" y="33"/>
                    </a:cubicBezTo>
                    <a:cubicBezTo>
                      <a:pt x="163" y="33"/>
                      <a:pt x="162" y="33"/>
                      <a:pt x="161" y="34"/>
                    </a:cubicBezTo>
                    <a:cubicBezTo>
                      <a:pt x="158" y="35"/>
                      <a:pt x="156" y="37"/>
                      <a:pt x="153" y="38"/>
                    </a:cubicBezTo>
                    <a:cubicBezTo>
                      <a:pt x="150" y="40"/>
                      <a:pt x="147" y="41"/>
                      <a:pt x="145" y="43"/>
                    </a:cubicBezTo>
                    <a:cubicBezTo>
                      <a:pt x="144" y="43"/>
                      <a:pt x="143" y="43"/>
                      <a:pt x="143" y="44"/>
                    </a:cubicBezTo>
                    <a:cubicBezTo>
                      <a:pt x="140" y="45"/>
                      <a:pt x="137" y="47"/>
                      <a:pt x="134" y="49"/>
                    </a:cubicBezTo>
                    <a:cubicBezTo>
                      <a:pt x="133" y="49"/>
                      <a:pt x="133" y="50"/>
                      <a:pt x="132" y="50"/>
                    </a:cubicBezTo>
                    <a:cubicBezTo>
                      <a:pt x="129" y="52"/>
                      <a:pt x="129" y="52"/>
                      <a:pt x="129" y="52"/>
                    </a:cubicBezTo>
                    <a:cubicBezTo>
                      <a:pt x="129" y="52"/>
                      <a:pt x="128" y="52"/>
                      <a:pt x="127" y="53"/>
                    </a:cubicBezTo>
                    <a:cubicBezTo>
                      <a:pt x="127" y="53"/>
                      <a:pt x="126" y="54"/>
                      <a:pt x="125" y="55"/>
                    </a:cubicBezTo>
                    <a:cubicBezTo>
                      <a:pt x="122" y="56"/>
                      <a:pt x="119" y="58"/>
                      <a:pt x="116" y="60"/>
                    </a:cubicBezTo>
                    <a:cubicBezTo>
                      <a:pt x="114" y="62"/>
                      <a:pt x="111" y="64"/>
                      <a:pt x="109" y="66"/>
                    </a:cubicBezTo>
                    <a:cubicBezTo>
                      <a:pt x="109" y="66"/>
                      <a:pt x="108" y="66"/>
                      <a:pt x="108" y="66"/>
                    </a:cubicBezTo>
                    <a:cubicBezTo>
                      <a:pt x="108" y="66"/>
                      <a:pt x="108" y="66"/>
                      <a:pt x="107" y="67"/>
                    </a:cubicBezTo>
                    <a:cubicBezTo>
                      <a:pt x="104" y="69"/>
                      <a:pt x="102" y="71"/>
                      <a:pt x="99" y="73"/>
                    </a:cubicBezTo>
                    <a:cubicBezTo>
                      <a:pt x="96" y="75"/>
                      <a:pt x="93" y="77"/>
                      <a:pt x="90" y="80"/>
                    </a:cubicBezTo>
                    <a:cubicBezTo>
                      <a:pt x="88" y="82"/>
                      <a:pt x="85" y="84"/>
                      <a:pt x="83" y="86"/>
                    </a:cubicBezTo>
                    <a:cubicBezTo>
                      <a:pt x="82" y="87"/>
                      <a:pt x="82" y="87"/>
                      <a:pt x="82" y="87"/>
                    </a:cubicBezTo>
                    <a:cubicBezTo>
                      <a:pt x="79" y="89"/>
                      <a:pt x="77" y="91"/>
                      <a:pt x="75" y="93"/>
                    </a:cubicBezTo>
                    <a:cubicBezTo>
                      <a:pt x="75" y="93"/>
                      <a:pt x="75" y="93"/>
                      <a:pt x="74" y="93"/>
                    </a:cubicBezTo>
                    <a:cubicBezTo>
                      <a:pt x="72" y="96"/>
                      <a:pt x="69" y="98"/>
                      <a:pt x="67" y="101"/>
                    </a:cubicBezTo>
                    <a:cubicBezTo>
                      <a:pt x="65" y="103"/>
                      <a:pt x="62" y="105"/>
                      <a:pt x="60" y="108"/>
                    </a:cubicBezTo>
                    <a:cubicBezTo>
                      <a:pt x="60" y="108"/>
                      <a:pt x="59" y="108"/>
                      <a:pt x="59" y="108"/>
                    </a:cubicBezTo>
                    <a:cubicBezTo>
                      <a:pt x="57" y="111"/>
                      <a:pt x="54" y="113"/>
                      <a:pt x="52" y="116"/>
                    </a:cubicBezTo>
                    <a:cubicBezTo>
                      <a:pt x="52" y="116"/>
                      <a:pt x="52" y="116"/>
                      <a:pt x="52" y="116"/>
                    </a:cubicBezTo>
                    <a:cubicBezTo>
                      <a:pt x="51" y="118"/>
                      <a:pt x="49" y="119"/>
                      <a:pt x="48" y="120"/>
                    </a:cubicBezTo>
                    <a:cubicBezTo>
                      <a:pt x="47" y="122"/>
                      <a:pt x="46" y="123"/>
                      <a:pt x="45" y="124"/>
                    </a:cubicBezTo>
                    <a:cubicBezTo>
                      <a:pt x="42" y="127"/>
                      <a:pt x="40" y="129"/>
                      <a:pt x="38" y="132"/>
                    </a:cubicBezTo>
                    <a:cubicBezTo>
                      <a:pt x="38" y="132"/>
                      <a:pt x="38" y="132"/>
                      <a:pt x="38" y="132"/>
                    </a:cubicBezTo>
                    <a:cubicBezTo>
                      <a:pt x="37" y="134"/>
                      <a:pt x="36" y="135"/>
                      <a:pt x="35" y="136"/>
                    </a:cubicBezTo>
                    <a:cubicBezTo>
                      <a:pt x="34" y="138"/>
                      <a:pt x="32" y="139"/>
                      <a:pt x="31" y="140"/>
                    </a:cubicBezTo>
                    <a:cubicBezTo>
                      <a:pt x="29" y="143"/>
                      <a:pt x="27" y="146"/>
                      <a:pt x="25" y="149"/>
                    </a:cubicBezTo>
                    <a:cubicBezTo>
                      <a:pt x="22" y="153"/>
                      <a:pt x="20" y="156"/>
                      <a:pt x="17" y="160"/>
                    </a:cubicBezTo>
                    <a:cubicBezTo>
                      <a:pt x="17" y="160"/>
                      <a:pt x="17" y="160"/>
                      <a:pt x="17" y="160"/>
                    </a:cubicBezTo>
                    <a:cubicBezTo>
                      <a:pt x="11" y="169"/>
                      <a:pt x="5" y="179"/>
                      <a:pt x="0" y="189"/>
                    </a:cubicBezTo>
                    <a:moveTo>
                      <a:pt x="3" y="492"/>
                    </a:moveTo>
                    <a:cubicBezTo>
                      <a:pt x="0" y="492"/>
                      <a:pt x="0" y="492"/>
                      <a:pt x="0" y="492"/>
                    </a:cubicBezTo>
                    <a:cubicBezTo>
                      <a:pt x="6" y="503"/>
                      <a:pt x="12" y="514"/>
                      <a:pt x="19" y="525"/>
                    </a:cubicBezTo>
                    <a:cubicBezTo>
                      <a:pt x="19" y="524"/>
                      <a:pt x="19" y="524"/>
                      <a:pt x="19" y="524"/>
                    </a:cubicBezTo>
                    <a:cubicBezTo>
                      <a:pt x="20" y="525"/>
                      <a:pt x="20" y="526"/>
                      <a:pt x="21" y="527"/>
                    </a:cubicBezTo>
                    <a:cubicBezTo>
                      <a:pt x="24" y="531"/>
                      <a:pt x="27" y="536"/>
                      <a:pt x="30" y="540"/>
                    </a:cubicBezTo>
                    <a:cubicBezTo>
                      <a:pt x="31" y="542"/>
                      <a:pt x="33" y="544"/>
                      <a:pt x="34" y="545"/>
                    </a:cubicBezTo>
                    <a:cubicBezTo>
                      <a:pt x="35" y="547"/>
                      <a:pt x="36" y="548"/>
                      <a:pt x="37" y="549"/>
                    </a:cubicBezTo>
                    <a:cubicBezTo>
                      <a:pt x="39" y="551"/>
                      <a:pt x="41" y="553"/>
                      <a:pt x="42" y="555"/>
                    </a:cubicBezTo>
                    <a:cubicBezTo>
                      <a:pt x="44" y="557"/>
                      <a:pt x="45" y="558"/>
                      <a:pt x="46" y="560"/>
                    </a:cubicBezTo>
                    <a:cubicBezTo>
                      <a:pt x="47" y="561"/>
                      <a:pt x="48" y="562"/>
                      <a:pt x="49" y="563"/>
                    </a:cubicBezTo>
                    <a:cubicBezTo>
                      <a:pt x="52" y="566"/>
                      <a:pt x="55" y="570"/>
                      <a:pt x="58" y="573"/>
                    </a:cubicBezTo>
                    <a:cubicBezTo>
                      <a:pt x="59" y="574"/>
                      <a:pt x="60" y="575"/>
                      <a:pt x="62" y="576"/>
                    </a:cubicBezTo>
                    <a:cubicBezTo>
                      <a:pt x="62" y="576"/>
                      <a:pt x="62" y="577"/>
                      <a:pt x="62" y="577"/>
                    </a:cubicBezTo>
                    <a:cubicBezTo>
                      <a:pt x="63" y="578"/>
                      <a:pt x="64" y="579"/>
                      <a:pt x="66" y="581"/>
                    </a:cubicBezTo>
                    <a:cubicBezTo>
                      <a:pt x="81" y="596"/>
                      <a:pt x="98" y="610"/>
                      <a:pt x="116" y="623"/>
                    </a:cubicBezTo>
                    <a:cubicBezTo>
                      <a:pt x="117" y="624"/>
                      <a:pt x="118" y="624"/>
                      <a:pt x="118" y="625"/>
                    </a:cubicBezTo>
                    <a:cubicBezTo>
                      <a:pt x="122" y="627"/>
                      <a:pt x="126" y="630"/>
                      <a:pt x="130" y="633"/>
                    </a:cubicBezTo>
                    <a:cubicBezTo>
                      <a:pt x="131" y="633"/>
                      <a:pt x="132" y="634"/>
                      <a:pt x="133" y="634"/>
                    </a:cubicBezTo>
                    <a:cubicBezTo>
                      <a:pt x="145" y="642"/>
                      <a:pt x="158" y="649"/>
                      <a:pt x="170" y="655"/>
                    </a:cubicBezTo>
                    <a:cubicBezTo>
                      <a:pt x="172" y="656"/>
                      <a:pt x="175" y="657"/>
                      <a:pt x="177" y="658"/>
                    </a:cubicBezTo>
                    <a:cubicBezTo>
                      <a:pt x="180" y="659"/>
                      <a:pt x="183" y="660"/>
                      <a:pt x="186" y="662"/>
                    </a:cubicBezTo>
                    <a:cubicBezTo>
                      <a:pt x="189" y="663"/>
                      <a:pt x="192" y="664"/>
                      <a:pt x="195" y="665"/>
                    </a:cubicBezTo>
                    <a:cubicBezTo>
                      <a:pt x="198" y="666"/>
                      <a:pt x="200" y="667"/>
                      <a:pt x="203" y="668"/>
                    </a:cubicBezTo>
                    <a:cubicBezTo>
                      <a:pt x="207" y="669"/>
                      <a:pt x="211" y="671"/>
                      <a:pt x="214" y="672"/>
                    </a:cubicBezTo>
                    <a:cubicBezTo>
                      <a:pt x="216" y="672"/>
                      <a:pt x="219" y="673"/>
                      <a:pt x="221" y="674"/>
                    </a:cubicBezTo>
                    <a:cubicBezTo>
                      <a:pt x="227" y="675"/>
                      <a:pt x="233" y="677"/>
                      <a:pt x="238" y="678"/>
                    </a:cubicBezTo>
                    <a:cubicBezTo>
                      <a:pt x="240" y="679"/>
                      <a:pt x="243" y="679"/>
                      <a:pt x="245" y="679"/>
                    </a:cubicBezTo>
                    <a:cubicBezTo>
                      <a:pt x="249" y="680"/>
                      <a:pt x="253" y="681"/>
                      <a:pt x="257" y="682"/>
                    </a:cubicBezTo>
                    <a:cubicBezTo>
                      <a:pt x="259" y="682"/>
                      <a:pt x="262" y="682"/>
                      <a:pt x="264" y="683"/>
                    </a:cubicBezTo>
                    <a:cubicBezTo>
                      <a:pt x="268" y="683"/>
                      <a:pt x="273" y="684"/>
                      <a:pt x="277" y="684"/>
                    </a:cubicBezTo>
                    <a:cubicBezTo>
                      <a:pt x="279" y="684"/>
                      <a:pt x="281" y="684"/>
                      <a:pt x="283" y="685"/>
                    </a:cubicBezTo>
                    <a:cubicBezTo>
                      <a:pt x="289" y="685"/>
                      <a:pt x="295" y="685"/>
                      <a:pt x="302" y="685"/>
                    </a:cubicBezTo>
                    <a:cubicBezTo>
                      <a:pt x="437" y="685"/>
                      <a:pt x="555" y="615"/>
                      <a:pt x="599" y="489"/>
                    </a:cubicBezTo>
                    <a:cubicBezTo>
                      <a:pt x="602" y="476"/>
                      <a:pt x="611" y="464"/>
                      <a:pt x="623" y="457"/>
                    </a:cubicBezTo>
                    <a:cubicBezTo>
                      <a:pt x="623" y="457"/>
                      <a:pt x="623" y="457"/>
                      <a:pt x="623" y="457"/>
                    </a:cubicBezTo>
                    <a:cubicBezTo>
                      <a:pt x="632" y="451"/>
                      <a:pt x="642" y="448"/>
                      <a:pt x="653" y="448"/>
                    </a:cubicBezTo>
                    <a:cubicBezTo>
                      <a:pt x="684" y="445"/>
                      <a:pt x="732" y="454"/>
                      <a:pt x="770" y="470"/>
                    </a:cubicBezTo>
                    <a:cubicBezTo>
                      <a:pt x="776" y="472"/>
                      <a:pt x="783" y="475"/>
                      <a:pt x="789" y="477"/>
                    </a:cubicBezTo>
                  </a:path>
                </a:pathLst>
              </a:custGeom>
              <a:noFill/>
              <a:ln w="7938" cap="flat">
                <a:solidFill>
                  <a:srgbClr val="58585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89" name="Freeform 316">
                <a:extLst>
                  <a:ext uri="{FF2B5EF4-FFF2-40B4-BE49-F238E27FC236}">
                    <a16:creationId xmlns:a16="http://schemas.microsoft.com/office/drawing/2014/main" id="{E5005DBC-E6F7-279B-A139-7D05B55DC4E8}"/>
                  </a:ext>
                </a:extLst>
              </p:cNvPr>
              <p:cNvSpPr>
                <a:spLocks/>
              </p:cNvSpPr>
              <p:nvPr/>
            </p:nvSpPr>
            <p:spPr bwMode="auto">
              <a:xfrm>
                <a:off x="4266" y="1685"/>
                <a:ext cx="150" cy="286"/>
              </a:xfrm>
              <a:custGeom>
                <a:avLst/>
                <a:gdLst>
                  <a:gd name="T0" fmla="*/ 395 w 60"/>
                  <a:gd name="T1" fmla="*/ 0 h 107"/>
                  <a:gd name="T2" fmla="*/ 533 w 60"/>
                  <a:gd name="T3" fmla="*/ 380 h 107"/>
                  <a:gd name="T4" fmla="*/ 595 w 60"/>
                  <a:gd name="T5" fmla="*/ 593 h 107"/>
                  <a:gd name="T6" fmla="*/ 720 w 60"/>
                  <a:gd name="T7" fmla="*/ 879 h 107"/>
                  <a:gd name="T8" fmla="*/ 750 w 60"/>
                  <a:gd name="T9" fmla="*/ 957 h 107"/>
                  <a:gd name="T10" fmla="*/ 845 w 60"/>
                  <a:gd name="T11" fmla="*/ 1299 h 107"/>
                  <a:gd name="T12" fmla="*/ 863 w 60"/>
                  <a:gd name="T13" fmla="*/ 1550 h 107"/>
                  <a:gd name="T14" fmla="*/ 875 w 60"/>
                  <a:gd name="T15" fmla="*/ 1836 h 107"/>
                  <a:gd name="T16" fmla="*/ 938 w 60"/>
                  <a:gd name="T17" fmla="*/ 2042 h 107"/>
                  <a:gd name="T18" fmla="*/ 0 w 60"/>
                  <a:gd name="T19" fmla="*/ 1815 h 1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107">
                    <a:moveTo>
                      <a:pt x="25" y="0"/>
                    </a:moveTo>
                    <a:cubicBezTo>
                      <a:pt x="34" y="20"/>
                      <a:pt x="34" y="20"/>
                      <a:pt x="34" y="20"/>
                    </a:cubicBezTo>
                    <a:cubicBezTo>
                      <a:pt x="34" y="20"/>
                      <a:pt x="38" y="31"/>
                      <a:pt x="38" y="31"/>
                    </a:cubicBezTo>
                    <a:cubicBezTo>
                      <a:pt x="41" y="36"/>
                      <a:pt x="44" y="41"/>
                      <a:pt x="46" y="46"/>
                    </a:cubicBezTo>
                    <a:cubicBezTo>
                      <a:pt x="47" y="47"/>
                      <a:pt x="47" y="48"/>
                      <a:pt x="48" y="50"/>
                    </a:cubicBezTo>
                    <a:cubicBezTo>
                      <a:pt x="51" y="56"/>
                      <a:pt x="53" y="62"/>
                      <a:pt x="54" y="68"/>
                    </a:cubicBezTo>
                    <a:cubicBezTo>
                      <a:pt x="55" y="72"/>
                      <a:pt x="55" y="77"/>
                      <a:pt x="55" y="81"/>
                    </a:cubicBezTo>
                    <a:cubicBezTo>
                      <a:pt x="55" y="86"/>
                      <a:pt x="54" y="91"/>
                      <a:pt x="56" y="96"/>
                    </a:cubicBezTo>
                    <a:cubicBezTo>
                      <a:pt x="57" y="100"/>
                      <a:pt x="58" y="103"/>
                      <a:pt x="60" y="107"/>
                    </a:cubicBezTo>
                    <a:cubicBezTo>
                      <a:pt x="44" y="98"/>
                      <a:pt x="21" y="98"/>
                      <a:pt x="0" y="95"/>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90" name="Freeform 317">
                <a:extLst>
                  <a:ext uri="{FF2B5EF4-FFF2-40B4-BE49-F238E27FC236}">
                    <a16:creationId xmlns:a16="http://schemas.microsoft.com/office/drawing/2014/main" id="{81379047-D1E6-5F65-BED0-08CC7B824273}"/>
                  </a:ext>
                </a:extLst>
              </p:cNvPr>
              <p:cNvSpPr>
                <a:spLocks/>
              </p:cNvSpPr>
              <p:nvPr/>
            </p:nvSpPr>
            <p:spPr bwMode="auto">
              <a:xfrm>
                <a:off x="4336" y="1701"/>
                <a:ext cx="37" cy="64"/>
              </a:xfrm>
              <a:custGeom>
                <a:avLst/>
                <a:gdLst>
                  <a:gd name="T0" fmla="*/ 224 w 15"/>
                  <a:gd name="T1" fmla="*/ 456 h 24"/>
                  <a:gd name="T2" fmla="*/ 212 w 15"/>
                  <a:gd name="T3" fmla="*/ 435 h 24"/>
                  <a:gd name="T4" fmla="*/ 121 w 15"/>
                  <a:gd name="T5" fmla="*/ 264 h 24"/>
                  <a:gd name="T6" fmla="*/ 0 w 15"/>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4">
                    <a:moveTo>
                      <a:pt x="15" y="24"/>
                    </a:moveTo>
                    <a:cubicBezTo>
                      <a:pt x="15" y="23"/>
                      <a:pt x="15" y="23"/>
                      <a:pt x="14" y="23"/>
                    </a:cubicBezTo>
                    <a:cubicBezTo>
                      <a:pt x="8" y="14"/>
                      <a:pt x="8" y="14"/>
                      <a:pt x="8" y="14"/>
                    </a:cubicBezTo>
                    <a:cubicBezTo>
                      <a:pt x="0" y="0"/>
                      <a:pt x="0" y="0"/>
                      <a:pt x="0" y="0"/>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91" name="Freeform 318">
                <a:extLst>
                  <a:ext uri="{FF2B5EF4-FFF2-40B4-BE49-F238E27FC236}">
                    <a16:creationId xmlns:a16="http://schemas.microsoft.com/office/drawing/2014/main" id="{DCBAF8BD-CBBC-EECA-3D67-F1220D56947B}"/>
                  </a:ext>
                </a:extLst>
              </p:cNvPr>
              <p:cNvSpPr>
                <a:spLocks/>
              </p:cNvSpPr>
              <p:nvPr/>
            </p:nvSpPr>
            <p:spPr bwMode="auto">
              <a:xfrm>
                <a:off x="4376" y="1779"/>
                <a:ext cx="190" cy="309"/>
              </a:xfrm>
              <a:custGeom>
                <a:avLst/>
                <a:gdLst>
                  <a:gd name="T0" fmla="*/ 1125 w 76"/>
                  <a:gd name="T1" fmla="*/ 815 h 116"/>
                  <a:gd name="T2" fmla="*/ 1050 w 76"/>
                  <a:gd name="T3" fmla="*/ 1228 h 116"/>
                  <a:gd name="T4" fmla="*/ 1050 w 76"/>
                  <a:gd name="T5" fmla="*/ 1398 h 116"/>
                  <a:gd name="T6" fmla="*/ 1188 w 76"/>
                  <a:gd name="T7" fmla="*/ 2192 h 116"/>
                  <a:gd name="T8" fmla="*/ 925 w 76"/>
                  <a:gd name="T9" fmla="*/ 1966 h 116"/>
                  <a:gd name="T10" fmla="*/ 488 w 76"/>
                  <a:gd name="T11" fmla="*/ 1548 h 116"/>
                  <a:gd name="T12" fmla="*/ 488 w 76"/>
                  <a:gd name="T13" fmla="*/ 1548 h 116"/>
                  <a:gd name="T14" fmla="*/ 438 w 76"/>
                  <a:gd name="T15" fmla="*/ 1489 h 116"/>
                  <a:gd name="T16" fmla="*/ 250 w 76"/>
                  <a:gd name="T17" fmla="*/ 1135 h 116"/>
                  <a:gd name="T18" fmla="*/ 250 w 76"/>
                  <a:gd name="T19" fmla="*/ 874 h 116"/>
                  <a:gd name="T20" fmla="*/ 238 w 76"/>
                  <a:gd name="T21" fmla="*/ 602 h 116"/>
                  <a:gd name="T22" fmla="*/ 145 w 76"/>
                  <a:gd name="T23" fmla="*/ 264 h 116"/>
                  <a:gd name="T24" fmla="*/ 145 w 76"/>
                  <a:gd name="T25" fmla="*/ 264 h 116"/>
                  <a:gd name="T26" fmla="*/ 125 w 76"/>
                  <a:gd name="T27" fmla="*/ 248 h 116"/>
                  <a:gd name="T28" fmla="*/ 0 w 76"/>
                  <a:gd name="T29" fmla="*/ 0 h 1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116">
                    <a:moveTo>
                      <a:pt x="72" y="43"/>
                    </a:moveTo>
                    <a:cubicBezTo>
                      <a:pt x="71" y="48"/>
                      <a:pt x="66" y="59"/>
                      <a:pt x="67" y="65"/>
                    </a:cubicBezTo>
                    <a:cubicBezTo>
                      <a:pt x="67" y="74"/>
                      <a:pt x="67" y="74"/>
                      <a:pt x="67" y="74"/>
                    </a:cubicBezTo>
                    <a:cubicBezTo>
                      <a:pt x="67" y="86"/>
                      <a:pt x="68" y="101"/>
                      <a:pt x="76" y="116"/>
                    </a:cubicBezTo>
                    <a:cubicBezTo>
                      <a:pt x="70" y="112"/>
                      <a:pt x="65" y="108"/>
                      <a:pt x="59" y="104"/>
                    </a:cubicBezTo>
                    <a:cubicBezTo>
                      <a:pt x="49" y="97"/>
                      <a:pt x="39" y="90"/>
                      <a:pt x="31" y="82"/>
                    </a:cubicBezTo>
                    <a:cubicBezTo>
                      <a:pt x="31" y="82"/>
                      <a:pt x="31" y="82"/>
                      <a:pt x="31" y="82"/>
                    </a:cubicBezTo>
                    <a:cubicBezTo>
                      <a:pt x="30" y="81"/>
                      <a:pt x="29" y="80"/>
                      <a:pt x="28" y="79"/>
                    </a:cubicBezTo>
                    <a:cubicBezTo>
                      <a:pt x="23" y="73"/>
                      <a:pt x="19" y="67"/>
                      <a:pt x="16" y="60"/>
                    </a:cubicBezTo>
                    <a:cubicBezTo>
                      <a:pt x="15" y="56"/>
                      <a:pt x="15" y="51"/>
                      <a:pt x="16" y="46"/>
                    </a:cubicBezTo>
                    <a:cubicBezTo>
                      <a:pt x="16" y="42"/>
                      <a:pt x="16" y="37"/>
                      <a:pt x="15" y="32"/>
                    </a:cubicBezTo>
                    <a:cubicBezTo>
                      <a:pt x="14" y="26"/>
                      <a:pt x="11" y="20"/>
                      <a:pt x="9" y="14"/>
                    </a:cubicBezTo>
                    <a:cubicBezTo>
                      <a:pt x="9" y="14"/>
                      <a:pt x="9" y="14"/>
                      <a:pt x="9" y="14"/>
                    </a:cubicBezTo>
                    <a:cubicBezTo>
                      <a:pt x="9" y="13"/>
                      <a:pt x="8" y="13"/>
                      <a:pt x="8" y="13"/>
                    </a:cubicBezTo>
                    <a:cubicBezTo>
                      <a:pt x="8" y="11"/>
                      <a:pt x="0" y="1"/>
                      <a:pt x="0" y="0"/>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92" name="Freeform 319">
                <a:extLst>
                  <a:ext uri="{FF2B5EF4-FFF2-40B4-BE49-F238E27FC236}">
                    <a16:creationId xmlns:a16="http://schemas.microsoft.com/office/drawing/2014/main" id="{9F693185-FD6D-CF00-1B8D-98493EC58264}"/>
                  </a:ext>
                </a:extLst>
              </p:cNvPr>
              <p:cNvSpPr>
                <a:spLocks/>
              </p:cNvSpPr>
              <p:nvPr/>
            </p:nvSpPr>
            <p:spPr bwMode="auto">
              <a:xfrm>
                <a:off x="4356" y="1904"/>
                <a:ext cx="820" cy="827"/>
              </a:xfrm>
              <a:custGeom>
                <a:avLst/>
                <a:gdLst>
                  <a:gd name="T0" fmla="*/ 0 w 328"/>
                  <a:gd name="T1" fmla="*/ 5885 h 310"/>
                  <a:gd name="T2" fmla="*/ 238 w 328"/>
                  <a:gd name="T3" fmla="*/ 5544 h 310"/>
                  <a:gd name="T4" fmla="*/ 375 w 328"/>
                  <a:gd name="T5" fmla="*/ 5258 h 310"/>
                  <a:gd name="T6" fmla="*/ 375 w 328"/>
                  <a:gd name="T7" fmla="*/ 5258 h 310"/>
                  <a:gd name="T8" fmla="*/ 613 w 328"/>
                  <a:gd name="T9" fmla="*/ 4746 h 310"/>
                  <a:gd name="T10" fmla="*/ 970 w 328"/>
                  <a:gd name="T11" fmla="*/ 4084 h 310"/>
                  <a:gd name="T12" fmla="*/ 1238 w 328"/>
                  <a:gd name="T13" fmla="*/ 3802 h 310"/>
                  <a:gd name="T14" fmla="*/ 1675 w 328"/>
                  <a:gd name="T15" fmla="*/ 3209 h 310"/>
                  <a:gd name="T16" fmla="*/ 2425 w 328"/>
                  <a:gd name="T17" fmla="*/ 2710 h 310"/>
                  <a:gd name="T18" fmla="*/ 3020 w 328"/>
                  <a:gd name="T19" fmla="*/ 2846 h 310"/>
                  <a:gd name="T20" fmla="*/ 3658 w 328"/>
                  <a:gd name="T21" fmla="*/ 3060 h 310"/>
                  <a:gd name="T22" fmla="*/ 4113 w 328"/>
                  <a:gd name="T23" fmla="*/ 3265 h 310"/>
                  <a:gd name="T24" fmla="*/ 5125 w 328"/>
                  <a:gd name="T25" fmla="*/ 3609 h 310"/>
                  <a:gd name="T26" fmla="*/ 5125 w 328"/>
                  <a:gd name="T27" fmla="*/ 3417 h 310"/>
                  <a:gd name="T28" fmla="*/ 4125 w 328"/>
                  <a:gd name="T29" fmla="*/ 3073 h 310"/>
                  <a:gd name="T30" fmla="*/ 3688 w 328"/>
                  <a:gd name="T31" fmla="*/ 2903 h 310"/>
                  <a:gd name="T32" fmla="*/ 3050 w 328"/>
                  <a:gd name="T33" fmla="*/ 2697 h 310"/>
                  <a:gd name="T34" fmla="*/ 2675 w 328"/>
                  <a:gd name="T35" fmla="*/ 2641 h 310"/>
                  <a:gd name="T36" fmla="*/ 2438 w 328"/>
                  <a:gd name="T37" fmla="*/ 2582 h 310"/>
                  <a:gd name="T38" fmla="*/ 1688 w 328"/>
                  <a:gd name="T39" fmla="*/ 1766 h 310"/>
                  <a:gd name="T40" fmla="*/ 1533 w 328"/>
                  <a:gd name="T41" fmla="*/ 1537 h 310"/>
                  <a:gd name="T42" fmla="*/ 1550 w 328"/>
                  <a:gd name="T43" fmla="*/ 1537 h 310"/>
                  <a:gd name="T44" fmla="*/ 1250 w 328"/>
                  <a:gd name="T45" fmla="*/ 512 h 310"/>
                  <a:gd name="T46" fmla="*/ 1238 w 328"/>
                  <a:gd name="T47" fmla="*/ 341 h 310"/>
                  <a:gd name="T48" fmla="*/ 1238 w 328"/>
                  <a:gd name="T49" fmla="*/ 0 h 3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8" h="310">
                    <a:moveTo>
                      <a:pt x="0" y="310"/>
                    </a:moveTo>
                    <a:cubicBezTo>
                      <a:pt x="6" y="304"/>
                      <a:pt x="12" y="298"/>
                      <a:pt x="15" y="292"/>
                    </a:cubicBezTo>
                    <a:cubicBezTo>
                      <a:pt x="18" y="287"/>
                      <a:pt x="20" y="282"/>
                      <a:pt x="24" y="277"/>
                    </a:cubicBezTo>
                    <a:cubicBezTo>
                      <a:pt x="24" y="277"/>
                      <a:pt x="24" y="277"/>
                      <a:pt x="24" y="277"/>
                    </a:cubicBezTo>
                    <a:cubicBezTo>
                      <a:pt x="30" y="269"/>
                      <a:pt x="35" y="259"/>
                      <a:pt x="39" y="250"/>
                    </a:cubicBezTo>
                    <a:cubicBezTo>
                      <a:pt x="45" y="238"/>
                      <a:pt x="51" y="225"/>
                      <a:pt x="62" y="215"/>
                    </a:cubicBezTo>
                    <a:cubicBezTo>
                      <a:pt x="67" y="209"/>
                      <a:pt x="73" y="205"/>
                      <a:pt x="79" y="200"/>
                    </a:cubicBezTo>
                    <a:cubicBezTo>
                      <a:pt x="90" y="192"/>
                      <a:pt x="101" y="184"/>
                      <a:pt x="107" y="169"/>
                    </a:cubicBezTo>
                    <a:cubicBezTo>
                      <a:pt x="114" y="151"/>
                      <a:pt x="124" y="138"/>
                      <a:pt x="155" y="143"/>
                    </a:cubicBezTo>
                    <a:cubicBezTo>
                      <a:pt x="166" y="147"/>
                      <a:pt x="176" y="149"/>
                      <a:pt x="193" y="150"/>
                    </a:cubicBezTo>
                    <a:cubicBezTo>
                      <a:pt x="205" y="151"/>
                      <a:pt x="220" y="156"/>
                      <a:pt x="234" y="161"/>
                    </a:cubicBezTo>
                    <a:cubicBezTo>
                      <a:pt x="243" y="165"/>
                      <a:pt x="254" y="169"/>
                      <a:pt x="263" y="172"/>
                    </a:cubicBezTo>
                    <a:cubicBezTo>
                      <a:pt x="287" y="177"/>
                      <a:pt x="305" y="181"/>
                      <a:pt x="328" y="190"/>
                    </a:cubicBezTo>
                    <a:cubicBezTo>
                      <a:pt x="328" y="180"/>
                      <a:pt x="328" y="180"/>
                      <a:pt x="328" y="180"/>
                    </a:cubicBezTo>
                    <a:cubicBezTo>
                      <a:pt x="305" y="172"/>
                      <a:pt x="288" y="168"/>
                      <a:pt x="264" y="162"/>
                    </a:cubicBezTo>
                    <a:cubicBezTo>
                      <a:pt x="255" y="160"/>
                      <a:pt x="246" y="156"/>
                      <a:pt x="236" y="153"/>
                    </a:cubicBezTo>
                    <a:cubicBezTo>
                      <a:pt x="222" y="148"/>
                      <a:pt x="208" y="142"/>
                      <a:pt x="195" y="142"/>
                    </a:cubicBezTo>
                    <a:cubicBezTo>
                      <a:pt x="186" y="141"/>
                      <a:pt x="178" y="140"/>
                      <a:pt x="171" y="139"/>
                    </a:cubicBezTo>
                    <a:cubicBezTo>
                      <a:pt x="167" y="138"/>
                      <a:pt x="157" y="136"/>
                      <a:pt x="156" y="136"/>
                    </a:cubicBezTo>
                    <a:cubicBezTo>
                      <a:pt x="137" y="129"/>
                      <a:pt x="124" y="118"/>
                      <a:pt x="108" y="93"/>
                    </a:cubicBezTo>
                    <a:cubicBezTo>
                      <a:pt x="105" y="89"/>
                      <a:pt x="102" y="85"/>
                      <a:pt x="98" y="81"/>
                    </a:cubicBezTo>
                    <a:cubicBezTo>
                      <a:pt x="99" y="81"/>
                      <a:pt x="99" y="81"/>
                      <a:pt x="99" y="81"/>
                    </a:cubicBezTo>
                    <a:cubicBezTo>
                      <a:pt x="81" y="62"/>
                      <a:pt x="80" y="44"/>
                      <a:pt x="80" y="27"/>
                    </a:cubicBezTo>
                    <a:cubicBezTo>
                      <a:pt x="79" y="18"/>
                      <a:pt x="79" y="18"/>
                      <a:pt x="79" y="18"/>
                    </a:cubicBezTo>
                    <a:cubicBezTo>
                      <a:pt x="78" y="13"/>
                      <a:pt x="78" y="5"/>
                      <a:pt x="79" y="0"/>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93" name="Freeform 320">
                <a:extLst>
                  <a:ext uri="{FF2B5EF4-FFF2-40B4-BE49-F238E27FC236}">
                    <a16:creationId xmlns:a16="http://schemas.microsoft.com/office/drawing/2014/main" id="{B7B865C9-E390-6AED-F97F-4D4169A89A0E}"/>
                  </a:ext>
                </a:extLst>
              </p:cNvPr>
              <p:cNvSpPr>
                <a:spLocks/>
              </p:cNvSpPr>
              <p:nvPr/>
            </p:nvSpPr>
            <p:spPr bwMode="auto">
              <a:xfrm>
                <a:off x="4111" y="2680"/>
                <a:ext cx="270" cy="115"/>
              </a:xfrm>
              <a:custGeom>
                <a:avLst/>
                <a:gdLst>
                  <a:gd name="T0" fmla="*/ 0 w 108"/>
                  <a:gd name="T1" fmla="*/ 824 h 43"/>
                  <a:gd name="T2" fmla="*/ 783 w 108"/>
                  <a:gd name="T3" fmla="*/ 364 h 43"/>
                  <a:gd name="T4" fmla="*/ 1020 w 108"/>
                  <a:gd name="T5" fmla="*/ 308 h 43"/>
                  <a:gd name="T6" fmla="*/ 1595 w 108"/>
                  <a:gd name="T7" fmla="*/ 94 h 43"/>
                  <a:gd name="T8" fmla="*/ 1688 w 108"/>
                  <a:gd name="T9" fmla="*/ 0 h 43"/>
                  <a:gd name="T10" fmla="*/ 1550 w 108"/>
                  <a:gd name="T11" fmla="*/ 342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8" h="43">
                    <a:moveTo>
                      <a:pt x="0" y="43"/>
                    </a:moveTo>
                    <a:cubicBezTo>
                      <a:pt x="15" y="32"/>
                      <a:pt x="32" y="24"/>
                      <a:pt x="50" y="19"/>
                    </a:cubicBezTo>
                    <a:cubicBezTo>
                      <a:pt x="65" y="16"/>
                      <a:pt x="65" y="16"/>
                      <a:pt x="65" y="16"/>
                    </a:cubicBezTo>
                    <a:cubicBezTo>
                      <a:pt x="77" y="14"/>
                      <a:pt x="89" y="12"/>
                      <a:pt x="102" y="5"/>
                    </a:cubicBezTo>
                    <a:cubicBezTo>
                      <a:pt x="104" y="3"/>
                      <a:pt x="106" y="2"/>
                      <a:pt x="108" y="0"/>
                    </a:cubicBezTo>
                    <a:cubicBezTo>
                      <a:pt x="105" y="6"/>
                      <a:pt x="104" y="13"/>
                      <a:pt x="99" y="18"/>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94" name="Freeform 321">
                <a:extLst>
                  <a:ext uri="{FF2B5EF4-FFF2-40B4-BE49-F238E27FC236}">
                    <a16:creationId xmlns:a16="http://schemas.microsoft.com/office/drawing/2014/main" id="{F50A50A6-44B6-97D6-5078-39C3844D5128}"/>
                  </a:ext>
                </a:extLst>
              </p:cNvPr>
              <p:cNvSpPr>
                <a:spLocks/>
              </p:cNvSpPr>
              <p:nvPr/>
            </p:nvSpPr>
            <p:spPr bwMode="auto">
              <a:xfrm>
                <a:off x="4026" y="2744"/>
                <a:ext cx="132" cy="48"/>
              </a:xfrm>
              <a:custGeom>
                <a:avLst/>
                <a:gdLst>
                  <a:gd name="T0" fmla="*/ 0 w 53"/>
                  <a:gd name="T1" fmla="*/ 136 h 18"/>
                  <a:gd name="T2" fmla="*/ 819 w 53"/>
                  <a:gd name="T3" fmla="*/ 56 h 18"/>
                  <a:gd name="T4" fmla="*/ 528 w 53"/>
                  <a:gd name="T5" fmla="*/ 341 h 18"/>
                  <a:gd name="T6" fmla="*/ 0 60000 65536"/>
                  <a:gd name="T7" fmla="*/ 0 60000 65536"/>
                  <a:gd name="T8" fmla="*/ 0 60000 65536"/>
                </a:gdLst>
                <a:ahLst/>
                <a:cxnLst>
                  <a:cxn ang="T6">
                    <a:pos x="T0" y="T1"/>
                  </a:cxn>
                  <a:cxn ang="T7">
                    <a:pos x="T2" y="T3"/>
                  </a:cxn>
                  <a:cxn ang="T8">
                    <a:pos x="T4" y="T5"/>
                  </a:cxn>
                </a:cxnLst>
                <a:rect l="0" t="0" r="r" b="b"/>
                <a:pathLst>
                  <a:path w="53" h="18">
                    <a:moveTo>
                      <a:pt x="0" y="7"/>
                    </a:moveTo>
                    <a:cubicBezTo>
                      <a:pt x="17" y="3"/>
                      <a:pt x="36" y="0"/>
                      <a:pt x="53" y="3"/>
                    </a:cubicBezTo>
                    <a:cubicBezTo>
                      <a:pt x="46" y="7"/>
                      <a:pt x="41" y="14"/>
                      <a:pt x="34" y="18"/>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95" name="Freeform 322">
                <a:extLst>
                  <a:ext uri="{FF2B5EF4-FFF2-40B4-BE49-F238E27FC236}">
                    <a16:creationId xmlns:a16="http://schemas.microsoft.com/office/drawing/2014/main" id="{D4B8D25B-26C7-B65D-014F-5089299120E2}"/>
                  </a:ext>
                </a:extLst>
              </p:cNvPr>
              <p:cNvSpPr>
                <a:spLocks/>
              </p:cNvSpPr>
              <p:nvPr/>
            </p:nvSpPr>
            <p:spPr bwMode="auto">
              <a:xfrm>
                <a:off x="4018" y="1939"/>
                <a:ext cx="685" cy="826"/>
              </a:xfrm>
              <a:custGeom>
                <a:avLst/>
                <a:gdLst>
                  <a:gd name="T0" fmla="*/ 1550 w 274"/>
                  <a:gd name="T1" fmla="*/ 0 h 310"/>
                  <a:gd name="T2" fmla="*/ 2625 w 274"/>
                  <a:gd name="T3" fmla="*/ 434 h 310"/>
                  <a:gd name="T4" fmla="*/ 3113 w 274"/>
                  <a:gd name="T5" fmla="*/ 909 h 310"/>
                  <a:gd name="T6" fmla="*/ 3738 w 274"/>
                  <a:gd name="T7" fmla="*/ 1569 h 310"/>
                  <a:gd name="T8" fmla="*/ 4283 w 274"/>
                  <a:gd name="T9" fmla="*/ 2329 h 310"/>
                  <a:gd name="T10" fmla="*/ 3708 w 274"/>
                  <a:gd name="T11" fmla="*/ 2910 h 310"/>
                  <a:gd name="T12" fmla="*/ 3300 w 274"/>
                  <a:gd name="T13" fmla="*/ 3464 h 310"/>
                  <a:gd name="T14" fmla="*/ 3020 w 274"/>
                  <a:gd name="T15" fmla="*/ 3749 h 310"/>
                  <a:gd name="T16" fmla="*/ 2658 w 274"/>
                  <a:gd name="T17" fmla="*/ 4444 h 310"/>
                  <a:gd name="T18" fmla="*/ 2125 w 274"/>
                  <a:gd name="T19" fmla="*/ 5260 h 310"/>
                  <a:gd name="T20" fmla="*/ 1583 w 274"/>
                  <a:gd name="T21" fmla="*/ 5489 h 310"/>
                  <a:gd name="T22" fmla="*/ 1345 w 274"/>
                  <a:gd name="T23" fmla="*/ 5545 h 310"/>
                  <a:gd name="T24" fmla="*/ 1063 w 274"/>
                  <a:gd name="T25" fmla="*/ 5659 h 310"/>
                  <a:gd name="T26" fmla="*/ 833 w 274"/>
                  <a:gd name="T27" fmla="*/ 5673 h 310"/>
                  <a:gd name="T28" fmla="*/ 0 w 274"/>
                  <a:gd name="T29" fmla="*/ 5865 h 3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4" h="310">
                    <a:moveTo>
                      <a:pt x="99" y="0"/>
                    </a:moveTo>
                    <a:cubicBezTo>
                      <a:pt x="125" y="3"/>
                      <a:pt x="151" y="9"/>
                      <a:pt x="168" y="23"/>
                    </a:cubicBezTo>
                    <a:cubicBezTo>
                      <a:pt x="176" y="32"/>
                      <a:pt x="188" y="40"/>
                      <a:pt x="199" y="48"/>
                    </a:cubicBezTo>
                    <a:cubicBezTo>
                      <a:pt x="214" y="58"/>
                      <a:pt x="230" y="68"/>
                      <a:pt x="239" y="83"/>
                    </a:cubicBezTo>
                    <a:cubicBezTo>
                      <a:pt x="251" y="102"/>
                      <a:pt x="261" y="116"/>
                      <a:pt x="274" y="123"/>
                    </a:cubicBezTo>
                    <a:cubicBezTo>
                      <a:pt x="248" y="124"/>
                      <a:pt x="242" y="143"/>
                      <a:pt x="237" y="154"/>
                    </a:cubicBezTo>
                    <a:cubicBezTo>
                      <a:pt x="232" y="168"/>
                      <a:pt x="222" y="175"/>
                      <a:pt x="211" y="183"/>
                    </a:cubicBezTo>
                    <a:cubicBezTo>
                      <a:pt x="205" y="188"/>
                      <a:pt x="199" y="192"/>
                      <a:pt x="193" y="198"/>
                    </a:cubicBezTo>
                    <a:cubicBezTo>
                      <a:pt x="182" y="209"/>
                      <a:pt x="176" y="222"/>
                      <a:pt x="170" y="235"/>
                    </a:cubicBezTo>
                    <a:cubicBezTo>
                      <a:pt x="162" y="252"/>
                      <a:pt x="154" y="268"/>
                      <a:pt x="136" y="278"/>
                    </a:cubicBezTo>
                    <a:cubicBezTo>
                      <a:pt x="125" y="285"/>
                      <a:pt x="113" y="287"/>
                      <a:pt x="101" y="290"/>
                    </a:cubicBezTo>
                    <a:cubicBezTo>
                      <a:pt x="86" y="293"/>
                      <a:pt x="86" y="293"/>
                      <a:pt x="86" y="293"/>
                    </a:cubicBezTo>
                    <a:cubicBezTo>
                      <a:pt x="80" y="294"/>
                      <a:pt x="74" y="296"/>
                      <a:pt x="68" y="299"/>
                    </a:cubicBezTo>
                    <a:cubicBezTo>
                      <a:pt x="66" y="300"/>
                      <a:pt x="56" y="300"/>
                      <a:pt x="53" y="300"/>
                    </a:cubicBezTo>
                    <a:cubicBezTo>
                      <a:pt x="36" y="298"/>
                      <a:pt x="17" y="306"/>
                      <a:pt x="0" y="310"/>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96" name="Freeform 323">
                <a:extLst>
                  <a:ext uri="{FF2B5EF4-FFF2-40B4-BE49-F238E27FC236}">
                    <a16:creationId xmlns:a16="http://schemas.microsoft.com/office/drawing/2014/main" id="{BB15AD76-C390-5DDB-3F91-DE2F3A1784E8}"/>
                  </a:ext>
                </a:extLst>
              </p:cNvPr>
              <p:cNvSpPr>
                <a:spLocks/>
              </p:cNvSpPr>
              <p:nvPr/>
            </p:nvSpPr>
            <p:spPr bwMode="auto">
              <a:xfrm>
                <a:off x="4246" y="1768"/>
                <a:ext cx="212" cy="123"/>
              </a:xfrm>
              <a:custGeom>
                <a:avLst/>
                <a:gdLst>
                  <a:gd name="T0" fmla="*/ 1257 w 85"/>
                  <a:gd name="T1" fmla="*/ 479 h 46"/>
                  <a:gd name="T2" fmla="*/ 1319 w 85"/>
                  <a:gd name="T3" fmla="*/ 880 h 46"/>
                  <a:gd name="T4" fmla="*/ 995 w 85"/>
                  <a:gd name="T5" fmla="*/ 671 h 46"/>
                  <a:gd name="T6" fmla="*/ 883 w 85"/>
                  <a:gd name="T7" fmla="*/ 594 h 46"/>
                  <a:gd name="T8" fmla="*/ 634 w 85"/>
                  <a:gd name="T9" fmla="*/ 444 h 46"/>
                  <a:gd name="T10" fmla="*/ 634 w 85"/>
                  <a:gd name="T11" fmla="*/ 444 h 46"/>
                  <a:gd name="T12" fmla="*/ 621 w 85"/>
                  <a:gd name="T13" fmla="*/ 422 h 46"/>
                  <a:gd name="T14" fmla="*/ 0 w 85"/>
                  <a:gd name="T15" fmla="*/ 0 h 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5" h="46">
                    <a:moveTo>
                      <a:pt x="81" y="25"/>
                    </a:moveTo>
                    <a:cubicBezTo>
                      <a:pt x="83" y="32"/>
                      <a:pt x="83" y="40"/>
                      <a:pt x="85" y="46"/>
                    </a:cubicBezTo>
                    <a:cubicBezTo>
                      <a:pt x="78" y="42"/>
                      <a:pt x="72" y="38"/>
                      <a:pt x="64" y="35"/>
                    </a:cubicBezTo>
                    <a:cubicBezTo>
                      <a:pt x="57" y="31"/>
                      <a:pt x="57" y="31"/>
                      <a:pt x="57" y="31"/>
                    </a:cubicBezTo>
                    <a:cubicBezTo>
                      <a:pt x="52" y="29"/>
                      <a:pt x="46" y="26"/>
                      <a:pt x="41" y="23"/>
                    </a:cubicBezTo>
                    <a:cubicBezTo>
                      <a:pt x="41" y="23"/>
                      <a:pt x="41" y="23"/>
                      <a:pt x="41" y="23"/>
                    </a:cubicBezTo>
                    <a:cubicBezTo>
                      <a:pt x="40" y="23"/>
                      <a:pt x="40" y="23"/>
                      <a:pt x="40" y="22"/>
                    </a:cubicBezTo>
                    <a:cubicBezTo>
                      <a:pt x="27" y="15"/>
                      <a:pt x="12" y="10"/>
                      <a:pt x="0" y="0"/>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97" name="Freeform 324">
                <a:extLst>
                  <a:ext uri="{FF2B5EF4-FFF2-40B4-BE49-F238E27FC236}">
                    <a16:creationId xmlns:a16="http://schemas.microsoft.com/office/drawing/2014/main" id="{CE02953C-578E-EBC1-9947-A2197B5D9064}"/>
                  </a:ext>
                </a:extLst>
              </p:cNvPr>
              <p:cNvSpPr>
                <a:spLocks/>
              </p:cNvSpPr>
              <p:nvPr/>
            </p:nvSpPr>
            <p:spPr bwMode="auto">
              <a:xfrm>
                <a:off x="4101" y="1835"/>
                <a:ext cx="1075" cy="1058"/>
              </a:xfrm>
              <a:custGeom>
                <a:avLst/>
                <a:gdLst>
                  <a:gd name="T0" fmla="*/ 0 w 430"/>
                  <a:gd name="T1" fmla="*/ 7515 h 397"/>
                  <a:gd name="T2" fmla="*/ 645 w 430"/>
                  <a:gd name="T3" fmla="*/ 7004 h 397"/>
                  <a:gd name="T4" fmla="*/ 720 w 430"/>
                  <a:gd name="T5" fmla="*/ 6868 h 397"/>
                  <a:gd name="T6" fmla="*/ 1520 w 430"/>
                  <a:gd name="T7" fmla="*/ 6015 h 397"/>
                  <a:gd name="T8" fmla="*/ 1520 w 430"/>
                  <a:gd name="T9" fmla="*/ 6015 h 397"/>
                  <a:gd name="T10" fmla="*/ 1833 w 430"/>
                  <a:gd name="T11" fmla="*/ 5959 h 397"/>
                  <a:gd name="T12" fmla="*/ 2395 w 430"/>
                  <a:gd name="T13" fmla="*/ 5298 h 397"/>
                  <a:gd name="T14" fmla="*/ 2500 w 430"/>
                  <a:gd name="T15" fmla="*/ 5071 h 397"/>
                  <a:gd name="T16" fmla="*/ 2863 w 430"/>
                  <a:gd name="T17" fmla="*/ 4616 h 397"/>
                  <a:gd name="T18" fmla="*/ 3250 w 430"/>
                  <a:gd name="T19" fmla="*/ 4069 h 397"/>
                  <a:gd name="T20" fmla="*/ 3283 w 430"/>
                  <a:gd name="T21" fmla="*/ 4035 h 397"/>
                  <a:gd name="T22" fmla="*/ 3875 w 430"/>
                  <a:gd name="T23" fmla="*/ 3425 h 397"/>
                  <a:gd name="T24" fmla="*/ 4813 w 430"/>
                  <a:gd name="T25" fmla="*/ 3614 h 397"/>
                  <a:gd name="T26" fmla="*/ 6720 w 430"/>
                  <a:gd name="T27" fmla="*/ 4296 h 397"/>
                  <a:gd name="T28" fmla="*/ 6720 w 430"/>
                  <a:gd name="T29" fmla="*/ 4091 h 397"/>
                  <a:gd name="T30" fmla="*/ 4833 w 430"/>
                  <a:gd name="T31" fmla="*/ 3446 h 397"/>
                  <a:gd name="T32" fmla="*/ 4438 w 430"/>
                  <a:gd name="T33" fmla="*/ 3331 h 397"/>
                  <a:gd name="T34" fmla="*/ 4113 w 430"/>
                  <a:gd name="T35" fmla="*/ 3238 h 397"/>
                  <a:gd name="T36" fmla="*/ 3845 w 430"/>
                  <a:gd name="T37" fmla="*/ 2649 h 397"/>
                  <a:gd name="T38" fmla="*/ 3750 w 430"/>
                  <a:gd name="T39" fmla="*/ 2308 h 397"/>
                  <a:gd name="T40" fmla="*/ 3083 w 430"/>
                  <a:gd name="T41" fmla="*/ 1498 h 397"/>
                  <a:gd name="T42" fmla="*/ 2750 w 430"/>
                  <a:gd name="T43" fmla="*/ 1194 h 397"/>
                  <a:gd name="T44" fmla="*/ 2533 w 430"/>
                  <a:gd name="T45" fmla="*/ 831 h 397"/>
                  <a:gd name="T46" fmla="*/ 2425 w 430"/>
                  <a:gd name="T47" fmla="*/ 648 h 397"/>
                  <a:gd name="T48" fmla="*/ 2313 w 430"/>
                  <a:gd name="T49" fmla="*/ 490 h 397"/>
                  <a:gd name="T50" fmla="*/ 2313 w 430"/>
                  <a:gd name="T51" fmla="*/ 490 h 397"/>
                  <a:gd name="T52" fmla="*/ 2175 w 430"/>
                  <a:gd name="T53" fmla="*/ 0 h 39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30" h="397">
                    <a:moveTo>
                      <a:pt x="0" y="397"/>
                    </a:moveTo>
                    <a:cubicBezTo>
                      <a:pt x="15" y="392"/>
                      <a:pt x="31" y="382"/>
                      <a:pt x="41" y="370"/>
                    </a:cubicBezTo>
                    <a:cubicBezTo>
                      <a:pt x="46" y="363"/>
                      <a:pt x="46" y="363"/>
                      <a:pt x="46" y="363"/>
                    </a:cubicBezTo>
                    <a:cubicBezTo>
                      <a:pt x="61" y="346"/>
                      <a:pt x="78" y="327"/>
                      <a:pt x="97" y="318"/>
                    </a:cubicBezTo>
                    <a:cubicBezTo>
                      <a:pt x="97" y="318"/>
                      <a:pt x="97" y="318"/>
                      <a:pt x="97" y="318"/>
                    </a:cubicBezTo>
                    <a:cubicBezTo>
                      <a:pt x="103" y="317"/>
                      <a:pt x="110" y="317"/>
                      <a:pt x="117" y="315"/>
                    </a:cubicBezTo>
                    <a:cubicBezTo>
                      <a:pt x="135" y="309"/>
                      <a:pt x="144" y="294"/>
                      <a:pt x="153" y="280"/>
                    </a:cubicBezTo>
                    <a:cubicBezTo>
                      <a:pt x="160" y="268"/>
                      <a:pt x="160" y="268"/>
                      <a:pt x="160" y="268"/>
                    </a:cubicBezTo>
                    <a:cubicBezTo>
                      <a:pt x="167" y="259"/>
                      <a:pt x="175" y="251"/>
                      <a:pt x="183" y="244"/>
                    </a:cubicBezTo>
                    <a:cubicBezTo>
                      <a:pt x="192" y="235"/>
                      <a:pt x="202" y="226"/>
                      <a:pt x="208" y="215"/>
                    </a:cubicBezTo>
                    <a:cubicBezTo>
                      <a:pt x="210" y="213"/>
                      <a:pt x="210" y="213"/>
                      <a:pt x="210" y="213"/>
                    </a:cubicBezTo>
                    <a:cubicBezTo>
                      <a:pt x="220" y="194"/>
                      <a:pt x="226" y="185"/>
                      <a:pt x="248" y="181"/>
                    </a:cubicBezTo>
                    <a:cubicBezTo>
                      <a:pt x="269" y="177"/>
                      <a:pt x="294" y="187"/>
                      <a:pt x="308" y="191"/>
                    </a:cubicBezTo>
                    <a:cubicBezTo>
                      <a:pt x="351" y="205"/>
                      <a:pt x="393" y="220"/>
                      <a:pt x="430" y="227"/>
                    </a:cubicBezTo>
                    <a:cubicBezTo>
                      <a:pt x="430" y="216"/>
                      <a:pt x="430" y="216"/>
                      <a:pt x="430" y="216"/>
                    </a:cubicBezTo>
                    <a:cubicBezTo>
                      <a:pt x="393" y="209"/>
                      <a:pt x="351" y="195"/>
                      <a:pt x="309" y="182"/>
                    </a:cubicBezTo>
                    <a:cubicBezTo>
                      <a:pt x="302" y="180"/>
                      <a:pt x="293" y="177"/>
                      <a:pt x="284" y="176"/>
                    </a:cubicBezTo>
                    <a:cubicBezTo>
                      <a:pt x="276" y="174"/>
                      <a:pt x="263" y="171"/>
                      <a:pt x="263" y="171"/>
                    </a:cubicBezTo>
                    <a:cubicBezTo>
                      <a:pt x="255" y="168"/>
                      <a:pt x="250" y="153"/>
                      <a:pt x="246" y="140"/>
                    </a:cubicBezTo>
                    <a:cubicBezTo>
                      <a:pt x="245" y="133"/>
                      <a:pt x="243" y="126"/>
                      <a:pt x="240" y="122"/>
                    </a:cubicBezTo>
                    <a:cubicBezTo>
                      <a:pt x="230" y="102"/>
                      <a:pt x="213" y="90"/>
                      <a:pt x="197" y="79"/>
                    </a:cubicBezTo>
                    <a:cubicBezTo>
                      <a:pt x="190" y="74"/>
                      <a:pt x="183" y="69"/>
                      <a:pt x="176" y="63"/>
                    </a:cubicBezTo>
                    <a:cubicBezTo>
                      <a:pt x="169" y="58"/>
                      <a:pt x="165" y="51"/>
                      <a:pt x="162" y="44"/>
                    </a:cubicBezTo>
                    <a:cubicBezTo>
                      <a:pt x="155" y="34"/>
                      <a:pt x="155" y="34"/>
                      <a:pt x="155" y="34"/>
                    </a:cubicBezTo>
                    <a:cubicBezTo>
                      <a:pt x="153" y="31"/>
                      <a:pt x="151" y="28"/>
                      <a:pt x="148" y="26"/>
                    </a:cubicBezTo>
                    <a:cubicBezTo>
                      <a:pt x="148" y="26"/>
                      <a:pt x="148" y="26"/>
                      <a:pt x="148" y="26"/>
                    </a:cubicBezTo>
                    <a:cubicBezTo>
                      <a:pt x="147" y="17"/>
                      <a:pt x="142" y="9"/>
                      <a:pt x="139" y="0"/>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98" name="Freeform 325">
                <a:extLst>
                  <a:ext uri="{FF2B5EF4-FFF2-40B4-BE49-F238E27FC236}">
                    <a16:creationId xmlns:a16="http://schemas.microsoft.com/office/drawing/2014/main" id="{BA3AA4EE-9658-4FA5-9DC1-B5CAB532EE0B}"/>
                  </a:ext>
                </a:extLst>
              </p:cNvPr>
              <p:cNvSpPr>
                <a:spLocks/>
              </p:cNvSpPr>
              <p:nvPr/>
            </p:nvSpPr>
            <p:spPr bwMode="auto">
              <a:xfrm>
                <a:off x="4021" y="2675"/>
                <a:ext cx="295" cy="218"/>
              </a:xfrm>
              <a:custGeom>
                <a:avLst/>
                <a:gdLst>
                  <a:gd name="T0" fmla="*/ 0 w 118"/>
                  <a:gd name="T1" fmla="*/ 0 h 82"/>
                  <a:gd name="T2" fmla="*/ 970 w 118"/>
                  <a:gd name="T3" fmla="*/ 282 h 82"/>
                  <a:gd name="T4" fmla="*/ 1425 w 118"/>
                  <a:gd name="T5" fmla="*/ 149 h 82"/>
                  <a:gd name="T6" fmla="*/ 1533 w 118"/>
                  <a:gd name="T7" fmla="*/ 114 h 82"/>
                  <a:gd name="T8" fmla="*/ 1845 w 118"/>
                  <a:gd name="T9" fmla="*/ 56 h 82"/>
                  <a:gd name="T10" fmla="*/ 1175 w 118"/>
                  <a:gd name="T11" fmla="*/ 848 h 82"/>
                  <a:gd name="T12" fmla="*/ 1083 w 118"/>
                  <a:gd name="T13" fmla="*/ 976 h 82"/>
                  <a:gd name="T14" fmla="*/ 520 w 118"/>
                  <a:gd name="T15" fmla="*/ 1542 h 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8" h="82">
                    <a:moveTo>
                      <a:pt x="0" y="0"/>
                    </a:moveTo>
                    <a:cubicBezTo>
                      <a:pt x="18" y="18"/>
                      <a:pt x="40" y="19"/>
                      <a:pt x="62" y="15"/>
                    </a:cubicBezTo>
                    <a:cubicBezTo>
                      <a:pt x="73" y="14"/>
                      <a:pt x="81" y="11"/>
                      <a:pt x="91" y="8"/>
                    </a:cubicBezTo>
                    <a:cubicBezTo>
                      <a:pt x="98" y="6"/>
                      <a:pt x="98" y="6"/>
                      <a:pt x="98" y="6"/>
                    </a:cubicBezTo>
                    <a:cubicBezTo>
                      <a:pt x="104" y="4"/>
                      <a:pt x="111" y="3"/>
                      <a:pt x="118" y="3"/>
                    </a:cubicBezTo>
                    <a:cubicBezTo>
                      <a:pt x="102" y="14"/>
                      <a:pt x="87" y="30"/>
                      <a:pt x="75" y="45"/>
                    </a:cubicBezTo>
                    <a:cubicBezTo>
                      <a:pt x="69" y="52"/>
                      <a:pt x="69" y="52"/>
                      <a:pt x="69" y="52"/>
                    </a:cubicBezTo>
                    <a:cubicBezTo>
                      <a:pt x="59" y="63"/>
                      <a:pt x="47" y="77"/>
                      <a:pt x="33" y="82"/>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299" name="Freeform 326">
                <a:extLst>
                  <a:ext uri="{FF2B5EF4-FFF2-40B4-BE49-F238E27FC236}">
                    <a16:creationId xmlns:a16="http://schemas.microsoft.com/office/drawing/2014/main" id="{6333BFAC-C4BB-DCF7-D09C-0471FE05EFD4}"/>
                  </a:ext>
                </a:extLst>
              </p:cNvPr>
              <p:cNvSpPr>
                <a:spLocks/>
              </p:cNvSpPr>
              <p:nvPr/>
            </p:nvSpPr>
            <p:spPr bwMode="auto">
              <a:xfrm>
                <a:off x="4018" y="2672"/>
                <a:ext cx="238" cy="43"/>
              </a:xfrm>
              <a:custGeom>
                <a:avLst/>
                <a:gdLst>
                  <a:gd name="T0" fmla="*/ 1493 w 95"/>
                  <a:gd name="T1" fmla="*/ 59 h 16"/>
                  <a:gd name="T2" fmla="*/ 1413 w 95"/>
                  <a:gd name="T3" fmla="*/ 81 h 16"/>
                  <a:gd name="T4" fmla="*/ 972 w 95"/>
                  <a:gd name="T5" fmla="*/ 218 h 16"/>
                  <a:gd name="T6" fmla="*/ 0 w 95"/>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5" h="16">
                    <a:moveTo>
                      <a:pt x="95" y="3"/>
                    </a:moveTo>
                    <a:cubicBezTo>
                      <a:pt x="90" y="4"/>
                      <a:pt x="90" y="4"/>
                      <a:pt x="90" y="4"/>
                    </a:cubicBezTo>
                    <a:cubicBezTo>
                      <a:pt x="81" y="7"/>
                      <a:pt x="72" y="10"/>
                      <a:pt x="62" y="11"/>
                    </a:cubicBezTo>
                    <a:cubicBezTo>
                      <a:pt x="42" y="15"/>
                      <a:pt x="17" y="16"/>
                      <a:pt x="0" y="0"/>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300" name="Freeform 327">
                <a:extLst>
                  <a:ext uri="{FF2B5EF4-FFF2-40B4-BE49-F238E27FC236}">
                    <a16:creationId xmlns:a16="http://schemas.microsoft.com/office/drawing/2014/main" id="{775604E5-5919-AC35-E9F5-E6763B741E4B}"/>
                  </a:ext>
                </a:extLst>
              </p:cNvPr>
              <p:cNvSpPr>
                <a:spLocks/>
              </p:cNvSpPr>
              <p:nvPr/>
            </p:nvSpPr>
            <p:spPr bwMode="auto">
              <a:xfrm>
                <a:off x="4256" y="1819"/>
                <a:ext cx="487" cy="861"/>
              </a:xfrm>
              <a:custGeom>
                <a:avLst/>
                <a:gdLst>
                  <a:gd name="T0" fmla="*/ 0 w 195"/>
                  <a:gd name="T1" fmla="*/ 0 h 323"/>
                  <a:gd name="T2" fmla="*/ 529 w 195"/>
                  <a:gd name="T3" fmla="*/ 149 h 323"/>
                  <a:gd name="T4" fmla="*/ 792 w 195"/>
                  <a:gd name="T5" fmla="*/ 320 h 323"/>
                  <a:gd name="T6" fmla="*/ 904 w 195"/>
                  <a:gd name="T7" fmla="*/ 376 h 323"/>
                  <a:gd name="T8" fmla="*/ 1384 w 195"/>
                  <a:gd name="T9" fmla="*/ 818 h 323"/>
                  <a:gd name="T10" fmla="*/ 1478 w 195"/>
                  <a:gd name="T11" fmla="*/ 1002 h 323"/>
                  <a:gd name="T12" fmla="*/ 1728 w 195"/>
                  <a:gd name="T13" fmla="*/ 1386 h 323"/>
                  <a:gd name="T14" fmla="*/ 2058 w 195"/>
                  <a:gd name="T15" fmla="*/ 1685 h 323"/>
                  <a:gd name="T16" fmla="*/ 2712 w 195"/>
                  <a:gd name="T17" fmla="*/ 2466 h 323"/>
                  <a:gd name="T18" fmla="*/ 2807 w 195"/>
                  <a:gd name="T19" fmla="*/ 2786 h 323"/>
                  <a:gd name="T20" fmla="*/ 3037 w 195"/>
                  <a:gd name="T21" fmla="*/ 3391 h 323"/>
                  <a:gd name="T22" fmla="*/ 2882 w 195"/>
                  <a:gd name="T23" fmla="*/ 3412 h 323"/>
                  <a:gd name="T24" fmla="*/ 2228 w 195"/>
                  <a:gd name="T25" fmla="*/ 4092 h 323"/>
                  <a:gd name="T26" fmla="*/ 2215 w 195"/>
                  <a:gd name="T27" fmla="*/ 4129 h 323"/>
                  <a:gd name="T28" fmla="*/ 1821 w 195"/>
                  <a:gd name="T29" fmla="*/ 4676 h 323"/>
                  <a:gd name="T30" fmla="*/ 1466 w 195"/>
                  <a:gd name="T31" fmla="*/ 5131 h 323"/>
                  <a:gd name="T32" fmla="*/ 1354 w 195"/>
                  <a:gd name="T33" fmla="*/ 5358 h 323"/>
                  <a:gd name="T34" fmla="*/ 842 w 195"/>
                  <a:gd name="T35" fmla="*/ 5982 h 323"/>
                  <a:gd name="T36" fmla="*/ 437 w 195"/>
                  <a:gd name="T37" fmla="*/ 6083 h 323"/>
                  <a:gd name="T38" fmla="*/ 105 w 195"/>
                  <a:gd name="T39" fmla="*/ 6118 h 323"/>
                  <a:gd name="T40" fmla="*/ 105 w 195"/>
                  <a:gd name="T41" fmla="*/ 6096 h 3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5" h="323">
                    <a:moveTo>
                      <a:pt x="0" y="0"/>
                    </a:moveTo>
                    <a:cubicBezTo>
                      <a:pt x="11" y="1"/>
                      <a:pt x="23" y="5"/>
                      <a:pt x="34" y="8"/>
                    </a:cubicBezTo>
                    <a:cubicBezTo>
                      <a:pt x="40" y="11"/>
                      <a:pt x="46" y="14"/>
                      <a:pt x="51" y="17"/>
                    </a:cubicBezTo>
                    <a:cubicBezTo>
                      <a:pt x="58" y="20"/>
                      <a:pt x="58" y="20"/>
                      <a:pt x="58" y="20"/>
                    </a:cubicBezTo>
                    <a:cubicBezTo>
                      <a:pt x="70" y="26"/>
                      <a:pt x="82" y="32"/>
                      <a:pt x="89" y="43"/>
                    </a:cubicBezTo>
                    <a:cubicBezTo>
                      <a:pt x="95" y="53"/>
                      <a:pt x="95" y="53"/>
                      <a:pt x="95" y="53"/>
                    </a:cubicBezTo>
                    <a:cubicBezTo>
                      <a:pt x="99" y="60"/>
                      <a:pt x="103" y="67"/>
                      <a:pt x="111" y="73"/>
                    </a:cubicBezTo>
                    <a:cubicBezTo>
                      <a:pt x="118" y="79"/>
                      <a:pt x="125" y="84"/>
                      <a:pt x="132" y="89"/>
                    </a:cubicBezTo>
                    <a:cubicBezTo>
                      <a:pt x="149" y="100"/>
                      <a:pt x="165" y="111"/>
                      <a:pt x="174" y="130"/>
                    </a:cubicBezTo>
                    <a:cubicBezTo>
                      <a:pt x="176" y="134"/>
                      <a:pt x="178" y="141"/>
                      <a:pt x="180" y="147"/>
                    </a:cubicBezTo>
                    <a:cubicBezTo>
                      <a:pt x="183" y="160"/>
                      <a:pt x="187" y="174"/>
                      <a:pt x="195" y="179"/>
                    </a:cubicBezTo>
                    <a:cubicBezTo>
                      <a:pt x="192" y="180"/>
                      <a:pt x="188" y="180"/>
                      <a:pt x="185" y="180"/>
                    </a:cubicBezTo>
                    <a:cubicBezTo>
                      <a:pt x="161" y="185"/>
                      <a:pt x="154" y="198"/>
                      <a:pt x="143" y="216"/>
                    </a:cubicBezTo>
                    <a:cubicBezTo>
                      <a:pt x="142" y="218"/>
                      <a:pt x="142" y="218"/>
                      <a:pt x="142" y="218"/>
                    </a:cubicBezTo>
                    <a:cubicBezTo>
                      <a:pt x="136" y="229"/>
                      <a:pt x="127" y="238"/>
                      <a:pt x="117" y="247"/>
                    </a:cubicBezTo>
                    <a:cubicBezTo>
                      <a:pt x="109" y="254"/>
                      <a:pt x="101" y="262"/>
                      <a:pt x="94" y="271"/>
                    </a:cubicBezTo>
                    <a:cubicBezTo>
                      <a:pt x="87" y="283"/>
                      <a:pt x="87" y="283"/>
                      <a:pt x="87" y="283"/>
                    </a:cubicBezTo>
                    <a:cubicBezTo>
                      <a:pt x="78" y="297"/>
                      <a:pt x="70" y="311"/>
                      <a:pt x="54" y="316"/>
                    </a:cubicBezTo>
                    <a:cubicBezTo>
                      <a:pt x="45" y="319"/>
                      <a:pt x="37" y="321"/>
                      <a:pt x="28" y="321"/>
                    </a:cubicBezTo>
                    <a:cubicBezTo>
                      <a:pt x="23" y="321"/>
                      <a:pt x="12" y="322"/>
                      <a:pt x="7" y="323"/>
                    </a:cubicBezTo>
                    <a:cubicBezTo>
                      <a:pt x="7" y="322"/>
                      <a:pt x="7" y="322"/>
                      <a:pt x="7" y="322"/>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301" name="Freeform 328">
                <a:extLst>
                  <a:ext uri="{FF2B5EF4-FFF2-40B4-BE49-F238E27FC236}">
                    <a16:creationId xmlns:a16="http://schemas.microsoft.com/office/drawing/2014/main" id="{10843A4F-E18A-B3ED-CEE7-C6944C0CB2DD}"/>
                  </a:ext>
                </a:extLst>
              </p:cNvPr>
              <p:cNvSpPr>
                <a:spLocks/>
              </p:cNvSpPr>
              <p:nvPr/>
            </p:nvSpPr>
            <p:spPr bwMode="auto">
              <a:xfrm>
                <a:off x="4241" y="1768"/>
                <a:ext cx="62" cy="51"/>
              </a:xfrm>
              <a:custGeom>
                <a:avLst/>
                <a:gdLst>
                  <a:gd name="T0" fmla="*/ 0 w 25"/>
                  <a:gd name="T1" fmla="*/ 0 h 19"/>
                  <a:gd name="T2" fmla="*/ 382 w 25"/>
                  <a:gd name="T3" fmla="*/ 368 h 19"/>
                  <a:gd name="T4" fmla="*/ 92 w 25"/>
                  <a:gd name="T5" fmla="*/ 346 h 19"/>
                  <a:gd name="T6" fmla="*/ 0 60000 65536"/>
                  <a:gd name="T7" fmla="*/ 0 60000 65536"/>
                  <a:gd name="T8" fmla="*/ 0 60000 65536"/>
                </a:gdLst>
                <a:ahLst/>
                <a:cxnLst>
                  <a:cxn ang="T6">
                    <a:pos x="T0" y="T1"/>
                  </a:cxn>
                  <a:cxn ang="T7">
                    <a:pos x="T2" y="T3"/>
                  </a:cxn>
                  <a:cxn ang="T8">
                    <a:pos x="T4" y="T5"/>
                  </a:cxn>
                </a:cxnLst>
                <a:rect l="0" t="0" r="r" b="b"/>
                <a:pathLst>
                  <a:path w="25" h="19">
                    <a:moveTo>
                      <a:pt x="0" y="0"/>
                    </a:moveTo>
                    <a:cubicBezTo>
                      <a:pt x="9" y="6"/>
                      <a:pt x="16" y="13"/>
                      <a:pt x="25" y="19"/>
                    </a:cubicBezTo>
                    <a:cubicBezTo>
                      <a:pt x="19" y="18"/>
                      <a:pt x="12" y="19"/>
                      <a:pt x="6" y="18"/>
                    </a:cubicBez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302" name="Freeform 329">
                <a:extLst>
                  <a:ext uri="{FF2B5EF4-FFF2-40B4-BE49-F238E27FC236}">
                    <a16:creationId xmlns:a16="http://schemas.microsoft.com/office/drawing/2014/main" id="{D502E15D-C4FB-45E3-ED7F-5B65B4500429}"/>
                  </a:ext>
                </a:extLst>
              </p:cNvPr>
              <p:cNvSpPr>
                <a:spLocks/>
              </p:cNvSpPr>
              <p:nvPr/>
            </p:nvSpPr>
            <p:spPr bwMode="auto">
              <a:xfrm>
                <a:off x="3773" y="1501"/>
                <a:ext cx="1403" cy="1432"/>
              </a:xfrm>
              <a:custGeom>
                <a:avLst/>
                <a:gdLst>
                  <a:gd name="T0" fmla="*/ 7338 w 561"/>
                  <a:gd name="T1" fmla="*/ 5768 h 537"/>
                  <a:gd name="T2" fmla="*/ 6317 w 561"/>
                  <a:gd name="T3" fmla="*/ 5496 h 537"/>
                  <a:gd name="T4" fmla="*/ 5334 w 561"/>
                  <a:gd name="T5" fmla="*/ 4629 h 537"/>
                  <a:gd name="T6" fmla="*/ 5192 w 561"/>
                  <a:gd name="T7" fmla="*/ 4403 h 537"/>
                  <a:gd name="T8" fmla="*/ 4879 w 561"/>
                  <a:gd name="T9" fmla="*/ 3208 h 537"/>
                  <a:gd name="T10" fmla="*/ 4909 w 561"/>
                  <a:gd name="T11" fmla="*/ 2467 h 537"/>
                  <a:gd name="T12" fmla="*/ 4472 w 561"/>
                  <a:gd name="T13" fmla="*/ 1629 h 537"/>
                  <a:gd name="T14" fmla="*/ 4629 w 561"/>
                  <a:gd name="T15" fmla="*/ 1971 h 537"/>
                  <a:gd name="T16" fmla="*/ 4834 w 561"/>
                  <a:gd name="T17" fmla="*/ 2880 h 537"/>
                  <a:gd name="T18" fmla="*/ 4817 w 561"/>
                  <a:gd name="T19" fmla="*/ 3379 h 537"/>
                  <a:gd name="T20" fmla="*/ 4692 w 561"/>
                  <a:gd name="T21" fmla="*/ 3947 h 537"/>
                  <a:gd name="T22" fmla="*/ 4254 w 561"/>
                  <a:gd name="T23" fmla="*/ 3528 h 537"/>
                  <a:gd name="T24" fmla="*/ 4021 w 561"/>
                  <a:gd name="T25" fmla="*/ 3107 h 537"/>
                  <a:gd name="T26" fmla="*/ 4004 w 561"/>
                  <a:gd name="T27" fmla="*/ 2581 h 537"/>
                  <a:gd name="T28" fmla="*/ 3909 w 561"/>
                  <a:gd name="T29" fmla="*/ 2240 h 537"/>
                  <a:gd name="T30" fmla="*/ 3879 w 561"/>
                  <a:gd name="T31" fmla="*/ 2141 h 537"/>
                  <a:gd name="T32" fmla="*/ 3929 w 561"/>
                  <a:gd name="T33" fmla="*/ 661 h 537"/>
                  <a:gd name="T34" fmla="*/ 3816 w 561"/>
                  <a:gd name="T35" fmla="*/ 1216 h 537"/>
                  <a:gd name="T36" fmla="*/ 3741 w 561"/>
                  <a:gd name="T37" fmla="*/ 1856 h 537"/>
                  <a:gd name="T38" fmla="*/ 3584 w 561"/>
                  <a:gd name="T39" fmla="*/ 1480 h 537"/>
                  <a:gd name="T40" fmla="*/ 2313 w 561"/>
                  <a:gd name="T41" fmla="*/ 0 h 537"/>
                  <a:gd name="T42" fmla="*/ 3584 w 561"/>
                  <a:gd name="T43" fmla="*/ 1685 h 537"/>
                  <a:gd name="T44" fmla="*/ 3804 w 561"/>
                  <a:gd name="T45" fmla="*/ 2184 h 537"/>
                  <a:gd name="T46" fmla="*/ 3929 w 561"/>
                  <a:gd name="T47" fmla="*/ 2595 h 537"/>
                  <a:gd name="T48" fmla="*/ 3959 w 561"/>
                  <a:gd name="T49" fmla="*/ 3128 h 537"/>
                  <a:gd name="T50" fmla="*/ 3126 w 561"/>
                  <a:gd name="T51" fmla="*/ 3072 h 537"/>
                  <a:gd name="T52" fmla="*/ 1721 w 561"/>
                  <a:gd name="T53" fmla="*/ 2411 h 537"/>
                  <a:gd name="T54" fmla="*/ 4159 w 561"/>
                  <a:gd name="T55" fmla="*/ 3549 h 537"/>
                  <a:gd name="T56" fmla="*/ 5272 w 561"/>
                  <a:gd name="T57" fmla="*/ 4685 h 537"/>
                  <a:gd name="T58" fmla="*/ 5242 w 561"/>
                  <a:gd name="T59" fmla="*/ 6029 h 537"/>
                  <a:gd name="T60" fmla="*/ 4554 w 561"/>
                  <a:gd name="T61" fmla="*/ 6861 h 537"/>
                  <a:gd name="T62" fmla="*/ 3659 w 561"/>
                  <a:gd name="T63" fmla="*/ 8384 h 537"/>
                  <a:gd name="T64" fmla="*/ 2876 w 561"/>
                  <a:gd name="T65" fmla="*/ 8669 h 537"/>
                  <a:gd name="T66" fmla="*/ 2363 w 561"/>
                  <a:gd name="T67" fmla="*/ 8797 h 537"/>
                  <a:gd name="T68" fmla="*/ 1375 w 561"/>
                  <a:gd name="T69" fmla="*/ 8989 h 537"/>
                  <a:gd name="T70" fmla="*/ 470 w 561"/>
                  <a:gd name="T71" fmla="*/ 8589 h 537"/>
                  <a:gd name="T72" fmla="*/ 1583 w 561"/>
                  <a:gd name="T73" fmla="*/ 9011 h 537"/>
                  <a:gd name="T74" fmla="*/ 2113 w 561"/>
                  <a:gd name="T75" fmla="*/ 9139 h 537"/>
                  <a:gd name="T76" fmla="*/ 0 w 561"/>
                  <a:gd name="T77" fmla="*/ 9635 h 537"/>
                  <a:gd name="T78" fmla="*/ 1988 w 561"/>
                  <a:gd name="T79" fmla="*/ 9352 h 537"/>
                  <a:gd name="T80" fmla="*/ 2896 w 561"/>
                  <a:gd name="T81" fmla="*/ 8739 h 537"/>
                  <a:gd name="T82" fmla="*/ 3709 w 561"/>
                  <a:gd name="T83" fmla="*/ 8477 h 537"/>
                  <a:gd name="T84" fmla="*/ 3646 w 561"/>
                  <a:gd name="T85" fmla="*/ 8683 h 537"/>
                  <a:gd name="T86" fmla="*/ 3221 w 561"/>
                  <a:gd name="T87" fmla="*/ 9464 h 537"/>
                  <a:gd name="T88" fmla="*/ 3646 w 561"/>
                  <a:gd name="T89" fmla="*/ 8819 h 537"/>
                  <a:gd name="T90" fmla="*/ 3879 w 561"/>
                  <a:gd name="T91" fmla="*/ 8397 h 537"/>
                  <a:gd name="T92" fmla="*/ 4021 w 561"/>
                  <a:gd name="T93" fmla="*/ 8115 h 537"/>
                  <a:gd name="T94" fmla="*/ 4617 w 561"/>
                  <a:gd name="T95" fmla="*/ 6941 h 537"/>
                  <a:gd name="T96" fmla="*/ 5317 w 561"/>
                  <a:gd name="T97" fmla="*/ 6067 h 537"/>
                  <a:gd name="T98" fmla="*/ 6660 w 561"/>
                  <a:gd name="T99" fmla="*/ 5709 h 537"/>
                  <a:gd name="T100" fmla="*/ 7755 w 561"/>
                  <a:gd name="T101" fmla="*/ 6123 h 537"/>
                  <a:gd name="T102" fmla="*/ 8776 w 561"/>
                  <a:gd name="T103" fmla="*/ 6280 h 5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61" h="537">
                    <a:moveTo>
                      <a:pt x="497" y="313"/>
                    </a:moveTo>
                    <a:cubicBezTo>
                      <a:pt x="488" y="311"/>
                      <a:pt x="479" y="307"/>
                      <a:pt x="469" y="304"/>
                    </a:cubicBezTo>
                    <a:cubicBezTo>
                      <a:pt x="455" y="299"/>
                      <a:pt x="441" y="293"/>
                      <a:pt x="428" y="293"/>
                    </a:cubicBezTo>
                    <a:cubicBezTo>
                      <a:pt x="419" y="292"/>
                      <a:pt x="411" y="291"/>
                      <a:pt x="404" y="290"/>
                    </a:cubicBezTo>
                    <a:cubicBezTo>
                      <a:pt x="400" y="289"/>
                      <a:pt x="390" y="287"/>
                      <a:pt x="389" y="287"/>
                    </a:cubicBezTo>
                    <a:cubicBezTo>
                      <a:pt x="370" y="280"/>
                      <a:pt x="357" y="269"/>
                      <a:pt x="341" y="244"/>
                    </a:cubicBezTo>
                    <a:cubicBezTo>
                      <a:pt x="338" y="240"/>
                      <a:pt x="335" y="236"/>
                      <a:pt x="331" y="232"/>
                    </a:cubicBezTo>
                    <a:cubicBezTo>
                      <a:pt x="332" y="232"/>
                      <a:pt x="332" y="232"/>
                      <a:pt x="332" y="232"/>
                    </a:cubicBezTo>
                    <a:cubicBezTo>
                      <a:pt x="314" y="213"/>
                      <a:pt x="313" y="195"/>
                      <a:pt x="313" y="178"/>
                    </a:cubicBezTo>
                    <a:cubicBezTo>
                      <a:pt x="312" y="169"/>
                      <a:pt x="312" y="169"/>
                      <a:pt x="312" y="169"/>
                    </a:cubicBezTo>
                    <a:cubicBezTo>
                      <a:pt x="312" y="164"/>
                      <a:pt x="313" y="159"/>
                      <a:pt x="314" y="153"/>
                    </a:cubicBezTo>
                    <a:cubicBezTo>
                      <a:pt x="315" y="146"/>
                      <a:pt x="316" y="139"/>
                      <a:pt x="314" y="130"/>
                    </a:cubicBezTo>
                    <a:cubicBezTo>
                      <a:pt x="312" y="119"/>
                      <a:pt x="304" y="108"/>
                      <a:pt x="297" y="98"/>
                    </a:cubicBezTo>
                    <a:cubicBezTo>
                      <a:pt x="286" y="86"/>
                      <a:pt x="286" y="86"/>
                      <a:pt x="286" y="86"/>
                    </a:cubicBezTo>
                    <a:cubicBezTo>
                      <a:pt x="286" y="86"/>
                      <a:pt x="286" y="86"/>
                      <a:pt x="286" y="86"/>
                    </a:cubicBezTo>
                    <a:cubicBezTo>
                      <a:pt x="296" y="104"/>
                      <a:pt x="296" y="104"/>
                      <a:pt x="296" y="104"/>
                    </a:cubicBezTo>
                    <a:cubicBezTo>
                      <a:pt x="304" y="114"/>
                      <a:pt x="307" y="121"/>
                      <a:pt x="310" y="132"/>
                    </a:cubicBezTo>
                    <a:cubicBezTo>
                      <a:pt x="311" y="139"/>
                      <a:pt x="310" y="145"/>
                      <a:pt x="309" y="152"/>
                    </a:cubicBezTo>
                    <a:cubicBezTo>
                      <a:pt x="308" y="158"/>
                      <a:pt x="307" y="163"/>
                      <a:pt x="308" y="169"/>
                    </a:cubicBezTo>
                    <a:cubicBezTo>
                      <a:pt x="308" y="178"/>
                      <a:pt x="308" y="178"/>
                      <a:pt x="308" y="178"/>
                    </a:cubicBezTo>
                    <a:cubicBezTo>
                      <a:pt x="308" y="190"/>
                      <a:pt x="309" y="205"/>
                      <a:pt x="317" y="220"/>
                    </a:cubicBezTo>
                    <a:cubicBezTo>
                      <a:pt x="311" y="216"/>
                      <a:pt x="306" y="212"/>
                      <a:pt x="300" y="208"/>
                    </a:cubicBezTo>
                    <a:cubicBezTo>
                      <a:pt x="290" y="201"/>
                      <a:pt x="280" y="194"/>
                      <a:pt x="272" y="186"/>
                    </a:cubicBezTo>
                    <a:cubicBezTo>
                      <a:pt x="272" y="186"/>
                      <a:pt x="272" y="186"/>
                      <a:pt x="272" y="186"/>
                    </a:cubicBezTo>
                    <a:cubicBezTo>
                      <a:pt x="271" y="185"/>
                      <a:pt x="270" y="184"/>
                      <a:pt x="269" y="183"/>
                    </a:cubicBezTo>
                    <a:cubicBezTo>
                      <a:pt x="264" y="177"/>
                      <a:pt x="260" y="171"/>
                      <a:pt x="257" y="164"/>
                    </a:cubicBezTo>
                    <a:cubicBezTo>
                      <a:pt x="256" y="160"/>
                      <a:pt x="256" y="155"/>
                      <a:pt x="257" y="150"/>
                    </a:cubicBezTo>
                    <a:cubicBezTo>
                      <a:pt x="257" y="146"/>
                      <a:pt x="257" y="141"/>
                      <a:pt x="256" y="136"/>
                    </a:cubicBezTo>
                    <a:cubicBezTo>
                      <a:pt x="255" y="130"/>
                      <a:pt x="252" y="124"/>
                      <a:pt x="250" y="118"/>
                    </a:cubicBezTo>
                    <a:cubicBezTo>
                      <a:pt x="250" y="118"/>
                      <a:pt x="250" y="118"/>
                      <a:pt x="250" y="118"/>
                    </a:cubicBezTo>
                    <a:cubicBezTo>
                      <a:pt x="250" y="117"/>
                      <a:pt x="249" y="117"/>
                      <a:pt x="249" y="117"/>
                    </a:cubicBezTo>
                    <a:cubicBezTo>
                      <a:pt x="249" y="115"/>
                      <a:pt x="248" y="114"/>
                      <a:pt x="248" y="113"/>
                    </a:cubicBezTo>
                    <a:cubicBezTo>
                      <a:pt x="242" y="100"/>
                      <a:pt x="246" y="82"/>
                      <a:pt x="249" y="65"/>
                    </a:cubicBezTo>
                    <a:cubicBezTo>
                      <a:pt x="251" y="54"/>
                      <a:pt x="251" y="44"/>
                      <a:pt x="251" y="35"/>
                    </a:cubicBezTo>
                    <a:cubicBezTo>
                      <a:pt x="251" y="35"/>
                      <a:pt x="251" y="35"/>
                      <a:pt x="251" y="35"/>
                    </a:cubicBezTo>
                    <a:cubicBezTo>
                      <a:pt x="251" y="44"/>
                      <a:pt x="246" y="54"/>
                      <a:pt x="244" y="64"/>
                    </a:cubicBezTo>
                    <a:cubicBezTo>
                      <a:pt x="242" y="76"/>
                      <a:pt x="240" y="88"/>
                      <a:pt x="240" y="99"/>
                    </a:cubicBezTo>
                    <a:cubicBezTo>
                      <a:pt x="240" y="98"/>
                      <a:pt x="240" y="98"/>
                      <a:pt x="239" y="98"/>
                    </a:cubicBezTo>
                    <a:cubicBezTo>
                      <a:pt x="234" y="87"/>
                      <a:pt x="234" y="87"/>
                      <a:pt x="234" y="87"/>
                    </a:cubicBezTo>
                    <a:cubicBezTo>
                      <a:pt x="229" y="78"/>
                      <a:pt x="229" y="78"/>
                      <a:pt x="229" y="78"/>
                    </a:cubicBezTo>
                    <a:cubicBezTo>
                      <a:pt x="211" y="43"/>
                      <a:pt x="191" y="6"/>
                      <a:pt x="148" y="0"/>
                    </a:cubicBezTo>
                    <a:cubicBezTo>
                      <a:pt x="148" y="0"/>
                      <a:pt x="148" y="0"/>
                      <a:pt x="148" y="0"/>
                    </a:cubicBezTo>
                    <a:cubicBezTo>
                      <a:pt x="189" y="5"/>
                      <a:pt x="208" y="46"/>
                      <a:pt x="225" y="80"/>
                    </a:cubicBezTo>
                    <a:cubicBezTo>
                      <a:pt x="229" y="89"/>
                      <a:pt x="229" y="89"/>
                      <a:pt x="229" y="89"/>
                    </a:cubicBezTo>
                    <a:cubicBezTo>
                      <a:pt x="229" y="89"/>
                      <a:pt x="235" y="100"/>
                      <a:pt x="235" y="100"/>
                    </a:cubicBezTo>
                    <a:cubicBezTo>
                      <a:pt x="238" y="105"/>
                      <a:pt x="241" y="110"/>
                      <a:pt x="243" y="115"/>
                    </a:cubicBezTo>
                    <a:cubicBezTo>
                      <a:pt x="244" y="116"/>
                      <a:pt x="244" y="117"/>
                      <a:pt x="245" y="119"/>
                    </a:cubicBezTo>
                    <a:cubicBezTo>
                      <a:pt x="248" y="125"/>
                      <a:pt x="250" y="131"/>
                      <a:pt x="251" y="137"/>
                    </a:cubicBezTo>
                    <a:cubicBezTo>
                      <a:pt x="252" y="141"/>
                      <a:pt x="252" y="146"/>
                      <a:pt x="252" y="150"/>
                    </a:cubicBezTo>
                    <a:cubicBezTo>
                      <a:pt x="252" y="155"/>
                      <a:pt x="251" y="160"/>
                      <a:pt x="253" y="165"/>
                    </a:cubicBezTo>
                    <a:cubicBezTo>
                      <a:pt x="254" y="169"/>
                      <a:pt x="255" y="172"/>
                      <a:pt x="257" y="176"/>
                    </a:cubicBezTo>
                    <a:cubicBezTo>
                      <a:pt x="241" y="167"/>
                      <a:pt x="221" y="165"/>
                      <a:pt x="200" y="162"/>
                    </a:cubicBezTo>
                    <a:cubicBezTo>
                      <a:pt x="166" y="158"/>
                      <a:pt x="130" y="155"/>
                      <a:pt x="110" y="127"/>
                    </a:cubicBezTo>
                    <a:cubicBezTo>
                      <a:pt x="110" y="127"/>
                      <a:pt x="110" y="127"/>
                      <a:pt x="110" y="127"/>
                    </a:cubicBezTo>
                    <a:cubicBezTo>
                      <a:pt x="131" y="157"/>
                      <a:pt x="165" y="162"/>
                      <a:pt x="199" y="167"/>
                    </a:cubicBezTo>
                    <a:cubicBezTo>
                      <a:pt x="225" y="170"/>
                      <a:pt x="249" y="173"/>
                      <a:pt x="266" y="187"/>
                    </a:cubicBezTo>
                    <a:cubicBezTo>
                      <a:pt x="274" y="196"/>
                      <a:pt x="286" y="204"/>
                      <a:pt x="297" y="212"/>
                    </a:cubicBezTo>
                    <a:cubicBezTo>
                      <a:pt x="312" y="222"/>
                      <a:pt x="328" y="232"/>
                      <a:pt x="337" y="247"/>
                    </a:cubicBezTo>
                    <a:cubicBezTo>
                      <a:pt x="349" y="266"/>
                      <a:pt x="359" y="280"/>
                      <a:pt x="372" y="287"/>
                    </a:cubicBezTo>
                    <a:cubicBezTo>
                      <a:pt x="346" y="288"/>
                      <a:pt x="340" y="307"/>
                      <a:pt x="335" y="318"/>
                    </a:cubicBezTo>
                    <a:cubicBezTo>
                      <a:pt x="330" y="332"/>
                      <a:pt x="320" y="339"/>
                      <a:pt x="309" y="347"/>
                    </a:cubicBezTo>
                    <a:cubicBezTo>
                      <a:pt x="303" y="352"/>
                      <a:pt x="297" y="356"/>
                      <a:pt x="291" y="362"/>
                    </a:cubicBezTo>
                    <a:cubicBezTo>
                      <a:pt x="280" y="373"/>
                      <a:pt x="274" y="386"/>
                      <a:pt x="268" y="399"/>
                    </a:cubicBezTo>
                    <a:cubicBezTo>
                      <a:pt x="260" y="416"/>
                      <a:pt x="252" y="432"/>
                      <a:pt x="234" y="442"/>
                    </a:cubicBezTo>
                    <a:cubicBezTo>
                      <a:pt x="223" y="449"/>
                      <a:pt x="211" y="451"/>
                      <a:pt x="199" y="454"/>
                    </a:cubicBezTo>
                    <a:cubicBezTo>
                      <a:pt x="184" y="457"/>
                      <a:pt x="184" y="457"/>
                      <a:pt x="184" y="457"/>
                    </a:cubicBezTo>
                    <a:cubicBezTo>
                      <a:pt x="178" y="458"/>
                      <a:pt x="172" y="460"/>
                      <a:pt x="166" y="463"/>
                    </a:cubicBezTo>
                    <a:cubicBezTo>
                      <a:pt x="164" y="464"/>
                      <a:pt x="154" y="464"/>
                      <a:pt x="151" y="464"/>
                    </a:cubicBezTo>
                    <a:cubicBezTo>
                      <a:pt x="134" y="462"/>
                      <a:pt x="116" y="466"/>
                      <a:pt x="100" y="471"/>
                    </a:cubicBezTo>
                    <a:cubicBezTo>
                      <a:pt x="88" y="474"/>
                      <a:pt x="88" y="474"/>
                      <a:pt x="88" y="474"/>
                    </a:cubicBezTo>
                    <a:cubicBezTo>
                      <a:pt x="54" y="482"/>
                      <a:pt x="43" y="473"/>
                      <a:pt x="30" y="453"/>
                    </a:cubicBezTo>
                    <a:cubicBezTo>
                      <a:pt x="30" y="453"/>
                      <a:pt x="30" y="453"/>
                      <a:pt x="30" y="453"/>
                    </a:cubicBezTo>
                    <a:cubicBezTo>
                      <a:pt x="44" y="474"/>
                      <a:pt x="52" y="487"/>
                      <a:pt x="90" y="479"/>
                    </a:cubicBezTo>
                    <a:cubicBezTo>
                      <a:pt x="101" y="475"/>
                      <a:pt x="101" y="475"/>
                      <a:pt x="101" y="475"/>
                    </a:cubicBezTo>
                    <a:cubicBezTo>
                      <a:pt x="118" y="471"/>
                      <a:pt x="137" y="466"/>
                      <a:pt x="154" y="469"/>
                    </a:cubicBezTo>
                    <a:cubicBezTo>
                      <a:pt x="147" y="473"/>
                      <a:pt x="141" y="478"/>
                      <a:pt x="135" y="482"/>
                    </a:cubicBezTo>
                    <a:cubicBezTo>
                      <a:pt x="124" y="489"/>
                      <a:pt x="124" y="489"/>
                      <a:pt x="124" y="489"/>
                    </a:cubicBezTo>
                    <a:cubicBezTo>
                      <a:pt x="90" y="512"/>
                      <a:pt x="39" y="535"/>
                      <a:pt x="0" y="508"/>
                    </a:cubicBezTo>
                    <a:cubicBezTo>
                      <a:pt x="0" y="508"/>
                      <a:pt x="0" y="508"/>
                      <a:pt x="0" y="508"/>
                    </a:cubicBezTo>
                    <a:cubicBezTo>
                      <a:pt x="41" y="537"/>
                      <a:pt x="91" y="517"/>
                      <a:pt x="127" y="493"/>
                    </a:cubicBezTo>
                    <a:cubicBezTo>
                      <a:pt x="137" y="486"/>
                      <a:pt x="137" y="486"/>
                      <a:pt x="137" y="486"/>
                    </a:cubicBezTo>
                    <a:cubicBezTo>
                      <a:pt x="153" y="476"/>
                      <a:pt x="167" y="466"/>
                      <a:pt x="185" y="461"/>
                    </a:cubicBezTo>
                    <a:cubicBezTo>
                      <a:pt x="200" y="458"/>
                      <a:pt x="200" y="458"/>
                      <a:pt x="200" y="458"/>
                    </a:cubicBezTo>
                    <a:cubicBezTo>
                      <a:pt x="212" y="456"/>
                      <a:pt x="224" y="454"/>
                      <a:pt x="237" y="447"/>
                    </a:cubicBezTo>
                    <a:cubicBezTo>
                      <a:pt x="239" y="445"/>
                      <a:pt x="241" y="444"/>
                      <a:pt x="243" y="442"/>
                    </a:cubicBezTo>
                    <a:cubicBezTo>
                      <a:pt x="240" y="448"/>
                      <a:pt x="238" y="453"/>
                      <a:pt x="233" y="458"/>
                    </a:cubicBezTo>
                    <a:cubicBezTo>
                      <a:pt x="229" y="462"/>
                      <a:pt x="229" y="462"/>
                      <a:pt x="229" y="462"/>
                    </a:cubicBezTo>
                    <a:cubicBezTo>
                      <a:pt x="219" y="474"/>
                      <a:pt x="213" y="484"/>
                      <a:pt x="206" y="499"/>
                    </a:cubicBezTo>
                    <a:cubicBezTo>
                      <a:pt x="206" y="499"/>
                      <a:pt x="206" y="499"/>
                      <a:pt x="206" y="499"/>
                    </a:cubicBezTo>
                    <a:cubicBezTo>
                      <a:pt x="213" y="484"/>
                      <a:pt x="223" y="477"/>
                      <a:pt x="233" y="465"/>
                    </a:cubicBezTo>
                    <a:cubicBezTo>
                      <a:pt x="237" y="461"/>
                      <a:pt x="237" y="461"/>
                      <a:pt x="237" y="461"/>
                    </a:cubicBezTo>
                    <a:cubicBezTo>
                      <a:pt x="242" y="455"/>
                      <a:pt x="245" y="449"/>
                      <a:pt x="248" y="443"/>
                    </a:cubicBezTo>
                    <a:cubicBezTo>
                      <a:pt x="251" y="438"/>
                      <a:pt x="253" y="433"/>
                      <a:pt x="257" y="428"/>
                    </a:cubicBezTo>
                    <a:cubicBezTo>
                      <a:pt x="257" y="428"/>
                      <a:pt x="257" y="428"/>
                      <a:pt x="257" y="428"/>
                    </a:cubicBezTo>
                    <a:cubicBezTo>
                      <a:pt x="263" y="420"/>
                      <a:pt x="268" y="410"/>
                      <a:pt x="272" y="401"/>
                    </a:cubicBezTo>
                    <a:cubicBezTo>
                      <a:pt x="278" y="389"/>
                      <a:pt x="284" y="376"/>
                      <a:pt x="295" y="366"/>
                    </a:cubicBezTo>
                    <a:cubicBezTo>
                      <a:pt x="300" y="360"/>
                      <a:pt x="306" y="356"/>
                      <a:pt x="312" y="351"/>
                    </a:cubicBezTo>
                    <a:cubicBezTo>
                      <a:pt x="323" y="343"/>
                      <a:pt x="334" y="335"/>
                      <a:pt x="340" y="320"/>
                    </a:cubicBezTo>
                    <a:cubicBezTo>
                      <a:pt x="347" y="302"/>
                      <a:pt x="357" y="289"/>
                      <a:pt x="388" y="294"/>
                    </a:cubicBezTo>
                    <a:cubicBezTo>
                      <a:pt x="399" y="298"/>
                      <a:pt x="409" y="300"/>
                      <a:pt x="426" y="301"/>
                    </a:cubicBezTo>
                    <a:cubicBezTo>
                      <a:pt x="438" y="302"/>
                      <a:pt x="453" y="307"/>
                      <a:pt x="467" y="312"/>
                    </a:cubicBezTo>
                    <a:cubicBezTo>
                      <a:pt x="476" y="316"/>
                      <a:pt x="487" y="320"/>
                      <a:pt x="496" y="323"/>
                    </a:cubicBezTo>
                    <a:cubicBezTo>
                      <a:pt x="520" y="328"/>
                      <a:pt x="538" y="332"/>
                      <a:pt x="561" y="341"/>
                    </a:cubicBezTo>
                    <a:cubicBezTo>
                      <a:pt x="561" y="331"/>
                      <a:pt x="561" y="331"/>
                      <a:pt x="561" y="331"/>
                    </a:cubicBezTo>
                    <a:cubicBezTo>
                      <a:pt x="538" y="323"/>
                      <a:pt x="521" y="319"/>
                      <a:pt x="497" y="313"/>
                    </a:cubicBezTo>
                    <a:close/>
                  </a:path>
                </a:pathLst>
              </a:custGeom>
              <a:solidFill>
                <a:srgbClr val="D20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303" name="Freeform 330">
                <a:extLst>
                  <a:ext uri="{FF2B5EF4-FFF2-40B4-BE49-F238E27FC236}">
                    <a16:creationId xmlns:a16="http://schemas.microsoft.com/office/drawing/2014/main" id="{ED5ECC69-292F-5C60-C7A2-A1488DBC0ACF}"/>
                  </a:ext>
                </a:extLst>
              </p:cNvPr>
              <p:cNvSpPr>
                <a:spLocks/>
              </p:cNvSpPr>
              <p:nvPr/>
            </p:nvSpPr>
            <p:spPr bwMode="auto">
              <a:xfrm>
                <a:off x="3838" y="1675"/>
                <a:ext cx="1338" cy="1253"/>
              </a:xfrm>
              <a:custGeom>
                <a:avLst/>
                <a:gdLst>
                  <a:gd name="T0" fmla="*/ 6085 w 535"/>
                  <a:gd name="T1" fmla="*/ 4471 h 470"/>
                  <a:gd name="T2" fmla="*/ 5492 w 535"/>
                  <a:gd name="T3" fmla="*/ 3788 h 470"/>
                  <a:gd name="T4" fmla="*/ 4722 w 535"/>
                  <a:gd name="T5" fmla="*/ 2637 h 470"/>
                  <a:gd name="T6" fmla="*/ 4179 w 535"/>
                  <a:gd name="T7" fmla="*/ 1967 h 470"/>
                  <a:gd name="T8" fmla="*/ 3959 w 535"/>
                  <a:gd name="T9" fmla="*/ 1629 h 470"/>
                  <a:gd name="T10" fmla="*/ 3866 w 535"/>
                  <a:gd name="T11" fmla="*/ 1138 h 470"/>
                  <a:gd name="T12" fmla="*/ 3804 w 535"/>
                  <a:gd name="T13" fmla="*/ 77 h 470"/>
                  <a:gd name="T14" fmla="*/ 3879 w 535"/>
                  <a:gd name="T15" fmla="*/ 1536 h 470"/>
                  <a:gd name="T16" fmla="*/ 3441 w 535"/>
                  <a:gd name="T17" fmla="*/ 1250 h 470"/>
                  <a:gd name="T18" fmla="*/ 3189 w 535"/>
                  <a:gd name="T19" fmla="*/ 1101 h 470"/>
                  <a:gd name="T20" fmla="*/ 2563 w 535"/>
                  <a:gd name="T21" fmla="*/ 627 h 470"/>
                  <a:gd name="T22" fmla="*/ 2033 w 535"/>
                  <a:gd name="T23" fmla="*/ 0 h 470"/>
                  <a:gd name="T24" fmla="*/ 2188 w 535"/>
                  <a:gd name="T25" fmla="*/ 264 h 470"/>
                  <a:gd name="T26" fmla="*/ 2909 w 535"/>
                  <a:gd name="T27" fmla="*/ 1024 h 470"/>
                  <a:gd name="T28" fmla="*/ 1971 w 535"/>
                  <a:gd name="T29" fmla="*/ 832 h 470"/>
                  <a:gd name="T30" fmla="*/ 2646 w 535"/>
                  <a:gd name="T31" fmla="*/ 1058 h 470"/>
                  <a:gd name="T32" fmla="*/ 3409 w 535"/>
                  <a:gd name="T33" fmla="*/ 1344 h 470"/>
                  <a:gd name="T34" fmla="*/ 4004 w 535"/>
                  <a:gd name="T35" fmla="*/ 1840 h 470"/>
                  <a:gd name="T36" fmla="*/ 4347 w 535"/>
                  <a:gd name="T37" fmla="*/ 2410 h 470"/>
                  <a:gd name="T38" fmla="*/ 5334 w 535"/>
                  <a:gd name="T39" fmla="*/ 3490 h 470"/>
                  <a:gd name="T40" fmla="*/ 5660 w 535"/>
                  <a:gd name="T41" fmla="*/ 4415 h 470"/>
                  <a:gd name="T42" fmla="*/ 4847 w 535"/>
                  <a:gd name="T43" fmla="*/ 5116 h 470"/>
                  <a:gd name="T44" fmla="*/ 4442 w 535"/>
                  <a:gd name="T45" fmla="*/ 5700 h 470"/>
                  <a:gd name="T46" fmla="*/ 3971 w 535"/>
                  <a:gd name="T47" fmla="*/ 6382 h 470"/>
                  <a:gd name="T48" fmla="*/ 3051 w 535"/>
                  <a:gd name="T49" fmla="*/ 7065 h 470"/>
                  <a:gd name="T50" fmla="*/ 1721 w 535"/>
                  <a:gd name="T51" fmla="*/ 6460 h 470"/>
                  <a:gd name="T52" fmla="*/ 2613 w 535"/>
                  <a:gd name="T53" fmla="*/ 7142 h 470"/>
                  <a:gd name="T54" fmla="*/ 2096 w 535"/>
                  <a:gd name="T55" fmla="*/ 7291 h 470"/>
                  <a:gd name="T56" fmla="*/ 1083 w 535"/>
                  <a:gd name="T57" fmla="*/ 6950 h 470"/>
                  <a:gd name="T58" fmla="*/ 0 w 535"/>
                  <a:gd name="T59" fmla="*/ 6177 h 470"/>
                  <a:gd name="T60" fmla="*/ 1113 w 535"/>
                  <a:gd name="T61" fmla="*/ 7121 h 470"/>
                  <a:gd name="T62" fmla="*/ 2563 w 535"/>
                  <a:gd name="T63" fmla="*/ 7257 h 470"/>
                  <a:gd name="T64" fmla="*/ 2989 w 535"/>
                  <a:gd name="T65" fmla="*/ 7163 h 470"/>
                  <a:gd name="T66" fmla="*/ 2221 w 535"/>
                  <a:gd name="T67" fmla="*/ 8089 h 470"/>
                  <a:gd name="T68" fmla="*/ 1376 w 535"/>
                  <a:gd name="T69" fmla="*/ 8699 h 470"/>
                  <a:gd name="T70" fmla="*/ 938 w 535"/>
                  <a:gd name="T71" fmla="*/ 8904 h 470"/>
                  <a:gd name="T72" fmla="*/ 1688 w 535"/>
                  <a:gd name="T73" fmla="*/ 8699 h 470"/>
                  <a:gd name="T74" fmla="*/ 2363 w 535"/>
                  <a:gd name="T75" fmla="*/ 8017 h 470"/>
                  <a:gd name="T76" fmla="*/ 3159 w 535"/>
                  <a:gd name="T77" fmla="*/ 7163 h 470"/>
                  <a:gd name="T78" fmla="*/ 4034 w 535"/>
                  <a:gd name="T79" fmla="*/ 6438 h 470"/>
                  <a:gd name="T80" fmla="*/ 4504 w 535"/>
                  <a:gd name="T81" fmla="*/ 5756 h 470"/>
                  <a:gd name="T82" fmla="*/ 4929 w 535"/>
                  <a:gd name="T83" fmla="*/ 5175 h 470"/>
                  <a:gd name="T84" fmla="*/ 6460 w 535"/>
                  <a:gd name="T85" fmla="*/ 4756 h 470"/>
                  <a:gd name="T86" fmla="*/ 8368 w 535"/>
                  <a:gd name="T87" fmla="*/ 5231 h 4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35" h="470">
                    <a:moveTo>
                      <a:pt x="414" y="242"/>
                    </a:moveTo>
                    <a:cubicBezTo>
                      <a:pt x="407" y="240"/>
                      <a:pt x="398" y="237"/>
                      <a:pt x="389" y="236"/>
                    </a:cubicBezTo>
                    <a:cubicBezTo>
                      <a:pt x="381" y="234"/>
                      <a:pt x="368" y="231"/>
                      <a:pt x="368" y="231"/>
                    </a:cubicBezTo>
                    <a:cubicBezTo>
                      <a:pt x="360" y="228"/>
                      <a:pt x="355" y="213"/>
                      <a:pt x="351" y="200"/>
                    </a:cubicBezTo>
                    <a:cubicBezTo>
                      <a:pt x="350" y="193"/>
                      <a:pt x="348" y="186"/>
                      <a:pt x="345" y="182"/>
                    </a:cubicBezTo>
                    <a:cubicBezTo>
                      <a:pt x="335" y="162"/>
                      <a:pt x="318" y="150"/>
                      <a:pt x="302" y="139"/>
                    </a:cubicBezTo>
                    <a:cubicBezTo>
                      <a:pt x="295" y="134"/>
                      <a:pt x="288" y="129"/>
                      <a:pt x="281" y="123"/>
                    </a:cubicBezTo>
                    <a:cubicBezTo>
                      <a:pt x="274" y="118"/>
                      <a:pt x="270" y="111"/>
                      <a:pt x="267" y="104"/>
                    </a:cubicBezTo>
                    <a:cubicBezTo>
                      <a:pt x="260" y="94"/>
                      <a:pt x="260" y="94"/>
                      <a:pt x="260" y="94"/>
                    </a:cubicBezTo>
                    <a:cubicBezTo>
                      <a:pt x="258" y="91"/>
                      <a:pt x="256" y="88"/>
                      <a:pt x="253" y="86"/>
                    </a:cubicBezTo>
                    <a:cubicBezTo>
                      <a:pt x="253" y="86"/>
                      <a:pt x="253" y="86"/>
                      <a:pt x="253" y="86"/>
                    </a:cubicBezTo>
                    <a:cubicBezTo>
                      <a:pt x="252" y="77"/>
                      <a:pt x="249" y="69"/>
                      <a:pt x="247" y="60"/>
                    </a:cubicBezTo>
                    <a:cubicBezTo>
                      <a:pt x="240" y="41"/>
                      <a:pt x="232" y="20"/>
                      <a:pt x="243" y="4"/>
                    </a:cubicBezTo>
                    <a:cubicBezTo>
                      <a:pt x="243" y="4"/>
                      <a:pt x="243" y="4"/>
                      <a:pt x="243" y="4"/>
                    </a:cubicBezTo>
                    <a:cubicBezTo>
                      <a:pt x="231" y="22"/>
                      <a:pt x="236" y="42"/>
                      <a:pt x="242" y="61"/>
                    </a:cubicBezTo>
                    <a:cubicBezTo>
                      <a:pt x="244" y="68"/>
                      <a:pt x="246" y="75"/>
                      <a:pt x="248" y="81"/>
                    </a:cubicBezTo>
                    <a:cubicBezTo>
                      <a:pt x="241" y="77"/>
                      <a:pt x="235" y="73"/>
                      <a:pt x="227" y="70"/>
                    </a:cubicBezTo>
                    <a:cubicBezTo>
                      <a:pt x="220" y="66"/>
                      <a:pt x="220" y="66"/>
                      <a:pt x="220" y="66"/>
                    </a:cubicBezTo>
                    <a:cubicBezTo>
                      <a:pt x="215" y="64"/>
                      <a:pt x="209" y="61"/>
                      <a:pt x="204" y="58"/>
                    </a:cubicBezTo>
                    <a:cubicBezTo>
                      <a:pt x="204" y="58"/>
                      <a:pt x="204" y="58"/>
                      <a:pt x="204" y="58"/>
                    </a:cubicBezTo>
                    <a:cubicBezTo>
                      <a:pt x="203" y="58"/>
                      <a:pt x="203" y="58"/>
                      <a:pt x="203" y="57"/>
                    </a:cubicBezTo>
                    <a:cubicBezTo>
                      <a:pt x="190" y="50"/>
                      <a:pt x="176" y="42"/>
                      <a:pt x="164" y="33"/>
                    </a:cubicBezTo>
                    <a:cubicBezTo>
                      <a:pt x="156" y="26"/>
                      <a:pt x="150" y="22"/>
                      <a:pt x="143" y="14"/>
                    </a:cubicBezTo>
                    <a:cubicBezTo>
                      <a:pt x="130" y="0"/>
                      <a:pt x="130" y="0"/>
                      <a:pt x="130" y="0"/>
                    </a:cubicBezTo>
                    <a:cubicBezTo>
                      <a:pt x="130" y="0"/>
                      <a:pt x="130" y="0"/>
                      <a:pt x="130" y="0"/>
                    </a:cubicBezTo>
                    <a:cubicBezTo>
                      <a:pt x="140" y="14"/>
                      <a:pt x="140" y="14"/>
                      <a:pt x="140" y="14"/>
                    </a:cubicBezTo>
                    <a:cubicBezTo>
                      <a:pt x="146" y="22"/>
                      <a:pt x="152" y="30"/>
                      <a:pt x="161" y="37"/>
                    </a:cubicBezTo>
                    <a:cubicBezTo>
                      <a:pt x="169" y="43"/>
                      <a:pt x="177" y="48"/>
                      <a:pt x="186" y="54"/>
                    </a:cubicBezTo>
                    <a:cubicBezTo>
                      <a:pt x="180" y="53"/>
                      <a:pt x="175" y="52"/>
                      <a:pt x="169" y="51"/>
                    </a:cubicBezTo>
                    <a:cubicBezTo>
                      <a:pt x="155" y="50"/>
                      <a:pt x="139" y="50"/>
                      <a:pt x="126" y="44"/>
                    </a:cubicBezTo>
                    <a:cubicBezTo>
                      <a:pt x="126" y="44"/>
                      <a:pt x="126" y="44"/>
                      <a:pt x="126" y="44"/>
                    </a:cubicBezTo>
                    <a:cubicBezTo>
                      <a:pt x="140" y="51"/>
                      <a:pt x="154" y="55"/>
                      <a:pt x="169" y="56"/>
                    </a:cubicBezTo>
                    <a:cubicBezTo>
                      <a:pt x="180" y="57"/>
                      <a:pt x="190" y="59"/>
                      <a:pt x="201" y="62"/>
                    </a:cubicBezTo>
                    <a:cubicBezTo>
                      <a:pt x="207" y="65"/>
                      <a:pt x="213" y="68"/>
                      <a:pt x="218" y="71"/>
                    </a:cubicBezTo>
                    <a:cubicBezTo>
                      <a:pt x="225" y="74"/>
                      <a:pt x="225" y="74"/>
                      <a:pt x="225" y="74"/>
                    </a:cubicBezTo>
                    <a:cubicBezTo>
                      <a:pt x="237" y="80"/>
                      <a:pt x="249" y="86"/>
                      <a:pt x="256" y="97"/>
                    </a:cubicBezTo>
                    <a:cubicBezTo>
                      <a:pt x="262" y="107"/>
                      <a:pt x="262" y="107"/>
                      <a:pt x="262" y="107"/>
                    </a:cubicBezTo>
                    <a:cubicBezTo>
                      <a:pt x="266" y="114"/>
                      <a:pt x="270" y="121"/>
                      <a:pt x="278" y="127"/>
                    </a:cubicBezTo>
                    <a:cubicBezTo>
                      <a:pt x="285" y="133"/>
                      <a:pt x="292" y="138"/>
                      <a:pt x="299" y="143"/>
                    </a:cubicBezTo>
                    <a:cubicBezTo>
                      <a:pt x="316" y="154"/>
                      <a:pt x="332" y="165"/>
                      <a:pt x="341" y="184"/>
                    </a:cubicBezTo>
                    <a:cubicBezTo>
                      <a:pt x="343" y="188"/>
                      <a:pt x="345" y="195"/>
                      <a:pt x="347" y="201"/>
                    </a:cubicBezTo>
                    <a:cubicBezTo>
                      <a:pt x="350" y="214"/>
                      <a:pt x="354" y="228"/>
                      <a:pt x="362" y="233"/>
                    </a:cubicBezTo>
                    <a:cubicBezTo>
                      <a:pt x="359" y="234"/>
                      <a:pt x="355" y="234"/>
                      <a:pt x="352" y="234"/>
                    </a:cubicBezTo>
                    <a:cubicBezTo>
                      <a:pt x="328" y="239"/>
                      <a:pt x="321" y="252"/>
                      <a:pt x="310" y="270"/>
                    </a:cubicBezTo>
                    <a:cubicBezTo>
                      <a:pt x="309" y="272"/>
                      <a:pt x="309" y="272"/>
                      <a:pt x="309" y="272"/>
                    </a:cubicBezTo>
                    <a:cubicBezTo>
                      <a:pt x="303" y="283"/>
                      <a:pt x="294" y="292"/>
                      <a:pt x="284" y="301"/>
                    </a:cubicBezTo>
                    <a:cubicBezTo>
                      <a:pt x="276" y="308"/>
                      <a:pt x="268" y="316"/>
                      <a:pt x="261" y="325"/>
                    </a:cubicBezTo>
                    <a:cubicBezTo>
                      <a:pt x="254" y="337"/>
                      <a:pt x="254" y="337"/>
                      <a:pt x="254" y="337"/>
                    </a:cubicBezTo>
                    <a:cubicBezTo>
                      <a:pt x="245" y="351"/>
                      <a:pt x="237" y="365"/>
                      <a:pt x="221" y="370"/>
                    </a:cubicBezTo>
                    <a:cubicBezTo>
                      <a:pt x="212" y="373"/>
                      <a:pt x="203" y="373"/>
                      <a:pt x="195" y="373"/>
                    </a:cubicBezTo>
                    <a:cubicBezTo>
                      <a:pt x="190" y="373"/>
                      <a:pt x="180" y="373"/>
                      <a:pt x="180" y="373"/>
                    </a:cubicBezTo>
                    <a:cubicBezTo>
                      <a:pt x="155" y="371"/>
                      <a:pt x="118" y="367"/>
                      <a:pt x="110" y="341"/>
                    </a:cubicBezTo>
                    <a:cubicBezTo>
                      <a:pt x="110" y="341"/>
                      <a:pt x="110" y="341"/>
                      <a:pt x="110" y="341"/>
                    </a:cubicBezTo>
                    <a:cubicBezTo>
                      <a:pt x="118" y="365"/>
                      <a:pt x="142" y="374"/>
                      <a:pt x="167" y="377"/>
                    </a:cubicBezTo>
                    <a:cubicBezTo>
                      <a:pt x="162" y="378"/>
                      <a:pt x="162" y="378"/>
                      <a:pt x="162" y="378"/>
                    </a:cubicBezTo>
                    <a:cubicBezTo>
                      <a:pt x="153" y="381"/>
                      <a:pt x="144" y="384"/>
                      <a:pt x="134" y="385"/>
                    </a:cubicBezTo>
                    <a:cubicBezTo>
                      <a:pt x="114" y="389"/>
                      <a:pt x="91" y="389"/>
                      <a:pt x="75" y="373"/>
                    </a:cubicBezTo>
                    <a:cubicBezTo>
                      <a:pt x="69" y="367"/>
                      <a:pt x="69" y="367"/>
                      <a:pt x="69" y="367"/>
                    </a:cubicBezTo>
                    <a:cubicBezTo>
                      <a:pt x="50" y="348"/>
                      <a:pt x="31" y="332"/>
                      <a:pt x="0" y="326"/>
                    </a:cubicBezTo>
                    <a:cubicBezTo>
                      <a:pt x="0" y="326"/>
                      <a:pt x="0" y="326"/>
                      <a:pt x="0" y="326"/>
                    </a:cubicBezTo>
                    <a:cubicBezTo>
                      <a:pt x="30" y="332"/>
                      <a:pt x="46" y="351"/>
                      <a:pt x="66" y="371"/>
                    </a:cubicBezTo>
                    <a:cubicBezTo>
                      <a:pt x="71" y="376"/>
                      <a:pt x="71" y="376"/>
                      <a:pt x="71" y="376"/>
                    </a:cubicBezTo>
                    <a:cubicBezTo>
                      <a:pt x="89" y="394"/>
                      <a:pt x="113" y="394"/>
                      <a:pt x="135" y="390"/>
                    </a:cubicBezTo>
                    <a:cubicBezTo>
                      <a:pt x="146" y="389"/>
                      <a:pt x="154" y="386"/>
                      <a:pt x="164" y="383"/>
                    </a:cubicBezTo>
                    <a:cubicBezTo>
                      <a:pt x="171" y="381"/>
                      <a:pt x="171" y="381"/>
                      <a:pt x="171" y="381"/>
                    </a:cubicBezTo>
                    <a:cubicBezTo>
                      <a:pt x="177" y="379"/>
                      <a:pt x="184" y="378"/>
                      <a:pt x="191" y="378"/>
                    </a:cubicBezTo>
                    <a:cubicBezTo>
                      <a:pt x="175" y="389"/>
                      <a:pt x="160" y="405"/>
                      <a:pt x="148" y="420"/>
                    </a:cubicBezTo>
                    <a:cubicBezTo>
                      <a:pt x="142" y="427"/>
                      <a:pt x="142" y="427"/>
                      <a:pt x="142" y="427"/>
                    </a:cubicBezTo>
                    <a:cubicBezTo>
                      <a:pt x="132" y="438"/>
                      <a:pt x="120" y="450"/>
                      <a:pt x="106" y="454"/>
                    </a:cubicBezTo>
                    <a:cubicBezTo>
                      <a:pt x="88" y="459"/>
                      <a:pt x="88" y="459"/>
                      <a:pt x="88" y="459"/>
                    </a:cubicBezTo>
                    <a:cubicBezTo>
                      <a:pt x="78" y="461"/>
                      <a:pt x="70" y="466"/>
                      <a:pt x="60" y="470"/>
                    </a:cubicBezTo>
                    <a:cubicBezTo>
                      <a:pt x="60" y="470"/>
                      <a:pt x="60" y="470"/>
                      <a:pt x="60" y="470"/>
                    </a:cubicBezTo>
                    <a:cubicBezTo>
                      <a:pt x="69" y="466"/>
                      <a:pt x="79" y="466"/>
                      <a:pt x="89" y="464"/>
                    </a:cubicBezTo>
                    <a:cubicBezTo>
                      <a:pt x="108" y="459"/>
                      <a:pt x="108" y="459"/>
                      <a:pt x="108" y="459"/>
                    </a:cubicBezTo>
                    <a:cubicBezTo>
                      <a:pt x="123" y="454"/>
                      <a:pt x="136" y="442"/>
                      <a:pt x="146" y="430"/>
                    </a:cubicBezTo>
                    <a:cubicBezTo>
                      <a:pt x="151" y="423"/>
                      <a:pt x="151" y="423"/>
                      <a:pt x="151" y="423"/>
                    </a:cubicBezTo>
                    <a:cubicBezTo>
                      <a:pt x="166" y="406"/>
                      <a:pt x="183" y="387"/>
                      <a:pt x="202" y="378"/>
                    </a:cubicBezTo>
                    <a:cubicBezTo>
                      <a:pt x="202" y="378"/>
                      <a:pt x="202" y="378"/>
                      <a:pt x="202" y="378"/>
                    </a:cubicBezTo>
                    <a:cubicBezTo>
                      <a:pt x="208" y="377"/>
                      <a:pt x="215" y="377"/>
                      <a:pt x="222" y="375"/>
                    </a:cubicBezTo>
                    <a:cubicBezTo>
                      <a:pt x="240" y="369"/>
                      <a:pt x="249" y="354"/>
                      <a:pt x="258" y="340"/>
                    </a:cubicBezTo>
                    <a:cubicBezTo>
                      <a:pt x="265" y="328"/>
                      <a:pt x="265" y="328"/>
                      <a:pt x="265" y="328"/>
                    </a:cubicBezTo>
                    <a:cubicBezTo>
                      <a:pt x="272" y="319"/>
                      <a:pt x="280" y="311"/>
                      <a:pt x="288" y="304"/>
                    </a:cubicBezTo>
                    <a:cubicBezTo>
                      <a:pt x="297" y="295"/>
                      <a:pt x="307" y="286"/>
                      <a:pt x="313" y="275"/>
                    </a:cubicBezTo>
                    <a:cubicBezTo>
                      <a:pt x="315" y="273"/>
                      <a:pt x="315" y="273"/>
                      <a:pt x="315" y="273"/>
                    </a:cubicBezTo>
                    <a:cubicBezTo>
                      <a:pt x="325" y="254"/>
                      <a:pt x="331" y="245"/>
                      <a:pt x="353" y="241"/>
                    </a:cubicBezTo>
                    <a:cubicBezTo>
                      <a:pt x="374" y="237"/>
                      <a:pt x="399" y="247"/>
                      <a:pt x="413" y="251"/>
                    </a:cubicBezTo>
                    <a:cubicBezTo>
                      <a:pt x="456" y="265"/>
                      <a:pt x="498" y="280"/>
                      <a:pt x="535" y="287"/>
                    </a:cubicBezTo>
                    <a:cubicBezTo>
                      <a:pt x="535" y="276"/>
                      <a:pt x="535" y="276"/>
                      <a:pt x="535" y="276"/>
                    </a:cubicBezTo>
                    <a:cubicBezTo>
                      <a:pt x="498" y="269"/>
                      <a:pt x="456" y="255"/>
                      <a:pt x="414" y="242"/>
                    </a:cubicBezTo>
                    <a:close/>
                  </a:path>
                </a:pathLst>
              </a:custGeom>
              <a:solidFill>
                <a:srgbClr val="008B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304" name="Freeform 331">
                <a:extLst>
                  <a:ext uri="{FF2B5EF4-FFF2-40B4-BE49-F238E27FC236}">
                    <a16:creationId xmlns:a16="http://schemas.microsoft.com/office/drawing/2014/main" id="{B3784F32-9957-46D1-4372-BF69608F1165}"/>
                  </a:ext>
                </a:extLst>
              </p:cNvPr>
              <p:cNvSpPr>
                <a:spLocks/>
              </p:cNvSpPr>
              <p:nvPr/>
            </p:nvSpPr>
            <p:spPr bwMode="auto">
              <a:xfrm>
                <a:off x="3196" y="1880"/>
                <a:ext cx="257" cy="592"/>
              </a:xfrm>
              <a:custGeom>
                <a:avLst/>
                <a:gdLst>
                  <a:gd name="T0" fmla="*/ 1599 w 103"/>
                  <a:gd name="T1" fmla="*/ 2104 h 222"/>
                  <a:gd name="T2" fmla="*/ 791 w 103"/>
                  <a:gd name="T3" fmla="*/ 0 h 222"/>
                  <a:gd name="T4" fmla="*/ 0 w 103"/>
                  <a:gd name="T5" fmla="*/ 2104 h 222"/>
                  <a:gd name="T6" fmla="*/ 0 w 103"/>
                  <a:gd name="T7" fmla="*/ 2083 h 222"/>
                  <a:gd name="T8" fmla="*/ 791 w 103"/>
                  <a:gd name="T9" fmla="*/ 4211 h 222"/>
                  <a:gd name="T10" fmla="*/ 1599 w 103"/>
                  <a:gd name="T11" fmla="*/ 2083 h 222"/>
                  <a:gd name="T12" fmla="*/ 1599 w 103"/>
                  <a:gd name="T13" fmla="*/ 2104 h 2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 h="222">
                    <a:moveTo>
                      <a:pt x="103" y="111"/>
                    </a:moveTo>
                    <a:cubicBezTo>
                      <a:pt x="103" y="50"/>
                      <a:pt x="80" y="0"/>
                      <a:pt x="51" y="0"/>
                    </a:cubicBezTo>
                    <a:cubicBezTo>
                      <a:pt x="23" y="0"/>
                      <a:pt x="0" y="50"/>
                      <a:pt x="0" y="111"/>
                    </a:cubicBezTo>
                    <a:cubicBezTo>
                      <a:pt x="0" y="110"/>
                      <a:pt x="0" y="110"/>
                      <a:pt x="0" y="110"/>
                    </a:cubicBezTo>
                    <a:cubicBezTo>
                      <a:pt x="0" y="172"/>
                      <a:pt x="23" y="222"/>
                      <a:pt x="51" y="222"/>
                    </a:cubicBezTo>
                    <a:cubicBezTo>
                      <a:pt x="80" y="222"/>
                      <a:pt x="103" y="172"/>
                      <a:pt x="103" y="110"/>
                    </a:cubicBezTo>
                    <a:lnTo>
                      <a:pt x="103" y="111"/>
                    </a:lnTo>
                    <a:close/>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305" name="Freeform 332">
                <a:extLst>
                  <a:ext uri="{FF2B5EF4-FFF2-40B4-BE49-F238E27FC236}">
                    <a16:creationId xmlns:a16="http://schemas.microsoft.com/office/drawing/2014/main" id="{21DE6D91-4A45-9553-9813-5F772EF5448D}"/>
                  </a:ext>
                </a:extLst>
              </p:cNvPr>
              <p:cNvSpPr>
                <a:spLocks/>
              </p:cNvSpPr>
              <p:nvPr/>
            </p:nvSpPr>
            <p:spPr bwMode="auto">
              <a:xfrm>
                <a:off x="3241" y="1987"/>
                <a:ext cx="167" cy="378"/>
              </a:xfrm>
              <a:custGeom>
                <a:avLst/>
                <a:gdLst>
                  <a:gd name="T0" fmla="*/ 508 w 67"/>
                  <a:gd name="T1" fmla="*/ 0 h 142"/>
                  <a:gd name="T2" fmla="*/ 1037 w 67"/>
                  <a:gd name="T3" fmla="*/ 1339 h 142"/>
                  <a:gd name="T4" fmla="*/ 1037 w 67"/>
                  <a:gd name="T5" fmla="*/ 1339 h 142"/>
                  <a:gd name="T6" fmla="*/ 508 w 67"/>
                  <a:gd name="T7" fmla="*/ 2678 h 142"/>
                  <a:gd name="T8" fmla="*/ 0 w 67"/>
                  <a:gd name="T9" fmla="*/ 1339 h 142"/>
                  <a:gd name="T10" fmla="*/ 0 w 67"/>
                  <a:gd name="T11" fmla="*/ 1339 h 142"/>
                  <a:gd name="T12" fmla="*/ 508 w 67"/>
                  <a:gd name="T13" fmla="*/ 0 h 1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 h="142">
                    <a:moveTo>
                      <a:pt x="33" y="0"/>
                    </a:moveTo>
                    <a:cubicBezTo>
                      <a:pt x="52" y="0"/>
                      <a:pt x="67" y="32"/>
                      <a:pt x="67" y="71"/>
                    </a:cubicBezTo>
                    <a:cubicBezTo>
                      <a:pt x="67" y="71"/>
                      <a:pt x="67" y="71"/>
                      <a:pt x="67" y="71"/>
                    </a:cubicBezTo>
                    <a:cubicBezTo>
                      <a:pt x="67" y="110"/>
                      <a:pt x="52" y="142"/>
                      <a:pt x="33" y="142"/>
                    </a:cubicBezTo>
                    <a:cubicBezTo>
                      <a:pt x="15" y="142"/>
                      <a:pt x="0" y="110"/>
                      <a:pt x="0" y="71"/>
                    </a:cubicBezTo>
                    <a:cubicBezTo>
                      <a:pt x="0" y="71"/>
                      <a:pt x="0" y="71"/>
                      <a:pt x="0" y="71"/>
                    </a:cubicBezTo>
                    <a:cubicBezTo>
                      <a:pt x="0" y="32"/>
                      <a:pt x="15" y="0"/>
                      <a:pt x="33" y="0"/>
                    </a:cubicBezTo>
                    <a:close/>
                  </a:path>
                </a:pathLst>
              </a:custGeom>
              <a:noFill/>
              <a:ln w="3175" cap="flat">
                <a:solidFill>
                  <a:srgbClr val="F0DDDB"/>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306" name="Freeform 333">
                <a:extLst>
                  <a:ext uri="{FF2B5EF4-FFF2-40B4-BE49-F238E27FC236}">
                    <a16:creationId xmlns:a16="http://schemas.microsoft.com/office/drawing/2014/main" id="{72CF1192-1592-EE91-ECA6-B16829A5FF65}"/>
                  </a:ext>
                </a:extLst>
              </p:cNvPr>
              <p:cNvSpPr>
                <a:spLocks/>
              </p:cNvSpPr>
              <p:nvPr/>
            </p:nvSpPr>
            <p:spPr bwMode="auto">
              <a:xfrm>
                <a:off x="3211" y="1845"/>
                <a:ext cx="200" cy="286"/>
              </a:xfrm>
              <a:custGeom>
                <a:avLst/>
                <a:gdLst>
                  <a:gd name="T0" fmla="*/ 0 w 80"/>
                  <a:gd name="T1" fmla="*/ 2042 h 107"/>
                  <a:gd name="T2" fmla="*/ 738 w 80"/>
                  <a:gd name="T3" fmla="*/ 422 h 107"/>
                  <a:gd name="T4" fmla="*/ 1220 w 80"/>
                  <a:gd name="T5" fmla="*/ 1029 h 107"/>
                  <a:gd name="T6" fmla="*/ 1208 w 80"/>
                  <a:gd name="T7" fmla="*/ 1016 h 107"/>
                  <a:gd name="T8" fmla="*/ 0 w 80"/>
                  <a:gd name="T9" fmla="*/ 2042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107">
                    <a:moveTo>
                      <a:pt x="0" y="107"/>
                    </a:moveTo>
                    <a:cubicBezTo>
                      <a:pt x="3" y="58"/>
                      <a:pt x="23" y="20"/>
                      <a:pt x="47" y="22"/>
                    </a:cubicBezTo>
                    <a:cubicBezTo>
                      <a:pt x="72" y="25"/>
                      <a:pt x="78" y="54"/>
                      <a:pt x="78" y="54"/>
                    </a:cubicBezTo>
                    <a:cubicBezTo>
                      <a:pt x="80" y="61"/>
                      <a:pt x="80" y="58"/>
                      <a:pt x="77" y="53"/>
                    </a:cubicBezTo>
                    <a:cubicBezTo>
                      <a:pt x="68" y="37"/>
                      <a:pt x="24" y="0"/>
                      <a:pt x="0" y="107"/>
                    </a:cubicBezTo>
                    <a:close/>
                  </a:path>
                </a:pathLst>
              </a:custGeom>
              <a:solidFill>
                <a:srgbClr val="F3E5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307" name="Freeform 334">
                <a:extLst>
                  <a:ext uri="{FF2B5EF4-FFF2-40B4-BE49-F238E27FC236}">
                    <a16:creationId xmlns:a16="http://schemas.microsoft.com/office/drawing/2014/main" id="{901C019D-C21E-D0A4-6400-3C0B1BD42D38}"/>
                  </a:ext>
                </a:extLst>
              </p:cNvPr>
              <p:cNvSpPr>
                <a:spLocks/>
              </p:cNvSpPr>
              <p:nvPr/>
            </p:nvSpPr>
            <p:spPr bwMode="auto">
              <a:xfrm>
                <a:off x="3233" y="1877"/>
                <a:ext cx="150" cy="147"/>
              </a:xfrm>
              <a:custGeom>
                <a:avLst/>
                <a:gdLst>
                  <a:gd name="T0" fmla="*/ 0 w 60"/>
                  <a:gd name="T1" fmla="*/ 1050 h 55"/>
                  <a:gd name="T2" fmla="*/ 613 w 60"/>
                  <a:gd name="T3" fmla="*/ 230 h 55"/>
                  <a:gd name="T4" fmla="*/ 938 w 60"/>
                  <a:gd name="T5" fmla="*/ 478 h 55"/>
                  <a:gd name="T6" fmla="*/ 0 w 60"/>
                  <a:gd name="T7" fmla="*/ 1050 h 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55">
                    <a:moveTo>
                      <a:pt x="0" y="55"/>
                    </a:moveTo>
                    <a:cubicBezTo>
                      <a:pt x="6" y="32"/>
                      <a:pt x="22" y="11"/>
                      <a:pt x="39" y="12"/>
                    </a:cubicBezTo>
                    <a:cubicBezTo>
                      <a:pt x="54" y="13"/>
                      <a:pt x="60" y="25"/>
                      <a:pt x="60" y="25"/>
                    </a:cubicBezTo>
                    <a:cubicBezTo>
                      <a:pt x="52" y="14"/>
                      <a:pt x="22" y="0"/>
                      <a:pt x="0"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308" name="Freeform 335">
                <a:extLst>
                  <a:ext uri="{FF2B5EF4-FFF2-40B4-BE49-F238E27FC236}">
                    <a16:creationId xmlns:a16="http://schemas.microsoft.com/office/drawing/2014/main" id="{C8E568B8-49C5-C1EE-238C-E1436501F5A3}"/>
                  </a:ext>
                </a:extLst>
              </p:cNvPr>
              <p:cNvSpPr>
                <a:spLocks/>
              </p:cNvSpPr>
              <p:nvPr/>
            </p:nvSpPr>
            <p:spPr bwMode="auto">
              <a:xfrm>
                <a:off x="3248" y="2331"/>
                <a:ext cx="168" cy="186"/>
              </a:xfrm>
              <a:custGeom>
                <a:avLst/>
                <a:gdLst>
                  <a:gd name="T0" fmla="*/ 0 w 67"/>
                  <a:gd name="T1" fmla="*/ 260 h 70"/>
                  <a:gd name="T2" fmla="*/ 1056 w 67"/>
                  <a:gd name="T3" fmla="*/ 0 h 70"/>
                  <a:gd name="T4" fmla="*/ 0 w 67"/>
                  <a:gd name="T5" fmla="*/ 260 h 70"/>
                  <a:gd name="T6" fmla="*/ 0 60000 65536"/>
                  <a:gd name="T7" fmla="*/ 0 60000 65536"/>
                  <a:gd name="T8" fmla="*/ 0 60000 65536"/>
                </a:gdLst>
                <a:ahLst/>
                <a:cxnLst>
                  <a:cxn ang="T6">
                    <a:pos x="T0" y="T1"/>
                  </a:cxn>
                  <a:cxn ang="T7">
                    <a:pos x="T2" y="T3"/>
                  </a:cxn>
                  <a:cxn ang="T8">
                    <a:pos x="T4" y="T5"/>
                  </a:cxn>
                </a:cxnLst>
                <a:rect l="0" t="0" r="r" b="b"/>
                <a:pathLst>
                  <a:path w="67" h="70">
                    <a:moveTo>
                      <a:pt x="0" y="14"/>
                    </a:moveTo>
                    <a:cubicBezTo>
                      <a:pt x="7" y="30"/>
                      <a:pt x="40" y="70"/>
                      <a:pt x="67" y="0"/>
                    </a:cubicBezTo>
                    <a:cubicBezTo>
                      <a:pt x="57" y="19"/>
                      <a:pt x="31" y="57"/>
                      <a:pt x="0" y="14"/>
                    </a:cubicBezTo>
                    <a:close/>
                  </a:path>
                </a:pathLst>
              </a:custGeom>
              <a:solidFill>
                <a:srgbClr val="F5E8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309" name="Freeform 336">
                <a:extLst>
                  <a:ext uri="{FF2B5EF4-FFF2-40B4-BE49-F238E27FC236}">
                    <a16:creationId xmlns:a16="http://schemas.microsoft.com/office/drawing/2014/main" id="{C4E56364-E719-641E-804F-06E9460C5618}"/>
                  </a:ext>
                </a:extLst>
              </p:cNvPr>
              <p:cNvSpPr>
                <a:spLocks/>
              </p:cNvSpPr>
              <p:nvPr/>
            </p:nvSpPr>
            <p:spPr bwMode="auto">
              <a:xfrm>
                <a:off x="3333" y="2416"/>
                <a:ext cx="18" cy="16"/>
              </a:xfrm>
              <a:custGeom>
                <a:avLst/>
                <a:gdLst>
                  <a:gd name="T0" fmla="*/ 0 w 7"/>
                  <a:gd name="T1" fmla="*/ 56 h 6"/>
                  <a:gd name="T2" fmla="*/ 0 w 7"/>
                  <a:gd name="T3" fmla="*/ 93 h 6"/>
                  <a:gd name="T4" fmla="*/ 118 w 7"/>
                  <a:gd name="T5" fmla="*/ 93 h 6"/>
                  <a:gd name="T6" fmla="*/ 118 w 7"/>
                  <a:gd name="T7" fmla="*/ 35 h 6"/>
                  <a:gd name="T8" fmla="*/ 100 w 7"/>
                  <a:gd name="T9" fmla="*/ 21 h 6"/>
                  <a:gd name="T10" fmla="*/ 33 w 7"/>
                  <a:gd name="T11" fmla="*/ 21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6">
                    <a:moveTo>
                      <a:pt x="0" y="3"/>
                    </a:moveTo>
                    <a:cubicBezTo>
                      <a:pt x="0" y="4"/>
                      <a:pt x="0" y="4"/>
                      <a:pt x="0" y="5"/>
                    </a:cubicBezTo>
                    <a:cubicBezTo>
                      <a:pt x="2" y="6"/>
                      <a:pt x="5" y="5"/>
                      <a:pt x="7" y="5"/>
                    </a:cubicBezTo>
                    <a:cubicBezTo>
                      <a:pt x="7" y="4"/>
                      <a:pt x="7" y="3"/>
                      <a:pt x="7" y="2"/>
                    </a:cubicBezTo>
                    <a:cubicBezTo>
                      <a:pt x="7" y="2"/>
                      <a:pt x="6" y="1"/>
                      <a:pt x="6" y="1"/>
                    </a:cubicBezTo>
                    <a:cubicBezTo>
                      <a:pt x="5" y="0"/>
                      <a:pt x="3" y="1"/>
                      <a:pt x="2"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310" name="Freeform 337">
                <a:extLst>
                  <a:ext uri="{FF2B5EF4-FFF2-40B4-BE49-F238E27FC236}">
                    <a16:creationId xmlns:a16="http://schemas.microsoft.com/office/drawing/2014/main" id="{45D002E8-6E12-2FC0-17C0-218C034677ED}"/>
                  </a:ext>
                </a:extLst>
              </p:cNvPr>
              <p:cNvSpPr>
                <a:spLocks/>
              </p:cNvSpPr>
              <p:nvPr/>
            </p:nvSpPr>
            <p:spPr bwMode="auto">
              <a:xfrm>
                <a:off x="3351" y="2411"/>
                <a:ext cx="15" cy="10"/>
              </a:xfrm>
              <a:custGeom>
                <a:avLst/>
                <a:gdLst>
                  <a:gd name="T0" fmla="*/ 63 w 6"/>
                  <a:gd name="T1" fmla="*/ 0 h 4"/>
                  <a:gd name="T2" fmla="*/ 50 w 6"/>
                  <a:gd name="T3" fmla="*/ 63 h 4"/>
                  <a:gd name="T4" fmla="*/ 83 w 6"/>
                  <a:gd name="T5" fmla="*/ 50 h 4"/>
                  <a:gd name="T6" fmla="*/ 83 w 6"/>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4">
                    <a:moveTo>
                      <a:pt x="4" y="0"/>
                    </a:moveTo>
                    <a:cubicBezTo>
                      <a:pt x="2" y="1"/>
                      <a:pt x="0" y="3"/>
                      <a:pt x="3" y="4"/>
                    </a:cubicBezTo>
                    <a:cubicBezTo>
                      <a:pt x="4" y="4"/>
                      <a:pt x="5" y="4"/>
                      <a:pt x="5" y="3"/>
                    </a:cubicBezTo>
                    <a:cubicBezTo>
                      <a:pt x="6" y="2"/>
                      <a:pt x="5" y="1"/>
                      <a:pt x="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
            <p:nvSpPr>
              <p:cNvPr id="311" name="Freeform 338">
                <a:extLst>
                  <a:ext uri="{FF2B5EF4-FFF2-40B4-BE49-F238E27FC236}">
                    <a16:creationId xmlns:a16="http://schemas.microsoft.com/office/drawing/2014/main" id="{C1234FAA-999C-E4E9-76CC-E256744EAE1F}"/>
                  </a:ext>
                </a:extLst>
              </p:cNvPr>
              <p:cNvSpPr>
                <a:spLocks/>
              </p:cNvSpPr>
              <p:nvPr/>
            </p:nvSpPr>
            <p:spPr bwMode="auto">
              <a:xfrm>
                <a:off x="3316" y="2421"/>
                <a:ext cx="12" cy="14"/>
              </a:xfrm>
              <a:custGeom>
                <a:avLst/>
                <a:gdLst>
                  <a:gd name="T0" fmla="*/ 58 w 5"/>
                  <a:gd name="T1" fmla="*/ 22 h 5"/>
                  <a:gd name="T2" fmla="*/ 12 w 5"/>
                  <a:gd name="T3" fmla="*/ 22 h 5"/>
                  <a:gd name="T4" fmla="*/ 41 w 5"/>
                  <a:gd name="T5" fmla="*/ 87 h 5"/>
                  <a:gd name="T6" fmla="*/ 70 w 5"/>
                  <a:gd name="T7" fmla="*/ 2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4" y="1"/>
                    </a:moveTo>
                    <a:cubicBezTo>
                      <a:pt x="3" y="0"/>
                      <a:pt x="1" y="1"/>
                      <a:pt x="1" y="1"/>
                    </a:cubicBezTo>
                    <a:cubicBezTo>
                      <a:pt x="0" y="3"/>
                      <a:pt x="1" y="3"/>
                      <a:pt x="3" y="4"/>
                    </a:cubicBezTo>
                    <a:cubicBezTo>
                      <a:pt x="5" y="5"/>
                      <a:pt x="5" y="3"/>
                      <a:pt x="5"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grpSp>
        <p:pic>
          <p:nvPicPr>
            <p:cNvPr id="312" name="Image 180">
              <a:extLst>
                <a:ext uri="{FF2B5EF4-FFF2-40B4-BE49-F238E27FC236}">
                  <a16:creationId xmlns:a16="http://schemas.microsoft.com/office/drawing/2014/main" id="{58F4519F-1B32-55E7-7759-18DC0D16EC83}"/>
                </a:ext>
              </a:extLst>
            </p:cNvPr>
            <p:cNvPicPr>
              <a:picLocks noChangeAspect="1"/>
            </p:cNvPicPr>
            <p:nvPr/>
          </p:nvPicPr>
          <p:blipFill>
            <a:blip r:embed="rId6"/>
            <a:stretch>
              <a:fillRect/>
            </a:stretch>
          </p:blipFill>
          <p:spPr>
            <a:xfrm>
              <a:off x="840671" y="2852725"/>
              <a:ext cx="1246287" cy="1112071"/>
            </a:xfrm>
            <a:prstGeom prst="rect">
              <a:avLst/>
            </a:prstGeom>
          </p:spPr>
        </p:pic>
        <p:sp>
          <p:nvSpPr>
            <p:cNvPr id="313" name="Explosion 2 181">
              <a:extLst>
                <a:ext uri="{FF2B5EF4-FFF2-40B4-BE49-F238E27FC236}">
                  <a16:creationId xmlns:a16="http://schemas.microsoft.com/office/drawing/2014/main" id="{8C573E83-1A11-3BB3-C87A-9A3FAB9CBBF7}"/>
                </a:ext>
              </a:extLst>
            </p:cNvPr>
            <p:cNvSpPr/>
            <p:nvPr/>
          </p:nvSpPr>
          <p:spPr>
            <a:xfrm>
              <a:off x="1035498" y="3155956"/>
              <a:ext cx="355175" cy="252803"/>
            </a:xfrm>
            <a:prstGeom prst="irregularSeal2">
              <a:avLst/>
            </a:prstGeom>
            <a:solidFill>
              <a:srgbClr val="FFFF00"/>
            </a:solidFill>
            <a:ln w="3175" cap="flat" cmpd="sng" algn="ctr">
              <a:solidFill>
                <a:srgbClr val="BBE0E3">
                  <a:shade val="50000"/>
                </a:srgbClr>
              </a:solidFill>
              <a:prstDash val="solid"/>
            </a:ln>
            <a:effectLst/>
          </p:spPr>
          <p:txBody>
            <a:bodyPr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Arial"/>
                <a:ea typeface="+mn-ea"/>
                <a:cs typeface="Arial"/>
              </a:endParaRPr>
            </a:p>
          </p:txBody>
        </p:sp>
        <p:sp>
          <p:nvSpPr>
            <p:cNvPr id="314" name="Explosion 2 182">
              <a:extLst>
                <a:ext uri="{FF2B5EF4-FFF2-40B4-BE49-F238E27FC236}">
                  <a16:creationId xmlns:a16="http://schemas.microsoft.com/office/drawing/2014/main" id="{65965474-21EB-10E9-F330-3897E22CEF75}"/>
                </a:ext>
              </a:extLst>
            </p:cNvPr>
            <p:cNvSpPr/>
            <p:nvPr/>
          </p:nvSpPr>
          <p:spPr>
            <a:xfrm>
              <a:off x="1501978" y="4013364"/>
              <a:ext cx="355175" cy="252803"/>
            </a:xfrm>
            <a:prstGeom prst="irregularSeal2">
              <a:avLst/>
            </a:prstGeom>
            <a:solidFill>
              <a:srgbClr val="FFFF00"/>
            </a:solidFill>
            <a:ln w="3175" cap="flat" cmpd="sng" algn="ctr">
              <a:solidFill>
                <a:srgbClr val="BBE0E3">
                  <a:shade val="50000"/>
                </a:srgbClr>
              </a:solidFill>
              <a:prstDash val="solid"/>
            </a:ln>
            <a:effectLst/>
          </p:spPr>
          <p:txBody>
            <a:bodyPr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Arial"/>
                <a:ea typeface="+mn-ea"/>
                <a:cs typeface="Arial"/>
              </a:endParaRPr>
            </a:p>
          </p:txBody>
        </p:sp>
        <p:sp>
          <p:nvSpPr>
            <p:cNvPr id="315" name="Explosion 2 183">
              <a:extLst>
                <a:ext uri="{FF2B5EF4-FFF2-40B4-BE49-F238E27FC236}">
                  <a16:creationId xmlns:a16="http://schemas.microsoft.com/office/drawing/2014/main" id="{6BC898DF-2DDA-BE45-B2A2-8596BD9B67E6}"/>
                </a:ext>
              </a:extLst>
            </p:cNvPr>
            <p:cNvSpPr/>
            <p:nvPr/>
          </p:nvSpPr>
          <p:spPr>
            <a:xfrm>
              <a:off x="1679387" y="2226560"/>
              <a:ext cx="355175" cy="252803"/>
            </a:xfrm>
            <a:prstGeom prst="irregularSeal2">
              <a:avLst/>
            </a:prstGeom>
            <a:solidFill>
              <a:srgbClr val="FFFF00"/>
            </a:solidFill>
            <a:ln w="3175" cap="flat" cmpd="sng" algn="ctr">
              <a:solidFill>
                <a:srgbClr val="BBE0E3">
                  <a:shade val="50000"/>
                </a:srgbClr>
              </a:solidFill>
              <a:prstDash val="solid"/>
            </a:ln>
            <a:effectLst/>
          </p:spPr>
          <p:txBody>
            <a:bodyPr anchor="ctr"/>
            <a:lstStyle/>
            <a:p>
              <a:pPr marL="0" marR="0" lvl="0" indent="0" algn="ctr" defTabSz="609570" rtl="0" eaLnBrk="1" fontAlgn="base" latinLnBrk="0" hangingPunct="1">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Arial"/>
                <a:ea typeface="+mn-ea"/>
                <a:cs typeface="Arial"/>
              </a:endParaRPr>
            </a:p>
          </p:txBody>
        </p:sp>
      </p:grpSp>
    </p:spTree>
    <p:extLst>
      <p:ext uri="{BB962C8B-B14F-4D97-AF65-F5344CB8AC3E}">
        <p14:creationId xmlns:p14="http://schemas.microsoft.com/office/powerpoint/2010/main" val="213573584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40B9DF-C777-D591-D295-7A1486A04722}"/>
              </a:ext>
            </a:extLst>
          </p:cNvPr>
          <p:cNvSpPr>
            <a:spLocks noGrp="1"/>
          </p:cNvSpPr>
          <p:nvPr>
            <p:ph sz="quarter" idx="13"/>
          </p:nvPr>
        </p:nvSpPr>
        <p:spPr>
          <a:xfrm>
            <a:off x="707251" y="1252095"/>
            <a:ext cx="10637379" cy="4729157"/>
          </a:xfrm>
        </p:spPr>
        <p:txBody>
          <a:bodyPr vert="horz" lIns="91440" tIns="45720" rIns="91440" bIns="45720" rtlCol="0" anchor="t">
            <a:noAutofit/>
          </a:bodyPr>
          <a:lstStyle/>
          <a:p>
            <a:r>
              <a:rPr lang="en-US" sz="1400" u="sng"/>
              <a:t>Zanubrutinib</a:t>
            </a:r>
            <a:r>
              <a:rPr lang="en-US" sz="1400"/>
              <a:t> ▼*. Refer to </a:t>
            </a:r>
            <a:r>
              <a:rPr lang="en-US" sz="1400" err="1">
                <a:hlinkClick r:id="rId2"/>
              </a:rPr>
              <a:t>Brukinsa</a:t>
            </a:r>
            <a:r>
              <a:rPr lang="en-US" sz="1400">
                <a:hlinkClick r:id="rId2"/>
              </a:rPr>
              <a:t> SmPC</a:t>
            </a:r>
            <a:r>
              <a:rPr lang="en-US" sz="1400"/>
              <a:t> (MAH: BeiGene Ireland Ltd)</a:t>
            </a:r>
          </a:p>
          <a:p>
            <a:pPr lvl="1"/>
            <a:r>
              <a:rPr lang="en-US"/>
              <a:t>as </a:t>
            </a:r>
            <a:r>
              <a:rPr lang="en-US" b="1"/>
              <a:t>monotherapy</a:t>
            </a:r>
            <a:r>
              <a:rPr lang="en-US"/>
              <a:t> is indicated in the European Union (EU) for the treatment of adult patients with:</a:t>
            </a:r>
          </a:p>
          <a:p>
            <a:pPr lvl="2">
              <a:buFont typeface="Wingdings" panose="05000000000000000000" pitchFamily="2" charset="2"/>
              <a:buChar char="Ø"/>
            </a:pPr>
            <a:r>
              <a:rPr lang="en-US" sz="1200"/>
              <a:t>Waldenström’s </a:t>
            </a:r>
            <a:r>
              <a:rPr lang="en-US" sz="1200" err="1"/>
              <a:t>macroglobulinaemia</a:t>
            </a:r>
            <a:r>
              <a:rPr lang="en-US" sz="1200"/>
              <a:t> (WM) who have received at least one prior therapy, or in first-line treatment for patients unsuitable for chemoimmunotherapy </a:t>
            </a:r>
          </a:p>
          <a:p>
            <a:pPr lvl="2">
              <a:buFont typeface="Wingdings" panose="05000000000000000000" pitchFamily="2" charset="2"/>
              <a:buChar char="Ø"/>
            </a:pPr>
            <a:r>
              <a:rPr lang="en-US" sz="1200"/>
              <a:t>Chronic lymphocytic </a:t>
            </a:r>
            <a:r>
              <a:rPr lang="en-US" sz="1200" err="1"/>
              <a:t>leukaemia</a:t>
            </a:r>
            <a:r>
              <a:rPr lang="en-US" sz="1200"/>
              <a:t> (CLL) </a:t>
            </a:r>
          </a:p>
          <a:p>
            <a:pPr lvl="2">
              <a:spcAft>
                <a:spcPts val="600"/>
              </a:spcAft>
              <a:buFont typeface="Wingdings" panose="05000000000000000000" pitchFamily="2" charset="2"/>
              <a:buChar char="Ø"/>
            </a:pPr>
            <a:r>
              <a:rPr lang="en-US" sz="1200"/>
              <a:t>Marginal zone lymphoma (</a:t>
            </a:r>
            <a:r>
              <a:rPr lang="en-US" sz="1200" err="1"/>
              <a:t>MZL</a:t>
            </a:r>
            <a:r>
              <a:rPr lang="en-US" sz="1200"/>
              <a:t>) who have received at least one prior anti-CD20-based therapy </a:t>
            </a:r>
          </a:p>
          <a:p>
            <a:pPr lvl="1"/>
            <a:r>
              <a:rPr lang="en-US"/>
              <a:t>in </a:t>
            </a:r>
            <a:r>
              <a:rPr lang="en-US" b="1"/>
              <a:t>combination</a:t>
            </a:r>
            <a:r>
              <a:rPr lang="en-US"/>
              <a:t> with obinutuzumab is indicated in the EU for the treatment of adult patients with:</a:t>
            </a:r>
          </a:p>
          <a:p>
            <a:pPr lvl="2">
              <a:spcAft>
                <a:spcPts val="600"/>
              </a:spcAft>
              <a:buFont typeface="Wingdings" panose="05000000000000000000" pitchFamily="2" charset="2"/>
              <a:buChar char="Ø"/>
            </a:pPr>
            <a:r>
              <a:rPr lang="en-US" sz="1200"/>
              <a:t>Refractory or relapsed follicular lymphoma (FL) who have received at least two prior systemic therapies</a:t>
            </a:r>
          </a:p>
          <a:p>
            <a:pPr marL="346075" lvl="1" indent="0">
              <a:buNone/>
            </a:pPr>
            <a:r>
              <a:rPr lang="en-US"/>
              <a:t>Indications may differ outside of the EU. Prescribing information may vary depending on local approval in each country. For the country where you practice medicine, consult the zanubrutinib prescribing and reimbursement information and the local materials, such as the PI and/or the SmPC for guidance on prescribing.</a:t>
            </a:r>
          </a:p>
          <a:p>
            <a:pPr marL="346075" lvl="1" indent="0">
              <a:buNone/>
            </a:pPr>
            <a:r>
              <a:rPr lang="en-US"/>
              <a:t>Zanubrutinib is approved in the US, Australia, China, Brazil, Uruguay, Russia, and the UAE for the treatment of adult patients with mantle cell lymphoma who have received at least one prior therapy. Zanubrutinib is not approved in the EU for patients with mantle cell lymphoma</a:t>
            </a:r>
          </a:p>
          <a:p>
            <a:pPr marL="137160" marR="0" lvl="0" indent="-137160" algn="l" defTabSz="914400" rtl="0" eaLnBrk="1" fontAlgn="auto" latinLnBrk="0" hangingPunct="1">
              <a:lnSpc>
                <a:spcPct val="100000"/>
              </a:lnSpc>
              <a:spcBef>
                <a:spcPts val="1000"/>
              </a:spcBef>
              <a:spcAft>
                <a:spcPts val="0"/>
              </a:spcAft>
              <a:buClr>
                <a:srgbClr val="ED1C24"/>
              </a:buClr>
              <a:buSzTx/>
              <a:buFont typeface="Arial" panose="020B0604020202020204" pitchFamily="34" charset="0"/>
              <a:buChar char="•"/>
              <a:tabLst/>
              <a:defRPr/>
            </a:pPr>
            <a:r>
              <a:rPr kumimoji="0" lang="en-US" sz="1400" b="0" i="0" u="sng" strike="noStrike" kern="1200" cap="none" spc="0" normalizeH="0" baseline="0" noProof="0" err="1">
                <a:ln>
                  <a:noFill/>
                </a:ln>
                <a:solidFill>
                  <a:srgbClr val="283349"/>
                </a:solidFill>
                <a:effectLst/>
                <a:uLnTx/>
                <a:uFillTx/>
                <a:latin typeface="Arial" panose="020B0604020202020204"/>
                <a:ea typeface="+mn-ea"/>
                <a:cs typeface="+mn-cs"/>
              </a:rPr>
              <a:t>Sonrotoclax</a:t>
            </a:r>
            <a:r>
              <a:rPr kumimoji="0" lang="en-US" sz="1400" b="0" i="0" u="none" strike="noStrike" kern="1200" cap="none" spc="0" normalizeH="0" baseline="0" noProof="0">
                <a:ln>
                  <a:noFill/>
                </a:ln>
                <a:solidFill>
                  <a:srgbClr val="283349"/>
                </a:solidFill>
                <a:effectLst/>
                <a:uLnTx/>
                <a:uFillTx/>
                <a:latin typeface="Arial" panose="020B0604020202020204"/>
                <a:ea typeface="+mn-ea"/>
                <a:cs typeface="+mn-cs"/>
              </a:rPr>
              <a:t> is an experimental orally bioavailable inhibitor of the anti-apoptotic protein B-cell lymphoma 2 (BCL-2), with potential pro-apoptotic and antineoplastic activities. It is currently under Phase 1-3 clinical investigation. </a:t>
            </a:r>
          </a:p>
          <a:p>
            <a:pPr marL="137160" marR="0" lvl="0" indent="-137160" algn="l" defTabSz="914400" rtl="0" eaLnBrk="1" fontAlgn="auto" latinLnBrk="0" hangingPunct="1">
              <a:lnSpc>
                <a:spcPct val="100000"/>
              </a:lnSpc>
              <a:spcBef>
                <a:spcPts val="1000"/>
              </a:spcBef>
              <a:spcAft>
                <a:spcPts val="0"/>
              </a:spcAft>
              <a:buClr>
                <a:srgbClr val="ED1C24"/>
              </a:buClr>
              <a:buSzTx/>
              <a:buFont typeface="Arial" panose="020B0604020202020204" pitchFamily="34" charset="0"/>
              <a:buChar char="•"/>
              <a:tabLst/>
              <a:defRPr/>
            </a:pPr>
            <a:r>
              <a:rPr kumimoji="0" lang="en-US" sz="1400" b="0" i="0" u="sng" strike="noStrike" kern="1200" cap="none" spc="0" normalizeH="0" baseline="0" noProof="0">
                <a:ln>
                  <a:noFill/>
                </a:ln>
                <a:solidFill>
                  <a:srgbClr val="283349"/>
                </a:solidFill>
                <a:effectLst/>
                <a:uLnTx/>
                <a:uFillTx/>
                <a:latin typeface="Arial" panose="020B0604020202020204"/>
                <a:ea typeface="+mn-ea"/>
                <a:cs typeface="+mn-cs"/>
              </a:rPr>
              <a:t>BGB-16673</a:t>
            </a:r>
            <a:r>
              <a:rPr kumimoji="0" lang="en-US" sz="1400" b="0" i="0" strike="noStrike" kern="1200" cap="none" spc="0" normalizeH="0" baseline="0" noProof="0">
                <a:ln>
                  <a:noFill/>
                </a:ln>
                <a:solidFill>
                  <a:srgbClr val="283349"/>
                </a:solidFill>
                <a:effectLst/>
                <a:uLnTx/>
                <a:uFillTx/>
                <a:latin typeface="Arial" panose="020B0604020202020204"/>
                <a:ea typeface="+mn-ea"/>
                <a:cs typeface="+mn-cs"/>
              </a:rPr>
              <a:t> (</a:t>
            </a:r>
            <a:r>
              <a:rPr kumimoji="0" lang="en-US" sz="1400" b="0" i="0" strike="noStrike" kern="1200" cap="none" spc="0" normalizeH="0" baseline="0" noProof="0" err="1">
                <a:ln>
                  <a:noFill/>
                </a:ln>
                <a:solidFill>
                  <a:srgbClr val="283349"/>
                </a:solidFill>
                <a:effectLst/>
                <a:uLnTx/>
                <a:uFillTx/>
                <a:latin typeface="Arial" panose="020B0604020202020204"/>
                <a:ea typeface="+mn-ea"/>
                <a:cs typeface="+mn-cs"/>
              </a:rPr>
              <a:t>BTK</a:t>
            </a:r>
            <a:r>
              <a:rPr kumimoji="0" lang="en-US" sz="1400" b="0" i="0" strike="noStrike" kern="1200" cap="none" spc="0" normalizeH="0" baseline="0" noProof="0">
                <a:ln>
                  <a:noFill/>
                </a:ln>
                <a:solidFill>
                  <a:srgbClr val="283349"/>
                </a:solidFill>
                <a:effectLst/>
                <a:uLnTx/>
                <a:uFillTx/>
                <a:latin typeface="Arial" panose="020B0604020202020204"/>
                <a:ea typeface="+mn-ea"/>
                <a:cs typeface="+mn-cs"/>
              </a:rPr>
              <a:t> degrader) </a:t>
            </a:r>
            <a:r>
              <a:rPr kumimoji="0" lang="en-US" sz="1400" b="0" i="0" u="none" strike="noStrike" kern="1200" cap="none" spc="0" normalizeH="0" baseline="0" noProof="0">
                <a:ln>
                  <a:noFill/>
                </a:ln>
                <a:solidFill>
                  <a:srgbClr val="283349"/>
                </a:solidFill>
                <a:effectLst/>
                <a:uLnTx/>
                <a:uFillTx/>
                <a:latin typeface="Arial" panose="020B0604020202020204"/>
                <a:ea typeface="+mn-ea"/>
                <a:cs typeface="+mn-cs"/>
              </a:rPr>
              <a:t>is an experimental oral chimeric degradation activation compound </a:t>
            </a:r>
            <a:r>
              <a:rPr kumimoji="0" lang="en-US" sz="1400" b="0" i="0" u="none" kern="1200" cap="none" spc="0" normalizeH="0" baseline="0" noProof="0">
                <a:ln>
                  <a:noFill/>
                </a:ln>
                <a:solidFill>
                  <a:srgbClr val="283349"/>
                </a:solidFill>
                <a:effectLst/>
                <a:uLnTx/>
                <a:uFillTx/>
                <a:latin typeface="Arial" panose="020B0604020202020204"/>
                <a:ea typeface="+mn-ea"/>
                <a:cs typeface="+mn-cs"/>
              </a:rPr>
              <a:t>designed to </a:t>
            </a:r>
            <a:r>
              <a:rPr kumimoji="0" lang="en-US" sz="1400" b="0" i="0" u="none" strike="noStrike" kern="1200" cap="none" spc="0" normalizeH="0" baseline="0" noProof="0">
                <a:ln>
                  <a:noFill/>
                </a:ln>
                <a:solidFill>
                  <a:srgbClr val="283349"/>
                </a:solidFill>
                <a:effectLst/>
                <a:uLnTx/>
                <a:uFillTx/>
                <a:latin typeface="Arial" panose="020B0604020202020204"/>
                <a:ea typeface="+mn-ea"/>
                <a:cs typeface="+mn-cs"/>
              </a:rPr>
              <a:t>degrad</a:t>
            </a:r>
            <a:r>
              <a:rPr lang="en-US" sz="1400">
                <a:solidFill>
                  <a:srgbClr val="283349"/>
                </a:solidFill>
                <a:latin typeface="Arial" panose="020B0604020202020204"/>
              </a:rPr>
              <a:t>e</a:t>
            </a:r>
            <a:r>
              <a:rPr kumimoji="0" lang="en-US" sz="1400" b="0" i="0" u="none" strike="noStrike" kern="1200" cap="none" spc="0" normalizeH="0" baseline="0" noProof="0">
                <a:ln>
                  <a:noFill/>
                </a:ln>
                <a:solidFill>
                  <a:srgbClr val="283349"/>
                </a:solidFill>
                <a:effectLst/>
                <a:uLnTx/>
                <a:uFillTx/>
                <a:latin typeface="Arial" panose="020B0604020202020204"/>
                <a:ea typeface="+mn-ea"/>
                <a:cs typeface="+mn-cs"/>
              </a:rPr>
              <a:t> Bruton's tyrosine kinase in the treatment of B-cell malignancies. It is currently under Phase 1 clinical investigations.</a:t>
            </a:r>
            <a:endParaRPr kumimoji="0" lang="en-US" sz="1400" b="0" i="0" u="sng"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16548DA2-8D7B-9D44-6D65-DA67018A104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73EE80EC-597A-25FA-192A-C5367DBD2B35}"/>
              </a:ext>
            </a:extLst>
          </p:cNvPr>
          <p:cNvSpPr>
            <a:spLocks noGrp="1"/>
          </p:cNvSpPr>
          <p:nvPr>
            <p:ph type="ctrTitle"/>
          </p:nvPr>
        </p:nvSpPr>
        <p:spPr/>
        <p:txBody>
          <a:bodyPr/>
          <a:lstStyle/>
          <a:p>
            <a:r>
              <a:rPr lang="en-US"/>
              <a:t>Disclaimers (2)</a:t>
            </a:r>
            <a:endParaRPr lang="en-GB"/>
          </a:p>
        </p:txBody>
      </p:sp>
      <p:sp>
        <p:nvSpPr>
          <p:cNvPr id="11" name="TextBox 10">
            <a:extLst>
              <a:ext uri="{FF2B5EF4-FFF2-40B4-BE49-F238E27FC236}">
                <a16:creationId xmlns:a16="http://schemas.microsoft.com/office/drawing/2014/main" id="{0F9C8747-9BA5-ECA8-DFDB-B3FDFAEC7CB6}"/>
              </a:ext>
            </a:extLst>
          </p:cNvPr>
          <p:cNvSpPr txBox="1"/>
          <p:nvPr/>
        </p:nvSpPr>
        <p:spPr>
          <a:xfrm>
            <a:off x="883579" y="6219686"/>
            <a:ext cx="10594648" cy="507831"/>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▼This medicinal product is subject to additional monitoring. This will allow quick identification of new safety information. Healthcare professionals are asked to report any suspected adverse reactions.</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900" b="0" i="0" u="none" strike="noStrike" kern="1200" cap="none" spc="0" normalizeH="0" baseline="0" noProof="0">
                <a:ln>
                  <a:noFill/>
                </a:ln>
                <a:solidFill>
                  <a:srgbClr val="283349"/>
                </a:solidFill>
                <a:effectLst/>
                <a:uLnTx/>
                <a:uFillTx/>
                <a:latin typeface="Arial" panose="020B0604020202020204"/>
                <a:ea typeface="+mn-ea"/>
                <a:cs typeface="+mn-cs"/>
              </a:rPr>
              <a:t>CLL, chronic lymphocytic leukemia; EU, European Union; FL, follicular lymphoma; MAH, marketing authorization holder; MZL, marginal zone lymphoma; PI, prescribing information; </a:t>
            </a:r>
            <a:br>
              <a:rPr kumimoji="0" lang="it-IT" altLang="it-IT"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it-IT" altLang="it-IT" sz="900" b="0" i="0" u="none" strike="noStrike" kern="1200" cap="none" spc="0" normalizeH="0" baseline="0" noProof="0">
                <a:ln>
                  <a:noFill/>
                </a:ln>
                <a:solidFill>
                  <a:srgbClr val="283349"/>
                </a:solidFill>
                <a:effectLst/>
                <a:uLnTx/>
                <a:uFillTx/>
                <a:latin typeface="Arial" panose="020B0604020202020204"/>
                <a:ea typeface="+mn-ea"/>
                <a:cs typeface="+mn-cs"/>
              </a:rPr>
              <a:t>SmPC, summary of product characteristics; WM, Waldenström’s macroglobulinaemia. </a:t>
            </a:r>
          </a:p>
        </p:txBody>
      </p:sp>
    </p:spTree>
    <p:extLst>
      <p:ext uri="{BB962C8B-B14F-4D97-AF65-F5344CB8AC3E}">
        <p14:creationId xmlns:p14="http://schemas.microsoft.com/office/powerpoint/2010/main" val="128032495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CC1BB-33D6-5041-F342-894694292A3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A08061D1-06D1-0FAB-4642-FE0ED8E79F1A}"/>
              </a:ext>
            </a:extLst>
          </p:cNvPr>
          <p:cNvSpPr>
            <a:spLocks noGrp="1"/>
          </p:cNvSpPr>
          <p:nvPr>
            <p:ph type="ctrTitle"/>
          </p:nvPr>
        </p:nvSpPr>
        <p:spPr/>
        <p:txBody>
          <a:bodyPr/>
          <a:lstStyle/>
          <a:p>
            <a:r>
              <a:rPr lang="en-US"/>
              <a:t>Single agent activity in R/R MZL: Overall response rate</a:t>
            </a:r>
            <a:endParaRPr lang="en-GB"/>
          </a:p>
        </p:txBody>
      </p:sp>
      <p:sp>
        <p:nvSpPr>
          <p:cNvPr id="7" name="TextBox 6">
            <a:extLst>
              <a:ext uri="{FF2B5EF4-FFF2-40B4-BE49-F238E27FC236}">
                <a16:creationId xmlns:a16="http://schemas.microsoft.com/office/drawing/2014/main" id="{2BA132EA-2034-F55B-DC10-C9117B992168}"/>
              </a:ext>
            </a:extLst>
          </p:cNvPr>
          <p:cNvSpPr txBox="1"/>
          <p:nvPr/>
        </p:nvSpPr>
        <p:spPr>
          <a:xfrm>
            <a:off x="739449" y="5928827"/>
            <a:ext cx="10982382" cy="784830"/>
          </a:xfrm>
          <a:prstGeom prst="rect">
            <a:avLst/>
          </a:prstGeom>
          <a:solidFill>
            <a:srgbClr val="FFFFFF"/>
          </a:solidFill>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FDA, (US) Food and Drug Administration; MZL, marginal zone lymphoma; R/R, relapsed/refractory.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1)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Opat</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S et al. Efficacy and Safety of Zanubrutinib in Patients With Relapsed/Refractory Marginal Zone Lymphoma: Initial Results of the MAGNOLIA (BGB-3111-214) Trial. Presented at the 62nd ASH Annual Meeting, December 5-8, 2020 (Virtual). Abstract 339. Available at: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hlinkClick r:id="rId2">
                  <a:extLst>
                    <a:ext uri="{A12FA001-AC4F-418D-AE19-62706E023703}">
                      <ahyp:hlinkClr xmlns:ahyp="http://schemas.microsoft.com/office/drawing/2018/hyperlinkcolor" val="tx"/>
                    </a:ext>
                  </a:extLst>
                </a:hlinkClick>
              </a:rPr>
              <a:t>Opat_BGB-3111-214_ASH_Presentation_2020.pdf</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2)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Panayiotidis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P et al. Blood Adv. 2021;5(3):823–828; 3) Davids MS et al. J Clin Oncol. 2017;35(8):826-833; 4) Becnel MR et al. Br J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Haematol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2019;185(5):874-882; 5) Fowler NH et al. J Clin Oncol. 2021;39(15):1609-1618; 6) Noy A et al. Blood Adv. 2020;4(22):5773-5784; 7)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Conconi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 et al. </a:t>
            </a:r>
            <a:r>
              <a:rPr kumimoji="0" lang="it-IT" sz="900" b="0" i="0" u="none" strike="noStrike" kern="1200" cap="none" spc="0" normalizeH="0" baseline="0" noProof="0">
                <a:ln>
                  <a:noFill/>
                </a:ln>
                <a:solidFill>
                  <a:srgbClr val="283349"/>
                </a:solidFill>
                <a:effectLst/>
                <a:uLnTx/>
                <a:uFillTx/>
                <a:latin typeface="Arial" panose="020B0604020202020204"/>
                <a:ea typeface="+mn-ea"/>
                <a:cs typeface="+mn-cs"/>
              </a:rPr>
              <a:t>Ann </a:t>
            </a:r>
            <a:r>
              <a:rPr kumimoji="0" lang="it-IT" sz="900" b="0" i="0" u="none" strike="noStrike" kern="1200" cap="none" spc="0" normalizeH="0" baseline="0" noProof="0" err="1">
                <a:ln>
                  <a:noFill/>
                </a:ln>
                <a:solidFill>
                  <a:srgbClr val="283349"/>
                </a:solidFill>
                <a:effectLst/>
                <a:uLnTx/>
                <a:uFillTx/>
                <a:latin typeface="Arial" panose="020B0604020202020204"/>
                <a:ea typeface="+mn-ea"/>
                <a:cs typeface="+mn-cs"/>
              </a:rPr>
              <a:t>Oncol</a:t>
            </a:r>
            <a:r>
              <a:rPr kumimoji="0" lang="it-IT" sz="900" b="0" i="0" u="none" strike="noStrike" kern="1200" cap="none" spc="0" normalizeH="0" baseline="0" noProof="0">
                <a:ln>
                  <a:noFill/>
                </a:ln>
                <a:solidFill>
                  <a:srgbClr val="283349"/>
                </a:solidFill>
                <a:effectLst/>
                <a:uLnTx/>
                <a:uFillTx/>
                <a:latin typeface="Arial" panose="020B0604020202020204"/>
                <a:ea typeface="+mn-ea"/>
                <a:cs typeface="+mn-cs"/>
              </a:rPr>
              <a:t>. 2011;22(3):689-695</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8) Gopal AK et al. </a:t>
            </a:r>
            <a:r>
              <a:rPr kumimoji="0" lang="pt-BR" sz="900" b="0" i="0" u="none" strike="noStrike" kern="1200" cap="none" spc="0" normalizeH="0" baseline="0" noProof="0">
                <a:ln>
                  <a:noFill/>
                </a:ln>
                <a:solidFill>
                  <a:srgbClr val="283349"/>
                </a:solidFill>
                <a:effectLst/>
                <a:uLnTx/>
                <a:uFillTx/>
                <a:latin typeface="Arial" panose="020B0604020202020204"/>
                <a:ea typeface="+mn-ea"/>
                <a:cs typeface="+mn-cs"/>
              </a:rPr>
              <a:t>N Engl J Med. 2014;370(11):1008-18</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9) </a:t>
            </a:r>
            <a:r>
              <a:rPr kumimoji="0" lang="en-GB" sz="900" b="0" i="0" u="none" strike="noStrike" kern="1200" cap="none" spc="0" normalizeH="0" baseline="0" noProof="0" err="1">
                <a:ln>
                  <a:noFill/>
                </a:ln>
                <a:solidFill>
                  <a:srgbClr val="283349"/>
                </a:solidFill>
                <a:effectLst/>
                <a:uLnTx/>
                <a:uFillTx/>
                <a:latin typeface="Arial" panose="020B0604020202020204"/>
                <a:ea typeface="+mn-ea"/>
                <a:cs typeface="+mn-cs"/>
              </a:rPr>
              <a:t>Conconi</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 A et al.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Blood. 2003;102(8):2741-5</a:t>
            </a:r>
            <a:r>
              <a:rPr kumimoji="0" lang="it-IT" sz="900" b="0" i="0" u="none" strike="noStrike" kern="1200" cap="none" spc="0" normalizeH="0" baseline="0" noProof="0">
                <a:ln>
                  <a:noFill/>
                </a:ln>
                <a:solidFill>
                  <a:srgbClr val="283349"/>
                </a:solidFill>
                <a:effectLst/>
                <a:uLnTx/>
                <a:uFillTx/>
                <a:latin typeface="Arial" panose="020B0604020202020204"/>
                <a:ea typeface="+mn-ea"/>
                <a:cs typeface="+mn-cs"/>
              </a:rPr>
              <a:t>;</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10)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Conconi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 et al. Br J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Haematol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2014;166(1):69-76.</a:t>
            </a:r>
          </a:p>
        </p:txBody>
      </p:sp>
      <p:grpSp>
        <p:nvGrpSpPr>
          <p:cNvPr id="11" name="Group 10">
            <a:extLst>
              <a:ext uri="{FF2B5EF4-FFF2-40B4-BE49-F238E27FC236}">
                <a16:creationId xmlns:a16="http://schemas.microsoft.com/office/drawing/2014/main" id="{B71BC75E-ADF6-C923-B486-5B28A4AEC6F5}"/>
              </a:ext>
            </a:extLst>
          </p:cNvPr>
          <p:cNvGrpSpPr/>
          <p:nvPr/>
        </p:nvGrpSpPr>
        <p:grpSpPr>
          <a:xfrm>
            <a:off x="8766072" y="1966139"/>
            <a:ext cx="3445927" cy="778270"/>
            <a:chOff x="8112542" y="1580487"/>
            <a:chExt cx="3664214" cy="778270"/>
          </a:xfrm>
        </p:grpSpPr>
        <p:sp>
          <p:nvSpPr>
            <p:cNvPr id="20" name="ZoneTexte 19"/>
            <p:cNvSpPr txBox="1"/>
            <p:nvPr/>
          </p:nvSpPr>
          <p:spPr>
            <a:xfrm>
              <a:off x="8112542" y="1580487"/>
              <a:ext cx="3567154" cy="37965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867" b="1" i="0" u="none" strike="noStrike" kern="0" cap="none" spc="0" normalizeH="0" baseline="0" noProof="0">
                  <a:ln>
                    <a:noFill/>
                  </a:ln>
                  <a:solidFill>
                    <a:srgbClr val="283349"/>
                  </a:solidFill>
                  <a:effectLst/>
                  <a:uLnTx/>
                  <a:uFillTx/>
                  <a:latin typeface="Arial" charset="0"/>
                  <a:ea typeface="Geneva" charset="0"/>
                  <a:cs typeface="+mn-cs"/>
                </a:rPr>
                <a:t>* FDA </a:t>
              </a:r>
              <a:r>
                <a:rPr kumimoji="0" lang="fr-FR" sz="1867" b="1" i="0" u="none" strike="noStrike" kern="0" cap="none" spc="0" normalizeH="0" baseline="0" noProof="0" err="1">
                  <a:ln>
                    <a:noFill/>
                  </a:ln>
                  <a:solidFill>
                    <a:srgbClr val="283349"/>
                  </a:solidFill>
                  <a:effectLst/>
                  <a:uLnTx/>
                  <a:uFillTx/>
                  <a:latin typeface="Arial" charset="0"/>
                  <a:ea typeface="Geneva" charset="0"/>
                  <a:cs typeface="+mn-cs"/>
                </a:rPr>
                <a:t>approved</a:t>
              </a:r>
              <a:r>
                <a:rPr kumimoji="0" lang="fr-FR" sz="1867" b="1" i="0" u="none" strike="noStrike" kern="0" cap="none" spc="0" normalizeH="0" baseline="0" noProof="0">
                  <a:ln>
                    <a:noFill/>
                  </a:ln>
                  <a:solidFill>
                    <a:srgbClr val="283349"/>
                  </a:solidFill>
                  <a:effectLst/>
                  <a:uLnTx/>
                  <a:uFillTx/>
                  <a:latin typeface="Arial" charset="0"/>
                  <a:ea typeface="Geneva" charset="0"/>
                  <a:cs typeface="+mn-cs"/>
                </a:rPr>
                <a:t> in R/R </a:t>
              </a:r>
              <a:r>
                <a:rPr kumimoji="0" lang="fr-FR" sz="1867" b="1" i="0" u="none" strike="noStrike" kern="0" cap="none" spc="0" normalizeH="0" baseline="0" noProof="0" err="1">
                  <a:ln>
                    <a:noFill/>
                  </a:ln>
                  <a:solidFill>
                    <a:srgbClr val="283349"/>
                  </a:solidFill>
                  <a:effectLst/>
                  <a:uLnTx/>
                  <a:uFillTx/>
                  <a:latin typeface="Arial" charset="0"/>
                  <a:ea typeface="Geneva" charset="0"/>
                  <a:cs typeface="+mn-cs"/>
                </a:rPr>
                <a:t>MZL</a:t>
              </a:r>
              <a:endParaRPr kumimoji="0" lang="fr-FR" sz="1867" b="1" i="0" u="none" strike="noStrike" kern="0" cap="none" spc="0" normalizeH="0" baseline="0" noProof="0">
                <a:ln>
                  <a:noFill/>
                </a:ln>
                <a:solidFill>
                  <a:srgbClr val="283349"/>
                </a:solidFill>
                <a:effectLst/>
                <a:uLnTx/>
                <a:uFillTx/>
                <a:latin typeface="Arial" charset="0"/>
                <a:ea typeface="Geneva" charset="0"/>
                <a:cs typeface="+mn-cs"/>
              </a:endParaRPr>
            </a:p>
          </p:txBody>
        </p:sp>
        <p:sp>
          <p:nvSpPr>
            <p:cNvPr id="6" name="Rectangle 5"/>
            <p:cNvSpPr/>
            <p:nvPr/>
          </p:nvSpPr>
          <p:spPr>
            <a:xfrm>
              <a:off x="8479159" y="1979101"/>
              <a:ext cx="3297597" cy="379656"/>
            </a:xfrm>
            <a:prstGeom prst="rect">
              <a:avLst/>
            </a:prstGeom>
          </p:spPr>
          <p:txBody>
            <a:bodyPr wrap="square">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fr-FR" sz="1867" b="1" i="0" u="none" strike="noStrike" kern="0" cap="none" spc="0" normalizeH="0" baseline="0" noProof="0">
                  <a:ln>
                    <a:noFill/>
                  </a:ln>
                  <a:solidFill>
                    <a:srgbClr val="283349"/>
                  </a:solidFill>
                  <a:effectLst/>
                  <a:uLnTx/>
                  <a:uFillTx/>
                  <a:latin typeface="Arial" charset="0"/>
                  <a:ea typeface="Geneva" charset="0"/>
                  <a:cs typeface="+mn-cs"/>
                </a:rPr>
                <a:t>FDA </a:t>
              </a:r>
              <a:r>
                <a:rPr kumimoji="0" lang="fr-FR" sz="1867" b="1" i="0" u="none" strike="noStrike" kern="0" cap="none" spc="0" normalizeH="0" baseline="0" noProof="0" err="1">
                  <a:ln>
                    <a:noFill/>
                  </a:ln>
                  <a:solidFill>
                    <a:srgbClr val="283349"/>
                  </a:solidFill>
                  <a:effectLst/>
                  <a:uLnTx/>
                  <a:uFillTx/>
                  <a:latin typeface="Arial" charset="0"/>
                  <a:ea typeface="Geneva" charset="0"/>
                  <a:cs typeface="+mn-cs"/>
                </a:rPr>
                <a:t>withdrawal</a:t>
              </a:r>
              <a:r>
                <a:rPr kumimoji="0" lang="fr-FR" sz="1867" b="1" i="0" u="none" strike="noStrike" kern="0" cap="none" spc="0" normalizeH="0" baseline="0" noProof="0">
                  <a:ln>
                    <a:noFill/>
                  </a:ln>
                  <a:solidFill>
                    <a:srgbClr val="283349"/>
                  </a:solidFill>
                  <a:effectLst/>
                  <a:uLnTx/>
                  <a:uFillTx/>
                  <a:latin typeface="Arial" charset="0"/>
                  <a:ea typeface="Geneva" charset="0"/>
                  <a:cs typeface="+mn-cs"/>
                </a:rPr>
                <a:t> in 2023 </a:t>
              </a:r>
              <a:endParaRPr kumimoji="0" lang="fr-FR" sz="1867" b="0" i="0" u="none" strike="noStrike" kern="1200" cap="none" spc="0" normalizeH="0" baseline="0" noProof="0">
                <a:ln>
                  <a:noFill/>
                </a:ln>
                <a:solidFill>
                  <a:srgbClr val="283349"/>
                </a:solidFill>
                <a:effectLst/>
                <a:uLnTx/>
                <a:uFillTx/>
                <a:latin typeface="Arial" charset="0"/>
                <a:ea typeface="Geneva" charset="0"/>
                <a:cs typeface="+mn-cs"/>
              </a:endParaRPr>
            </a:p>
          </p:txBody>
        </p:sp>
        <p:cxnSp>
          <p:nvCxnSpPr>
            <p:cNvPr id="10" name="Connecteur droit 22">
              <a:extLst>
                <a:ext uri="{FF2B5EF4-FFF2-40B4-BE49-F238E27FC236}">
                  <a16:creationId xmlns:a16="http://schemas.microsoft.com/office/drawing/2014/main" id="{F390044E-72E4-D10C-3D69-23733C46CEB4}"/>
                </a:ext>
              </a:extLst>
            </p:cNvPr>
            <p:cNvCxnSpPr/>
            <p:nvPr/>
          </p:nvCxnSpPr>
          <p:spPr>
            <a:xfrm flipH="1">
              <a:off x="8269501" y="2035021"/>
              <a:ext cx="236972" cy="20243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EC701D9E-45A4-642D-6B4F-6FC9C45FBA5B}"/>
              </a:ext>
            </a:extLst>
          </p:cNvPr>
          <p:cNvGrpSpPr/>
          <p:nvPr/>
        </p:nvGrpSpPr>
        <p:grpSpPr>
          <a:xfrm>
            <a:off x="674659" y="1174420"/>
            <a:ext cx="8262866" cy="4620590"/>
            <a:chOff x="1131863" y="1174420"/>
            <a:chExt cx="7959626" cy="4620590"/>
          </a:xfrm>
        </p:grpSpPr>
        <p:graphicFrame>
          <p:nvGraphicFramePr>
            <p:cNvPr id="8" name="Chart 7">
              <a:extLst>
                <a:ext uri="{FF2B5EF4-FFF2-40B4-BE49-F238E27FC236}">
                  <a16:creationId xmlns:a16="http://schemas.microsoft.com/office/drawing/2014/main" id="{9B9CE413-808F-3138-5592-EE65C459A680}"/>
                </a:ext>
              </a:extLst>
            </p:cNvPr>
            <p:cNvGraphicFramePr>
              <a:graphicFrameLocks/>
            </p:cNvGraphicFramePr>
            <p:nvPr/>
          </p:nvGraphicFramePr>
          <p:xfrm>
            <a:off x="1131863" y="1174420"/>
            <a:ext cx="7959626" cy="4620590"/>
          </p:xfrm>
          <a:graphic>
            <a:graphicData uri="http://schemas.openxmlformats.org/drawingml/2006/chart">
              <c:chart xmlns:c="http://schemas.openxmlformats.org/drawingml/2006/chart" xmlns:r="http://schemas.openxmlformats.org/officeDocument/2006/relationships" r:id="rId3"/>
            </a:graphicData>
          </a:graphic>
        </p:graphicFrame>
        <p:sp>
          <p:nvSpPr>
            <p:cNvPr id="40" name="TextBox 39">
              <a:extLst>
                <a:ext uri="{FF2B5EF4-FFF2-40B4-BE49-F238E27FC236}">
                  <a16:creationId xmlns:a16="http://schemas.microsoft.com/office/drawing/2014/main" id="{4013E4A3-D228-BA8B-6E27-A7D865FF4118}"/>
                </a:ext>
              </a:extLst>
            </p:cNvPr>
            <p:cNvSpPr txBox="1"/>
            <p:nvPr/>
          </p:nvSpPr>
          <p:spPr>
            <a:xfrm rot="19437452">
              <a:off x="2094039" y="4591584"/>
              <a:ext cx="199592" cy="2009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1</a:t>
              </a:r>
              <a:endParaRPr kumimoji="0" lang="en-GB" sz="8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9BEB4B0E-D244-081F-7DD6-E04E1EBCCEE0}"/>
                </a:ext>
              </a:extLst>
            </p:cNvPr>
            <p:cNvSpPr txBox="1"/>
            <p:nvPr/>
          </p:nvSpPr>
          <p:spPr>
            <a:xfrm rot="19437452">
              <a:off x="2840541" y="4591585"/>
              <a:ext cx="199592" cy="2009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2</a:t>
              </a:r>
              <a:endParaRPr kumimoji="0" lang="en-GB" sz="8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1BE953EA-9E90-B706-209B-E8A5074F3656}"/>
                </a:ext>
              </a:extLst>
            </p:cNvPr>
            <p:cNvSpPr txBox="1"/>
            <p:nvPr/>
          </p:nvSpPr>
          <p:spPr>
            <a:xfrm rot="19437452">
              <a:off x="3560884" y="4591584"/>
              <a:ext cx="199592" cy="2009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3</a:t>
              </a:r>
              <a:endParaRPr kumimoji="0" lang="en-GB" sz="8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E6E6102E-6E35-44C9-6B4D-680E6B7F659E}"/>
                </a:ext>
              </a:extLst>
            </p:cNvPr>
            <p:cNvSpPr txBox="1"/>
            <p:nvPr/>
          </p:nvSpPr>
          <p:spPr>
            <a:xfrm rot="19437452">
              <a:off x="4273807" y="4596402"/>
              <a:ext cx="199592" cy="2009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4</a:t>
              </a:r>
              <a:endParaRPr kumimoji="0" lang="en-GB" sz="8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E919A714-0F54-4BD6-42BD-7386667B3092}"/>
                </a:ext>
              </a:extLst>
            </p:cNvPr>
            <p:cNvSpPr txBox="1"/>
            <p:nvPr/>
          </p:nvSpPr>
          <p:spPr>
            <a:xfrm rot="19437452">
              <a:off x="4968942" y="4591585"/>
              <a:ext cx="199592" cy="2009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5</a:t>
              </a:r>
              <a:endParaRPr kumimoji="0" lang="en-GB" sz="8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A6FF4348-65B3-4352-972D-5C32558D9B40}"/>
                </a:ext>
              </a:extLst>
            </p:cNvPr>
            <p:cNvSpPr txBox="1"/>
            <p:nvPr/>
          </p:nvSpPr>
          <p:spPr>
            <a:xfrm rot="19437452">
              <a:off x="5685742" y="4591583"/>
              <a:ext cx="199592" cy="2009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6</a:t>
              </a:r>
              <a:endParaRPr kumimoji="0" lang="en-GB" sz="8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46" name="TextBox 45">
              <a:extLst>
                <a:ext uri="{FF2B5EF4-FFF2-40B4-BE49-F238E27FC236}">
                  <a16:creationId xmlns:a16="http://schemas.microsoft.com/office/drawing/2014/main" id="{151F95C1-2E61-4294-8C0A-A58975B014E1}"/>
                </a:ext>
              </a:extLst>
            </p:cNvPr>
            <p:cNvSpPr txBox="1"/>
            <p:nvPr/>
          </p:nvSpPr>
          <p:spPr>
            <a:xfrm rot="19437452">
              <a:off x="6396546" y="4589710"/>
              <a:ext cx="199592" cy="2009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7</a:t>
              </a:r>
              <a:endParaRPr kumimoji="0" lang="en-GB" sz="8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722E0562-A877-A0F2-FA8E-BDCDA3FD15AA}"/>
                </a:ext>
              </a:extLst>
            </p:cNvPr>
            <p:cNvSpPr txBox="1"/>
            <p:nvPr/>
          </p:nvSpPr>
          <p:spPr>
            <a:xfrm rot="19437452">
              <a:off x="7107889" y="4591583"/>
              <a:ext cx="199592" cy="2009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8</a:t>
              </a:r>
              <a:endParaRPr kumimoji="0" lang="en-GB" sz="8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50" name="TextBox 49">
              <a:extLst>
                <a:ext uri="{FF2B5EF4-FFF2-40B4-BE49-F238E27FC236}">
                  <a16:creationId xmlns:a16="http://schemas.microsoft.com/office/drawing/2014/main" id="{19C5286E-B97D-61D6-9CD6-DFE85BDE738D}"/>
                </a:ext>
              </a:extLst>
            </p:cNvPr>
            <p:cNvSpPr txBox="1"/>
            <p:nvPr/>
          </p:nvSpPr>
          <p:spPr>
            <a:xfrm rot="19437452">
              <a:off x="7743876" y="4524029"/>
              <a:ext cx="40056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9</a:t>
              </a:r>
              <a:endParaRPr kumimoji="0" lang="en-GB" sz="8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51" name="TextBox 50">
              <a:extLst>
                <a:ext uri="{FF2B5EF4-FFF2-40B4-BE49-F238E27FC236}">
                  <a16:creationId xmlns:a16="http://schemas.microsoft.com/office/drawing/2014/main" id="{E8B7291B-69C2-67AD-BD55-B9B46BB14296}"/>
                </a:ext>
              </a:extLst>
            </p:cNvPr>
            <p:cNvSpPr txBox="1"/>
            <p:nvPr/>
          </p:nvSpPr>
          <p:spPr>
            <a:xfrm rot="19437452">
              <a:off x="8522383" y="4529192"/>
              <a:ext cx="39371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10</a:t>
              </a:r>
              <a:endParaRPr kumimoji="0" lang="en-GB" sz="8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52" name="ZoneTexte 16">
              <a:extLst>
                <a:ext uri="{FF2B5EF4-FFF2-40B4-BE49-F238E27FC236}">
                  <a16:creationId xmlns:a16="http://schemas.microsoft.com/office/drawing/2014/main" id="{47C4B7C7-723B-733E-F77E-676C14A9B050}"/>
                </a:ext>
              </a:extLst>
            </p:cNvPr>
            <p:cNvSpPr txBox="1"/>
            <p:nvPr/>
          </p:nvSpPr>
          <p:spPr>
            <a:xfrm rot="18900000">
              <a:off x="3495019" y="5034349"/>
              <a:ext cx="1489676" cy="21544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800" b="0" i="0" u="none" strike="noStrike" kern="0" cap="none" spc="0" normalizeH="0" baseline="0" noProof="0" err="1">
                  <a:ln>
                    <a:noFill/>
                  </a:ln>
                  <a:solidFill>
                    <a:prstClr val="white">
                      <a:lumMod val="50000"/>
                    </a:prstClr>
                  </a:solidFill>
                  <a:effectLst/>
                  <a:uLnTx/>
                  <a:uFillTx/>
                  <a:latin typeface="Arial" charset="0"/>
                  <a:ea typeface="Geneva" charset="0"/>
                  <a:cs typeface="+mn-cs"/>
                </a:rPr>
                <a:t>Approved</a:t>
              </a:r>
              <a:r>
                <a:rPr kumimoji="0" lang="fr-FR" sz="800" b="0" i="0" u="none" strike="noStrike" kern="0" cap="none" spc="0" normalizeH="0" baseline="0" noProof="0">
                  <a:ln>
                    <a:noFill/>
                  </a:ln>
                  <a:solidFill>
                    <a:prstClr val="white">
                      <a:lumMod val="50000"/>
                    </a:prstClr>
                  </a:solidFill>
                  <a:effectLst/>
                  <a:uLnTx/>
                  <a:uFillTx/>
                  <a:latin typeface="Arial" charset="0"/>
                  <a:ea typeface="Geneva" charset="0"/>
                  <a:cs typeface="+mn-cs"/>
                </a:rPr>
                <a:t> </a:t>
              </a:r>
              <a:r>
                <a:rPr kumimoji="0" lang="fr-FR" sz="800" b="0" i="0" u="none" strike="noStrike" kern="0" cap="none" spc="0" normalizeH="0" baseline="0" noProof="0" err="1">
                  <a:ln>
                    <a:noFill/>
                  </a:ln>
                  <a:solidFill>
                    <a:prstClr val="white">
                      <a:lumMod val="50000"/>
                    </a:prstClr>
                  </a:solidFill>
                  <a:effectLst/>
                  <a:uLnTx/>
                  <a:uFillTx/>
                  <a:latin typeface="Arial" charset="0"/>
                  <a:ea typeface="Geneva" charset="0"/>
                  <a:cs typeface="+mn-cs"/>
                </a:rPr>
                <a:t>with</a:t>
              </a:r>
              <a:r>
                <a:rPr kumimoji="0" lang="fr-FR" sz="800" b="0" i="0" u="none" strike="noStrike" kern="0" cap="none" spc="0" normalizeH="0" baseline="0" noProof="0">
                  <a:ln>
                    <a:noFill/>
                  </a:ln>
                  <a:solidFill>
                    <a:prstClr val="white">
                      <a:lumMod val="50000"/>
                    </a:prstClr>
                  </a:solidFill>
                  <a:effectLst/>
                  <a:uLnTx/>
                  <a:uFillTx/>
                  <a:latin typeface="Arial" charset="0"/>
                  <a:ea typeface="Geneva" charset="0"/>
                  <a:cs typeface="+mn-cs"/>
                </a:rPr>
                <a:t> Rituximab</a:t>
              </a:r>
            </a:p>
          </p:txBody>
        </p:sp>
        <p:sp>
          <p:nvSpPr>
            <p:cNvPr id="53" name="ZoneTexte 15">
              <a:extLst>
                <a:ext uri="{FF2B5EF4-FFF2-40B4-BE49-F238E27FC236}">
                  <a16:creationId xmlns:a16="http://schemas.microsoft.com/office/drawing/2014/main" id="{6EC707EE-5FC9-EA53-D252-70DE586A0C03}"/>
                </a:ext>
              </a:extLst>
            </p:cNvPr>
            <p:cNvSpPr txBox="1"/>
            <p:nvPr/>
          </p:nvSpPr>
          <p:spPr>
            <a:xfrm>
              <a:off x="4237932" y="1993641"/>
              <a:ext cx="369692" cy="43056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a:ln>
                    <a:noFill/>
                  </a:ln>
                  <a:solidFill>
                    <a:srgbClr val="1F497D"/>
                  </a:solidFill>
                  <a:effectLst/>
                  <a:uLnTx/>
                  <a:uFillTx/>
                  <a:latin typeface="Arial" charset="0"/>
                  <a:ea typeface="Geneva" charset="0"/>
                  <a:cs typeface="+mn-cs"/>
                </a:rPr>
                <a:t>*</a:t>
              </a:r>
            </a:p>
          </p:txBody>
        </p:sp>
        <p:sp>
          <p:nvSpPr>
            <p:cNvPr id="54" name="ZoneTexte 17">
              <a:extLst>
                <a:ext uri="{FF2B5EF4-FFF2-40B4-BE49-F238E27FC236}">
                  <a16:creationId xmlns:a16="http://schemas.microsoft.com/office/drawing/2014/main" id="{F5ACF272-37D1-803B-6C2A-8B25A99DD80D}"/>
                </a:ext>
              </a:extLst>
            </p:cNvPr>
            <p:cNvSpPr txBox="1"/>
            <p:nvPr/>
          </p:nvSpPr>
          <p:spPr>
            <a:xfrm>
              <a:off x="4884342" y="2161131"/>
              <a:ext cx="369692" cy="43056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a:ln>
                    <a:noFill/>
                  </a:ln>
                  <a:solidFill>
                    <a:srgbClr val="1F497D"/>
                  </a:solidFill>
                  <a:effectLst/>
                  <a:uLnTx/>
                  <a:uFillTx/>
                  <a:latin typeface="Arial" charset="0"/>
                  <a:ea typeface="Geneva" charset="0"/>
                  <a:cs typeface="+mn-cs"/>
                </a:rPr>
                <a:t>*</a:t>
              </a:r>
            </a:p>
          </p:txBody>
        </p:sp>
        <p:sp>
          <p:nvSpPr>
            <p:cNvPr id="55" name="ZoneTexte 18">
              <a:extLst>
                <a:ext uri="{FF2B5EF4-FFF2-40B4-BE49-F238E27FC236}">
                  <a16:creationId xmlns:a16="http://schemas.microsoft.com/office/drawing/2014/main" id="{B1B7AA4E-9E05-465E-EFB2-F33F2CA4D601}"/>
                </a:ext>
              </a:extLst>
            </p:cNvPr>
            <p:cNvSpPr txBox="1"/>
            <p:nvPr/>
          </p:nvSpPr>
          <p:spPr>
            <a:xfrm>
              <a:off x="5616686" y="2229733"/>
              <a:ext cx="369692" cy="43056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a:ln>
                    <a:noFill/>
                  </a:ln>
                  <a:solidFill>
                    <a:srgbClr val="1F497D"/>
                  </a:solidFill>
                  <a:effectLst/>
                  <a:uLnTx/>
                  <a:uFillTx/>
                  <a:latin typeface="Arial" charset="0"/>
                  <a:ea typeface="Geneva" charset="0"/>
                  <a:cs typeface="+mn-cs"/>
                </a:rPr>
                <a:t>*</a:t>
              </a:r>
            </a:p>
          </p:txBody>
        </p:sp>
        <p:cxnSp>
          <p:nvCxnSpPr>
            <p:cNvPr id="56" name="Connecteur droit 22">
              <a:extLst>
                <a:ext uri="{FF2B5EF4-FFF2-40B4-BE49-F238E27FC236}">
                  <a16:creationId xmlns:a16="http://schemas.microsoft.com/office/drawing/2014/main" id="{FA04405F-3F27-846D-A0E8-2070311F5206}"/>
                </a:ext>
              </a:extLst>
            </p:cNvPr>
            <p:cNvCxnSpPr/>
            <p:nvPr/>
          </p:nvCxnSpPr>
          <p:spPr>
            <a:xfrm flipH="1">
              <a:off x="5734367" y="2383690"/>
              <a:ext cx="236972" cy="18879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Connecteur droit 23">
              <a:extLst>
                <a:ext uri="{FF2B5EF4-FFF2-40B4-BE49-F238E27FC236}">
                  <a16:creationId xmlns:a16="http://schemas.microsoft.com/office/drawing/2014/main" id="{FCE8E3BD-04B7-3943-FF50-CCB5817BB720}"/>
                </a:ext>
              </a:extLst>
            </p:cNvPr>
            <p:cNvCxnSpPr/>
            <p:nvPr/>
          </p:nvCxnSpPr>
          <p:spPr>
            <a:xfrm flipH="1">
              <a:off x="4950700" y="2383161"/>
              <a:ext cx="236972" cy="18879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58" name="ZoneTexte 14">
              <a:extLst>
                <a:ext uri="{FF2B5EF4-FFF2-40B4-BE49-F238E27FC236}">
                  <a16:creationId xmlns:a16="http://schemas.microsoft.com/office/drawing/2014/main" id="{B7239057-DD76-C179-EDA0-CA55C3F99AA0}"/>
                </a:ext>
              </a:extLst>
            </p:cNvPr>
            <p:cNvSpPr txBox="1"/>
            <p:nvPr/>
          </p:nvSpPr>
          <p:spPr>
            <a:xfrm>
              <a:off x="2083449" y="1563073"/>
              <a:ext cx="369692" cy="43056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a:ln>
                    <a:noFill/>
                  </a:ln>
                  <a:solidFill>
                    <a:srgbClr val="1F497D"/>
                  </a:solidFill>
                  <a:effectLst/>
                  <a:uLnTx/>
                  <a:uFillTx/>
                  <a:latin typeface="Arial" charset="0"/>
                  <a:ea typeface="Geneva" charset="0"/>
                  <a:cs typeface="+mn-cs"/>
                </a:rPr>
                <a:t>*</a:t>
              </a:r>
            </a:p>
          </p:txBody>
        </p:sp>
        <p:sp>
          <p:nvSpPr>
            <p:cNvPr id="60" name="TextBox 59">
              <a:extLst>
                <a:ext uri="{FF2B5EF4-FFF2-40B4-BE49-F238E27FC236}">
                  <a16:creationId xmlns:a16="http://schemas.microsoft.com/office/drawing/2014/main" id="{7B6E8049-8675-F16D-1751-2353943A9240}"/>
                </a:ext>
              </a:extLst>
            </p:cNvPr>
            <p:cNvSpPr txBox="1"/>
            <p:nvPr/>
          </p:nvSpPr>
          <p:spPr>
            <a:xfrm>
              <a:off x="7400514" y="2805530"/>
              <a:ext cx="99648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04040"/>
                  </a:solidFill>
                  <a:effectLst/>
                  <a:uLnTx/>
                  <a:uFillTx/>
                  <a:latin typeface="Arial" panose="020B0604020202020204"/>
                  <a:ea typeface="+mn-ea"/>
                  <a:cs typeface="+mn-cs"/>
                </a:rPr>
                <a:t>45%</a:t>
              </a:r>
            </a:p>
          </p:txBody>
        </p:sp>
      </p:grpSp>
    </p:spTree>
    <p:extLst>
      <p:ext uri="{BB962C8B-B14F-4D97-AF65-F5344CB8AC3E}">
        <p14:creationId xmlns:p14="http://schemas.microsoft.com/office/powerpoint/2010/main" val="317075008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794753-7BCB-3229-13F5-2B8C2ACB2B49}"/>
              </a:ext>
            </a:extLst>
          </p:cNvPr>
          <p:cNvGrpSpPr/>
          <p:nvPr/>
        </p:nvGrpSpPr>
        <p:grpSpPr>
          <a:xfrm>
            <a:off x="7452210" y="3425517"/>
            <a:ext cx="4587891" cy="3088953"/>
            <a:chOff x="7060785" y="3443789"/>
            <a:chExt cx="4587891" cy="3088953"/>
          </a:xfrm>
        </p:grpSpPr>
        <p:pic>
          <p:nvPicPr>
            <p:cNvPr id="20" name="Google Shape;700;p46"/>
            <p:cNvPicPr preferRelativeResize="0"/>
            <p:nvPr/>
          </p:nvPicPr>
          <p:blipFill rotWithShape="1">
            <a:blip r:embed="rId3">
              <a:alphaModFix/>
            </a:blip>
            <a:srcRect/>
            <a:stretch/>
          </p:blipFill>
          <p:spPr>
            <a:xfrm>
              <a:off x="7060785" y="3443789"/>
              <a:ext cx="4587891" cy="3088953"/>
            </a:xfrm>
            <a:prstGeom prst="rect">
              <a:avLst/>
            </a:prstGeom>
            <a:noFill/>
            <a:ln>
              <a:noFill/>
            </a:ln>
          </p:spPr>
        </p:pic>
        <p:sp>
          <p:nvSpPr>
            <p:cNvPr id="21" name="Google Shape;703;p46"/>
            <p:cNvSpPr txBox="1"/>
            <p:nvPr/>
          </p:nvSpPr>
          <p:spPr>
            <a:xfrm>
              <a:off x="7682721" y="5115589"/>
              <a:ext cx="772147" cy="430833"/>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it-IT" sz="2000" b="1" i="0" u="none" strike="noStrike" kern="0" cap="none" spc="0" normalizeH="0" baseline="0" noProof="0">
                  <a:ln>
                    <a:noFill/>
                  </a:ln>
                  <a:solidFill>
                    <a:srgbClr val="FF0000"/>
                  </a:solidFill>
                  <a:effectLst/>
                  <a:uLnTx/>
                  <a:uFillTx/>
                  <a:latin typeface="Calibri"/>
                  <a:ea typeface="Calibri"/>
                  <a:cs typeface="Calibri"/>
                  <a:sym typeface="Calibri"/>
                </a:rPr>
                <a:t>PFS</a:t>
              </a:r>
              <a:endParaRPr kumimoji="0" sz="1867" b="0" i="0" u="none" strike="noStrike" kern="0" cap="none" spc="0" normalizeH="0" baseline="0" noProof="0">
                <a:ln>
                  <a:noFill/>
                </a:ln>
                <a:solidFill>
                  <a:srgbClr val="000000"/>
                </a:solidFill>
                <a:effectLst/>
                <a:uLnTx/>
                <a:uFillTx/>
                <a:latin typeface="Arial"/>
                <a:ea typeface="Geneva" charset="0"/>
                <a:cs typeface="Arial"/>
                <a:sym typeface="Arial"/>
              </a:endParaRPr>
            </a:p>
          </p:txBody>
        </p:sp>
      </p:grpSp>
      <p:sp>
        <p:nvSpPr>
          <p:cNvPr id="9" name="Title 8">
            <a:extLst>
              <a:ext uri="{FF2B5EF4-FFF2-40B4-BE49-F238E27FC236}">
                <a16:creationId xmlns:a16="http://schemas.microsoft.com/office/drawing/2014/main" id="{C5556056-C94D-3FD4-2B5E-F4FBBE2E8590}"/>
              </a:ext>
            </a:extLst>
          </p:cNvPr>
          <p:cNvSpPr>
            <a:spLocks noGrp="1"/>
          </p:cNvSpPr>
          <p:nvPr>
            <p:ph type="ctrTitle"/>
          </p:nvPr>
        </p:nvSpPr>
        <p:spPr/>
        <p:txBody>
          <a:bodyPr/>
          <a:lstStyle/>
          <a:p>
            <a:r>
              <a:rPr lang="en-US"/>
              <a:t>Ibrutinib in R/R MZL, final analysis of Phase 2 study</a:t>
            </a:r>
            <a:endParaRPr lang="en-GB"/>
          </a:p>
        </p:txBody>
      </p:sp>
      <p:pic>
        <p:nvPicPr>
          <p:cNvPr id="699" name="Google Shape;699;p46"/>
          <p:cNvPicPr preferRelativeResize="0"/>
          <p:nvPr/>
        </p:nvPicPr>
        <p:blipFill rotWithShape="1">
          <a:blip r:embed="rId4">
            <a:alphaModFix/>
          </a:blip>
          <a:srcRect/>
          <a:stretch/>
        </p:blipFill>
        <p:spPr>
          <a:xfrm>
            <a:off x="578064" y="1533630"/>
            <a:ext cx="6726011" cy="2237303"/>
          </a:xfrm>
          <a:prstGeom prst="rect">
            <a:avLst/>
          </a:prstGeom>
          <a:noFill/>
          <a:ln>
            <a:noFill/>
          </a:ln>
        </p:spPr>
      </p:pic>
      <p:grpSp>
        <p:nvGrpSpPr>
          <p:cNvPr id="6" name="Group 5">
            <a:extLst>
              <a:ext uri="{FF2B5EF4-FFF2-40B4-BE49-F238E27FC236}">
                <a16:creationId xmlns:a16="http://schemas.microsoft.com/office/drawing/2014/main" id="{0F2530BC-F236-3EAA-F365-06EDD2CF7494}"/>
              </a:ext>
            </a:extLst>
          </p:cNvPr>
          <p:cNvGrpSpPr/>
          <p:nvPr/>
        </p:nvGrpSpPr>
        <p:grpSpPr>
          <a:xfrm>
            <a:off x="578064" y="3922141"/>
            <a:ext cx="6749179" cy="2445969"/>
            <a:chOff x="229721" y="4297844"/>
            <a:chExt cx="6749179" cy="2445969"/>
          </a:xfrm>
        </p:grpSpPr>
        <p:pic>
          <p:nvPicPr>
            <p:cNvPr id="701" name="Google Shape;701;p46"/>
            <p:cNvPicPr preferRelativeResize="0"/>
            <p:nvPr/>
          </p:nvPicPr>
          <p:blipFill rotWithShape="1">
            <a:blip r:embed="rId5">
              <a:alphaModFix/>
            </a:blip>
            <a:srcRect/>
            <a:stretch/>
          </p:blipFill>
          <p:spPr>
            <a:xfrm>
              <a:off x="229721" y="4297844"/>
              <a:ext cx="6749179" cy="2379441"/>
            </a:xfrm>
            <a:prstGeom prst="rect">
              <a:avLst/>
            </a:prstGeom>
            <a:noFill/>
            <a:ln>
              <a:noFill/>
            </a:ln>
          </p:spPr>
        </p:pic>
        <p:pic>
          <p:nvPicPr>
            <p:cNvPr id="702" name="Google Shape;702;p46"/>
            <p:cNvPicPr preferRelativeResize="0"/>
            <p:nvPr/>
          </p:nvPicPr>
          <p:blipFill rotWithShape="1">
            <a:blip r:embed="rId6">
              <a:alphaModFix/>
            </a:blip>
            <a:srcRect/>
            <a:stretch/>
          </p:blipFill>
          <p:spPr>
            <a:xfrm>
              <a:off x="567110" y="6414926"/>
              <a:ext cx="2091119" cy="328887"/>
            </a:xfrm>
            <a:prstGeom prst="rect">
              <a:avLst/>
            </a:prstGeom>
            <a:noFill/>
            <a:ln>
              <a:noFill/>
            </a:ln>
          </p:spPr>
        </p:pic>
      </p:grpSp>
      <p:sp>
        <p:nvSpPr>
          <p:cNvPr id="29" name="TextBox 28">
            <a:extLst>
              <a:ext uri="{FF2B5EF4-FFF2-40B4-BE49-F238E27FC236}">
                <a16:creationId xmlns:a16="http://schemas.microsoft.com/office/drawing/2014/main" id="{3C5F3403-5861-D20A-6F37-405136F6EE92}"/>
              </a:ext>
            </a:extLst>
          </p:cNvPr>
          <p:cNvSpPr txBox="1"/>
          <p:nvPr/>
        </p:nvSpPr>
        <p:spPr>
          <a:xfrm>
            <a:off x="723900" y="1140906"/>
            <a:ext cx="6874146" cy="369332"/>
          </a:xfrm>
          <a:prstGeom prst="rect">
            <a:avLst/>
          </a:prstGeom>
          <a:noFill/>
        </p:spPr>
        <p:txBody>
          <a:bodyPr wrap="square">
            <a:spAutoFit/>
          </a:bodyPr>
          <a:lstStyle/>
          <a:p>
            <a:pPr marL="380990" marR="0" lvl="0" indent="-380990" algn="l" defTabSz="914400" rtl="0" eaLnBrk="1" fontAlgn="auto" latinLnBrk="0" hangingPunct="1">
              <a:lnSpc>
                <a:spcPct val="100000"/>
              </a:lnSpc>
              <a:spcBef>
                <a:spcPts val="800"/>
              </a:spcBef>
              <a:spcAft>
                <a:spcPts val="0"/>
              </a:spcAft>
              <a:buClr>
                <a:srgbClr val="C00000"/>
              </a:buClr>
              <a:buSzTx/>
              <a:buFont typeface="Arial" panose="020B0604020202020204" pitchFamily="34" charset="0"/>
              <a:buChar char="•"/>
              <a:tabLst/>
              <a:defRPr/>
            </a:pPr>
            <a:r>
              <a:rPr kumimoji="0" lang="en-US" sz="1800" b="1" i="0" u="none" strike="noStrike" kern="1200" cap="none" spc="0" normalizeH="0" baseline="0" noProof="0">
                <a:ln>
                  <a:noFill/>
                </a:ln>
                <a:solidFill>
                  <a:srgbClr val="221E1F"/>
                </a:solidFill>
                <a:effectLst/>
                <a:uLnTx/>
                <a:uFillTx/>
                <a:latin typeface="Arial" panose="020B0604020202020204"/>
                <a:ea typeface="+mn-ea"/>
                <a:cs typeface="+mn-cs"/>
              </a:rPr>
              <a:t>33.1 months of follow-up: ORR 58% (INV-assessed) </a:t>
            </a:r>
          </a:p>
        </p:txBody>
      </p:sp>
      <p:sp>
        <p:nvSpPr>
          <p:cNvPr id="30" name="TextBox 29">
            <a:extLst>
              <a:ext uri="{FF2B5EF4-FFF2-40B4-BE49-F238E27FC236}">
                <a16:creationId xmlns:a16="http://schemas.microsoft.com/office/drawing/2014/main" id="{291FC977-6FB6-DB8A-0F91-5FDD8FBFC7A6}"/>
              </a:ext>
            </a:extLst>
          </p:cNvPr>
          <p:cNvSpPr txBox="1"/>
          <p:nvPr/>
        </p:nvSpPr>
        <p:spPr>
          <a:xfrm>
            <a:off x="7505701" y="1106415"/>
            <a:ext cx="4423540" cy="2200602"/>
          </a:xfrm>
          <a:prstGeom prst="rect">
            <a:avLst/>
          </a:prstGeom>
          <a:noFill/>
        </p:spPr>
        <p:txBody>
          <a:bodyPr wrap="square">
            <a:spAutoFit/>
          </a:bodyPr>
          <a:lstStyle/>
          <a:p>
            <a:pPr marL="168275" marR="0" lvl="0" indent="-168275" algn="l" defTabSz="914400" rtl="0" eaLnBrk="1" fontAlgn="auto" latinLnBrk="0" hangingPunct="1">
              <a:lnSpc>
                <a:spcPct val="100000"/>
              </a:lnSpc>
              <a:spcBef>
                <a:spcPts val="600"/>
              </a:spcBef>
              <a:spcAft>
                <a:spcPts val="0"/>
              </a:spcAft>
              <a:buClr>
                <a:srgbClr val="C00000"/>
              </a:buClr>
              <a:buSzTx/>
              <a:buFont typeface="Arial" panose="020B0604020202020204" pitchFamily="34" charset="0"/>
              <a:buChar char="•"/>
              <a:tabLst/>
              <a:defRPr/>
            </a:pP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mDOR 27.6 mo </a:t>
            </a:r>
          </a:p>
          <a:p>
            <a:pPr marL="168275" marR="0" lvl="0" indent="-168275" algn="l" defTabSz="914400" rtl="0" eaLnBrk="1" fontAlgn="auto" latinLnBrk="0" hangingPunct="1">
              <a:lnSpc>
                <a:spcPct val="100000"/>
              </a:lnSpc>
              <a:spcBef>
                <a:spcPts val="600"/>
              </a:spcBef>
              <a:spcAft>
                <a:spcPts val="0"/>
              </a:spcAft>
              <a:buClr>
                <a:srgbClr val="C00000"/>
              </a:buClr>
              <a:buSzTx/>
              <a:buFont typeface="Arial" panose="020B0604020202020204" pitchFamily="34" charset="0"/>
              <a:buChar char="•"/>
              <a:tabLst/>
              <a:defRPr/>
            </a:pP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mPFS 15.7 mo, mOS NR </a:t>
            </a:r>
            <a:r>
              <a:rPr kumimoji="0" lang="en-US" sz="1400" b="0" i="0" u="none" strike="noStrike" kern="1200" cap="none" spc="0" normalizeH="0" baseline="0" noProof="0">
                <a:ln>
                  <a:noFill/>
                </a:ln>
                <a:solidFill>
                  <a:srgbClr val="283349"/>
                </a:solidFill>
                <a:effectLst/>
                <a:uLnTx/>
                <a:uFillTx/>
                <a:latin typeface="Arial" panose="020B0604020202020204"/>
                <a:ea typeface="+mn-ea"/>
                <a:cs typeface="+mn-cs"/>
              </a:rPr>
              <a:t>(72% at 33 mo)</a:t>
            </a:r>
          </a:p>
          <a:p>
            <a:pPr marL="168275" marR="0" lvl="0" indent="-168275" algn="l" defTabSz="914400" rtl="0" eaLnBrk="1" fontAlgn="auto" latinLnBrk="0" hangingPunct="1">
              <a:lnSpc>
                <a:spcPct val="100000"/>
              </a:lnSpc>
              <a:spcBef>
                <a:spcPts val="600"/>
              </a:spcBef>
              <a:spcAft>
                <a:spcPts val="0"/>
              </a:spcAft>
              <a:buClr>
                <a:srgbClr val="C00000"/>
              </a:buClr>
              <a:buSzTx/>
              <a:buFont typeface="Arial" panose="020B0604020202020204" pitchFamily="34" charset="0"/>
              <a:buChar char="•"/>
              <a:tabLst/>
              <a:defRPr/>
            </a:pPr>
            <a:r>
              <a:rPr kumimoji="0" lang="en-US" sz="1400" b="0" i="0" u="none" strike="noStrike" kern="1200" cap="none" spc="0" normalizeH="0" baseline="0" noProof="0">
                <a:ln>
                  <a:noFill/>
                </a:ln>
                <a:solidFill>
                  <a:srgbClr val="283349"/>
                </a:solidFill>
                <a:effectLst/>
                <a:uLnTx/>
                <a:uFillTx/>
                <a:latin typeface="Arial" panose="020B0604020202020204"/>
                <a:ea typeface="+mn-ea"/>
                <a:cs typeface="+mn-cs"/>
              </a:rPr>
              <a:t>DOR, PFS, and OS rates at 33 mo were generally similar across MZL subtypes </a:t>
            </a:r>
          </a:p>
          <a:p>
            <a:pPr marL="168275" marR="0" lvl="0" indent="-168275" algn="l" defTabSz="914400" rtl="0" eaLnBrk="1" fontAlgn="auto" latinLnBrk="0" hangingPunct="1">
              <a:lnSpc>
                <a:spcPct val="100000"/>
              </a:lnSpc>
              <a:spcBef>
                <a:spcPts val="600"/>
              </a:spcBef>
              <a:spcAft>
                <a:spcPts val="0"/>
              </a:spcAft>
              <a:buClr>
                <a:srgbClr val="C00000"/>
              </a:buClr>
              <a:buSzTx/>
              <a:buFont typeface="Arial" panose="020B0604020202020204" pitchFamily="34" charset="0"/>
              <a:buChar char="•"/>
              <a:tabLst/>
              <a:defRPr/>
            </a:pPr>
            <a:r>
              <a:rPr kumimoji="0" lang="en-US" sz="1400" b="0" i="0" u="none" strike="noStrike" kern="1200" cap="none" spc="0" normalizeH="0" baseline="0" noProof="0">
                <a:ln>
                  <a:noFill/>
                </a:ln>
                <a:solidFill>
                  <a:srgbClr val="283349"/>
                </a:solidFill>
                <a:effectLst/>
                <a:uLnTx/>
                <a:uFillTx/>
                <a:latin typeface="Arial" panose="020B0604020202020204"/>
                <a:ea typeface="+mn-ea"/>
                <a:cs typeface="+mn-cs"/>
              </a:rPr>
              <a:t>mPFS better if only prior R (30.4 mo) vs prior R-CIT (13.8 mo)  </a:t>
            </a:r>
          </a:p>
          <a:p>
            <a:pPr marL="168275" marR="0" lvl="0" indent="-168275" algn="l" defTabSz="914400" rtl="0" eaLnBrk="1" fontAlgn="auto" latinLnBrk="0" hangingPunct="1">
              <a:lnSpc>
                <a:spcPct val="100000"/>
              </a:lnSpc>
              <a:spcBef>
                <a:spcPts val="600"/>
              </a:spcBef>
              <a:spcAft>
                <a:spcPts val="0"/>
              </a:spcAft>
              <a:buClr>
                <a:srgbClr val="C00000"/>
              </a:buClr>
              <a:buSzTx/>
              <a:buFont typeface="Arial" panose="020B0604020202020204" pitchFamily="34" charset="0"/>
              <a:buChar char="•"/>
              <a:tabLst/>
              <a:defRPr/>
            </a:pP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TNFAIP3 (A20) and </a:t>
            </a:r>
            <a:r>
              <a:rPr kumimoji="0" lang="en-US" sz="1400" b="1" i="1" u="none" strike="noStrike" kern="1200" cap="none" spc="0" normalizeH="0" baseline="0" noProof="0">
                <a:ln>
                  <a:noFill/>
                </a:ln>
                <a:solidFill>
                  <a:srgbClr val="283349"/>
                </a:solidFill>
                <a:effectLst/>
                <a:uLnTx/>
                <a:uFillTx/>
                <a:latin typeface="Arial" panose="020B0604020202020204"/>
                <a:ea typeface="+mn-ea"/>
                <a:cs typeface="+mn-cs"/>
              </a:rPr>
              <a:t>MYD88</a:t>
            </a: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en-US" sz="1400" b="0" i="0" u="none" strike="noStrike" kern="1200" cap="none" spc="0" normalizeH="0" baseline="0" noProof="0">
                <a:ln>
                  <a:noFill/>
                </a:ln>
                <a:solidFill>
                  <a:srgbClr val="283349"/>
                </a:solidFill>
                <a:effectLst/>
                <a:uLnTx/>
                <a:uFillTx/>
                <a:latin typeface="Arial" panose="020B0604020202020204"/>
                <a:ea typeface="+mn-ea"/>
                <a:cs typeface="+mn-cs"/>
              </a:rPr>
              <a:t>better response</a:t>
            </a:r>
          </a:p>
          <a:p>
            <a:pPr marL="168275" marR="0" lvl="0" indent="-168275" algn="l" defTabSz="914400" rtl="0" eaLnBrk="1" fontAlgn="auto" latinLnBrk="0" hangingPunct="1">
              <a:lnSpc>
                <a:spcPct val="100000"/>
              </a:lnSpc>
              <a:spcBef>
                <a:spcPts val="600"/>
              </a:spcBef>
              <a:spcAft>
                <a:spcPts val="0"/>
              </a:spcAft>
              <a:buClr>
                <a:srgbClr val="C00000"/>
              </a:buClr>
              <a:buSzTx/>
              <a:buFont typeface="Arial" panose="020B0604020202020204" pitchFamily="34" charset="0"/>
              <a:buChar char="•"/>
              <a:tabLst/>
              <a:defRPr/>
            </a:pPr>
            <a:r>
              <a:rPr kumimoji="0" lang="en-US" sz="1400" b="1" i="0" u="none" strike="noStrike" kern="1200" cap="none" spc="0" normalizeH="0" baseline="0" noProof="0">
                <a:ln>
                  <a:noFill/>
                </a:ln>
                <a:solidFill>
                  <a:srgbClr val="283349"/>
                </a:solidFill>
                <a:effectLst/>
                <a:uLnTx/>
                <a:uFillTx/>
                <a:latin typeface="Arial" panose="020B0604020202020204"/>
                <a:ea typeface="+mn-ea"/>
                <a:cs typeface="+mn-cs"/>
              </a:rPr>
              <a:t>KMT2D and CARD11 mut</a:t>
            </a:r>
            <a:r>
              <a:rPr kumimoji="0" lang="en-US" sz="1400" b="0" i="0" u="none" strike="noStrike" kern="1200" cap="none" spc="0" normalizeH="0" baseline="0" noProof="0">
                <a:ln>
                  <a:noFill/>
                </a:ln>
                <a:solidFill>
                  <a:srgbClr val="283349"/>
                </a:solidFill>
                <a:effectLst/>
                <a:uLnTx/>
                <a:uFillTx/>
                <a:latin typeface="Arial" panose="020B0604020202020204"/>
                <a:ea typeface="+mn-ea"/>
                <a:cs typeface="+mn-cs"/>
              </a:rPr>
              <a:t> had shorter DOR</a:t>
            </a:r>
          </a:p>
        </p:txBody>
      </p:sp>
      <p:sp>
        <p:nvSpPr>
          <p:cNvPr id="36" name="TextBox 35">
            <a:extLst>
              <a:ext uri="{FF2B5EF4-FFF2-40B4-BE49-F238E27FC236}">
                <a16:creationId xmlns:a16="http://schemas.microsoft.com/office/drawing/2014/main" id="{B5506C55-17C5-6C99-926D-7B9A9D4D9D10}"/>
              </a:ext>
            </a:extLst>
          </p:cNvPr>
          <p:cNvSpPr txBox="1"/>
          <p:nvPr/>
        </p:nvSpPr>
        <p:spPr>
          <a:xfrm>
            <a:off x="578064" y="6380946"/>
            <a:ext cx="6874146" cy="477054"/>
          </a:xfrm>
          <a:prstGeom prst="rect">
            <a:avLst/>
          </a:prstGeom>
          <a:solidFill>
            <a:srgbClr val="FFFFFF"/>
          </a:solidFill>
          <a:ln>
            <a:noFill/>
          </a:ln>
        </p:spPr>
        <p:txBody>
          <a:bodyPr wrap="square" rtlCol="0" anchor="b">
            <a:spAutoFit/>
          </a:bodyPr>
          <a:lstStyle>
            <a:defPPr>
              <a:defRPr lang="it-IT"/>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283349"/>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CIT, chemoimmunotherapy; CR, complete response; INV, investigator; mDOR, medial duration of response; mo, months; </a:t>
            </a:r>
            <a:r>
              <a:rPr kumimoji="0" lang="en-US" sz="800" b="0" i="0" u="none" strike="noStrike" kern="1200" cap="none" spc="0" normalizeH="0" baseline="0" noProof="0" err="1">
                <a:ln>
                  <a:noFill/>
                </a:ln>
                <a:solidFill>
                  <a:srgbClr val="283349"/>
                </a:solidFill>
                <a:effectLst/>
                <a:uLnTx/>
                <a:uFillTx/>
                <a:latin typeface="Arial" panose="020B0604020202020204"/>
                <a:ea typeface="+mn-ea"/>
                <a:cs typeface="+mn-cs"/>
              </a:rPr>
              <a:t>mOS</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 median survival; NR, not reached; PD, progressive disease; PFS, progression-free survival; PR, partial response; SD, stable disease; RTX, rituximab.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err="1">
                <a:ln>
                  <a:noFill/>
                </a:ln>
                <a:solidFill>
                  <a:srgbClr val="283349"/>
                </a:solidFill>
                <a:effectLst/>
                <a:uLnTx/>
                <a:uFillTx/>
                <a:latin typeface="Arial" panose="020B0604020202020204"/>
                <a:ea typeface="+mn-ea"/>
                <a:cs typeface="+mn-cs"/>
              </a:rPr>
              <a:t>Adapted</a:t>
            </a:r>
            <a:r>
              <a:rPr kumimoji="0" lang="da-DK" sz="800" b="0" i="0" u="none" strike="noStrike" kern="1200" cap="none" spc="0" normalizeH="0" baseline="0" noProof="0">
                <a:ln>
                  <a:noFill/>
                </a:ln>
                <a:solidFill>
                  <a:srgbClr val="283349"/>
                </a:solidFill>
                <a:effectLst/>
                <a:uLnTx/>
                <a:uFillTx/>
                <a:latin typeface="Arial" panose="020B0604020202020204"/>
                <a:ea typeface="+mn-ea"/>
                <a:cs typeface="+mn-cs"/>
              </a:rPr>
              <a:t> from </a:t>
            </a:r>
            <a:r>
              <a:rPr kumimoji="0" lang="da-DK" sz="800" b="0" i="0" u="none" strike="noStrike" kern="1200" cap="none" spc="0" normalizeH="0" baseline="0" noProof="0" err="1">
                <a:ln>
                  <a:noFill/>
                </a:ln>
                <a:solidFill>
                  <a:srgbClr val="283349"/>
                </a:solidFill>
                <a:effectLst/>
                <a:uLnTx/>
                <a:uFillTx/>
                <a:latin typeface="Arial" panose="020B0604020202020204"/>
                <a:ea typeface="+mn-ea"/>
                <a:cs typeface="+mn-cs"/>
              </a:rPr>
              <a:t>Noy</a:t>
            </a:r>
            <a:r>
              <a:rPr kumimoji="0" lang="da-DK" sz="800" b="0" i="0" u="none" strike="noStrike" kern="1200" cap="none" spc="0" normalizeH="0" baseline="0" noProof="0">
                <a:ln>
                  <a:noFill/>
                </a:ln>
                <a:solidFill>
                  <a:srgbClr val="283349"/>
                </a:solidFill>
                <a:effectLst/>
                <a:uLnTx/>
                <a:uFillTx/>
                <a:latin typeface="Arial" panose="020B0604020202020204"/>
                <a:ea typeface="+mn-ea"/>
                <a:cs typeface="+mn-cs"/>
              </a:rPr>
              <a:t> A et al. Blood Adv. 2020;4(22):5773-5784</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 This trial was registered at www.clinicaltrials.gov as #NCT01980628.</a:t>
            </a:r>
          </a:p>
        </p:txBody>
      </p:sp>
      <p:sp>
        <p:nvSpPr>
          <p:cNvPr id="5" name="Slide Number Placeholder 2">
            <a:extLst>
              <a:ext uri="{FF2B5EF4-FFF2-40B4-BE49-F238E27FC236}">
                <a16:creationId xmlns:a16="http://schemas.microsoft.com/office/drawing/2014/main" id="{6214C2F5-C8F0-D5ED-FA43-20F7728854C0}"/>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283CEA33-9246-D0C4-CCB5-FBB30C6E3697}"/>
              </a:ext>
            </a:extLst>
          </p:cNvPr>
          <p:cNvSpPr txBox="1"/>
          <p:nvPr/>
        </p:nvSpPr>
        <p:spPr>
          <a:xfrm>
            <a:off x="1490694" y="3567044"/>
            <a:ext cx="48282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283349"/>
                </a:solidFill>
                <a:effectLst/>
                <a:uLnTx/>
                <a:uFillTx/>
                <a:latin typeface="Arial" panose="020B0604020202020204"/>
                <a:ea typeface="+mn-ea"/>
                <a:cs typeface="+mn-cs"/>
              </a:rPr>
              <a:t>Prior</a:t>
            </a:r>
          </a:p>
        </p:txBody>
      </p:sp>
      <p:sp>
        <p:nvSpPr>
          <p:cNvPr id="7" name="TextBox 6">
            <a:extLst>
              <a:ext uri="{FF2B5EF4-FFF2-40B4-BE49-F238E27FC236}">
                <a16:creationId xmlns:a16="http://schemas.microsoft.com/office/drawing/2014/main" id="{04549AFA-06C1-93DE-B331-F9554C8F73FF}"/>
              </a:ext>
            </a:extLst>
          </p:cNvPr>
          <p:cNvSpPr txBox="1"/>
          <p:nvPr/>
        </p:nvSpPr>
        <p:spPr>
          <a:xfrm>
            <a:off x="3506895" y="3570290"/>
            <a:ext cx="48282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283349"/>
                </a:solidFill>
                <a:effectLst/>
                <a:uLnTx/>
                <a:uFillTx/>
                <a:latin typeface="Arial" panose="020B0604020202020204"/>
                <a:ea typeface="+mn-ea"/>
                <a:cs typeface="+mn-cs"/>
              </a:rPr>
              <a:t>Prior</a:t>
            </a:r>
          </a:p>
        </p:txBody>
      </p:sp>
    </p:spTree>
    <p:extLst>
      <p:ext uri="{BB962C8B-B14F-4D97-AF65-F5344CB8AC3E}">
        <p14:creationId xmlns:p14="http://schemas.microsoft.com/office/powerpoint/2010/main" val="379352492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2">
            <a:extLst>
              <a:ext uri="{FF2B5EF4-FFF2-40B4-BE49-F238E27FC236}">
                <a16:creationId xmlns:a16="http://schemas.microsoft.com/office/drawing/2014/main" id="{48D2C433-C543-7285-2435-2DEA863E692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1C49CAAC-0AEA-7884-3099-01FAC1401A05}"/>
              </a:ext>
            </a:extLst>
          </p:cNvPr>
          <p:cNvSpPr>
            <a:spLocks noGrp="1"/>
          </p:cNvSpPr>
          <p:nvPr>
            <p:ph type="ctrTitle"/>
          </p:nvPr>
        </p:nvSpPr>
        <p:spPr>
          <a:xfrm>
            <a:off x="739448" y="116957"/>
            <a:ext cx="11452551" cy="905449"/>
          </a:xfrm>
        </p:spPr>
        <p:txBody>
          <a:bodyPr/>
          <a:lstStyle/>
          <a:p>
            <a:r>
              <a:rPr lang="en-GB" sz="2800">
                <a:latin typeface="Arial" panose="020B0604020202020204" pitchFamily="34" charset="0"/>
                <a:cs typeface="Arial" panose="020B0604020202020204" pitchFamily="34" charset="0"/>
              </a:rPr>
              <a:t>Phase 1b/2 trial: Acalabrutinib monotherapy for R/R MZL</a:t>
            </a:r>
            <a:br>
              <a:rPr lang="en-GB" sz="2800">
                <a:latin typeface="Arial" panose="020B0604020202020204" pitchFamily="34" charset="0"/>
                <a:cs typeface="Arial" panose="020B0604020202020204" pitchFamily="34" charset="0"/>
              </a:rPr>
            </a:br>
            <a:r>
              <a:rPr lang="en-GB" sz="2000">
                <a:latin typeface="Arial" panose="020B0604020202020204" pitchFamily="34" charset="0"/>
                <a:cs typeface="Arial" panose="020B0604020202020204" pitchFamily="34" charset="0"/>
              </a:rPr>
              <a:t>MZL cohort (NCT02180711)</a:t>
            </a:r>
            <a:endParaRPr lang="en-GB"/>
          </a:p>
        </p:txBody>
      </p:sp>
      <p:sp>
        <p:nvSpPr>
          <p:cNvPr id="23" name="TextBox 22">
            <a:extLst>
              <a:ext uri="{FF2B5EF4-FFF2-40B4-BE49-F238E27FC236}">
                <a16:creationId xmlns:a16="http://schemas.microsoft.com/office/drawing/2014/main" id="{2A84BFDE-F4FF-65DD-AEA2-CCCF46DDC8CA}"/>
              </a:ext>
            </a:extLst>
          </p:cNvPr>
          <p:cNvSpPr txBox="1"/>
          <p:nvPr/>
        </p:nvSpPr>
        <p:spPr>
          <a:xfrm>
            <a:off x="739448" y="6008794"/>
            <a:ext cx="10995352" cy="5078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AE, adverse event; </a:t>
            </a:r>
            <a:r>
              <a:rPr kumimoji="0" lang="en-GB" sz="900" b="0" i="0" u="none" strike="noStrike" kern="1200" cap="none" spc="0" normalizeH="0" baseline="0" noProof="0" err="1">
                <a:ln>
                  <a:noFill/>
                </a:ln>
                <a:solidFill>
                  <a:srgbClr val="283349"/>
                </a:solidFill>
                <a:effectLst/>
                <a:uLnTx/>
                <a:uFillTx/>
                <a:latin typeface="Arial" panose="020B0604020202020204"/>
                <a:ea typeface="+mn-ea"/>
                <a:cs typeface="+mn-cs"/>
              </a:rPr>
              <a:t>AESI</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 adverse event of interest; CR, complete response; </a:t>
            </a:r>
            <a:r>
              <a:rPr kumimoji="0" lang="en-GB" sz="900" b="0" i="0" u="none" strike="noStrike" kern="1200" cap="none" spc="0" normalizeH="0" baseline="0" noProof="0" err="1">
                <a:ln>
                  <a:noFill/>
                </a:ln>
                <a:solidFill>
                  <a:srgbClr val="283349"/>
                </a:solidFill>
                <a:effectLst/>
                <a:uLnTx/>
                <a:uFillTx/>
                <a:latin typeface="Arial" panose="020B0604020202020204"/>
                <a:ea typeface="+mn-ea"/>
                <a:cs typeface="+mn-cs"/>
              </a:rPr>
              <a:t>MZL</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 marginal zone lymphoma; NR, not reached; ORR, overall response rate; OS overall survival; </a:t>
            </a:r>
            <a:r>
              <a:rPr kumimoji="0" lang="en-GB" sz="900" b="0" i="0" u="none" strike="noStrike" kern="1200" cap="none" spc="0" normalizeH="0" baseline="0" noProof="0" err="1">
                <a:ln>
                  <a:noFill/>
                </a:ln>
                <a:solidFill>
                  <a:srgbClr val="283349"/>
                </a:solidFill>
                <a:effectLst/>
                <a:uLnTx/>
                <a:uFillTx/>
                <a:latin typeface="Arial" panose="020B0604020202020204"/>
                <a:ea typeface="+mn-ea"/>
                <a:cs typeface="+mn-cs"/>
              </a:rPr>
              <a:t>PFS</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 progression-free survival;</a:t>
            </a:r>
            <a:b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PR, partial response; R/R, relapsed/refractory.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Adapted from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Strati P et al. Br J Haematol. 2022;199(1):76-85</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a:t>
            </a:r>
          </a:p>
        </p:txBody>
      </p:sp>
      <p:sp>
        <p:nvSpPr>
          <p:cNvPr id="2" name="Content Placeholder 1">
            <a:extLst>
              <a:ext uri="{FF2B5EF4-FFF2-40B4-BE49-F238E27FC236}">
                <a16:creationId xmlns:a16="http://schemas.microsoft.com/office/drawing/2014/main" id="{77228AA0-DFA2-5767-BE51-CE61C48F3D2F}"/>
              </a:ext>
            </a:extLst>
          </p:cNvPr>
          <p:cNvSpPr>
            <a:spLocks noGrp="1"/>
          </p:cNvSpPr>
          <p:nvPr>
            <p:ph sz="quarter" idx="13"/>
          </p:nvPr>
        </p:nvSpPr>
        <p:spPr>
          <a:xfrm>
            <a:off x="739448" y="1287884"/>
            <a:ext cx="10637379" cy="4582410"/>
          </a:xfrm>
        </p:spPr>
        <p:txBody>
          <a:bodyPr/>
          <a:lstStyle/>
          <a:p>
            <a:pPr lvl="0"/>
            <a:r>
              <a:rPr lang="en-GB" sz="2000">
                <a:latin typeface="Arial" panose="020B0604020202020204" pitchFamily="34" charset="0"/>
                <a:cs typeface="Arial" panose="020B0604020202020204" pitchFamily="34" charset="0"/>
              </a:rPr>
              <a:t>43 patients with R/R </a:t>
            </a:r>
            <a:r>
              <a:rPr lang="en-GB" sz="2000" err="1">
                <a:latin typeface="Arial" panose="020B0604020202020204" pitchFamily="34" charset="0"/>
                <a:cs typeface="Arial" panose="020B0604020202020204" pitchFamily="34" charset="0"/>
              </a:rPr>
              <a:t>MZL</a:t>
            </a:r>
            <a:r>
              <a:rPr lang="en-GB" sz="2000">
                <a:latin typeface="Arial" panose="020B0604020202020204" pitchFamily="34" charset="0"/>
                <a:cs typeface="Arial" panose="020B0604020202020204" pitchFamily="34" charset="0"/>
              </a:rPr>
              <a:t> (≥1 prior therapy including ≥1 anti-CD20)</a:t>
            </a:r>
          </a:p>
          <a:p>
            <a:pPr lvl="1"/>
            <a:r>
              <a:rPr lang="en-GB" sz="1800" err="1">
                <a:latin typeface="Arial" panose="020B0604020202020204" pitchFamily="34" charset="0"/>
                <a:cs typeface="Arial" panose="020B0604020202020204" pitchFamily="34" charset="0"/>
              </a:rPr>
              <a:t>Extranodal</a:t>
            </a:r>
            <a:r>
              <a:rPr lang="en-GB" sz="1800">
                <a:latin typeface="Arial" panose="020B0604020202020204" pitchFamily="34" charset="0"/>
                <a:cs typeface="Arial" panose="020B0604020202020204" pitchFamily="34" charset="0"/>
              </a:rPr>
              <a:t>	44%</a:t>
            </a:r>
          </a:p>
          <a:p>
            <a:pPr lvl="1"/>
            <a:r>
              <a:rPr lang="en-GB" sz="1800">
                <a:latin typeface="Arial" panose="020B0604020202020204" pitchFamily="34" charset="0"/>
                <a:cs typeface="Arial" panose="020B0604020202020204" pitchFamily="34" charset="0"/>
              </a:rPr>
              <a:t>Nodal	30%</a:t>
            </a:r>
          </a:p>
          <a:p>
            <a:pPr lvl="1"/>
            <a:r>
              <a:rPr lang="en-GB" sz="1800">
                <a:latin typeface="Arial" panose="020B0604020202020204" pitchFamily="34" charset="0"/>
                <a:cs typeface="Arial" panose="020B0604020202020204" pitchFamily="34" charset="0"/>
              </a:rPr>
              <a:t>Splenic	26%</a:t>
            </a:r>
          </a:p>
          <a:p>
            <a:r>
              <a:rPr lang="en-GB" sz="2000">
                <a:latin typeface="Arial" panose="020B0604020202020204" pitchFamily="34" charset="0"/>
                <a:cs typeface="Arial" panose="020B0604020202020204" pitchFamily="34" charset="0"/>
              </a:rPr>
              <a:t>Primary endpoint: ORR</a:t>
            </a:r>
          </a:p>
          <a:p>
            <a:pPr lvl="1"/>
            <a:r>
              <a:rPr lang="en-GB" sz="1800">
                <a:latin typeface="Arial" panose="020B0604020202020204" pitchFamily="34" charset="0"/>
                <a:cs typeface="Arial" panose="020B0604020202020204" pitchFamily="34" charset="0"/>
              </a:rPr>
              <a:t>Median follow-up: 13.3 months</a:t>
            </a:r>
          </a:p>
          <a:p>
            <a:r>
              <a:rPr lang="en-GB" sz="2000">
                <a:latin typeface="Arial" panose="020B0604020202020204" pitchFamily="34" charset="0"/>
                <a:cs typeface="Arial" panose="020B0604020202020204" pitchFamily="34" charset="0"/>
              </a:rPr>
              <a:t>18 patients discontinued acalabrutinib, mainly due to disease progression</a:t>
            </a:r>
          </a:p>
          <a:p>
            <a:r>
              <a:rPr lang="en-GB" sz="2000">
                <a:latin typeface="Arial" panose="020B0604020202020204" pitchFamily="34" charset="0"/>
                <a:cs typeface="Arial" panose="020B0604020202020204" pitchFamily="34" charset="0"/>
              </a:rPr>
              <a:t>40 patients evaluable for response: ORR 53% (CR: 13%, PR: 40%)</a:t>
            </a:r>
          </a:p>
          <a:p>
            <a:r>
              <a:rPr lang="en-GB" sz="2000">
                <a:latin typeface="Arial" panose="020B0604020202020204" pitchFamily="34" charset="0"/>
                <a:cs typeface="Arial" panose="020B0604020202020204" pitchFamily="34" charset="0"/>
              </a:rPr>
              <a:t>Median </a:t>
            </a:r>
            <a:r>
              <a:rPr lang="en-GB" sz="2000" err="1">
                <a:latin typeface="Arial" panose="020B0604020202020204" pitchFamily="34" charset="0"/>
                <a:cs typeface="Arial" panose="020B0604020202020204" pitchFamily="34" charset="0"/>
              </a:rPr>
              <a:t>PFS</a:t>
            </a:r>
            <a:r>
              <a:rPr lang="en-GB" sz="2000">
                <a:latin typeface="Arial" panose="020B0604020202020204" pitchFamily="34" charset="0"/>
                <a:cs typeface="Arial" panose="020B0604020202020204" pitchFamily="34" charset="0"/>
              </a:rPr>
              <a:t>: 27.4 months; 12-month </a:t>
            </a:r>
            <a:r>
              <a:rPr lang="en-GB" sz="2000" err="1">
                <a:latin typeface="Arial" panose="020B0604020202020204" pitchFamily="34" charset="0"/>
                <a:cs typeface="Arial" panose="020B0604020202020204" pitchFamily="34" charset="0"/>
              </a:rPr>
              <a:t>PFS</a:t>
            </a:r>
            <a:r>
              <a:rPr lang="en-GB" sz="2000">
                <a:latin typeface="Arial" panose="020B0604020202020204" pitchFamily="34" charset="0"/>
                <a:cs typeface="Arial" panose="020B0604020202020204" pitchFamily="34" charset="0"/>
              </a:rPr>
              <a:t>: 67%; median OS: NR</a:t>
            </a:r>
          </a:p>
          <a:p>
            <a:r>
              <a:rPr lang="en-GB" sz="2000">
                <a:latin typeface="Arial" panose="020B0604020202020204" pitchFamily="34" charset="0"/>
                <a:cs typeface="Arial" panose="020B0604020202020204" pitchFamily="34" charset="0"/>
              </a:rPr>
              <a:t>Safety: consistent with prior profile</a:t>
            </a:r>
          </a:p>
          <a:p>
            <a:pPr lvl="1"/>
            <a:r>
              <a:rPr lang="en-GB" sz="1800">
                <a:latin typeface="Arial" panose="020B0604020202020204" pitchFamily="34" charset="0"/>
                <a:cs typeface="Arial" panose="020B0604020202020204" pitchFamily="34" charset="0"/>
              </a:rPr>
              <a:t>Grade ≥3 </a:t>
            </a:r>
            <a:r>
              <a:rPr lang="en-GB" sz="1800" err="1">
                <a:latin typeface="Arial" panose="020B0604020202020204" pitchFamily="34" charset="0"/>
                <a:cs typeface="Arial" panose="020B0604020202020204" pitchFamily="34" charset="0"/>
              </a:rPr>
              <a:t>TEAEs</a:t>
            </a:r>
            <a:r>
              <a:rPr lang="en-GB" sz="1800">
                <a:latin typeface="Arial" panose="020B0604020202020204" pitchFamily="34" charset="0"/>
                <a:cs typeface="Arial" panose="020B0604020202020204" pitchFamily="34" charset="0"/>
              </a:rPr>
              <a:t>: 17/43 (40%)</a:t>
            </a:r>
          </a:p>
          <a:p>
            <a:pPr lvl="1"/>
            <a:r>
              <a:rPr lang="en-GB" sz="1800" err="1">
                <a:latin typeface="Arial" panose="020B0604020202020204" pitchFamily="34" charset="0"/>
                <a:cs typeface="Arial" panose="020B0604020202020204" pitchFamily="34" charset="0"/>
              </a:rPr>
              <a:t>AESI</a:t>
            </a:r>
            <a:r>
              <a:rPr lang="en-GB" sz="1800">
                <a:latin typeface="Arial" panose="020B0604020202020204" pitchFamily="34" charset="0"/>
                <a:cs typeface="Arial" panose="020B0604020202020204" pitchFamily="34" charset="0"/>
              </a:rPr>
              <a:t>: hypertension: 2/43 (4.7%)</a:t>
            </a:r>
          </a:p>
        </p:txBody>
      </p:sp>
    </p:spTree>
    <p:extLst>
      <p:ext uri="{BB962C8B-B14F-4D97-AF65-F5344CB8AC3E}">
        <p14:creationId xmlns:p14="http://schemas.microsoft.com/office/powerpoint/2010/main" val="118426080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2">
            <a:extLst>
              <a:ext uri="{FF2B5EF4-FFF2-40B4-BE49-F238E27FC236}">
                <a16:creationId xmlns:a16="http://schemas.microsoft.com/office/drawing/2014/main" id="{48D2C433-C543-7285-2435-2DEA863E692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1C49CAAC-0AEA-7884-3099-01FAC1401A05}"/>
              </a:ext>
            </a:extLst>
          </p:cNvPr>
          <p:cNvSpPr>
            <a:spLocks noGrp="1"/>
          </p:cNvSpPr>
          <p:nvPr>
            <p:ph type="ctrTitle"/>
          </p:nvPr>
        </p:nvSpPr>
        <p:spPr>
          <a:xfrm>
            <a:off x="739448" y="116957"/>
            <a:ext cx="11452552" cy="905449"/>
          </a:xfrm>
        </p:spPr>
        <p:txBody>
          <a:bodyPr/>
          <a:lstStyle/>
          <a:p>
            <a:r>
              <a:rPr lang="en-US" sz="2800">
                <a:latin typeface="Arial" panose="020B0604020202020204" pitchFamily="34" charset="0"/>
                <a:cs typeface="Arial" panose="020B0604020202020204" pitchFamily="34" charset="0"/>
              </a:rPr>
              <a:t>MAGNOLIA (BGB-3111-214)</a:t>
            </a:r>
            <a:r>
              <a:rPr lang="en-US" sz="2800" baseline="30000">
                <a:latin typeface="Arial" panose="020B0604020202020204" pitchFamily="34" charset="0"/>
                <a:cs typeface="Arial" panose="020B0604020202020204" pitchFamily="34" charset="0"/>
              </a:rPr>
              <a:t>1</a:t>
            </a:r>
            <a:r>
              <a:rPr lang="en-US" sz="2800">
                <a:latin typeface="Arial" panose="020B0604020202020204" pitchFamily="34" charset="0"/>
                <a:cs typeface="Arial" panose="020B0604020202020204" pitchFamily="34" charset="0"/>
              </a:rPr>
              <a:t>: Phase 2, Multicenter, Open-Label, Single-Arm Study</a:t>
            </a:r>
            <a:endParaRPr lang="en-GB"/>
          </a:p>
        </p:txBody>
      </p:sp>
      <p:sp>
        <p:nvSpPr>
          <p:cNvPr id="23" name="TextBox 22">
            <a:extLst>
              <a:ext uri="{FF2B5EF4-FFF2-40B4-BE49-F238E27FC236}">
                <a16:creationId xmlns:a16="http://schemas.microsoft.com/office/drawing/2014/main" id="{2A84BFDE-F4FF-65DD-AEA2-CCCF46DDC8CA}"/>
              </a:ext>
            </a:extLst>
          </p:cNvPr>
          <p:cNvSpPr txBox="1"/>
          <p:nvPr/>
        </p:nvSpPr>
        <p:spPr>
          <a:xfrm>
            <a:off x="739448" y="5731795"/>
            <a:ext cx="10995352" cy="78483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BID, twice a day; DOR, duration of response; </a:t>
            </a:r>
            <a:r>
              <a:rPr kumimoji="0" lang="en-GB" sz="900" b="0" i="0" u="none" strike="noStrike" kern="1200" cap="none" spc="0" normalizeH="0" baseline="0" noProof="0" err="1">
                <a:ln>
                  <a:noFill/>
                </a:ln>
                <a:solidFill>
                  <a:srgbClr val="283349"/>
                </a:solidFill>
                <a:effectLst/>
                <a:uLnTx/>
                <a:uFillTx/>
                <a:latin typeface="Arial" panose="020B0604020202020204"/>
                <a:ea typeface="+mn-ea"/>
                <a:cs typeface="+mn-cs"/>
              </a:rPr>
              <a:t>ECOG</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 PS, Eastern Cooperative Oncology Group Performance Status; IRC, independent review committee; MZL, marginal zone lymphoma; </a:t>
            </a:r>
            <a:b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ORR, overall response rate; OS overall survival; </a:t>
            </a:r>
            <a:r>
              <a:rPr kumimoji="0" lang="en-GB" sz="900" b="0" i="0" u="none" strike="noStrike" kern="1200" cap="none" spc="0" normalizeH="0" baseline="0" noProof="0" err="1">
                <a:ln>
                  <a:noFill/>
                </a:ln>
                <a:solidFill>
                  <a:srgbClr val="283349"/>
                </a:solidFill>
                <a:effectLst/>
                <a:uLnTx/>
                <a:uFillTx/>
                <a:latin typeface="Arial" panose="020B0604020202020204"/>
                <a:ea typeface="+mn-ea"/>
                <a:cs typeface="+mn-cs"/>
              </a:rPr>
              <a:t>PFS</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 progression-free survival; PI, principal investigator; PR, partial response; R/R, relapsed/refractory.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1) Adapted from Opat S et al. Long-Term Efficacy and Safety of Zanubrutinib in Patients With Relapsed/Refractory Marginal Zone Lymphoma (MZL): Final Analysis of the MAGNOLIA (BGB-3111-214) Trial. Presented at the 64th ASH Annual Meeting and Exposition; December 10-13, 2022; New Orleans, LA; Abstract 234 </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(Accessed 04 June 2024).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Available at: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hlinkClick r:id="rId3"/>
              </a:rPr>
              <a:t>Opat_BGB-3111-214_ASH_Presentation_2022.pdf</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t>
            </a:r>
            <a:b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2) Cheson BD et al, J Clin Oncol. 2014;32(27):3059-3067.</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1BEF2E05-2C5D-7B3D-C4CD-2947409DBF45}"/>
              </a:ext>
            </a:extLst>
          </p:cNvPr>
          <p:cNvSpPr txBox="1"/>
          <p:nvPr/>
        </p:nvSpPr>
        <p:spPr>
          <a:xfrm>
            <a:off x="739449" y="4222631"/>
            <a:ext cx="10738777" cy="1179810"/>
          </a:xfrm>
          <a:prstGeom prst="rect">
            <a:avLst/>
          </a:prstGeom>
          <a:noFill/>
        </p:spPr>
        <p:txBody>
          <a:bodyPr wrap="square">
            <a:spAutoFit/>
          </a:bodyPr>
          <a:lstStyle/>
          <a:p>
            <a:pPr marL="137160" marR="0" lvl="0" indent="-137160" algn="l" defTabSz="914400" rtl="0" eaLnBrk="1" fontAlgn="auto" latinLnBrk="0" hangingPunct="1">
              <a:lnSpc>
                <a:spcPct val="100000"/>
              </a:lnSpc>
              <a:spcBef>
                <a:spcPts val="1000"/>
              </a:spcBef>
              <a:spcAft>
                <a:spcPts val="0"/>
              </a:spcAft>
              <a:buClr>
                <a:srgbClr val="ED1C24"/>
              </a:buClr>
              <a:buSzTx/>
              <a:buFont typeface="Arial" panose="020B0604020202020204" pitchFamily="34" charset="0"/>
              <a:buChar char="•"/>
              <a:tabLst/>
              <a:defRPr/>
            </a:pPr>
            <a:r>
              <a:rPr kumimoji="0" lang="en-GB" sz="1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68 patients with R/R </a:t>
            </a:r>
            <a:r>
              <a:rPr kumimoji="0" lang="en-GB" sz="1800" b="0" i="0" u="none" strike="noStrike" kern="1200" cap="none" spc="0" normalizeH="0" baseline="0" noProof="0" err="1">
                <a:ln>
                  <a:noFill/>
                </a:ln>
                <a:solidFill>
                  <a:srgbClr val="283349"/>
                </a:solidFill>
                <a:effectLst/>
                <a:uLnTx/>
                <a:uFillTx/>
                <a:latin typeface="Arial" panose="020B0604020202020204" pitchFamily="34" charset="0"/>
                <a:ea typeface="+mn-ea"/>
                <a:cs typeface="Arial" panose="020B0604020202020204" pitchFamily="34" charset="0"/>
              </a:rPr>
              <a:t>MZL</a:t>
            </a:r>
            <a:r>
              <a:rPr kumimoji="0" lang="en-GB" sz="1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 who received ≥1 CD20-directed regimen</a:t>
            </a:r>
          </a:p>
          <a:p>
            <a:pPr marL="137160" marR="0" lvl="0" indent="-137160" algn="l" defTabSz="914400" rtl="0" eaLnBrk="1" fontAlgn="auto" latinLnBrk="0" hangingPunct="1">
              <a:lnSpc>
                <a:spcPct val="100000"/>
              </a:lnSpc>
              <a:spcBef>
                <a:spcPts val="1000"/>
              </a:spcBef>
              <a:spcAft>
                <a:spcPts val="0"/>
              </a:spcAft>
              <a:buClr>
                <a:srgbClr val="ED1C24"/>
              </a:buClr>
              <a:buSzTx/>
              <a:buFont typeface="Arial" panose="020B0604020202020204" pitchFamily="34" charset="0"/>
              <a:buChar char="•"/>
              <a:tabLst/>
              <a:defRPr/>
            </a:pPr>
            <a:r>
              <a:rPr kumimoji="0" lang="en-GB" sz="1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Median age 70 (37-95), </a:t>
            </a:r>
            <a:r>
              <a:rPr kumimoji="0" lang="en-GB" sz="1800" b="0" i="0" u="none" strike="noStrike" kern="1200" cap="none" spc="0" normalizeH="0" baseline="0" noProof="0" err="1">
                <a:ln>
                  <a:noFill/>
                </a:ln>
                <a:solidFill>
                  <a:srgbClr val="283349"/>
                </a:solidFill>
                <a:effectLst/>
                <a:uLnTx/>
                <a:uFillTx/>
                <a:latin typeface="Arial" panose="020B0604020202020204" pitchFamily="34" charset="0"/>
                <a:ea typeface="+mn-ea"/>
                <a:cs typeface="Arial" panose="020B0604020202020204" pitchFamily="34" charset="0"/>
              </a:rPr>
              <a:t>ECOG</a:t>
            </a:r>
            <a:r>
              <a:rPr kumimoji="0" lang="en-GB" sz="1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 PS 0/1 93%, median prior therapy lines 2 (1-6)</a:t>
            </a:r>
          </a:p>
          <a:p>
            <a:pPr marL="137160" marR="0" lvl="0" indent="-137160" algn="l" defTabSz="914400" rtl="0" eaLnBrk="1" fontAlgn="auto" latinLnBrk="0" hangingPunct="1">
              <a:lnSpc>
                <a:spcPct val="100000"/>
              </a:lnSpc>
              <a:spcBef>
                <a:spcPts val="1000"/>
              </a:spcBef>
              <a:spcAft>
                <a:spcPts val="0"/>
              </a:spcAft>
              <a:buClr>
                <a:srgbClr val="ED1C24"/>
              </a:buClr>
              <a:buSzTx/>
              <a:buFont typeface="Arial" panose="020B0604020202020204" pitchFamily="34" charset="0"/>
              <a:buChar char="•"/>
              <a:tabLst/>
              <a:defRPr/>
            </a:pPr>
            <a:r>
              <a:rPr kumimoji="0" lang="en-GB" sz="1800" b="0" i="0" u="none" strike="noStrike" kern="1200" cap="none" spc="0" normalizeH="0" baseline="0" noProof="0" err="1">
                <a:ln>
                  <a:noFill/>
                </a:ln>
                <a:solidFill>
                  <a:srgbClr val="283349"/>
                </a:solidFill>
                <a:effectLst/>
                <a:uLnTx/>
                <a:uFillTx/>
                <a:latin typeface="Arial" panose="020B0604020202020204" pitchFamily="34" charset="0"/>
                <a:ea typeface="+mn-ea"/>
                <a:cs typeface="Arial" panose="020B0604020202020204" pitchFamily="34" charset="0"/>
              </a:rPr>
              <a:t>MZL</a:t>
            </a:r>
            <a:r>
              <a:rPr kumimoji="0" lang="en-GB" sz="1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 subtypes: </a:t>
            </a:r>
            <a:r>
              <a:rPr kumimoji="0" lang="en-GB" sz="1800" b="0" i="0" u="none" strike="noStrike" kern="1200" cap="none" spc="0" normalizeH="0" baseline="0" noProof="0" err="1">
                <a:ln>
                  <a:noFill/>
                </a:ln>
                <a:solidFill>
                  <a:srgbClr val="283349"/>
                </a:solidFill>
                <a:effectLst/>
                <a:uLnTx/>
                <a:uFillTx/>
                <a:latin typeface="Arial" panose="020B0604020202020204" pitchFamily="34" charset="0"/>
                <a:ea typeface="+mn-ea"/>
                <a:cs typeface="Arial" panose="020B0604020202020204" pitchFamily="34" charset="0"/>
              </a:rPr>
              <a:t>extranodal</a:t>
            </a:r>
            <a:r>
              <a:rPr kumimoji="0" lang="en-GB" sz="1800" b="0"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 38%, nodal 38%, splenic 18%, unknown 6%</a:t>
            </a:r>
          </a:p>
        </p:txBody>
      </p:sp>
      <p:grpSp>
        <p:nvGrpSpPr>
          <p:cNvPr id="4" name="Group 3">
            <a:extLst>
              <a:ext uri="{FF2B5EF4-FFF2-40B4-BE49-F238E27FC236}">
                <a16:creationId xmlns:a16="http://schemas.microsoft.com/office/drawing/2014/main" id="{69941E5E-2573-9D9D-C752-EF518DF5F696}"/>
              </a:ext>
            </a:extLst>
          </p:cNvPr>
          <p:cNvGrpSpPr/>
          <p:nvPr/>
        </p:nvGrpSpPr>
        <p:grpSpPr>
          <a:xfrm>
            <a:off x="1665197" y="1681371"/>
            <a:ext cx="8861606" cy="1747629"/>
            <a:chOff x="1665197" y="1681371"/>
            <a:chExt cx="8861606" cy="1747629"/>
          </a:xfrm>
        </p:grpSpPr>
        <p:grpSp>
          <p:nvGrpSpPr>
            <p:cNvPr id="14" name="Group 13">
              <a:extLst>
                <a:ext uri="{FF2B5EF4-FFF2-40B4-BE49-F238E27FC236}">
                  <a16:creationId xmlns:a16="http://schemas.microsoft.com/office/drawing/2014/main" id="{304FE352-60E7-CDA0-CE44-0DE3ED4FDFB6}"/>
                </a:ext>
              </a:extLst>
            </p:cNvPr>
            <p:cNvGrpSpPr/>
            <p:nvPr/>
          </p:nvGrpSpPr>
          <p:grpSpPr>
            <a:xfrm>
              <a:off x="1665197" y="1681371"/>
              <a:ext cx="8861606" cy="1747629"/>
              <a:chOff x="1703586" y="1803990"/>
              <a:chExt cx="8861606" cy="1747629"/>
            </a:xfrm>
          </p:grpSpPr>
          <p:sp>
            <p:nvSpPr>
              <p:cNvPr id="15" name="Freeform: Shape 14">
                <a:extLst>
                  <a:ext uri="{FF2B5EF4-FFF2-40B4-BE49-F238E27FC236}">
                    <a16:creationId xmlns:a16="http://schemas.microsoft.com/office/drawing/2014/main" id="{EAA33D52-FAAC-3267-E0E7-8E70DB70BCA4}"/>
                  </a:ext>
                </a:extLst>
              </p:cNvPr>
              <p:cNvSpPr/>
              <p:nvPr/>
            </p:nvSpPr>
            <p:spPr>
              <a:xfrm>
                <a:off x="1703586" y="2122827"/>
                <a:ext cx="1616654" cy="1109954"/>
              </a:xfrm>
              <a:custGeom>
                <a:avLst/>
                <a:gdLst>
                  <a:gd name="connsiteX0" fmla="*/ 0 w 1616654"/>
                  <a:gd name="connsiteY0" fmla="*/ 161665 h 1729929"/>
                  <a:gd name="connsiteX1" fmla="*/ 161665 w 1616654"/>
                  <a:gd name="connsiteY1" fmla="*/ 0 h 1729929"/>
                  <a:gd name="connsiteX2" fmla="*/ 1454989 w 1616654"/>
                  <a:gd name="connsiteY2" fmla="*/ 0 h 1729929"/>
                  <a:gd name="connsiteX3" fmla="*/ 1616654 w 1616654"/>
                  <a:gd name="connsiteY3" fmla="*/ 161665 h 1729929"/>
                  <a:gd name="connsiteX4" fmla="*/ 1616654 w 1616654"/>
                  <a:gd name="connsiteY4" fmla="*/ 1568264 h 1729929"/>
                  <a:gd name="connsiteX5" fmla="*/ 1454989 w 1616654"/>
                  <a:gd name="connsiteY5" fmla="*/ 1729929 h 1729929"/>
                  <a:gd name="connsiteX6" fmla="*/ 161665 w 1616654"/>
                  <a:gd name="connsiteY6" fmla="*/ 1729929 h 1729929"/>
                  <a:gd name="connsiteX7" fmla="*/ 0 w 1616654"/>
                  <a:gd name="connsiteY7" fmla="*/ 1568264 h 1729929"/>
                  <a:gd name="connsiteX8" fmla="*/ 0 w 1616654"/>
                  <a:gd name="connsiteY8" fmla="*/ 161665 h 172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6654" h="1729929">
                    <a:moveTo>
                      <a:pt x="0" y="161665"/>
                    </a:moveTo>
                    <a:cubicBezTo>
                      <a:pt x="0" y="72380"/>
                      <a:pt x="72380" y="0"/>
                      <a:pt x="161665" y="0"/>
                    </a:cubicBezTo>
                    <a:lnTo>
                      <a:pt x="1454989" y="0"/>
                    </a:lnTo>
                    <a:cubicBezTo>
                      <a:pt x="1544274" y="0"/>
                      <a:pt x="1616654" y="72380"/>
                      <a:pt x="1616654" y="161665"/>
                    </a:cubicBezTo>
                    <a:lnTo>
                      <a:pt x="1616654" y="1568264"/>
                    </a:lnTo>
                    <a:cubicBezTo>
                      <a:pt x="1616654" y="1657549"/>
                      <a:pt x="1544274" y="1729929"/>
                      <a:pt x="1454989" y="1729929"/>
                    </a:cubicBezTo>
                    <a:lnTo>
                      <a:pt x="161665" y="1729929"/>
                    </a:lnTo>
                    <a:cubicBezTo>
                      <a:pt x="72380" y="1729929"/>
                      <a:pt x="0" y="1657549"/>
                      <a:pt x="0" y="1568264"/>
                    </a:cubicBezTo>
                    <a:lnTo>
                      <a:pt x="0" y="161665"/>
                    </a:lnTo>
                    <a:close/>
                  </a:path>
                </a:pathLst>
              </a:custGeom>
              <a:solidFill>
                <a:sysClr val="window" lastClr="FFFFFF">
                  <a:lumMod val="50000"/>
                </a:sysClr>
              </a:solidFill>
              <a:ln>
                <a:noFill/>
              </a:ln>
              <a:effectLst/>
            </p:spPr>
            <p:txBody>
              <a:bodyPr spcFirstLastPara="0" vert="horz" wrap="square" lIns="123550" tIns="123550" rIns="123550" bIns="123550" numCol="1" spcCol="1270" anchor="ctr" anchorCtr="0">
                <a:noAutofit/>
              </a:bodyPr>
              <a:lstStyle/>
              <a:p>
                <a:pPr marL="0" marR="0" lvl="0" indent="0" algn="ctr" defTabSz="889000" rtl="0" eaLnBrk="1" fontAlgn="auto" latinLnBrk="0" hangingPunct="1">
                  <a:lnSpc>
                    <a:spcPct val="90000"/>
                  </a:lnSpc>
                  <a:spcBef>
                    <a:spcPct val="0"/>
                  </a:spcBef>
                  <a:spcAft>
                    <a:spcPts val="60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t>R/R MZL </a:t>
                </a:r>
              </a:p>
              <a:p>
                <a:pPr marL="0" marR="0" lvl="0" indent="0" algn="ctr" defTabSz="889000" rtl="0" eaLnBrk="1" fontAlgn="auto" latinLnBrk="0" hangingPunct="1">
                  <a:lnSpc>
                    <a:spcPct val="90000"/>
                  </a:lnSpc>
                  <a:spcBef>
                    <a:spcPct val="0"/>
                  </a:spcBef>
                  <a:spcAft>
                    <a:spcPts val="60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t>(N=68)</a:t>
                </a:r>
              </a:p>
            </p:txBody>
          </p:sp>
          <p:sp>
            <p:nvSpPr>
              <p:cNvPr id="16" name="Freeform: Shape 15">
                <a:extLst>
                  <a:ext uri="{FF2B5EF4-FFF2-40B4-BE49-F238E27FC236}">
                    <a16:creationId xmlns:a16="http://schemas.microsoft.com/office/drawing/2014/main" id="{6BD3BEFC-58B7-02B8-C3CB-39810FA788FD}"/>
                  </a:ext>
                </a:extLst>
              </p:cNvPr>
              <p:cNvSpPr/>
              <p:nvPr/>
            </p:nvSpPr>
            <p:spPr>
              <a:xfrm>
                <a:off x="3951923" y="1829711"/>
                <a:ext cx="2251737" cy="1696187"/>
              </a:xfrm>
              <a:custGeom>
                <a:avLst/>
                <a:gdLst>
                  <a:gd name="connsiteX0" fmla="*/ 0 w 2097544"/>
                  <a:gd name="connsiteY0" fmla="*/ 137336 h 1373356"/>
                  <a:gd name="connsiteX1" fmla="*/ 137336 w 2097544"/>
                  <a:gd name="connsiteY1" fmla="*/ 0 h 1373356"/>
                  <a:gd name="connsiteX2" fmla="*/ 1960208 w 2097544"/>
                  <a:gd name="connsiteY2" fmla="*/ 0 h 1373356"/>
                  <a:gd name="connsiteX3" fmla="*/ 2097544 w 2097544"/>
                  <a:gd name="connsiteY3" fmla="*/ 137336 h 1373356"/>
                  <a:gd name="connsiteX4" fmla="*/ 2097544 w 2097544"/>
                  <a:gd name="connsiteY4" fmla="*/ 1236020 h 1373356"/>
                  <a:gd name="connsiteX5" fmla="*/ 1960208 w 2097544"/>
                  <a:gd name="connsiteY5" fmla="*/ 1373356 h 1373356"/>
                  <a:gd name="connsiteX6" fmla="*/ 137336 w 2097544"/>
                  <a:gd name="connsiteY6" fmla="*/ 1373356 h 1373356"/>
                  <a:gd name="connsiteX7" fmla="*/ 0 w 2097544"/>
                  <a:gd name="connsiteY7" fmla="*/ 1236020 h 1373356"/>
                  <a:gd name="connsiteX8" fmla="*/ 0 w 2097544"/>
                  <a:gd name="connsiteY8" fmla="*/ 137336 h 137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7544" h="1373356">
                    <a:moveTo>
                      <a:pt x="0" y="137336"/>
                    </a:moveTo>
                    <a:cubicBezTo>
                      <a:pt x="0" y="61487"/>
                      <a:pt x="61487" y="0"/>
                      <a:pt x="137336" y="0"/>
                    </a:cubicBezTo>
                    <a:lnTo>
                      <a:pt x="1960208" y="0"/>
                    </a:lnTo>
                    <a:cubicBezTo>
                      <a:pt x="2036057" y="0"/>
                      <a:pt x="2097544" y="61487"/>
                      <a:pt x="2097544" y="137336"/>
                    </a:cubicBezTo>
                    <a:lnTo>
                      <a:pt x="2097544" y="1236020"/>
                    </a:lnTo>
                    <a:cubicBezTo>
                      <a:pt x="2097544" y="1311869"/>
                      <a:pt x="2036057" y="1373356"/>
                      <a:pt x="1960208" y="1373356"/>
                    </a:cubicBezTo>
                    <a:lnTo>
                      <a:pt x="137336" y="1373356"/>
                    </a:lnTo>
                    <a:cubicBezTo>
                      <a:pt x="61487" y="1373356"/>
                      <a:pt x="0" y="1311869"/>
                      <a:pt x="0" y="1236020"/>
                    </a:cubicBezTo>
                    <a:lnTo>
                      <a:pt x="0" y="137336"/>
                    </a:lnTo>
                    <a:close/>
                  </a:path>
                </a:pathLst>
              </a:custGeom>
              <a:solidFill>
                <a:srgbClr val="31849B"/>
              </a:solidFill>
              <a:ln>
                <a:noFill/>
              </a:ln>
              <a:effectLst/>
            </p:spPr>
            <p:txBody>
              <a:bodyPr spcFirstLastPara="0" vert="horz" wrap="square" lIns="116424" tIns="116424" rIns="116424" bIns="116424" numCol="1" spcCol="1270" anchor="ctr" anchorCtr="0">
                <a:noAutofit/>
              </a:bodyPr>
              <a:lstStyle/>
              <a:p>
                <a:pPr marL="0" marR="0" lvl="0" indent="0" algn="ctr" defTabSz="889000" rtl="0" eaLnBrk="1" fontAlgn="auto" latinLnBrk="0" hangingPunct="1">
                  <a:lnSpc>
                    <a:spcPct val="100000"/>
                  </a:lnSpc>
                  <a:spcBef>
                    <a:spcPct val="0"/>
                  </a:spcBef>
                  <a:spcAft>
                    <a:spcPts val="60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t>Zanubrutinib monotherapy </a:t>
                </a:r>
                <a:br>
                  <a:rPr kumimoji="0" lang="en-US" sz="1800" b="1"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br>
                <a:r>
                  <a:rPr kumimoji="0" lang="en-US" sz="1800" b="1"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t>(160 mg BID)</a:t>
                </a:r>
              </a:p>
            </p:txBody>
          </p:sp>
          <p:sp>
            <p:nvSpPr>
              <p:cNvPr id="17" name="Freeform: Shape 16">
                <a:extLst>
                  <a:ext uri="{FF2B5EF4-FFF2-40B4-BE49-F238E27FC236}">
                    <a16:creationId xmlns:a16="http://schemas.microsoft.com/office/drawing/2014/main" id="{9AA864D1-6226-1F28-8806-892B6717E6AD}"/>
                  </a:ext>
                </a:extLst>
              </p:cNvPr>
              <p:cNvSpPr/>
              <p:nvPr/>
            </p:nvSpPr>
            <p:spPr>
              <a:xfrm>
                <a:off x="6929088" y="1803990"/>
                <a:ext cx="3636104" cy="1747629"/>
              </a:xfrm>
              <a:custGeom>
                <a:avLst/>
                <a:gdLst>
                  <a:gd name="connsiteX0" fmla="*/ 0 w 3843127"/>
                  <a:gd name="connsiteY0" fmla="*/ 176828 h 1768281"/>
                  <a:gd name="connsiteX1" fmla="*/ 176828 w 3843127"/>
                  <a:gd name="connsiteY1" fmla="*/ 0 h 1768281"/>
                  <a:gd name="connsiteX2" fmla="*/ 3666299 w 3843127"/>
                  <a:gd name="connsiteY2" fmla="*/ 0 h 1768281"/>
                  <a:gd name="connsiteX3" fmla="*/ 3843127 w 3843127"/>
                  <a:gd name="connsiteY3" fmla="*/ 176828 h 1768281"/>
                  <a:gd name="connsiteX4" fmla="*/ 3843127 w 3843127"/>
                  <a:gd name="connsiteY4" fmla="*/ 1591453 h 1768281"/>
                  <a:gd name="connsiteX5" fmla="*/ 3666299 w 3843127"/>
                  <a:gd name="connsiteY5" fmla="*/ 1768281 h 1768281"/>
                  <a:gd name="connsiteX6" fmla="*/ 176828 w 3843127"/>
                  <a:gd name="connsiteY6" fmla="*/ 1768281 h 1768281"/>
                  <a:gd name="connsiteX7" fmla="*/ 0 w 3843127"/>
                  <a:gd name="connsiteY7" fmla="*/ 1591453 h 1768281"/>
                  <a:gd name="connsiteX8" fmla="*/ 0 w 3843127"/>
                  <a:gd name="connsiteY8" fmla="*/ 176828 h 176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3127" h="1768281">
                    <a:moveTo>
                      <a:pt x="0" y="176828"/>
                    </a:moveTo>
                    <a:cubicBezTo>
                      <a:pt x="0" y="79169"/>
                      <a:pt x="79169" y="0"/>
                      <a:pt x="176828" y="0"/>
                    </a:cubicBezTo>
                    <a:lnTo>
                      <a:pt x="3666299" y="0"/>
                    </a:lnTo>
                    <a:cubicBezTo>
                      <a:pt x="3763958" y="0"/>
                      <a:pt x="3843127" y="79169"/>
                      <a:pt x="3843127" y="176828"/>
                    </a:cubicBezTo>
                    <a:lnTo>
                      <a:pt x="3843127" y="1591453"/>
                    </a:lnTo>
                    <a:cubicBezTo>
                      <a:pt x="3843127" y="1689112"/>
                      <a:pt x="3763958" y="1768281"/>
                      <a:pt x="3666299" y="1768281"/>
                    </a:cubicBezTo>
                    <a:lnTo>
                      <a:pt x="176828" y="1768281"/>
                    </a:lnTo>
                    <a:cubicBezTo>
                      <a:pt x="79169" y="1768281"/>
                      <a:pt x="0" y="1689112"/>
                      <a:pt x="0" y="1591453"/>
                    </a:cubicBezTo>
                    <a:lnTo>
                      <a:pt x="0" y="176828"/>
                    </a:lnTo>
                    <a:close/>
                  </a:path>
                </a:pathLst>
              </a:custGeom>
              <a:solidFill>
                <a:srgbClr val="10508F"/>
              </a:solidFill>
              <a:ln>
                <a:noFill/>
              </a:ln>
              <a:effectLst/>
            </p:spPr>
            <p:txBody>
              <a:bodyPr spcFirstLastPara="0" vert="horz" wrap="square" lIns="127991" tIns="127991" rIns="127991" bIns="127991" numCol="1" spcCol="1270" anchor="ctr" anchorCtr="0">
                <a:noAutofit/>
              </a:bodyPr>
              <a:lstStyle/>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t>Primary Endpoint: </a:t>
                </a:r>
              </a:p>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t>ORR by IRC using Lugano</a:t>
                </a:r>
                <a:r>
                  <a:rPr kumimoji="0" lang="en-US" sz="1800" b="1" i="0" u="none" strike="noStrike" kern="0" cap="none" spc="0" normalizeH="0" baseline="30000" noProof="0">
                    <a:ln>
                      <a:noFill/>
                    </a:ln>
                    <a:solidFill>
                      <a:prstClr val="white"/>
                    </a:solidFill>
                    <a:effectLst/>
                    <a:uLnTx/>
                    <a:uFillTx/>
                    <a:latin typeface="Arial" panose="020B0604020202020204"/>
                    <a:ea typeface="+mn-ea"/>
                    <a:cs typeface="Arial" panose="020B0604020202020204" pitchFamily="34" charset="0"/>
                  </a:rPr>
                  <a:t>1</a:t>
                </a:r>
              </a:p>
              <a:p>
                <a:pPr marL="0" marR="0" lvl="0" indent="0" algn="ctr" defTabSz="889000" rtl="0" eaLnBrk="1" fontAlgn="auto" latinLnBrk="0" hangingPunct="1">
                  <a:lnSpc>
                    <a:spcPct val="90000"/>
                  </a:lnSpc>
                  <a:spcBef>
                    <a:spcPct val="0"/>
                  </a:spcBef>
                  <a:spcAft>
                    <a:spcPts val="0"/>
                  </a:spcAft>
                  <a:buClrTx/>
                  <a:buSzTx/>
                  <a:buFontTx/>
                  <a:buNone/>
                  <a:tabLst/>
                  <a:defRPr/>
                </a:pPr>
                <a:endParaRPr kumimoji="0" lang="en-US" sz="1800" b="1" i="0" u="none" strike="noStrike" kern="0" cap="none" spc="0" normalizeH="0" baseline="30000" noProof="0">
                  <a:ln>
                    <a:noFill/>
                  </a:ln>
                  <a:solidFill>
                    <a:prstClr val="white"/>
                  </a:solidFill>
                  <a:effectLst/>
                  <a:uLnTx/>
                  <a:uFillTx/>
                  <a:latin typeface="Arial" panose="020B0604020202020204"/>
                  <a:ea typeface="+mn-ea"/>
                  <a:cs typeface="Arial" panose="020B0604020202020204" pitchFamily="34" charset="0"/>
                </a:endParaRPr>
              </a:p>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t>Key Secondary Endpoints:</a:t>
                </a:r>
              </a:p>
              <a:p>
                <a:pPr marL="0" marR="0" lvl="0" indent="0" algn="ctr" defTabSz="889000" rtl="0" eaLnBrk="1" fontAlgn="auto" latinLnBrk="0" hangingPunct="1">
                  <a:lnSpc>
                    <a:spcPct val="90000"/>
                  </a:lnSpc>
                  <a:spcBef>
                    <a:spcPct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t>ORR by PI, PFS, OS, </a:t>
                </a:r>
                <a:br>
                  <a:rPr kumimoji="0" lang="en-US" sz="1800" b="1"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br>
                <a:r>
                  <a:rPr kumimoji="0" lang="en-US" sz="1800" b="1"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rPr>
                  <a:t>DOR, safety </a:t>
                </a:r>
              </a:p>
            </p:txBody>
          </p:sp>
          <p:cxnSp>
            <p:nvCxnSpPr>
              <p:cNvPr id="18" name="Straight Arrow Connector 17">
                <a:extLst>
                  <a:ext uri="{FF2B5EF4-FFF2-40B4-BE49-F238E27FC236}">
                    <a16:creationId xmlns:a16="http://schemas.microsoft.com/office/drawing/2014/main" id="{E334DBD3-E3D1-142F-0EDE-D4C62F64DA2A}"/>
                  </a:ext>
                </a:extLst>
              </p:cNvPr>
              <p:cNvCxnSpPr>
                <a:cxnSpLocks/>
              </p:cNvCxnSpPr>
              <p:nvPr/>
            </p:nvCxnSpPr>
            <p:spPr>
              <a:xfrm>
                <a:off x="3320240" y="2677804"/>
                <a:ext cx="631683" cy="0"/>
              </a:xfrm>
              <a:prstGeom prst="straightConnector1">
                <a:avLst/>
              </a:prstGeom>
              <a:noFill/>
              <a:ln w="38100" cap="flat" cmpd="sng" algn="ctr">
                <a:solidFill>
                  <a:srgbClr val="7F7F7F"/>
                </a:solidFill>
                <a:prstDash val="solid"/>
                <a:miter lim="800000"/>
                <a:tailEnd type="triangle" w="lg" len="med"/>
              </a:ln>
              <a:effectLst/>
            </p:spPr>
          </p:cxnSp>
          <p:cxnSp>
            <p:nvCxnSpPr>
              <p:cNvPr id="19" name="Straight Arrow Connector 18">
                <a:extLst>
                  <a:ext uri="{FF2B5EF4-FFF2-40B4-BE49-F238E27FC236}">
                    <a16:creationId xmlns:a16="http://schemas.microsoft.com/office/drawing/2014/main" id="{CB70CB94-4968-C167-6EDB-7D291F6A23F8}"/>
                  </a:ext>
                </a:extLst>
              </p:cNvPr>
              <p:cNvCxnSpPr>
                <a:cxnSpLocks/>
              </p:cNvCxnSpPr>
              <p:nvPr/>
            </p:nvCxnSpPr>
            <p:spPr>
              <a:xfrm>
                <a:off x="6203660" y="2677804"/>
                <a:ext cx="725428" cy="0"/>
              </a:xfrm>
              <a:prstGeom prst="straightConnector1">
                <a:avLst/>
              </a:prstGeom>
              <a:noFill/>
              <a:ln w="38100" cap="flat" cmpd="sng" algn="ctr">
                <a:solidFill>
                  <a:srgbClr val="7F7F7F"/>
                </a:solidFill>
                <a:prstDash val="solid"/>
                <a:miter lim="800000"/>
                <a:tailEnd type="triangle" w="lg" len="med"/>
              </a:ln>
              <a:effectLst/>
            </p:spPr>
          </p:cxnSp>
        </p:grpSp>
        <p:sp>
          <p:nvSpPr>
            <p:cNvPr id="2" name="TextBox 1">
              <a:extLst>
                <a:ext uri="{FF2B5EF4-FFF2-40B4-BE49-F238E27FC236}">
                  <a16:creationId xmlns:a16="http://schemas.microsoft.com/office/drawing/2014/main" id="{7C045C5C-D620-AB07-CCE6-5934DF82D550}"/>
                </a:ext>
              </a:extLst>
            </p:cNvPr>
            <p:cNvSpPr txBox="1"/>
            <p:nvPr/>
          </p:nvSpPr>
          <p:spPr>
            <a:xfrm>
              <a:off x="10099040" y="2114554"/>
              <a:ext cx="81280" cy="235962"/>
            </a:xfrm>
            <a:prstGeom prst="rect">
              <a:avLst/>
            </a:prstGeom>
            <a:solidFill>
              <a:srgbClr val="10508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a:ln>
                    <a:noFill/>
                  </a:ln>
                  <a:solidFill>
                    <a:srgbClr val="FFFFFF"/>
                  </a:solidFill>
                  <a:effectLst/>
                  <a:uLnTx/>
                  <a:uFillTx/>
                  <a:latin typeface="Arial" panose="020B0604020202020204"/>
                  <a:ea typeface="+mn-ea"/>
                  <a:cs typeface="+mn-cs"/>
                </a:rPr>
                <a:t>2</a:t>
              </a:r>
              <a:endParaRPr kumimoji="0" lang="en-GB" sz="1400" b="0" i="0" u="none" strike="noStrike" kern="1200" cap="none" spc="0" normalizeH="0" baseline="30000" noProof="0" err="1">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88886745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5F98163-A83C-24B6-6769-04CEE5288B62}"/>
              </a:ext>
            </a:extLst>
          </p:cNvPr>
          <p:cNvSpPr>
            <a:spLocks noGrp="1"/>
          </p:cNvSpPr>
          <p:nvPr>
            <p:ph sz="quarter" idx="13"/>
          </p:nvPr>
        </p:nvSpPr>
        <p:spPr>
          <a:xfrm>
            <a:off x="739453" y="1056699"/>
            <a:ext cx="10637379" cy="246853"/>
          </a:xfrm>
        </p:spPr>
        <p:txBody>
          <a:bodyPr/>
          <a:lstStyle/>
          <a:p>
            <a:r>
              <a:rPr lang="en-GB" sz="1400"/>
              <a:t>68 patients (26 EMZL, 12 SMZL, 26 NMZL, 4 UNK), ≥1 anti-CD20, median prior LoT: 2; Dose: 160 mg BID Median f-up: 15.7 mo</a:t>
            </a:r>
            <a:endParaRPr lang="en-GB" sz="1400" baseline="30000"/>
          </a:p>
        </p:txBody>
      </p:sp>
      <p:sp>
        <p:nvSpPr>
          <p:cNvPr id="3" name="Title 2">
            <a:extLst>
              <a:ext uri="{FF2B5EF4-FFF2-40B4-BE49-F238E27FC236}">
                <a16:creationId xmlns:a16="http://schemas.microsoft.com/office/drawing/2014/main" id="{1C49CAAC-0AEA-7884-3099-01FAC1401A05}"/>
              </a:ext>
            </a:extLst>
          </p:cNvPr>
          <p:cNvSpPr>
            <a:spLocks noGrp="1"/>
          </p:cNvSpPr>
          <p:nvPr>
            <p:ph type="ctrTitle"/>
          </p:nvPr>
        </p:nvSpPr>
        <p:spPr/>
        <p:txBody>
          <a:bodyPr/>
          <a:lstStyle/>
          <a:p>
            <a:r>
              <a:rPr lang="en-US" sz="2800">
                <a:latin typeface="Arial" panose="020B0604020202020204" pitchFamily="34" charset="0"/>
                <a:cs typeface="Arial" panose="020B0604020202020204" pitchFamily="34" charset="0"/>
              </a:rPr>
              <a:t>MAGNOLIA (BGB-3111-214): Zanubrutinib in R/R MZL – Response rates</a:t>
            </a:r>
            <a:endParaRPr lang="en-GB"/>
          </a:p>
        </p:txBody>
      </p:sp>
      <p:sp>
        <p:nvSpPr>
          <p:cNvPr id="6" name="TextBox 5">
            <a:extLst>
              <a:ext uri="{FF2B5EF4-FFF2-40B4-BE49-F238E27FC236}">
                <a16:creationId xmlns:a16="http://schemas.microsoft.com/office/drawing/2014/main" id="{AAE6ADD6-A275-5F2B-BBAF-6985D5504EDF}"/>
              </a:ext>
            </a:extLst>
          </p:cNvPr>
          <p:cNvSpPr txBox="1"/>
          <p:nvPr/>
        </p:nvSpPr>
        <p:spPr>
          <a:xfrm>
            <a:off x="5896194" y="6383199"/>
            <a:ext cx="5849124" cy="461665"/>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283349"/>
                </a:solidFill>
                <a:effectLst/>
                <a:uLnTx/>
                <a:uFillTx/>
                <a:latin typeface="Arial" panose="020B0604020202020204"/>
                <a:ea typeface="+mn-ea"/>
                <a:cs typeface="+mn-cs"/>
              </a:rPr>
              <a:t>DOR, duration of response; EMZL, extranodal marginal zone lymphoma; f-up, follow-up; INV, investigator; IRC, independent review committee; </a:t>
            </a:r>
            <a:r>
              <a:rPr kumimoji="0" lang="en-GB" sz="800" b="0" i="0" u="none" strike="noStrike" kern="1200" cap="none" spc="0" normalizeH="0" baseline="0" noProof="0" err="1">
                <a:ln>
                  <a:noFill/>
                </a:ln>
                <a:solidFill>
                  <a:srgbClr val="283349"/>
                </a:solidFill>
                <a:effectLst/>
                <a:uLnTx/>
                <a:uFillTx/>
                <a:latin typeface="Arial" panose="020B0604020202020204"/>
                <a:ea typeface="+mn-ea"/>
                <a:cs typeface="+mn-cs"/>
              </a:rPr>
              <a:t>LoT</a:t>
            </a:r>
            <a:r>
              <a:rPr kumimoji="0" lang="en-GB" sz="800" b="0" i="0" u="none" strike="noStrike" kern="1200" cap="none" spc="0" normalizeH="0" baseline="0" noProof="0">
                <a:ln>
                  <a:noFill/>
                </a:ln>
                <a:solidFill>
                  <a:srgbClr val="283349"/>
                </a:solidFill>
                <a:effectLst/>
                <a:uLnTx/>
                <a:uFillTx/>
                <a:latin typeface="Arial" panose="020B0604020202020204"/>
                <a:ea typeface="+mn-ea"/>
                <a:cs typeface="+mn-cs"/>
              </a:rPr>
              <a:t>, line of treatment; </a:t>
            </a:r>
            <a:r>
              <a:rPr kumimoji="0" lang="en-GB" sz="800" b="0" i="0" u="none" strike="noStrike" kern="1200" cap="none" spc="0" normalizeH="0" baseline="0" noProof="0" err="1">
                <a:ln>
                  <a:noFill/>
                </a:ln>
                <a:solidFill>
                  <a:srgbClr val="283349"/>
                </a:solidFill>
                <a:effectLst/>
                <a:uLnTx/>
                <a:uFillTx/>
                <a:latin typeface="Arial" panose="020B0604020202020204"/>
                <a:ea typeface="+mn-ea"/>
                <a:cs typeface="+mn-cs"/>
              </a:rPr>
              <a:t>mo</a:t>
            </a:r>
            <a:r>
              <a:rPr kumimoji="0" lang="en-GB" sz="800" b="0" i="0" u="none" strike="noStrike" kern="1200" cap="none" spc="0" normalizeH="0" baseline="0" noProof="0">
                <a:ln>
                  <a:noFill/>
                </a:ln>
                <a:solidFill>
                  <a:srgbClr val="283349"/>
                </a:solidFill>
                <a:effectLst/>
                <a:uLnTx/>
                <a:uFillTx/>
                <a:latin typeface="Arial" panose="020B0604020202020204"/>
                <a:ea typeface="+mn-ea"/>
                <a:cs typeface="+mn-cs"/>
              </a:rPr>
              <a:t>, months; MZL, marginal zone lymphoma; NMZL, nodal MZL; PFS, progression-free survival; ; SMZL, splenic MZL; UNK, unknown. Adapted from </a:t>
            </a:r>
            <a:r>
              <a:rPr kumimoji="0" lang="en-GB" sz="800" b="0" i="0" u="none" strike="noStrike" kern="1200" cap="none" spc="0" normalizeH="0" baseline="0" noProof="0" err="1">
                <a:ln>
                  <a:noFill/>
                </a:ln>
                <a:solidFill>
                  <a:srgbClr val="283349"/>
                </a:solidFill>
                <a:effectLst/>
                <a:uLnTx/>
                <a:uFillTx/>
                <a:latin typeface="Arial" panose="020B0604020202020204"/>
                <a:ea typeface="+mn-ea"/>
                <a:cs typeface="+mn-cs"/>
              </a:rPr>
              <a:t>Opat</a:t>
            </a:r>
            <a:r>
              <a:rPr kumimoji="0" lang="en-GB" sz="800" b="0" i="0" u="none" strike="noStrike" kern="1200" cap="none" spc="0" normalizeH="0" baseline="0" noProof="0">
                <a:ln>
                  <a:noFill/>
                </a:ln>
                <a:solidFill>
                  <a:srgbClr val="283349"/>
                </a:solidFill>
                <a:effectLst/>
                <a:uLnTx/>
                <a:uFillTx/>
                <a:latin typeface="Arial" panose="020B0604020202020204"/>
                <a:ea typeface="+mn-ea"/>
                <a:cs typeface="+mn-cs"/>
              </a:rPr>
              <a:t> S et al. </a:t>
            </a:r>
            <a:r>
              <a:rPr kumimoji="0" lang="en-US" sz="800" b="0" i="0" u="none" strike="noStrike" kern="1200" cap="none" spc="0" normalizeH="0" baseline="0" noProof="0">
                <a:ln>
                  <a:noFill/>
                </a:ln>
                <a:solidFill>
                  <a:srgbClr val="283349"/>
                </a:solidFill>
                <a:effectLst/>
                <a:uLnTx/>
                <a:uFillTx/>
                <a:latin typeface="Arial" panose="020B0604020202020204"/>
                <a:ea typeface="+mn-ea"/>
                <a:cs typeface="+mn-cs"/>
              </a:rPr>
              <a:t>Blood Adv. 2023;7(22):6801-6811.</a:t>
            </a:r>
            <a:endParaRPr kumimoji="0" lang="en-GB" sz="8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nvGrpSpPr>
          <p:cNvPr id="710" name="Group 709">
            <a:extLst>
              <a:ext uri="{FF2B5EF4-FFF2-40B4-BE49-F238E27FC236}">
                <a16:creationId xmlns:a16="http://schemas.microsoft.com/office/drawing/2014/main" id="{0A17A2C8-D40A-39C9-A4C4-0C7B1401BAEA}"/>
              </a:ext>
            </a:extLst>
          </p:cNvPr>
          <p:cNvGrpSpPr/>
          <p:nvPr/>
        </p:nvGrpSpPr>
        <p:grpSpPr>
          <a:xfrm>
            <a:off x="739907" y="1457312"/>
            <a:ext cx="5254388" cy="2770496"/>
            <a:chOff x="739907" y="1457312"/>
            <a:chExt cx="5254388" cy="2770496"/>
          </a:xfrm>
        </p:grpSpPr>
        <p:pic>
          <p:nvPicPr>
            <p:cNvPr id="45" name="Google Shape;740;p50">
              <a:extLst>
                <a:ext uri="{FF2B5EF4-FFF2-40B4-BE49-F238E27FC236}">
                  <a16:creationId xmlns:a16="http://schemas.microsoft.com/office/drawing/2014/main" id="{1DCBCC2C-0160-9AC1-A09E-3B09316C0134}"/>
                </a:ext>
              </a:extLst>
            </p:cNvPr>
            <p:cNvPicPr preferRelativeResize="0"/>
            <p:nvPr/>
          </p:nvPicPr>
          <p:blipFill rotWithShape="1">
            <a:blip r:embed="rId3">
              <a:alphaModFix/>
            </a:blip>
            <a:srcRect l="2446" t="7363" r="50081" b="52239"/>
            <a:stretch/>
          </p:blipFill>
          <p:spPr>
            <a:xfrm>
              <a:off x="739907" y="1457312"/>
              <a:ext cx="5254388" cy="2770496"/>
            </a:xfrm>
            <a:prstGeom prst="rect">
              <a:avLst/>
            </a:prstGeom>
            <a:noFill/>
            <a:ln>
              <a:noFill/>
            </a:ln>
          </p:spPr>
        </p:pic>
        <p:sp>
          <p:nvSpPr>
            <p:cNvPr id="46" name="Google Shape;741;p50">
              <a:extLst>
                <a:ext uri="{FF2B5EF4-FFF2-40B4-BE49-F238E27FC236}">
                  <a16:creationId xmlns:a16="http://schemas.microsoft.com/office/drawing/2014/main" id="{2187C4D6-7D58-A909-456F-D8656193347C}"/>
                </a:ext>
              </a:extLst>
            </p:cNvPr>
            <p:cNvSpPr txBox="1"/>
            <p:nvPr/>
          </p:nvSpPr>
          <p:spPr>
            <a:xfrm flipH="1">
              <a:off x="2050063" y="1524380"/>
              <a:ext cx="717256" cy="369277"/>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it-IT" sz="1600" b="1" i="0" u="none" strike="noStrike" kern="0" cap="none" spc="0" normalizeH="0" baseline="0" noProof="0">
                  <a:ln>
                    <a:noFill/>
                  </a:ln>
                  <a:solidFill>
                    <a:srgbClr val="283349"/>
                  </a:solidFill>
                  <a:effectLst/>
                  <a:uLnTx/>
                  <a:uFillTx/>
                  <a:latin typeface="Arial" panose="020B0604020202020204"/>
                  <a:ea typeface="Calibri"/>
                  <a:cs typeface="Calibri"/>
                  <a:sym typeface="Calibri"/>
                </a:rPr>
                <a:t>IRC</a:t>
              </a:r>
              <a:endParaRPr kumimoji="0" sz="1600" b="0" i="0" u="none" strike="noStrike" kern="0" cap="none" spc="0" normalizeH="0" baseline="30000" noProof="0">
                <a:ln>
                  <a:noFill/>
                </a:ln>
                <a:solidFill>
                  <a:srgbClr val="283349"/>
                </a:solidFill>
                <a:effectLst/>
                <a:uLnTx/>
                <a:uFillTx/>
                <a:latin typeface="Arial" panose="020B0604020202020204"/>
                <a:ea typeface="Geneva" charset="0"/>
                <a:cs typeface="Arial"/>
                <a:sym typeface="Arial"/>
              </a:endParaRPr>
            </a:p>
          </p:txBody>
        </p:sp>
        <p:sp>
          <p:nvSpPr>
            <p:cNvPr id="47" name="Google Shape;742;p50">
              <a:extLst>
                <a:ext uri="{FF2B5EF4-FFF2-40B4-BE49-F238E27FC236}">
                  <a16:creationId xmlns:a16="http://schemas.microsoft.com/office/drawing/2014/main" id="{45A652DD-484A-D6A7-2109-1C9A0787C883}"/>
                </a:ext>
              </a:extLst>
            </p:cNvPr>
            <p:cNvSpPr txBox="1"/>
            <p:nvPr/>
          </p:nvSpPr>
          <p:spPr>
            <a:xfrm flipH="1">
              <a:off x="4609839" y="1508139"/>
              <a:ext cx="717256" cy="369277"/>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it-IT" sz="1600" b="1" i="0" u="none" strike="noStrike" kern="0" cap="none" spc="0" normalizeH="0" baseline="0" noProof="0">
                  <a:ln>
                    <a:noFill/>
                  </a:ln>
                  <a:solidFill>
                    <a:srgbClr val="000000"/>
                  </a:solidFill>
                  <a:effectLst/>
                  <a:uLnTx/>
                  <a:uFillTx/>
                  <a:latin typeface="Arial" panose="020B0604020202020204"/>
                  <a:ea typeface="Calibri"/>
                  <a:cs typeface="Calibri"/>
                  <a:sym typeface="Calibri"/>
                </a:rPr>
                <a:t>INV</a:t>
              </a:r>
              <a:endParaRPr kumimoji="0" sz="1600" b="0" i="0" u="none" strike="noStrike" kern="0" cap="none" spc="0" normalizeH="0" baseline="0" noProof="0">
                <a:ln>
                  <a:noFill/>
                </a:ln>
                <a:solidFill>
                  <a:srgbClr val="000000"/>
                </a:solidFill>
                <a:effectLst/>
                <a:uLnTx/>
                <a:uFillTx/>
                <a:latin typeface="Arial" panose="020B0604020202020204"/>
                <a:ea typeface="Geneva" charset="0"/>
                <a:cs typeface="Arial"/>
                <a:sym typeface="Arial"/>
              </a:endParaRPr>
            </a:p>
          </p:txBody>
        </p:sp>
        <p:sp>
          <p:nvSpPr>
            <p:cNvPr id="61" name="TextBox 60">
              <a:extLst>
                <a:ext uri="{FF2B5EF4-FFF2-40B4-BE49-F238E27FC236}">
                  <a16:creationId xmlns:a16="http://schemas.microsoft.com/office/drawing/2014/main" id="{F5994772-AF07-3180-29B7-A84A523D63D4}"/>
                </a:ext>
              </a:extLst>
            </p:cNvPr>
            <p:cNvSpPr txBox="1"/>
            <p:nvPr/>
          </p:nvSpPr>
          <p:spPr>
            <a:xfrm>
              <a:off x="1820262" y="2047417"/>
              <a:ext cx="947057" cy="246221"/>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83349"/>
                  </a:solidFill>
                  <a:effectLst/>
                  <a:uLnTx/>
                  <a:uFillTx/>
                  <a:latin typeface="Arial" panose="020B0604020202020204"/>
                  <a:ea typeface="+mn-ea"/>
                  <a:cs typeface="+mn-cs"/>
                </a:rPr>
                <a:t>ORR 68.2%</a:t>
              </a:r>
              <a:endParaRPr kumimoji="0" lang="en-GB" sz="10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id="{FC7C8B65-B5E8-7F16-3D72-3F431A303CE4}"/>
                </a:ext>
              </a:extLst>
            </p:cNvPr>
            <p:cNvSpPr txBox="1"/>
            <p:nvPr/>
          </p:nvSpPr>
          <p:spPr>
            <a:xfrm>
              <a:off x="4380038" y="1893657"/>
              <a:ext cx="947057" cy="246221"/>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83349"/>
                  </a:solidFill>
                  <a:effectLst/>
                  <a:uLnTx/>
                  <a:uFillTx/>
                  <a:latin typeface="Arial" panose="020B0604020202020204"/>
                  <a:ea typeface="+mn-ea"/>
                  <a:cs typeface="+mn-cs"/>
                </a:rPr>
                <a:t>ORR 74.2%</a:t>
              </a:r>
              <a:endParaRPr kumimoji="0" lang="en-GB" sz="1000" b="1" i="0" u="none" strike="noStrike" kern="1200" cap="none" spc="0" normalizeH="0" baseline="0" noProof="0" err="1">
                <a:ln>
                  <a:noFill/>
                </a:ln>
                <a:solidFill>
                  <a:srgbClr val="283349"/>
                </a:solidFill>
                <a:effectLst/>
                <a:uLnTx/>
                <a:uFillTx/>
                <a:latin typeface="Arial" panose="020B0604020202020204"/>
                <a:ea typeface="+mn-ea"/>
                <a:cs typeface="+mn-cs"/>
              </a:endParaRPr>
            </a:p>
          </p:txBody>
        </p:sp>
        <p:sp>
          <p:nvSpPr>
            <p:cNvPr id="63" name="TextBox 62">
              <a:extLst>
                <a:ext uri="{FF2B5EF4-FFF2-40B4-BE49-F238E27FC236}">
                  <a16:creationId xmlns:a16="http://schemas.microsoft.com/office/drawing/2014/main" id="{2EAD01FF-6AD4-B212-B064-F02D7D068FFD}"/>
                </a:ext>
              </a:extLst>
            </p:cNvPr>
            <p:cNvSpPr txBox="1"/>
            <p:nvPr/>
          </p:nvSpPr>
          <p:spPr>
            <a:xfrm>
              <a:off x="1998515" y="2481403"/>
              <a:ext cx="590550" cy="246221"/>
            </a:xfrm>
            <a:prstGeom prst="rect">
              <a:avLst/>
            </a:prstGeom>
            <a:solidFill>
              <a:srgbClr val="2BA9A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25.8%</a:t>
              </a:r>
              <a:endParaRPr kumimoji="0" lang="en-GB" sz="10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704" name="TextBox 703">
              <a:extLst>
                <a:ext uri="{FF2B5EF4-FFF2-40B4-BE49-F238E27FC236}">
                  <a16:creationId xmlns:a16="http://schemas.microsoft.com/office/drawing/2014/main" id="{21D5F0C0-1EFC-907C-03D7-55FA2D03D46A}"/>
                </a:ext>
              </a:extLst>
            </p:cNvPr>
            <p:cNvSpPr txBox="1"/>
            <p:nvPr/>
          </p:nvSpPr>
          <p:spPr>
            <a:xfrm>
              <a:off x="4512864" y="2331725"/>
              <a:ext cx="590550" cy="246221"/>
            </a:xfrm>
            <a:prstGeom prst="rect">
              <a:avLst/>
            </a:prstGeom>
            <a:solidFill>
              <a:srgbClr val="2BA9A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25.8%</a:t>
              </a:r>
              <a:endParaRPr kumimoji="0" lang="en-GB" sz="10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705" name="TextBox 704">
              <a:extLst>
                <a:ext uri="{FF2B5EF4-FFF2-40B4-BE49-F238E27FC236}">
                  <a16:creationId xmlns:a16="http://schemas.microsoft.com/office/drawing/2014/main" id="{0AB13607-E05A-C9A1-2D46-2F616C81D6E0}"/>
                </a:ext>
              </a:extLst>
            </p:cNvPr>
            <p:cNvSpPr txBox="1"/>
            <p:nvPr/>
          </p:nvSpPr>
          <p:spPr>
            <a:xfrm>
              <a:off x="1998515" y="3330415"/>
              <a:ext cx="590550" cy="246221"/>
            </a:xfrm>
            <a:prstGeom prst="rect">
              <a:avLst/>
            </a:prstGeom>
            <a:solidFill>
              <a:srgbClr val="A5C24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42.4%</a:t>
              </a:r>
              <a:endParaRPr kumimoji="0" lang="en-GB" sz="10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706" name="TextBox 705">
              <a:extLst>
                <a:ext uri="{FF2B5EF4-FFF2-40B4-BE49-F238E27FC236}">
                  <a16:creationId xmlns:a16="http://schemas.microsoft.com/office/drawing/2014/main" id="{F123FD29-017E-E10B-AD1C-781182ED28E2}"/>
                </a:ext>
              </a:extLst>
            </p:cNvPr>
            <p:cNvSpPr txBox="1"/>
            <p:nvPr/>
          </p:nvSpPr>
          <p:spPr>
            <a:xfrm>
              <a:off x="4512864" y="3242323"/>
              <a:ext cx="590550" cy="246221"/>
            </a:xfrm>
            <a:prstGeom prst="rect">
              <a:avLst/>
            </a:prstGeom>
            <a:solidFill>
              <a:srgbClr val="A5C24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48.5%</a:t>
              </a:r>
              <a:endParaRPr kumimoji="0" lang="en-GB" sz="10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grpSp>
      <p:grpSp>
        <p:nvGrpSpPr>
          <p:cNvPr id="709" name="Group 708">
            <a:extLst>
              <a:ext uri="{FF2B5EF4-FFF2-40B4-BE49-F238E27FC236}">
                <a16:creationId xmlns:a16="http://schemas.microsoft.com/office/drawing/2014/main" id="{3B1EA337-90A1-8AF0-A39E-73395AE899B2}"/>
              </a:ext>
            </a:extLst>
          </p:cNvPr>
          <p:cNvGrpSpPr/>
          <p:nvPr/>
        </p:nvGrpSpPr>
        <p:grpSpPr>
          <a:xfrm>
            <a:off x="607357" y="4478896"/>
            <a:ext cx="5363571" cy="2379104"/>
            <a:chOff x="607357" y="4478896"/>
            <a:chExt cx="5363571" cy="2379104"/>
          </a:xfrm>
        </p:grpSpPr>
        <p:pic>
          <p:nvPicPr>
            <p:cNvPr id="48" name="Google Shape;743;p50">
              <a:extLst>
                <a:ext uri="{FF2B5EF4-FFF2-40B4-BE49-F238E27FC236}">
                  <a16:creationId xmlns:a16="http://schemas.microsoft.com/office/drawing/2014/main" id="{5ECA6070-FDDC-E77E-F0D3-7E11F908D85E}"/>
                </a:ext>
              </a:extLst>
            </p:cNvPr>
            <p:cNvPicPr preferRelativeResize="0"/>
            <p:nvPr/>
          </p:nvPicPr>
          <p:blipFill rotWithShape="1">
            <a:blip r:embed="rId3">
              <a:alphaModFix/>
            </a:blip>
            <a:srcRect l="50162" t="58905" r="1378" b="6484"/>
            <a:stretch/>
          </p:blipFill>
          <p:spPr>
            <a:xfrm>
              <a:off x="607357" y="4484345"/>
              <a:ext cx="5363571" cy="2373655"/>
            </a:xfrm>
            <a:prstGeom prst="rect">
              <a:avLst/>
            </a:prstGeom>
            <a:noFill/>
            <a:ln>
              <a:noFill/>
            </a:ln>
          </p:spPr>
        </p:pic>
        <p:sp>
          <p:nvSpPr>
            <p:cNvPr id="49" name="Google Shape;751;p50">
              <a:extLst>
                <a:ext uri="{FF2B5EF4-FFF2-40B4-BE49-F238E27FC236}">
                  <a16:creationId xmlns:a16="http://schemas.microsoft.com/office/drawing/2014/main" id="{D412024B-B6FF-E430-3E9D-01CD61C20A75}"/>
                </a:ext>
              </a:extLst>
            </p:cNvPr>
            <p:cNvSpPr txBox="1"/>
            <p:nvPr/>
          </p:nvSpPr>
          <p:spPr>
            <a:xfrm>
              <a:off x="1676294" y="5270612"/>
              <a:ext cx="3890843" cy="369277"/>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it-IT" sz="1600" b="1" i="0" u="none" strike="noStrike" kern="0" cap="none" spc="0" normalizeH="0" baseline="0" noProof="0">
                  <a:ln>
                    <a:noFill/>
                  </a:ln>
                  <a:solidFill>
                    <a:srgbClr val="C00000"/>
                  </a:solidFill>
                  <a:effectLst/>
                  <a:uLnTx/>
                  <a:uFillTx/>
                  <a:latin typeface="Arial" panose="020B0604020202020204"/>
                  <a:ea typeface="Calibri"/>
                  <a:cs typeface="Calibri"/>
                  <a:sym typeface="Calibri"/>
                </a:rPr>
                <a:t>Responses across all MZL subtypes</a:t>
              </a:r>
              <a:endParaRPr kumimoji="0" sz="1400" b="0" i="0" u="none" strike="noStrike" kern="0" cap="none" spc="0" normalizeH="0" baseline="30000" noProof="0">
                <a:ln>
                  <a:noFill/>
                </a:ln>
                <a:solidFill>
                  <a:srgbClr val="C00000"/>
                </a:solidFill>
                <a:effectLst/>
                <a:uLnTx/>
                <a:uFillTx/>
                <a:latin typeface="Arial" panose="020B0604020202020204"/>
                <a:ea typeface="Geneva" charset="0"/>
                <a:cs typeface="Arial"/>
                <a:sym typeface="Arial"/>
              </a:endParaRPr>
            </a:p>
          </p:txBody>
        </p:sp>
        <p:pic>
          <p:nvPicPr>
            <p:cNvPr id="59" name="Picture 58">
              <a:extLst>
                <a:ext uri="{FF2B5EF4-FFF2-40B4-BE49-F238E27FC236}">
                  <a16:creationId xmlns:a16="http://schemas.microsoft.com/office/drawing/2014/main" id="{5AE8EFE3-73D8-D5E9-B141-0542FADB214A}"/>
                </a:ext>
              </a:extLst>
            </p:cNvPr>
            <p:cNvPicPr>
              <a:picLocks noChangeAspect="1"/>
            </p:cNvPicPr>
            <p:nvPr/>
          </p:nvPicPr>
          <p:blipFill>
            <a:blip r:embed="rId4"/>
            <a:stretch>
              <a:fillRect/>
            </a:stretch>
          </p:blipFill>
          <p:spPr>
            <a:xfrm>
              <a:off x="4235900" y="4478896"/>
              <a:ext cx="1735028" cy="834494"/>
            </a:xfrm>
            <a:prstGeom prst="rect">
              <a:avLst/>
            </a:prstGeom>
          </p:spPr>
        </p:pic>
        <p:pic>
          <p:nvPicPr>
            <p:cNvPr id="708" name="Picture 707">
              <a:extLst>
                <a:ext uri="{FF2B5EF4-FFF2-40B4-BE49-F238E27FC236}">
                  <a16:creationId xmlns:a16="http://schemas.microsoft.com/office/drawing/2014/main" id="{E051E6A7-9D25-573D-5B05-A6D2E4FA0178}"/>
                </a:ext>
              </a:extLst>
            </p:cNvPr>
            <p:cNvPicPr>
              <a:picLocks noChangeAspect="1"/>
            </p:cNvPicPr>
            <p:nvPr/>
          </p:nvPicPr>
          <p:blipFill>
            <a:blip r:embed="rId5"/>
            <a:stretch>
              <a:fillRect/>
            </a:stretch>
          </p:blipFill>
          <p:spPr>
            <a:xfrm>
              <a:off x="739449" y="5103286"/>
              <a:ext cx="234962" cy="1073205"/>
            </a:xfrm>
            <a:prstGeom prst="rect">
              <a:avLst/>
            </a:prstGeom>
          </p:spPr>
        </p:pic>
      </p:grpSp>
      <p:sp>
        <p:nvSpPr>
          <p:cNvPr id="50" name="Google Shape;753;p50">
            <a:extLst>
              <a:ext uri="{FF2B5EF4-FFF2-40B4-BE49-F238E27FC236}">
                <a16:creationId xmlns:a16="http://schemas.microsoft.com/office/drawing/2014/main" id="{D9396043-8966-BC17-2DC0-0A37C941DFB7}"/>
              </a:ext>
            </a:extLst>
          </p:cNvPr>
          <p:cNvSpPr txBox="1"/>
          <p:nvPr/>
        </p:nvSpPr>
        <p:spPr>
          <a:xfrm>
            <a:off x="990600" y="4201666"/>
            <a:ext cx="2713555" cy="307722"/>
          </a:xfrm>
          <a:prstGeom prst="rect">
            <a:avLst/>
          </a:prstGeom>
          <a:noFill/>
          <a:ln w="19050">
            <a:solidFill>
              <a:srgbClr val="C00000"/>
            </a:solidFill>
          </a:ln>
        </p:spPr>
        <p:txBody>
          <a:bodyPr spcFirstLastPara="1" wrap="square" lIns="121900" tIns="60933" rIns="121900" bIns="60933"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it-IT" sz="1200" b="1" i="0" u="none" strike="noStrike" kern="0" cap="none" spc="0" normalizeH="0" baseline="0" noProof="0">
                <a:ln>
                  <a:noFill/>
                </a:ln>
                <a:solidFill>
                  <a:srgbClr val="C00000"/>
                </a:solidFill>
                <a:effectLst/>
                <a:uLnTx/>
                <a:uFillTx/>
                <a:latin typeface="Arial" panose="020B0604020202020204"/>
                <a:ea typeface="Calibri"/>
                <a:cs typeface="Calibri"/>
                <a:sym typeface="Calibri"/>
              </a:rPr>
              <a:t>Same after median f-up: 27.4 mo</a:t>
            </a:r>
            <a:endParaRPr kumimoji="0" sz="1200" b="0" i="0" u="none" strike="noStrike" kern="0" cap="none" spc="0" normalizeH="0" baseline="0" noProof="0">
              <a:ln>
                <a:noFill/>
              </a:ln>
              <a:solidFill>
                <a:srgbClr val="C00000"/>
              </a:solidFill>
              <a:effectLst/>
              <a:uLnTx/>
              <a:uFillTx/>
              <a:latin typeface="Arial" panose="020B0604020202020204"/>
              <a:ea typeface="Arial"/>
              <a:cs typeface="Arial"/>
              <a:sym typeface="Arial"/>
            </a:endParaRPr>
          </a:p>
        </p:txBody>
      </p:sp>
      <p:sp>
        <p:nvSpPr>
          <p:cNvPr id="24" name="Slide Number Placeholder 2">
            <a:extLst>
              <a:ext uri="{FF2B5EF4-FFF2-40B4-BE49-F238E27FC236}">
                <a16:creationId xmlns:a16="http://schemas.microsoft.com/office/drawing/2014/main" id="{48D2C433-C543-7285-2435-2DEA863E692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grpSp>
        <p:nvGrpSpPr>
          <p:cNvPr id="32" name="Group 31">
            <a:extLst>
              <a:ext uri="{FF2B5EF4-FFF2-40B4-BE49-F238E27FC236}">
                <a16:creationId xmlns:a16="http://schemas.microsoft.com/office/drawing/2014/main" id="{8C40CB80-FE29-C853-5BB5-2900CB92EF60}"/>
              </a:ext>
            </a:extLst>
          </p:cNvPr>
          <p:cNvGrpSpPr/>
          <p:nvPr/>
        </p:nvGrpSpPr>
        <p:grpSpPr>
          <a:xfrm>
            <a:off x="6415369" y="1347694"/>
            <a:ext cx="5443478" cy="5082227"/>
            <a:chOff x="6411686" y="1481632"/>
            <a:chExt cx="5443478" cy="5082227"/>
          </a:xfrm>
        </p:grpSpPr>
        <p:pic>
          <p:nvPicPr>
            <p:cNvPr id="7" name="Google Shape;744;p50">
              <a:extLst>
                <a:ext uri="{FF2B5EF4-FFF2-40B4-BE49-F238E27FC236}">
                  <a16:creationId xmlns:a16="http://schemas.microsoft.com/office/drawing/2014/main" id="{6A2BB2CC-84AC-518C-0DAD-00F4F7F62963}"/>
                </a:ext>
              </a:extLst>
            </p:cNvPr>
            <p:cNvPicPr preferRelativeResize="0"/>
            <p:nvPr/>
          </p:nvPicPr>
          <p:blipFill rotWithShape="1">
            <a:blip r:embed="rId6">
              <a:alphaModFix/>
            </a:blip>
            <a:srcRect l="5353" t="4564" r="2773" b="55652"/>
            <a:stretch/>
          </p:blipFill>
          <p:spPr>
            <a:xfrm>
              <a:off x="6682663" y="3976322"/>
              <a:ext cx="5172501" cy="2497543"/>
            </a:xfrm>
            <a:prstGeom prst="rect">
              <a:avLst/>
            </a:prstGeom>
            <a:noFill/>
            <a:ln>
              <a:noFill/>
            </a:ln>
          </p:spPr>
        </p:pic>
        <p:pic>
          <p:nvPicPr>
            <p:cNvPr id="8" name="Google Shape;745;p50">
              <a:extLst>
                <a:ext uri="{FF2B5EF4-FFF2-40B4-BE49-F238E27FC236}">
                  <a16:creationId xmlns:a16="http://schemas.microsoft.com/office/drawing/2014/main" id="{14CFC32A-033D-2558-F1C0-1D40D09A67C8}"/>
                </a:ext>
              </a:extLst>
            </p:cNvPr>
            <p:cNvPicPr preferRelativeResize="0"/>
            <p:nvPr/>
          </p:nvPicPr>
          <p:blipFill rotWithShape="1">
            <a:blip r:embed="rId6">
              <a:alphaModFix/>
            </a:blip>
            <a:srcRect l="4211" t="55104" r="2946" b="5422"/>
            <a:stretch/>
          </p:blipFill>
          <p:spPr>
            <a:xfrm>
              <a:off x="6592959" y="1481632"/>
              <a:ext cx="5227093" cy="2483893"/>
            </a:xfrm>
            <a:prstGeom prst="rect">
              <a:avLst/>
            </a:prstGeom>
            <a:noFill/>
            <a:ln>
              <a:noFill/>
            </a:ln>
          </p:spPr>
        </p:pic>
        <p:grpSp>
          <p:nvGrpSpPr>
            <p:cNvPr id="25" name="Group 24">
              <a:extLst>
                <a:ext uri="{FF2B5EF4-FFF2-40B4-BE49-F238E27FC236}">
                  <a16:creationId xmlns:a16="http://schemas.microsoft.com/office/drawing/2014/main" id="{2E00B9C9-E8E8-329C-275A-DB55A984999B}"/>
                </a:ext>
              </a:extLst>
            </p:cNvPr>
            <p:cNvGrpSpPr/>
            <p:nvPr/>
          </p:nvGrpSpPr>
          <p:grpSpPr>
            <a:xfrm>
              <a:off x="8632372" y="2201981"/>
              <a:ext cx="1839680" cy="1040342"/>
              <a:chOff x="3352800" y="2479607"/>
              <a:chExt cx="1839680" cy="1040342"/>
            </a:xfrm>
          </p:grpSpPr>
          <p:sp>
            <p:nvSpPr>
              <p:cNvPr id="21" name="Rectangle: Rounded Corners 20">
                <a:extLst>
                  <a:ext uri="{FF2B5EF4-FFF2-40B4-BE49-F238E27FC236}">
                    <a16:creationId xmlns:a16="http://schemas.microsoft.com/office/drawing/2014/main" id="{516139ED-8312-9F1F-D2A8-0655D44D18A9}"/>
                  </a:ext>
                </a:extLst>
              </p:cNvPr>
              <p:cNvSpPr/>
              <p:nvPr/>
            </p:nvSpPr>
            <p:spPr>
              <a:xfrm>
                <a:off x="3352800" y="2479607"/>
                <a:ext cx="1817914" cy="104034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E8685E05-008A-BD12-719B-4267AE4C437B}"/>
                  </a:ext>
                </a:extLst>
              </p:cNvPr>
              <p:cNvSpPr txBox="1"/>
              <p:nvPr/>
            </p:nvSpPr>
            <p:spPr>
              <a:xfrm>
                <a:off x="3374567" y="2523432"/>
                <a:ext cx="181791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3349"/>
                    </a:solidFill>
                    <a:effectLst/>
                    <a:uLnTx/>
                    <a:uFillTx/>
                    <a:latin typeface="Arial" panose="020B0604020202020204"/>
                    <a:ea typeface="+mn-ea"/>
                    <a:cs typeface="+mn-cs"/>
                  </a:rPr>
                  <a:t>DOR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12 mo = 93%</a:t>
                </a:r>
                <a:endParaRPr kumimoji="0" lang="en-US" sz="1800" b="0" i="0" u="none" strike="noStrike" kern="1200" cap="none" spc="0" normalizeH="0" baseline="30000" noProof="0">
                  <a:ln>
                    <a:noFill/>
                  </a:ln>
                  <a:solidFill>
                    <a:srgbClr val="2833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24 mo = 72.9%</a:t>
                </a:r>
                <a:endParaRPr kumimoji="0" lang="en-GB" sz="1800" b="0" i="0" u="none" strike="noStrike" kern="1200" cap="none" spc="0" normalizeH="0" baseline="30000" noProof="0" err="1">
                  <a:ln>
                    <a:noFill/>
                  </a:ln>
                  <a:solidFill>
                    <a:srgbClr val="283349"/>
                  </a:solidFill>
                  <a:effectLst/>
                  <a:uLnTx/>
                  <a:uFillTx/>
                  <a:latin typeface="Arial" panose="020B0604020202020204"/>
                  <a:ea typeface="+mn-ea"/>
                  <a:cs typeface="+mn-cs"/>
                </a:endParaRPr>
              </a:p>
            </p:txBody>
          </p:sp>
        </p:grpSp>
        <p:grpSp>
          <p:nvGrpSpPr>
            <p:cNvPr id="29" name="Group 28">
              <a:extLst>
                <a:ext uri="{FF2B5EF4-FFF2-40B4-BE49-F238E27FC236}">
                  <a16:creationId xmlns:a16="http://schemas.microsoft.com/office/drawing/2014/main" id="{8E62EF47-C489-8B2F-D61B-0A96FB299FF3}"/>
                </a:ext>
              </a:extLst>
            </p:cNvPr>
            <p:cNvGrpSpPr/>
            <p:nvPr/>
          </p:nvGrpSpPr>
          <p:grpSpPr>
            <a:xfrm>
              <a:off x="8654139" y="4825500"/>
              <a:ext cx="2422418" cy="1040342"/>
              <a:chOff x="3792158" y="4275439"/>
              <a:chExt cx="2422418" cy="1040342"/>
            </a:xfrm>
          </p:grpSpPr>
          <p:sp>
            <p:nvSpPr>
              <p:cNvPr id="27" name="Rectangle: Rounded Corners 26">
                <a:extLst>
                  <a:ext uri="{FF2B5EF4-FFF2-40B4-BE49-F238E27FC236}">
                    <a16:creationId xmlns:a16="http://schemas.microsoft.com/office/drawing/2014/main" id="{785E3101-6D08-0CA8-69A1-7B7BDA5DD848}"/>
                  </a:ext>
                </a:extLst>
              </p:cNvPr>
              <p:cNvSpPr/>
              <p:nvPr/>
            </p:nvSpPr>
            <p:spPr>
              <a:xfrm>
                <a:off x="3792158" y="4275439"/>
                <a:ext cx="2303841" cy="104034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DB267F49-6444-DC56-6878-E7D174D24721}"/>
                  </a:ext>
                </a:extLst>
              </p:cNvPr>
              <p:cNvSpPr txBox="1"/>
              <p:nvPr/>
            </p:nvSpPr>
            <p:spPr>
              <a:xfrm>
                <a:off x="3813926" y="4319264"/>
                <a:ext cx="24006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3349"/>
                    </a:solidFill>
                    <a:effectLst/>
                    <a:uLnTx/>
                    <a:uFillTx/>
                    <a:latin typeface="Arial" panose="020B0604020202020204"/>
                    <a:ea typeface="+mn-ea"/>
                    <a:cs typeface="+mn-cs"/>
                  </a:rPr>
                  <a:t>PFS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12 &amp; 15 mo = 82.5%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24 mo = 70.9%</a:t>
                </a:r>
                <a:endParaRPr kumimoji="0" lang="en-GB" sz="1800" b="0" i="0" u="none" strike="noStrike" kern="1200" cap="none" spc="0" normalizeH="0" baseline="0" noProof="0" err="1">
                  <a:ln>
                    <a:noFill/>
                  </a:ln>
                  <a:solidFill>
                    <a:srgbClr val="283349"/>
                  </a:solidFill>
                  <a:effectLst/>
                  <a:uLnTx/>
                  <a:uFillTx/>
                  <a:latin typeface="Arial" panose="020B0604020202020204"/>
                  <a:ea typeface="+mn-ea"/>
                  <a:cs typeface="+mn-cs"/>
                </a:endParaRPr>
              </a:p>
            </p:txBody>
          </p:sp>
        </p:grpSp>
        <p:sp>
          <p:nvSpPr>
            <p:cNvPr id="30" name="Rectangle 29">
              <a:extLst>
                <a:ext uri="{FF2B5EF4-FFF2-40B4-BE49-F238E27FC236}">
                  <a16:creationId xmlns:a16="http://schemas.microsoft.com/office/drawing/2014/main" id="{3D65654E-7F5D-EB94-0D95-710D91465916}"/>
                </a:ext>
              </a:extLst>
            </p:cNvPr>
            <p:cNvSpPr/>
            <p:nvPr/>
          </p:nvSpPr>
          <p:spPr>
            <a:xfrm>
              <a:off x="6411686" y="3820886"/>
              <a:ext cx="1034143" cy="1955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0EB367EB-D83D-D808-C7E1-2DBED83B4E24}"/>
                </a:ext>
              </a:extLst>
            </p:cNvPr>
            <p:cNvSpPr/>
            <p:nvPr/>
          </p:nvSpPr>
          <p:spPr>
            <a:xfrm>
              <a:off x="6564086" y="6368266"/>
              <a:ext cx="1034143" cy="1955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83197396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5665912-BD3A-7141-0217-6110D27B2D12}"/>
              </a:ext>
            </a:extLst>
          </p:cNvPr>
          <p:cNvSpPr>
            <a:spLocks noGrp="1"/>
          </p:cNvSpPr>
          <p:nvPr>
            <p:ph sz="quarter" idx="13"/>
          </p:nvPr>
        </p:nvSpPr>
        <p:spPr>
          <a:xfrm>
            <a:off x="739448" y="1618221"/>
            <a:ext cx="3320923" cy="700437"/>
          </a:xfrm>
        </p:spPr>
        <p:txBody>
          <a:bodyPr/>
          <a:lstStyle/>
          <a:p>
            <a:r>
              <a:rPr lang="en-US" sz="2000" b="1"/>
              <a:t>NOTCH not informative as in MCL and CLL</a:t>
            </a:r>
          </a:p>
        </p:txBody>
      </p:sp>
      <p:sp>
        <p:nvSpPr>
          <p:cNvPr id="24" name="Slide Number Placeholder 2">
            <a:extLst>
              <a:ext uri="{FF2B5EF4-FFF2-40B4-BE49-F238E27FC236}">
                <a16:creationId xmlns:a16="http://schemas.microsoft.com/office/drawing/2014/main" id="{48D2C433-C543-7285-2435-2DEA863E692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29AACFE3-EF04-B580-67A3-02C299F1D170}"/>
              </a:ext>
            </a:extLst>
          </p:cNvPr>
          <p:cNvSpPr>
            <a:spLocks noGrp="1"/>
          </p:cNvSpPr>
          <p:nvPr>
            <p:ph type="ctrTitle"/>
          </p:nvPr>
        </p:nvSpPr>
        <p:spPr/>
        <p:txBody>
          <a:bodyPr/>
          <a:lstStyle/>
          <a:p>
            <a:r>
              <a:rPr lang="en-US" sz="2800">
                <a:latin typeface="Arial" panose="020B0604020202020204" pitchFamily="34" charset="0"/>
                <a:cs typeface="Arial" panose="020B0604020202020204" pitchFamily="34" charset="0"/>
              </a:rPr>
              <a:t>MAGNOLIA (BGB-3111-214): Zanubrutinib in R/R MZL</a:t>
            </a:r>
            <a:endParaRPr lang="en-GB"/>
          </a:p>
        </p:txBody>
      </p:sp>
      <p:sp>
        <p:nvSpPr>
          <p:cNvPr id="23" name="TextBox 22">
            <a:extLst>
              <a:ext uri="{FF2B5EF4-FFF2-40B4-BE49-F238E27FC236}">
                <a16:creationId xmlns:a16="http://schemas.microsoft.com/office/drawing/2014/main" id="{2A84BFDE-F4FF-65DD-AEA2-CCCF46DDC8CA}"/>
              </a:ext>
            </a:extLst>
          </p:cNvPr>
          <p:cNvSpPr txBox="1"/>
          <p:nvPr/>
        </p:nvSpPr>
        <p:spPr>
          <a:xfrm>
            <a:off x="739448" y="6008794"/>
            <a:ext cx="10995352" cy="5078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BTK, Bruton's tyrosine kinase; CI, confidence interval; CLL, chronic lymphocytic leukemia; HR, hazard ratio; MCL, mantle cell lymphoma; MZL, marginal zone lymphoma; PFS, progression-free survival; R/R, relapsed/refractory.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Tatarczuch M et al. </a:t>
            </a:r>
            <a:r>
              <a:rPr kumimoji="0" lang="da-DK" sz="900" b="0" i="0" u="none" strike="noStrike" kern="1200" cap="none" spc="0" normalizeH="0" baseline="0" noProof="0">
                <a:ln>
                  <a:noFill/>
                </a:ln>
                <a:solidFill>
                  <a:srgbClr val="283349"/>
                </a:solidFill>
                <a:effectLst/>
                <a:uLnTx/>
                <a:uFillTx/>
                <a:latin typeface="Arial" panose="020B0604020202020204"/>
                <a:ea typeface="+mn-ea"/>
                <a:cs typeface="+mn-cs"/>
              </a:rPr>
              <a:t>Blood Adv. 2023;7(14):3531-3539.</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7" name="Google Shape;762;p51">
            <a:extLst>
              <a:ext uri="{FF2B5EF4-FFF2-40B4-BE49-F238E27FC236}">
                <a16:creationId xmlns:a16="http://schemas.microsoft.com/office/drawing/2014/main" id="{F3A63BC6-1CBA-A187-911E-C092F743FB56}"/>
              </a:ext>
            </a:extLst>
          </p:cNvPr>
          <p:cNvPicPr preferRelativeResize="0"/>
          <p:nvPr/>
        </p:nvPicPr>
        <p:blipFill rotWithShape="1">
          <a:blip r:embed="rId3">
            <a:alphaModFix/>
          </a:blip>
          <a:srcRect/>
          <a:stretch/>
        </p:blipFill>
        <p:spPr>
          <a:xfrm>
            <a:off x="4394672" y="1159102"/>
            <a:ext cx="6099408" cy="4712995"/>
          </a:xfrm>
          <a:prstGeom prst="rect">
            <a:avLst/>
          </a:prstGeom>
          <a:noFill/>
          <a:ln>
            <a:noFill/>
          </a:ln>
        </p:spPr>
      </p:pic>
    </p:spTree>
    <p:extLst>
      <p:ext uri="{BB962C8B-B14F-4D97-AF65-F5344CB8AC3E}">
        <p14:creationId xmlns:p14="http://schemas.microsoft.com/office/powerpoint/2010/main" val="67414426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2">
            <a:extLst>
              <a:ext uri="{FF2B5EF4-FFF2-40B4-BE49-F238E27FC236}">
                <a16:creationId xmlns:a16="http://schemas.microsoft.com/office/drawing/2014/main" id="{48D2C433-C543-7285-2435-2DEA863E692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1C49CAAC-0AEA-7884-3099-01FAC1401A05}"/>
              </a:ext>
            </a:extLst>
          </p:cNvPr>
          <p:cNvSpPr>
            <a:spLocks noGrp="1"/>
          </p:cNvSpPr>
          <p:nvPr>
            <p:ph type="ctrTitle"/>
          </p:nvPr>
        </p:nvSpPr>
        <p:spPr>
          <a:xfrm>
            <a:off x="739448" y="116957"/>
            <a:ext cx="11452552" cy="905449"/>
          </a:xfrm>
        </p:spPr>
        <p:txBody>
          <a:bodyPr/>
          <a:lstStyle/>
          <a:p>
            <a:r>
              <a:rPr lang="en-US" sz="2800" err="1">
                <a:latin typeface="Arial" panose="020B0604020202020204" pitchFamily="34" charset="0"/>
                <a:cs typeface="Arial" panose="020B0604020202020204" pitchFamily="34" charset="0"/>
              </a:rPr>
              <a:t>TEAEs</a:t>
            </a:r>
            <a:r>
              <a:rPr lang="en-US" sz="2800">
                <a:latin typeface="Arial" panose="020B0604020202020204" pitchFamily="34" charset="0"/>
                <a:cs typeface="Arial" panose="020B0604020202020204" pitchFamily="34" charset="0"/>
              </a:rPr>
              <a:t> of Clinical Interest</a:t>
            </a:r>
            <a:endParaRPr lang="en-GB"/>
          </a:p>
        </p:txBody>
      </p:sp>
      <p:sp>
        <p:nvSpPr>
          <p:cNvPr id="23" name="TextBox 22">
            <a:extLst>
              <a:ext uri="{FF2B5EF4-FFF2-40B4-BE49-F238E27FC236}">
                <a16:creationId xmlns:a16="http://schemas.microsoft.com/office/drawing/2014/main" id="{2A84BFDE-F4FF-65DD-AEA2-CCCF46DDC8CA}"/>
              </a:ext>
            </a:extLst>
          </p:cNvPr>
          <p:cNvSpPr txBox="1"/>
          <p:nvPr/>
        </p:nvSpPr>
        <p:spPr>
          <a:xfrm>
            <a:off x="739448" y="5147053"/>
            <a:ext cx="10982382" cy="1338828"/>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a</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Fatal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infection: COVID-19 pneumonia (n=2);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b</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Gastrointestinal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hemorrhage (day 862) in a patient who also received anticoagulant for pulmonary embolism; patient continued zanubrutinib with no recurrent bleeding episode.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c</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Two</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2 patients had new-onset hypertension; none led to treatment reduction or discontinuation;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d</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Atrial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fibrillation in a patient with preexisting atrial fibrillation (21 days after end of treatment owing to disease progression). Patient with atrial flutter recovered spontaneously and continued zanubrutinib;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e</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Ventricular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extrasystole in an 83-year-old patient with no known cardiac history, was non-serious, transient, resolved on the same day, and did not lead to treatment modification or discontinuation;</a:t>
            </a:r>
            <a:b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mn-cs"/>
              </a:rPr>
              <a:t>f</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mn-cs"/>
              </a:rPr>
              <a:t>Includes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basal cell and squamous cell carcinoma and basal cell carcinoma (with history of skin cancer); papillary thyroid carcinoma; (with preexisting thyroid nodule); recurrent bladder cancer and prostate cancer (with history of bladder cancer); and acute myeloid leukemia (with prior chemotherapy with alkylating agent).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TEAE, treatment-emergent adverse event.</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Adapted from Opat S et al. Blood Adv. 2023;7(22):6801-6811.</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graphicFrame>
        <p:nvGraphicFramePr>
          <p:cNvPr id="4" name="Content Placeholder 5">
            <a:extLst>
              <a:ext uri="{FF2B5EF4-FFF2-40B4-BE49-F238E27FC236}">
                <a16:creationId xmlns:a16="http://schemas.microsoft.com/office/drawing/2014/main" id="{40B35C39-256F-24D1-57A5-6763236B767D}"/>
              </a:ext>
            </a:extLst>
          </p:cNvPr>
          <p:cNvGraphicFramePr>
            <a:graphicFrameLocks/>
          </p:cNvGraphicFramePr>
          <p:nvPr/>
        </p:nvGraphicFramePr>
        <p:xfrm>
          <a:off x="2181218" y="1409700"/>
          <a:ext cx="7829564" cy="3317588"/>
        </p:xfrm>
        <a:graphic>
          <a:graphicData uri="http://schemas.openxmlformats.org/drawingml/2006/table">
            <a:tbl>
              <a:tblPr firstRow="1" bandRow="1"/>
              <a:tblGrid>
                <a:gridCol w="3592902">
                  <a:extLst>
                    <a:ext uri="{9D8B030D-6E8A-4147-A177-3AD203B41FA5}">
                      <a16:colId xmlns:a16="http://schemas.microsoft.com/office/drawing/2014/main" val="3197766027"/>
                    </a:ext>
                  </a:extLst>
                </a:gridCol>
                <a:gridCol w="2211299">
                  <a:extLst>
                    <a:ext uri="{9D8B030D-6E8A-4147-A177-3AD203B41FA5}">
                      <a16:colId xmlns:a16="http://schemas.microsoft.com/office/drawing/2014/main" val="421325498"/>
                    </a:ext>
                  </a:extLst>
                </a:gridCol>
                <a:gridCol w="2025363">
                  <a:extLst>
                    <a:ext uri="{9D8B030D-6E8A-4147-A177-3AD203B41FA5}">
                      <a16:colId xmlns:a16="http://schemas.microsoft.com/office/drawing/2014/main" val="2244787145"/>
                    </a:ext>
                  </a:extLst>
                </a:gridCol>
              </a:tblGrid>
              <a:tr h="440038">
                <a:tc row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altLang="zh-CN" sz="1600" b="1" err="1">
                          <a:solidFill>
                            <a:srgbClr val="FFFFFF"/>
                          </a:solidFill>
                          <a:latin typeface="+mj-lt"/>
                          <a:cs typeface="Arial" panose="020B0604020202020204" pitchFamily="34" charset="0"/>
                        </a:rPr>
                        <a:t>TEAEs</a:t>
                      </a:r>
                      <a:r>
                        <a:rPr lang="en-US" altLang="zh-CN" sz="1600" b="1">
                          <a:solidFill>
                            <a:srgbClr val="FFFFFF"/>
                          </a:solidFill>
                          <a:latin typeface="+mj-lt"/>
                          <a:cs typeface="Arial" panose="020B0604020202020204" pitchFamily="34" charset="0"/>
                        </a:rPr>
                        <a:t> of interest</a:t>
                      </a:r>
                      <a:r>
                        <a:rPr lang="en-US" altLang="zh-CN" sz="1600">
                          <a:solidFill>
                            <a:srgbClr val="FFFFFF"/>
                          </a:solidFill>
                          <a:latin typeface="+mj-lt"/>
                          <a:cs typeface="Arial" panose="020B0604020202020204" pitchFamily="34" charset="0"/>
                        </a:rPr>
                        <a:t>, n (%)</a:t>
                      </a:r>
                      <a:endParaRPr lang="en-US" altLang="zh-CN" sz="1600" b="1">
                        <a:solidFill>
                          <a:srgbClr val="FFFFFF"/>
                        </a:solidFill>
                        <a:latin typeface="+mj-lt"/>
                        <a:cs typeface="Arial" panose="020B0604020202020204" pitchFamily="34" charset="0"/>
                      </a:endParaRPr>
                    </a:p>
                  </a:txBody>
                  <a:tcPr anchor="b">
                    <a:lnL w="12700" cmpd="sng">
                      <a:noFill/>
                    </a:lnL>
                    <a:lnR>
                      <a:noFill/>
                    </a:lnR>
                    <a:lnT w="12700" cmpd="sng">
                      <a:noFill/>
                    </a:lnT>
                    <a:lnB w="12700" cmpd="sng">
                      <a:noFill/>
                    </a:lnB>
                    <a:lnTlToBr w="12700" cmpd="sng">
                      <a:noFill/>
                      <a:prstDash val="solid"/>
                    </a:lnTlToBr>
                    <a:lnBlToTr w="12700" cmpd="sng">
                      <a:noFill/>
                      <a:prstDash val="solid"/>
                    </a:lnBlToTr>
                    <a:solidFill>
                      <a:srgbClr val="10508F"/>
                    </a:solidFill>
                  </a:tcPr>
                </a:tc>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600">
                          <a:solidFill>
                            <a:srgbClr val="FFFFFF"/>
                          </a:solidFill>
                          <a:latin typeface="+mj-lt"/>
                          <a:cs typeface="Arial" panose="020B0604020202020204" pitchFamily="34" charset="0"/>
                        </a:rPr>
                        <a:t>N=68</a:t>
                      </a:r>
                      <a:endParaRPr lang="zh-CN" altLang="en-US" sz="1600" strike="sngStrike">
                        <a:solidFill>
                          <a:srgbClr val="FFFFFF"/>
                        </a:solidFill>
                        <a:latin typeface="+mj-lt"/>
                        <a:cs typeface="Arial" panose="020B0604020202020204" pitchFamily="34" charset="0"/>
                      </a:endParaRPr>
                    </a:p>
                  </a:txBody>
                  <a:tcPr>
                    <a:lnL>
                      <a:noFill/>
                    </a:lnL>
                    <a:lnR w="12700" cmpd="sng">
                      <a:noFill/>
                    </a:lnR>
                    <a:lnT w="12700" cmpd="sng">
                      <a:no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0508F"/>
                    </a:solidFill>
                  </a:tcPr>
                </a:tc>
                <a:tc hMerge="1">
                  <a:txBody>
                    <a:bodyPr/>
                    <a:lstStyle/>
                    <a:p>
                      <a:endParaRPr lang="en-US"/>
                    </a:p>
                  </a:txBody>
                  <a:tcPr/>
                </a:tc>
                <a:extLst>
                  <a:ext uri="{0D108BD9-81ED-4DB2-BD59-A6C34878D82A}">
                    <a16:rowId xmlns:a16="http://schemas.microsoft.com/office/drawing/2014/main" val="2585334896"/>
                  </a:ext>
                </a:extLst>
              </a:tr>
              <a:tr h="440038">
                <a:tc vMerge="1">
                  <a:txBody>
                    <a:bodyPr/>
                    <a:lstStyle/>
                    <a:p>
                      <a:endParaRPr lang="en-US"/>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1">
                          <a:solidFill>
                            <a:srgbClr val="FFFFFF"/>
                          </a:solidFill>
                          <a:latin typeface="+mj-lt"/>
                          <a:cs typeface="Arial" panose="020B0604020202020204" pitchFamily="34" charset="0"/>
                        </a:rPr>
                        <a:t>All grade</a:t>
                      </a:r>
                      <a:endParaRPr lang="zh-CN" altLang="en-US" sz="1600" b="1">
                        <a:solidFill>
                          <a:srgbClr val="FFFFFF"/>
                        </a:solidFill>
                        <a:latin typeface="+mj-lt"/>
                        <a:cs typeface="Arial" panose="020B0604020202020204" pitchFamily="34" charset="0"/>
                      </a:endParaRPr>
                    </a:p>
                  </a:txBody>
                  <a:tcPr anchor="ctr">
                    <a:lnL>
                      <a:noFill/>
                    </a:lnL>
                    <a:lnR>
                      <a:noFill/>
                    </a:lnR>
                    <a:lnT w="12700" cap="flat" cmpd="sng" algn="ctr">
                      <a:solidFill>
                        <a:sysClr val="window" lastClr="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0508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altLang="zh-CN" sz="1600" b="1" kern="1200">
                          <a:solidFill>
                            <a:srgbClr val="FFFFFF"/>
                          </a:solidFill>
                          <a:latin typeface="+mj-lt"/>
                          <a:cs typeface="Arial" panose="020B0604020202020204" pitchFamily="34" charset="0"/>
                        </a:rPr>
                        <a:t>Grade ≥3</a:t>
                      </a:r>
                      <a:endParaRPr lang="en-US" altLang="zh-CN" sz="1600" b="1" kern="1200">
                        <a:solidFill>
                          <a:srgbClr val="FFFFFF"/>
                        </a:solidFill>
                        <a:latin typeface="+mj-lt"/>
                        <a:ea typeface="+mn-ea"/>
                        <a:cs typeface="Arial" panose="020B0604020202020204" pitchFamily="34" charset="0"/>
                      </a:endParaRPr>
                    </a:p>
                  </a:txBody>
                  <a:tcPr anchor="ctr">
                    <a:lnL>
                      <a:noFill/>
                    </a:lnL>
                    <a:lnR w="12700" cmpd="sng">
                      <a:noFill/>
                    </a:lnR>
                    <a:lnT w="12700" cap="flat" cmpd="sng" algn="ctr">
                      <a:solidFill>
                        <a:sysClr val="window" lastClr="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0508F"/>
                    </a:solidFill>
                  </a:tcPr>
                </a:tc>
                <a:extLst>
                  <a:ext uri="{0D108BD9-81ED-4DB2-BD59-A6C34878D82A}">
                    <a16:rowId xmlns:a16="http://schemas.microsoft.com/office/drawing/2014/main" val="369124915"/>
                  </a:ext>
                </a:extLst>
              </a:tr>
              <a:tr h="3482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ltLang="zh-CN" sz="1600" b="1">
                          <a:solidFill>
                            <a:schemeClr val="bg1">
                              <a:lumMod val="50000"/>
                            </a:schemeClr>
                          </a:solidFill>
                          <a:latin typeface="+mj-lt"/>
                          <a:cs typeface="Arial" panose="020B0604020202020204" pitchFamily="34" charset="0"/>
                        </a:rPr>
                        <a:t>Infections</a:t>
                      </a:r>
                    </a:p>
                  </a:txBody>
                  <a:tcPr>
                    <a:lnL w="12700" cmpd="sng">
                      <a:noFill/>
                    </a:lnL>
                    <a:lnR>
                      <a:noFill/>
                    </a:lnR>
                    <a:lnT w="12700" cmpd="sng">
                      <a:noFill/>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a:solidFill>
                            <a:schemeClr val="bg1">
                              <a:lumMod val="50000"/>
                            </a:schemeClr>
                          </a:solidFill>
                          <a:latin typeface="+mj-lt"/>
                          <a:cs typeface="Arial" panose="020B0604020202020204" pitchFamily="34" charset="0"/>
                        </a:rPr>
                        <a:t>38 (56)</a:t>
                      </a:r>
                    </a:p>
                  </a:txBody>
                  <a:tcPr>
                    <a:lnL>
                      <a:noFill/>
                    </a:lnL>
                    <a:lnR>
                      <a:noFill/>
                    </a:lnR>
                    <a:lnT w="12700" cmpd="sng">
                      <a:noFill/>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a:solidFill>
                            <a:schemeClr val="bg1">
                              <a:lumMod val="50000"/>
                            </a:schemeClr>
                          </a:solidFill>
                          <a:latin typeface="+mj-lt"/>
                          <a:cs typeface="Arial" panose="020B0604020202020204" pitchFamily="34" charset="0"/>
                        </a:rPr>
                        <a:t>15 (22)</a:t>
                      </a:r>
                      <a:r>
                        <a:rPr lang="en-US" altLang="zh-CN" sz="1600" b="0" baseline="30000">
                          <a:solidFill>
                            <a:schemeClr val="bg1">
                              <a:lumMod val="50000"/>
                            </a:schemeClr>
                          </a:solidFill>
                          <a:latin typeface="+mj-lt"/>
                          <a:cs typeface="Arial" panose="020B0604020202020204" pitchFamily="34" charset="0"/>
                        </a:rPr>
                        <a:t>a</a:t>
                      </a:r>
                    </a:p>
                  </a:txBody>
                  <a:tcPr>
                    <a:lnL>
                      <a:noFill/>
                    </a:lnL>
                    <a:lnR w="12700" cmpd="sng">
                      <a:noFill/>
                    </a:lnR>
                    <a:lnT w="12700" cmpd="sng">
                      <a:noFill/>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0929455"/>
                  </a:ext>
                </a:extLst>
              </a:tr>
              <a:tr h="3482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ltLang="zh-CN" sz="1600" b="1">
                          <a:solidFill>
                            <a:schemeClr val="bg1">
                              <a:lumMod val="50000"/>
                            </a:schemeClr>
                          </a:solidFill>
                          <a:latin typeface="+mj-lt"/>
                          <a:cs typeface="Arial" panose="020B0604020202020204" pitchFamily="34" charset="0"/>
                        </a:rPr>
                        <a:t>Hemorrhage</a:t>
                      </a:r>
                    </a:p>
                  </a:txBody>
                  <a:tcPr>
                    <a:lnL w="12700" cmpd="sng">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a:solidFill>
                            <a:schemeClr val="bg1">
                              <a:lumMod val="50000"/>
                            </a:schemeClr>
                          </a:solidFill>
                          <a:latin typeface="+mj-lt"/>
                          <a:cs typeface="Arial" panose="020B0604020202020204" pitchFamily="34" charset="0"/>
                        </a:rPr>
                        <a:t>28 (41)</a:t>
                      </a:r>
                    </a:p>
                  </a:txBody>
                  <a:tcPr>
                    <a:lnL>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a:solidFill>
                            <a:schemeClr val="bg1">
                              <a:lumMod val="50000"/>
                            </a:schemeClr>
                          </a:solidFill>
                          <a:latin typeface="+mj-lt"/>
                          <a:cs typeface="Arial" panose="020B0604020202020204" pitchFamily="34" charset="0"/>
                        </a:rPr>
                        <a:t>1 (1.5)</a:t>
                      </a:r>
                      <a:r>
                        <a:rPr lang="en-US" altLang="zh-CN" sz="1600" b="0" baseline="30000">
                          <a:solidFill>
                            <a:schemeClr val="bg1">
                              <a:lumMod val="50000"/>
                            </a:schemeClr>
                          </a:solidFill>
                          <a:latin typeface="+mj-lt"/>
                          <a:cs typeface="Arial" panose="020B0604020202020204" pitchFamily="34" charset="0"/>
                        </a:rPr>
                        <a:t>b</a:t>
                      </a:r>
                    </a:p>
                  </a:txBody>
                  <a:tcPr>
                    <a:lnL>
                      <a:noFill/>
                    </a:lnL>
                    <a:lnR w="12700" cmpd="sng">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1158203997"/>
                  </a:ext>
                </a:extLst>
              </a:tr>
              <a:tr h="3482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ltLang="zh-CN" sz="1600" b="1">
                          <a:solidFill>
                            <a:schemeClr val="bg1">
                              <a:lumMod val="50000"/>
                            </a:schemeClr>
                          </a:solidFill>
                          <a:latin typeface="+mj-lt"/>
                          <a:cs typeface="Arial" panose="020B0604020202020204" pitchFamily="34" charset="0"/>
                        </a:rPr>
                        <a:t>Cardiac</a:t>
                      </a:r>
                    </a:p>
                  </a:txBody>
                  <a:tcPr>
                    <a:lnL w="12700" cmpd="sng">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lang="zh-CN" altLang="en-US" sz="1600" b="0">
                        <a:solidFill>
                          <a:schemeClr val="bg1">
                            <a:lumMod val="50000"/>
                          </a:schemeClr>
                        </a:solidFill>
                        <a:latin typeface="+mj-lt"/>
                        <a:cs typeface="Arial" panose="020B0604020202020204" pitchFamily="34" charset="0"/>
                      </a:endParaRPr>
                    </a:p>
                  </a:txBody>
                  <a:tcPr>
                    <a:lnL>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lang="zh-CN" altLang="en-US" sz="1600" b="0">
                        <a:solidFill>
                          <a:schemeClr val="bg1">
                            <a:lumMod val="50000"/>
                          </a:schemeClr>
                        </a:solidFill>
                        <a:latin typeface="+mj-lt"/>
                        <a:cs typeface="Arial" panose="020B0604020202020204" pitchFamily="34" charset="0"/>
                      </a:endParaRPr>
                    </a:p>
                  </a:txBody>
                  <a:tcPr>
                    <a:lnL>
                      <a:noFill/>
                    </a:lnL>
                    <a:lnR w="12700" cmpd="sng">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9580271"/>
                  </a:ext>
                </a:extLst>
              </a:tr>
              <a:tr h="3482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ltLang="zh-CN" sz="1600" b="0">
                          <a:solidFill>
                            <a:schemeClr val="bg1">
                              <a:lumMod val="50000"/>
                            </a:schemeClr>
                          </a:solidFill>
                          <a:latin typeface="+mj-lt"/>
                          <a:cs typeface="Arial" panose="020B0604020202020204" pitchFamily="34" charset="0"/>
                        </a:rPr>
                        <a:t>     Hypertension</a:t>
                      </a:r>
                    </a:p>
                  </a:txBody>
                  <a:tcPr>
                    <a:lnL w="12700" cmpd="sng">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a:solidFill>
                            <a:schemeClr val="bg1">
                              <a:lumMod val="50000"/>
                            </a:schemeClr>
                          </a:solidFill>
                          <a:latin typeface="+mj-lt"/>
                          <a:cs typeface="Arial" panose="020B0604020202020204" pitchFamily="34" charset="0"/>
                        </a:rPr>
                        <a:t>3 (4)</a:t>
                      </a:r>
                      <a:r>
                        <a:rPr lang="en-US" altLang="zh-CN" sz="1600" b="0" baseline="30000">
                          <a:solidFill>
                            <a:schemeClr val="bg1">
                              <a:lumMod val="50000"/>
                            </a:schemeClr>
                          </a:solidFill>
                          <a:latin typeface="+mj-lt"/>
                          <a:cs typeface="Arial" panose="020B0604020202020204" pitchFamily="34" charset="0"/>
                        </a:rPr>
                        <a:t>c</a:t>
                      </a:r>
                    </a:p>
                  </a:txBody>
                  <a:tcPr>
                    <a:lnL>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a:solidFill>
                            <a:schemeClr val="bg1">
                              <a:lumMod val="50000"/>
                            </a:schemeClr>
                          </a:solidFill>
                          <a:latin typeface="+mj-lt"/>
                          <a:cs typeface="Arial" panose="020B0604020202020204" pitchFamily="34" charset="0"/>
                        </a:rPr>
                        <a:t>2 (3)</a:t>
                      </a:r>
                      <a:endParaRPr lang="en-US" altLang="zh-CN" sz="1600" b="0" baseline="30000">
                        <a:solidFill>
                          <a:schemeClr val="bg1">
                            <a:lumMod val="50000"/>
                          </a:schemeClr>
                        </a:solidFill>
                        <a:latin typeface="+mj-lt"/>
                        <a:cs typeface="Arial" panose="020B0604020202020204" pitchFamily="34" charset="0"/>
                      </a:endParaRPr>
                    </a:p>
                  </a:txBody>
                  <a:tcPr>
                    <a:lnL>
                      <a:noFill/>
                    </a:lnL>
                    <a:lnR w="12700" cmpd="sng">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3859377751"/>
                  </a:ext>
                </a:extLst>
              </a:tr>
              <a:tr h="3482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ltLang="zh-CN" sz="1600" b="0">
                          <a:solidFill>
                            <a:schemeClr val="bg1">
                              <a:lumMod val="50000"/>
                            </a:schemeClr>
                          </a:solidFill>
                          <a:latin typeface="+mj-lt"/>
                          <a:cs typeface="Arial" panose="020B0604020202020204" pitchFamily="34" charset="0"/>
                        </a:rPr>
                        <a:t>     Atrial fibrillation/flutter</a:t>
                      </a:r>
                      <a:endParaRPr lang="en-US" altLang="zh-CN" sz="1600" b="0" baseline="30000">
                        <a:solidFill>
                          <a:schemeClr val="bg1">
                            <a:lumMod val="50000"/>
                          </a:schemeClr>
                        </a:solidFill>
                        <a:latin typeface="+mj-lt"/>
                        <a:cs typeface="Arial" panose="020B0604020202020204" pitchFamily="34" charset="0"/>
                      </a:endParaRPr>
                    </a:p>
                  </a:txBody>
                  <a:tcPr>
                    <a:lnL w="12700" cmpd="sng">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a:solidFill>
                            <a:schemeClr val="bg1">
                              <a:lumMod val="50000"/>
                            </a:schemeClr>
                          </a:solidFill>
                          <a:latin typeface="+mj-lt"/>
                          <a:cs typeface="Arial" panose="020B0604020202020204" pitchFamily="34" charset="0"/>
                        </a:rPr>
                        <a:t> 2 (3)</a:t>
                      </a:r>
                      <a:r>
                        <a:rPr lang="en-US" altLang="zh-CN" sz="1600" b="0" baseline="30000">
                          <a:solidFill>
                            <a:schemeClr val="bg1">
                              <a:lumMod val="50000"/>
                            </a:schemeClr>
                          </a:solidFill>
                          <a:latin typeface="+mj-lt"/>
                          <a:cs typeface="Arial" panose="020B0604020202020204" pitchFamily="34" charset="0"/>
                        </a:rPr>
                        <a:t>d</a:t>
                      </a:r>
                      <a:endParaRPr lang="en-US" altLang="zh-CN" sz="1600" b="0">
                        <a:solidFill>
                          <a:schemeClr val="bg1">
                            <a:lumMod val="50000"/>
                          </a:schemeClr>
                        </a:solidFill>
                        <a:latin typeface="+mj-lt"/>
                        <a:cs typeface="Arial" panose="020B0604020202020204" pitchFamily="34" charset="0"/>
                      </a:endParaRPr>
                    </a:p>
                  </a:txBody>
                  <a:tcPr>
                    <a:lnL>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a:solidFill>
                            <a:schemeClr val="bg1">
                              <a:lumMod val="50000"/>
                            </a:schemeClr>
                          </a:solidFill>
                          <a:latin typeface="+mj-lt"/>
                          <a:cs typeface="Arial" panose="020B0604020202020204" pitchFamily="34" charset="0"/>
                        </a:rPr>
                        <a:t>1 (1.5)</a:t>
                      </a:r>
                    </a:p>
                  </a:txBody>
                  <a:tcPr>
                    <a:lnL>
                      <a:noFill/>
                    </a:lnL>
                    <a:lnR w="12700" cmpd="sng">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4226217"/>
                  </a:ext>
                </a:extLst>
              </a:tr>
              <a:tr h="3482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ltLang="zh-CN" sz="1600" b="0" baseline="0">
                          <a:solidFill>
                            <a:schemeClr val="bg1">
                              <a:lumMod val="50000"/>
                            </a:schemeClr>
                          </a:solidFill>
                          <a:latin typeface="+mj-lt"/>
                          <a:cs typeface="Arial" panose="020B0604020202020204" pitchFamily="34" charset="0"/>
                        </a:rPr>
                        <a:t>     Ventricular extrasystole</a:t>
                      </a:r>
                    </a:p>
                  </a:txBody>
                  <a:tcPr>
                    <a:lnL w="12700" cmpd="sng">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a:solidFill>
                            <a:schemeClr val="bg1">
                              <a:lumMod val="50000"/>
                            </a:schemeClr>
                          </a:solidFill>
                          <a:latin typeface="+mj-lt"/>
                          <a:cs typeface="Arial" panose="020B0604020202020204" pitchFamily="34" charset="0"/>
                        </a:rPr>
                        <a:t>1 (1.5)</a:t>
                      </a:r>
                      <a:r>
                        <a:rPr lang="en-US" altLang="zh-CN" sz="1600" b="0" baseline="30000">
                          <a:solidFill>
                            <a:schemeClr val="bg1">
                              <a:lumMod val="50000"/>
                            </a:schemeClr>
                          </a:solidFill>
                          <a:latin typeface="+mj-lt"/>
                          <a:cs typeface="Arial" panose="020B0604020202020204" pitchFamily="34" charset="0"/>
                        </a:rPr>
                        <a:t>e</a:t>
                      </a:r>
                    </a:p>
                  </a:txBody>
                  <a:tcPr>
                    <a:lnL>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solidFill>
                      <a:srgbClr val="F3F4F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a:solidFill>
                            <a:schemeClr val="bg1">
                              <a:lumMod val="50000"/>
                            </a:schemeClr>
                          </a:solidFill>
                          <a:latin typeface="+mj-lt"/>
                          <a:cs typeface="Arial" panose="020B0604020202020204" pitchFamily="34" charset="0"/>
                        </a:rPr>
                        <a:t>0</a:t>
                      </a:r>
                    </a:p>
                  </a:txBody>
                  <a:tcPr>
                    <a:lnL>
                      <a:noFill/>
                    </a:lnL>
                    <a:lnR w="12700" cmpd="sng">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solidFill>
                      <a:srgbClr val="F3F4F5"/>
                    </a:solidFill>
                  </a:tcPr>
                </a:tc>
                <a:extLst>
                  <a:ext uri="{0D108BD9-81ED-4DB2-BD59-A6C34878D82A}">
                    <a16:rowId xmlns:a16="http://schemas.microsoft.com/office/drawing/2014/main" val="576550512"/>
                  </a:ext>
                </a:extLst>
              </a:tr>
              <a:tr h="3482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n-US" altLang="zh-CN" sz="1600" b="1">
                          <a:solidFill>
                            <a:schemeClr val="bg1">
                              <a:lumMod val="50000"/>
                            </a:schemeClr>
                          </a:solidFill>
                          <a:latin typeface="+mj-lt"/>
                          <a:cs typeface="Arial" panose="020B0604020202020204" pitchFamily="34" charset="0"/>
                        </a:rPr>
                        <a:t>Second primary malignancy</a:t>
                      </a:r>
                      <a:endParaRPr lang="en-US" altLang="zh-CN" sz="1600" b="1" baseline="30000">
                        <a:solidFill>
                          <a:schemeClr val="bg1">
                            <a:lumMod val="50000"/>
                          </a:schemeClr>
                        </a:solidFill>
                        <a:latin typeface="+mj-lt"/>
                        <a:cs typeface="Arial" panose="020B0604020202020204" pitchFamily="34" charset="0"/>
                      </a:endParaRPr>
                    </a:p>
                  </a:txBody>
                  <a:tcPr>
                    <a:lnL w="12700" cmpd="sng">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a:solidFill>
                            <a:schemeClr val="bg1">
                              <a:lumMod val="50000"/>
                            </a:schemeClr>
                          </a:solidFill>
                          <a:latin typeface="+mj-lt"/>
                          <a:cs typeface="Arial" panose="020B0604020202020204" pitchFamily="34" charset="0"/>
                        </a:rPr>
                        <a:t>5 (7)</a:t>
                      </a:r>
                      <a:r>
                        <a:rPr lang="en-US" altLang="zh-CN" sz="1600" b="0" baseline="30000">
                          <a:solidFill>
                            <a:schemeClr val="bg1">
                              <a:lumMod val="50000"/>
                            </a:schemeClr>
                          </a:solidFill>
                          <a:latin typeface="+mj-lt"/>
                          <a:cs typeface="Arial" panose="020B0604020202020204" pitchFamily="34" charset="0"/>
                        </a:rPr>
                        <a:t>f</a:t>
                      </a:r>
                      <a:endParaRPr lang="en-US" altLang="zh-CN" sz="1600" b="0">
                        <a:solidFill>
                          <a:schemeClr val="bg1">
                            <a:lumMod val="50000"/>
                          </a:schemeClr>
                        </a:solidFill>
                        <a:latin typeface="+mj-lt"/>
                        <a:cs typeface="Arial" panose="020B0604020202020204" pitchFamily="34" charset="0"/>
                      </a:endParaRPr>
                    </a:p>
                  </a:txBody>
                  <a:tcPr>
                    <a:lnL>
                      <a:noFill/>
                    </a:lnL>
                    <a:lnR>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600" b="0">
                          <a:solidFill>
                            <a:schemeClr val="bg1">
                              <a:lumMod val="50000"/>
                            </a:schemeClr>
                          </a:solidFill>
                          <a:latin typeface="+mj-lt"/>
                          <a:cs typeface="Arial" panose="020B0604020202020204" pitchFamily="34" charset="0"/>
                        </a:rPr>
                        <a:t>3 (4)</a:t>
                      </a:r>
                    </a:p>
                  </a:txBody>
                  <a:tcPr>
                    <a:lnL>
                      <a:noFill/>
                    </a:lnL>
                    <a:lnR w="12700" cmpd="sng">
                      <a:noFill/>
                    </a:lnR>
                    <a:lnT w="19050" cap="flat" cmpd="sng" algn="ctr">
                      <a:solidFill>
                        <a:srgbClr val="8A8A8A"/>
                      </a:solidFill>
                      <a:prstDash val="solid"/>
                      <a:round/>
                      <a:headEnd type="none" w="med" len="med"/>
                      <a:tailEnd type="none" w="med" len="med"/>
                    </a:lnT>
                    <a:lnB w="19050" cap="flat" cmpd="sng" algn="ctr">
                      <a:solidFill>
                        <a:srgbClr val="8A8A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4066680"/>
                  </a:ext>
                </a:extLst>
              </a:tr>
            </a:tbl>
          </a:graphicData>
        </a:graphic>
      </p:graphicFrame>
      <p:sp>
        <p:nvSpPr>
          <p:cNvPr id="7" name="Oval 6">
            <a:extLst>
              <a:ext uri="{FF2B5EF4-FFF2-40B4-BE49-F238E27FC236}">
                <a16:creationId xmlns:a16="http://schemas.microsoft.com/office/drawing/2014/main" id="{61AC87A7-0ED5-EA6A-B131-6CA44B4132AA}"/>
              </a:ext>
            </a:extLst>
          </p:cNvPr>
          <p:cNvSpPr/>
          <p:nvPr/>
        </p:nvSpPr>
        <p:spPr>
          <a:xfrm>
            <a:off x="2019600" y="3589506"/>
            <a:ext cx="8152799" cy="52529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3611322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AD70E-5DB3-F689-28D5-7510F0D868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9674F42-E305-1839-3BAB-FEB1343E0CE9}"/>
              </a:ext>
            </a:extLst>
          </p:cNvPr>
          <p:cNvSpPr>
            <a:spLocks noGrp="1"/>
          </p:cNvSpPr>
          <p:nvPr>
            <p:ph type="ctrTitle"/>
          </p:nvPr>
        </p:nvSpPr>
        <p:spPr>
          <a:xfrm>
            <a:off x="739447" y="116957"/>
            <a:ext cx="10821931" cy="905449"/>
          </a:xfrm>
        </p:spPr>
        <p:txBody>
          <a:bodyPr/>
          <a:lstStyle/>
          <a:p>
            <a:r>
              <a:rPr lang="en-GB" sz="2400"/>
              <a:t>Matching-adjusted indirect comparison of zanubrutinib versus Real-World CIT or chemotherapy in R/R </a:t>
            </a:r>
            <a:r>
              <a:rPr lang="en-GB" sz="2400" err="1"/>
              <a:t>MZL</a:t>
            </a:r>
            <a:endParaRPr lang="en-GB" sz="2400"/>
          </a:p>
        </p:txBody>
      </p:sp>
      <p:sp>
        <p:nvSpPr>
          <p:cNvPr id="10" name="TextBox 9">
            <a:extLst>
              <a:ext uri="{FF2B5EF4-FFF2-40B4-BE49-F238E27FC236}">
                <a16:creationId xmlns:a16="http://schemas.microsoft.com/office/drawing/2014/main" id="{E6707EE9-2AF9-2239-832D-A6130CCE3C67}"/>
              </a:ext>
            </a:extLst>
          </p:cNvPr>
          <p:cNvSpPr txBox="1"/>
          <p:nvPr/>
        </p:nvSpPr>
        <p:spPr>
          <a:xfrm>
            <a:off x="597791" y="2454347"/>
            <a:ext cx="114900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err="1">
                <a:ln>
                  <a:noFill/>
                </a:ln>
                <a:solidFill>
                  <a:srgbClr val="003A70">
                    <a:lumMod val="50000"/>
                  </a:srgbClr>
                </a:solidFill>
                <a:effectLst/>
                <a:uLnTx/>
                <a:uFillTx/>
                <a:latin typeface="Arial" panose="020B0604020202020204"/>
                <a:ea typeface="+mn-ea"/>
                <a:cs typeface="+mn-cs"/>
              </a:rPr>
              <a:t>PFS</a:t>
            </a:r>
            <a:r>
              <a:rPr kumimoji="0" lang="en-GB" sz="1200" b="1" i="0" u="none" strike="noStrike" kern="1200" cap="none" spc="0" normalizeH="0" baseline="0" noProof="0">
                <a:ln>
                  <a:noFill/>
                </a:ln>
                <a:solidFill>
                  <a:srgbClr val="003A70">
                    <a:lumMod val="50000"/>
                  </a:srgbClr>
                </a:solidFill>
                <a:effectLst/>
                <a:uLnTx/>
                <a:uFillTx/>
                <a:latin typeface="Arial" panose="020B0604020202020204"/>
                <a:ea typeface="+mn-ea"/>
                <a:cs typeface="+mn-cs"/>
              </a:rPr>
              <a:t> and OS Kaplan-Meier results in comparison of MAGNOLIA/BGB-3111-AU-003 (</a:t>
            </a:r>
            <a:r>
              <a:rPr kumimoji="0" lang="en-GB" sz="1200" b="1" i="0" u="none" strike="noStrike" kern="1200" cap="none" spc="0" normalizeH="0" baseline="0" noProof="0" err="1">
                <a:ln>
                  <a:noFill/>
                </a:ln>
                <a:solidFill>
                  <a:srgbClr val="003A70">
                    <a:lumMod val="50000"/>
                  </a:srgbClr>
                </a:solidFill>
                <a:effectLst/>
                <a:uLnTx/>
                <a:uFillTx/>
                <a:latin typeface="Arial" panose="020B0604020202020204"/>
                <a:ea typeface="+mn-ea"/>
                <a:cs typeface="+mn-cs"/>
              </a:rPr>
              <a:t>Zanu</a:t>
            </a:r>
            <a:r>
              <a:rPr kumimoji="0" lang="en-GB" sz="1200" b="1" i="0" u="none" strike="noStrike" kern="1200" cap="none" spc="0" normalizeH="0" baseline="0" noProof="0">
                <a:ln>
                  <a:noFill/>
                </a:ln>
                <a:solidFill>
                  <a:srgbClr val="003A70">
                    <a:lumMod val="50000"/>
                  </a:srgbClr>
                </a:solidFill>
                <a:effectLst/>
                <a:uLnTx/>
                <a:uFillTx/>
                <a:latin typeface="Arial" panose="020B0604020202020204"/>
                <a:ea typeface="+mn-ea"/>
                <a:cs typeface="+mn-cs"/>
              </a:rPr>
              <a:t>) and </a:t>
            </a:r>
            <a:r>
              <a:rPr kumimoji="0" lang="en-GB" sz="1200" b="1" i="0" u="none" strike="noStrike" kern="1200" cap="none" spc="0" normalizeH="0" baseline="0" noProof="0" err="1">
                <a:ln>
                  <a:noFill/>
                </a:ln>
                <a:solidFill>
                  <a:srgbClr val="003A70">
                    <a:lumMod val="50000"/>
                  </a:srgbClr>
                </a:solidFill>
                <a:effectLst/>
                <a:uLnTx/>
                <a:uFillTx/>
                <a:latin typeface="Arial" panose="020B0604020202020204"/>
                <a:ea typeface="+mn-ea"/>
                <a:cs typeface="+mn-cs"/>
              </a:rPr>
              <a:t>HMRN</a:t>
            </a:r>
            <a:r>
              <a:rPr kumimoji="0" lang="en-GB" sz="1200" b="1" i="0" u="none" strike="noStrike" kern="1200" cap="none" spc="0" normalizeH="0" baseline="0" noProof="0">
                <a:ln>
                  <a:noFill/>
                </a:ln>
                <a:solidFill>
                  <a:srgbClr val="003A70">
                    <a:lumMod val="50000"/>
                  </a:srgbClr>
                </a:solidFill>
                <a:effectLst/>
                <a:uLnTx/>
                <a:uFillTx/>
                <a:latin typeface="Arial" panose="020B0604020202020204"/>
                <a:ea typeface="+mn-ea"/>
                <a:cs typeface="+mn-cs"/>
              </a:rPr>
              <a:t> (CIT or chemo*)</a:t>
            </a:r>
          </a:p>
        </p:txBody>
      </p:sp>
      <p:sp>
        <p:nvSpPr>
          <p:cNvPr id="14" name="TextBox 13">
            <a:extLst>
              <a:ext uri="{FF2B5EF4-FFF2-40B4-BE49-F238E27FC236}">
                <a16:creationId xmlns:a16="http://schemas.microsoft.com/office/drawing/2014/main" id="{FA168F5B-57F1-A1CE-8906-BFD2B92EC92F}"/>
              </a:ext>
            </a:extLst>
          </p:cNvPr>
          <p:cNvSpPr txBox="1"/>
          <p:nvPr/>
        </p:nvSpPr>
        <p:spPr>
          <a:xfrm>
            <a:off x="902381" y="1943065"/>
            <a:ext cx="10738778" cy="338554"/>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3A70"/>
                </a:solidFill>
                <a:effectLst/>
                <a:uLnTx/>
                <a:uFillTx/>
                <a:latin typeface="Arial" panose="020B0604020202020204"/>
                <a:ea typeface="+mn-ea"/>
                <a:cs typeface="+mn-cs"/>
              </a:rPr>
              <a:t>Summary: </a:t>
            </a:r>
            <a:r>
              <a:rPr kumimoji="0" lang="en-US" sz="1600" b="0" i="0" u="none" strike="noStrike" kern="1200" cap="none" spc="0" normalizeH="0" baseline="0" noProof="0">
                <a:ln>
                  <a:noFill/>
                </a:ln>
                <a:solidFill>
                  <a:srgbClr val="003A70"/>
                </a:solidFill>
                <a:effectLst/>
                <a:uLnTx/>
                <a:uFillTx/>
                <a:latin typeface="Arial" panose="020B0604020202020204"/>
                <a:ea typeface="+mn-ea"/>
                <a:cs typeface="+mn-cs"/>
              </a:rPr>
              <a:t>This comparison shows significant PFS and OS benefits for </a:t>
            </a:r>
            <a:r>
              <a:rPr kumimoji="0" lang="en-US" sz="1600" b="0" i="0" u="none" strike="noStrike" kern="1200" cap="none" spc="0" normalizeH="0" baseline="0" noProof="0" err="1">
                <a:ln>
                  <a:noFill/>
                </a:ln>
                <a:solidFill>
                  <a:srgbClr val="003A70"/>
                </a:solidFill>
                <a:effectLst/>
                <a:uLnTx/>
                <a:uFillTx/>
                <a:latin typeface="Arial" panose="020B0604020202020204"/>
                <a:ea typeface="+mn-ea"/>
                <a:cs typeface="+mn-cs"/>
              </a:rPr>
              <a:t>zanubrutinib</a:t>
            </a:r>
            <a:r>
              <a:rPr kumimoji="0" lang="en-US" sz="1600" b="0" i="0" u="none" strike="noStrike" kern="1200" cap="none" spc="0" normalizeH="0" baseline="0" noProof="0">
                <a:ln>
                  <a:noFill/>
                </a:ln>
                <a:solidFill>
                  <a:srgbClr val="003A70"/>
                </a:solidFill>
                <a:effectLst/>
                <a:uLnTx/>
                <a:uFillTx/>
                <a:latin typeface="Arial" panose="020B0604020202020204"/>
                <a:ea typeface="+mn-ea"/>
                <a:cs typeface="+mn-cs"/>
              </a:rPr>
              <a:t> over CIT or chemo in R/R </a:t>
            </a:r>
            <a:r>
              <a:rPr kumimoji="0" lang="en-GB" sz="1600" b="0" i="0" u="none" strike="noStrike" kern="1200" cap="none" spc="0" normalizeH="0" baseline="0" noProof="0">
                <a:ln>
                  <a:noFill/>
                </a:ln>
                <a:solidFill>
                  <a:srgbClr val="003A70"/>
                </a:solidFill>
                <a:effectLst/>
                <a:uLnTx/>
                <a:uFillTx/>
                <a:latin typeface="Arial" panose="020B0604020202020204"/>
                <a:ea typeface="+mn-ea"/>
                <a:cs typeface="+mn-cs"/>
              </a:rPr>
              <a:t>MZL</a:t>
            </a:r>
          </a:p>
        </p:txBody>
      </p:sp>
      <p:sp>
        <p:nvSpPr>
          <p:cNvPr id="2" name="TextBox 1">
            <a:extLst>
              <a:ext uri="{FF2B5EF4-FFF2-40B4-BE49-F238E27FC236}">
                <a16:creationId xmlns:a16="http://schemas.microsoft.com/office/drawing/2014/main" id="{36A70C3E-2F96-A7D4-7AAB-2DEC52C943C3}"/>
              </a:ext>
            </a:extLst>
          </p:cNvPr>
          <p:cNvSpPr txBox="1"/>
          <p:nvPr/>
        </p:nvSpPr>
        <p:spPr>
          <a:xfrm>
            <a:off x="723900" y="1201217"/>
            <a:ext cx="10738777" cy="646331"/>
          </a:xfrm>
          <a:prstGeom prst="rect">
            <a:avLst/>
          </a:prstGeom>
          <a:noFill/>
        </p:spPr>
        <p:txBody>
          <a:bodyPr wrap="square">
            <a:spAutoFit/>
          </a:bodyPr>
          <a:lstStyle/>
          <a:p>
            <a:pPr marL="137160" marR="0" lvl="0" indent="-137160" algn="l" defTabSz="914400" rtl="0" eaLnBrk="1" fontAlgn="auto" latinLnBrk="0" hangingPunct="1">
              <a:lnSpc>
                <a:spcPct val="100000"/>
              </a:lnSpc>
              <a:spcBef>
                <a:spcPts val="1000"/>
              </a:spcBef>
              <a:spcAft>
                <a:spcPts val="0"/>
              </a:spcAft>
              <a:buClr>
                <a:srgbClr val="ED1C24"/>
              </a:buClr>
              <a:buSzTx/>
              <a:buFont typeface="Arial" panose="020B0604020202020204" pitchFamily="34" charset="0"/>
              <a:buChar char="•"/>
              <a:tabLst/>
              <a:defRPr/>
            </a:pPr>
            <a:r>
              <a:rPr kumimoji="0" lang="en-US" sz="1800" b="1"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Matching-adjusted indirect comparison using aggregate data from </a:t>
            </a:r>
            <a:r>
              <a:rPr kumimoji="0" lang="en-US" sz="1800" b="1" i="0" u="none" strike="noStrike" kern="1200" cap="none" spc="0" normalizeH="0" baseline="0" noProof="0" err="1">
                <a:ln>
                  <a:noFill/>
                </a:ln>
                <a:solidFill>
                  <a:srgbClr val="283349"/>
                </a:solidFill>
                <a:effectLst/>
                <a:uLnTx/>
                <a:uFillTx/>
                <a:latin typeface="Arial" panose="020B0604020202020204" pitchFamily="34" charset="0"/>
                <a:ea typeface="+mn-ea"/>
                <a:cs typeface="Arial" panose="020B0604020202020204" pitchFamily="34" charset="0"/>
              </a:rPr>
              <a:t>HMRN</a:t>
            </a:r>
            <a:r>
              <a:rPr kumimoji="0" lang="en-US" sz="1800" b="1"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 and pooled individual patient-level data from </a:t>
            </a:r>
            <a:r>
              <a:rPr kumimoji="0" lang="en-US" sz="1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MAGNOLIA</a:t>
            </a:r>
            <a:r>
              <a:rPr kumimoji="0" lang="en-US" sz="1800" b="1" i="0" u="none" strike="noStrike" kern="1200" cap="none" spc="0" normalizeH="0" baseline="0" noProof="0">
                <a:ln>
                  <a:noFill/>
                </a:ln>
                <a:solidFill>
                  <a:srgbClr val="283349"/>
                </a:solidFill>
                <a:effectLst/>
                <a:uLnTx/>
                <a:uFillTx/>
                <a:latin typeface="Arial" panose="020B0604020202020204" pitchFamily="34" charset="0"/>
                <a:ea typeface="+mn-ea"/>
                <a:cs typeface="Arial" panose="020B0604020202020204" pitchFamily="34" charset="0"/>
              </a:rPr>
              <a:t> and </a:t>
            </a:r>
            <a:r>
              <a:rPr kumimoji="0" lang="en-US" sz="1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BGB-3111-AU-003</a:t>
            </a:r>
          </a:p>
        </p:txBody>
      </p:sp>
      <p:sp>
        <p:nvSpPr>
          <p:cNvPr id="5" name="TextBox 4">
            <a:extLst>
              <a:ext uri="{FF2B5EF4-FFF2-40B4-BE49-F238E27FC236}">
                <a16:creationId xmlns:a16="http://schemas.microsoft.com/office/drawing/2014/main" id="{5CFB86DB-A36C-7914-8FCD-6A011074037D}"/>
              </a:ext>
            </a:extLst>
          </p:cNvPr>
          <p:cNvSpPr txBox="1"/>
          <p:nvPr/>
        </p:nvSpPr>
        <p:spPr>
          <a:xfrm>
            <a:off x="739448" y="5845580"/>
            <a:ext cx="10982382" cy="923330"/>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a:ln>
                  <a:noFill/>
                </a:ln>
                <a:solidFill>
                  <a:srgbClr val="283349"/>
                </a:solidFill>
                <a:effectLst/>
                <a:uLnTx/>
                <a:uFillTx/>
                <a:latin typeface="Arial" panose="020B0604020202020204"/>
                <a:ea typeface="+mn-ea"/>
                <a:cs typeface="+mn-cs"/>
              </a:rPr>
              <a:t>This slide includes data from different clinical trials. These data are meant for demonstration purposes only and are not meant for cross-trial comparison purposes</a:t>
            </a:r>
            <a:r>
              <a:rPr kumimoji="0" lang="en-US" altLang="en-US"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rPr>
              <a:t>*CIT or chemo included the following regimen in order of most to least common: </a:t>
            </a:r>
            <a:r>
              <a:rPr kumimoji="0" lang="en-GB" altLang="en-US" sz="900" b="0" i="0" u="none" strike="noStrike" kern="1200" cap="none" spc="0" normalizeH="0" baseline="0" noProof="0" err="1">
                <a:ln>
                  <a:noFill/>
                </a:ln>
                <a:solidFill>
                  <a:srgbClr val="283349"/>
                </a:solidFill>
                <a:effectLst/>
                <a:uLnTx/>
                <a:uFillTx/>
                <a:latin typeface="Arial" panose="020B0604020202020204"/>
                <a:ea typeface="+mn-ea"/>
                <a:cs typeface="+mn-cs"/>
              </a:rPr>
              <a:t>bendamustine</a:t>
            </a:r>
            <a:r>
              <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rPr>
              <a:t>/rituximab (30%), single agent rituximab (13%), cyclophosphamide/rituximab+/-steroid (13%), R-</a:t>
            </a:r>
            <a:r>
              <a:rPr kumimoji="0" lang="en-GB" altLang="en-US" sz="900" b="0" i="0" u="none" strike="noStrike" kern="1200" cap="none" spc="0" normalizeH="0" baseline="0" noProof="0" err="1">
                <a:ln>
                  <a:noFill/>
                </a:ln>
                <a:solidFill>
                  <a:srgbClr val="283349"/>
                </a:solidFill>
                <a:effectLst/>
                <a:uLnTx/>
                <a:uFillTx/>
                <a:latin typeface="Arial" panose="020B0604020202020204"/>
                <a:ea typeface="+mn-ea"/>
                <a:cs typeface="+mn-cs"/>
              </a:rPr>
              <a:t>CVP</a:t>
            </a:r>
            <a:r>
              <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rPr>
              <a:t> (11%), chlorambucil (8%), R-CHOP (4%), </a:t>
            </a:r>
            <a:r>
              <a:rPr kumimoji="0" lang="en-GB" altLang="en-US" sz="900" b="0" i="0" u="none" strike="noStrike" kern="1200" cap="none" spc="0" normalizeH="0" baseline="0" noProof="0" err="1">
                <a:ln>
                  <a:noFill/>
                </a:ln>
                <a:solidFill>
                  <a:srgbClr val="283349"/>
                </a:solidFill>
                <a:effectLst/>
                <a:uLnTx/>
                <a:uFillTx/>
                <a:latin typeface="Arial" panose="020B0604020202020204"/>
                <a:ea typeface="+mn-ea"/>
                <a:cs typeface="+mn-cs"/>
              </a:rPr>
              <a:t>FCR</a:t>
            </a:r>
            <a:r>
              <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rPr>
              <a:t> (2%), other rituximab (7%), and other non-rituximab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rPr>
              <a:t>CIT, chemoimmunotherapy; HMRN, Haematological Malignancy Research Network; HR, hazard ratio; MZL, marginal zone lymphoma; OS, overall survival; </a:t>
            </a:r>
            <a:r>
              <a:rPr kumimoji="0" lang="en-GB" altLang="en-US" sz="900" b="0" i="0" u="none" strike="noStrike" kern="1200" cap="none" spc="0" normalizeH="0" baseline="0" noProof="0" err="1">
                <a:ln>
                  <a:noFill/>
                </a:ln>
                <a:solidFill>
                  <a:srgbClr val="283349"/>
                </a:solidFill>
                <a:effectLst/>
                <a:uLnTx/>
                <a:uFillTx/>
                <a:latin typeface="Arial" panose="020B0604020202020204"/>
                <a:ea typeface="+mn-ea"/>
                <a:cs typeface="+mn-cs"/>
              </a:rPr>
              <a:t>PFS</a:t>
            </a:r>
            <a:r>
              <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rPr>
              <a:t>, progression-free survival; R/R, relapsed/refractory.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Adapted from </a:t>
            </a:r>
            <a:r>
              <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rPr>
              <a:t>Walewska R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et al. Matching-adjusted indirect comparison (MAIC) of zanubrutinib versus real-world chemoimmunotherapy (CIT) or chemotherapy (chemo) in relapsed/refractory marginal zone lymphoma (R/R MZL). EHA 2024. Abstract P1123 (Accessed 04 June 2024)</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 Available at: </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hlinkClick r:id="rId3"/>
              </a:rPr>
              <a:t>https://library.ehaweb.org/eha/2024/Abstract P1123</a:t>
            </a:r>
            <a:r>
              <a:rPr kumimoji="0" lang="en-GB" sz="900" b="0" i="0" u="none" strike="noStrike" kern="1200" cap="none" spc="0" normalizeH="0" baseline="0" noProof="0">
                <a:ln>
                  <a:noFill/>
                </a:ln>
                <a:solidFill>
                  <a:srgbClr val="283349"/>
                </a:solidFill>
                <a:effectLst/>
                <a:uLnTx/>
                <a:uFillTx/>
                <a:latin typeface="Arial" panose="020B0604020202020204"/>
                <a:ea typeface="+mn-ea"/>
                <a:cs typeface="+mn-cs"/>
              </a:rPr>
              <a:t>.</a:t>
            </a:r>
            <a:endPar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17" name="Picture 16">
            <a:extLst>
              <a:ext uri="{FF2B5EF4-FFF2-40B4-BE49-F238E27FC236}">
                <a16:creationId xmlns:a16="http://schemas.microsoft.com/office/drawing/2014/main" id="{B84305B8-7F93-D9CC-1096-9F0F2E3A5E4D}"/>
              </a:ext>
            </a:extLst>
          </p:cNvPr>
          <p:cNvPicPr>
            <a:picLocks noChangeAspect="1"/>
          </p:cNvPicPr>
          <p:nvPr/>
        </p:nvPicPr>
        <p:blipFill>
          <a:blip r:embed="rId4"/>
          <a:stretch>
            <a:fillRect/>
          </a:stretch>
        </p:blipFill>
        <p:spPr>
          <a:xfrm>
            <a:off x="1405447" y="2723230"/>
            <a:ext cx="9163663" cy="2981377"/>
          </a:xfrm>
          <a:prstGeom prst="rect">
            <a:avLst/>
          </a:prstGeom>
        </p:spPr>
      </p:pic>
    </p:spTree>
    <p:extLst>
      <p:ext uri="{BB962C8B-B14F-4D97-AF65-F5344CB8AC3E}">
        <p14:creationId xmlns:p14="http://schemas.microsoft.com/office/powerpoint/2010/main" val="327481669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2">
            <a:extLst>
              <a:ext uri="{FF2B5EF4-FFF2-40B4-BE49-F238E27FC236}">
                <a16:creationId xmlns:a16="http://schemas.microsoft.com/office/drawing/2014/main" id="{48D2C433-C543-7285-2435-2DEA863E692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29AACFE3-EF04-B580-67A3-02C299F1D170}"/>
              </a:ext>
            </a:extLst>
          </p:cNvPr>
          <p:cNvSpPr>
            <a:spLocks noGrp="1"/>
          </p:cNvSpPr>
          <p:nvPr>
            <p:ph type="ctrTitle"/>
          </p:nvPr>
        </p:nvSpPr>
        <p:spPr/>
        <p:txBody>
          <a:bodyPr/>
          <a:lstStyle/>
          <a:p>
            <a:r>
              <a:rPr lang="en-US" sz="2800">
                <a:latin typeface="Arial" panose="020B0604020202020204" pitchFamily="34" charset="0"/>
                <a:cs typeface="Arial" panose="020B0604020202020204" pitchFamily="34" charset="0"/>
              </a:rPr>
              <a:t>BRUIN study: Pirtobrutinib efficacy in patients with MZL</a:t>
            </a:r>
            <a:endParaRPr lang="en-GB"/>
          </a:p>
        </p:txBody>
      </p:sp>
      <p:sp>
        <p:nvSpPr>
          <p:cNvPr id="23" name="TextBox 22">
            <a:extLst>
              <a:ext uri="{FF2B5EF4-FFF2-40B4-BE49-F238E27FC236}">
                <a16:creationId xmlns:a16="http://schemas.microsoft.com/office/drawing/2014/main" id="{2A84BFDE-F4FF-65DD-AEA2-CCCF46DDC8CA}"/>
              </a:ext>
            </a:extLst>
          </p:cNvPr>
          <p:cNvSpPr txBox="1"/>
          <p:nvPr/>
        </p:nvSpPr>
        <p:spPr>
          <a:xfrm>
            <a:off x="739448" y="6330862"/>
            <a:ext cx="10995352" cy="523220"/>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Data for 7 patients are not shown in the waterfall plot due to no measurable target lesions identified by CT at baseline, discontinuation prior to first response assessment, or lack of adequate imaging in follow-up. *Indicates patient with a &gt; 100% increase in sum of products of diameter, with the corresponding change from baseline of 181.6%. </a:t>
            </a:r>
            <a:r>
              <a:rPr kumimoji="0" lang="en-US" sz="700" b="0" i="0" u="none" strike="noStrike" kern="1200" cap="none" spc="0" normalizeH="0" baseline="0" noProof="0" err="1">
                <a:ln>
                  <a:noFill/>
                </a:ln>
                <a:solidFill>
                  <a:srgbClr val="283349"/>
                </a:solidFill>
                <a:effectLst/>
                <a:uLnTx/>
                <a:uFillTx/>
                <a:latin typeface="Arial" panose="020B0604020202020204"/>
                <a:ea typeface="+mn-ea"/>
                <a:cs typeface="+mn-cs"/>
              </a:rPr>
              <a:t>aORR</a:t>
            </a: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 is the number of patients with best response of CR or PR divided by the total number of patients; No patients with a best response of not evaluable (NE) are included in the denominator.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err="1">
                <a:ln>
                  <a:noFill/>
                </a:ln>
                <a:solidFill>
                  <a:srgbClr val="283349"/>
                </a:solidFill>
                <a:effectLst/>
                <a:uLnTx/>
                <a:uFillTx/>
                <a:latin typeface="Arial" panose="020B0604020202020204"/>
                <a:ea typeface="+mn-ea"/>
                <a:cs typeface="+mn-cs"/>
              </a:rPr>
              <a:t>cBTK</a:t>
            </a: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 covalent Bruton's tyrosine kinase; CI, confidence interval; CR, complete response; MZL, marginal zone lymphoma; PR, partial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83349"/>
                </a:solidFill>
                <a:effectLst/>
                <a:uLnTx/>
                <a:uFillTx/>
                <a:latin typeface="Arial" panose="020B0604020202020204"/>
                <a:ea typeface="+mn-ea"/>
                <a:cs typeface="+mn-cs"/>
              </a:rPr>
              <a:t>Patel K et al. Blood. 2023;142 (Supplement 1):1660.</a:t>
            </a:r>
            <a:endParaRPr kumimoji="0" lang="en-GB" sz="7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AD860B49-64E7-5F8A-4564-3B6CBD6BA6B9}"/>
              </a:ext>
            </a:extLst>
          </p:cNvPr>
          <p:cNvSpPr txBox="1"/>
          <p:nvPr/>
        </p:nvSpPr>
        <p:spPr>
          <a:xfrm>
            <a:off x="6096001" y="2584171"/>
            <a:ext cx="5568225"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189" marR="0" lvl="0" indent="-228594" algn="l" defTabSz="457189"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Tahoma" panose="020B0604030504040204" pitchFamily="34" charset="0"/>
                <a:cs typeface="Tahoma" panose="020B0604030504040204" pitchFamily="34" charset="0"/>
                <a:sym typeface="Arial" panose="020B0604020202020204" pitchFamily="34" charset="0"/>
              </a:rPr>
              <a:t>Median time-to-response was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Tahoma" panose="020B0604030504040204" pitchFamily="34" charset="0"/>
                <a:cs typeface="Arial" panose="020B0604020202020204" pitchFamily="34" charset="0"/>
                <a:sym typeface="Arial" panose="020B0604020202020204" pitchFamily="34" charset="0"/>
              </a:rPr>
              <a:t>1.9 months (range, 1.6-19.3)</a:t>
            </a:r>
          </a:p>
        </p:txBody>
      </p:sp>
      <p:pic>
        <p:nvPicPr>
          <p:cNvPr id="28" name="Picture 27">
            <a:extLst>
              <a:ext uri="{FF2B5EF4-FFF2-40B4-BE49-F238E27FC236}">
                <a16:creationId xmlns:a16="http://schemas.microsoft.com/office/drawing/2014/main" id="{4F7DAC30-7972-B218-9B88-A1109D53E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38" y="1177527"/>
            <a:ext cx="4063129" cy="2339115"/>
          </a:xfrm>
          <a:prstGeom prst="rect">
            <a:avLst/>
          </a:prstGeom>
        </p:spPr>
      </p:pic>
      <p:graphicFrame>
        <p:nvGraphicFramePr>
          <p:cNvPr id="29" name="Table 28">
            <a:extLst>
              <a:ext uri="{FF2B5EF4-FFF2-40B4-BE49-F238E27FC236}">
                <a16:creationId xmlns:a16="http://schemas.microsoft.com/office/drawing/2014/main" id="{FE622116-0DC9-0ACE-591E-F5823F27526B}"/>
              </a:ext>
            </a:extLst>
          </p:cNvPr>
          <p:cNvGraphicFramePr>
            <a:graphicFrameLocks noGrp="1"/>
          </p:cNvGraphicFramePr>
          <p:nvPr/>
        </p:nvGraphicFramePr>
        <p:xfrm>
          <a:off x="5675105" y="1208051"/>
          <a:ext cx="6239193" cy="1395155"/>
        </p:xfrm>
        <a:graphic>
          <a:graphicData uri="http://schemas.openxmlformats.org/drawingml/2006/table">
            <a:tbl>
              <a:tblPr firstRow="1" bandRow="1">
                <a:tableStyleId>{5940675A-B579-460E-94D1-54222C63F5DA}</a:tableStyleId>
              </a:tblPr>
              <a:tblGrid>
                <a:gridCol w="2398713">
                  <a:extLst>
                    <a:ext uri="{9D8B030D-6E8A-4147-A177-3AD203B41FA5}">
                      <a16:colId xmlns:a16="http://schemas.microsoft.com/office/drawing/2014/main" val="3720090419"/>
                    </a:ext>
                  </a:extLst>
                </a:gridCol>
                <a:gridCol w="1280160">
                  <a:extLst>
                    <a:ext uri="{9D8B030D-6E8A-4147-A177-3AD203B41FA5}">
                      <a16:colId xmlns:a16="http://schemas.microsoft.com/office/drawing/2014/main" val="185285483"/>
                    </a:ext>
                  </a:extLst>
                </a:gridCol>
                <a:gridCol w="1280160">
                  <a:extLst>
                    <a:ext uri="{9D8B030D-6E8A-4147-A177-3AD203B41FA5}">
                      <a16:colId xmlns:a16="http://schemas.microsoft.com/office/drawing/2014/main" val="2667527160"/>
                    </a:ext>
                  </a:extLst>
                </a:gridCol>
                <a:gridCol w="1280160">
                  <a:extLst>
                    <a:ext uri="{9D8B030D-6E8A-4147-A177-3AD203B41FA5}">
                      <a16:colId xmlns:a16="http://schemas.microsoft.com/office/drawing/2014/main" val="1681504350"/>
                    </a:ext>
                  </a:extLst>
                </a:gridCol>
              </a:tblGrid>
              <a:tr h="423515">
                <a:tc>
                  <a:txBody>
                    <a:bodyPr/>
                    <a:lstStyle/>
                    <a:p>
                      <a:pPr marL="0" algn="l" rtl="0" eaLnBrk="1" fontAlgn="base" latinLnBrk="0" hangingPunct="1">
                        <a:spcBef>
                          <a:spcPts val="0"/>
                        </a:spcBef>
                        <a:spcAft>
                          <a:spcPts val="0"/>
                        </a:spcAft>
                      </a:pPr>
                      <a:r>
                        <a:rPr lang="en-US" sz="1100" kern="1200" baseline="30000">
                          <a:solidFill>
                            <a:srgbClr val="FFFFFF"/>
                          </a:solidFill>
                          <a:effectLst/>
                          <a:latin typeface="Arial"/>
                        </a:rPr>
                        <a:t>​</a:t>
                      </a:r>
                      <a:endParaRPr lang="en-US" sz="1100">
                        <a:solidFill>
                          <a:srgbClr val="FFFFFF"/>
                        </a:solidFill>
                        <a:effectLst/>
                        <a:latin typeface="Arial"/>
                      </a:endParaRPr>
                    </a:p>
                  </a:txBody>
                  <a:tcPr marL="0" marR="0" marT="0" marB="0" anchor="ctr">
                    <a:lnL w="12700" cmpd="sng">
                      <a:solidFill>
                        <a:srgbClr val="D9D9D9"/>
                      </a:solidFill>
                    </a:lnL>
                    <a:lnR w="0" cmpd="sng">
                      <a:noFill/>
                    </a:lnR>
                    <a:lnT w="12700" cap="flat" cmpd="sng" algn="ctr">
                      <a:noFill/>
                      <a:prstDash val="solid"/>
                      <a:round/>
                      <a:headEnd type="none" w="med" len="med"/>
                      <a:tailEnd type="none" w="med" len="med"/>
                    </a:lnT>
                    <a:lnB w="12700" cmpd="sng">
                      <a:solidFill>
                        <a:srgbClr val="D9D9D9"/>
                      </a:solidFill>
                    </a:lnB>
                    <a:lnTlToBr w="12700" cmpd="sng">
                      <a:noFill/>
                      <a:prstDash val="solid"/>
                    </a:lnTlToBr>
                    <a:lnBlToTr w="12700" cmpd="sng">
                      <a:noFill/>
                      <a:prstDash val="solid"/>
                    </a:lnBlToTr>
                    <a:solidFill>
                      <a:srgbClr val="253E6A"/>
                    </a:solidFill>
                  </a:tcPr>
                </a:tc>
                <a:tc>
                  <a:txBody>
                    <a:bodyPr/>
                    <a:lstStyle/>
                    <a:p>
                      <a:pPr marL="0" algn="ctr" rtl="0" eaLnBrk="1" fontAlgn="base" latinLnBrk="0" hangingPunct="1">
                        <a:spcBef>
                          <a:spcPts val="0"/>
                        </a:spcBef>
                        <a:spcAft>
                          <a:spcPts val="0"/>
                        </a:spcAft>
                      </a:pPr>
                      <a:r>
                        <a:rPr lang="en-US" sz="1200" b="1" kern="1200">
                          <a:solidFill>
                            <a:srgbClr val="FFFFFF"/>
                          </a:solidFill>
                          <a:effectLst/>
                          <a:latin typeface="Arial"/>
                        </a:rPr>
                        <a:t>All MZL Patient</a:t>
                      </a:r>
                      <a:endParaRPr lang="en-US" sz="1200" b="1" kern="1200">
                        <a:solidFill>
                          <a:srgbClr val="FFFFFF"/>
                        </a:solidFill>
                        <a:effectLst/>
                        <a:latin typeface="Arial" panose="020B0604020202020204" pitchFamily="34" charset="0"/>
                        <a:cs typeface="Arial" panose="020B0604020202020204" pitchFamily="34" charset="0"/>
                      </a:endParaRPr>
                    </a:p>
                    <a:p>
                      <a:pPr marL="0" algn="ctr" rtl="0" eaLnBrk="1" fontAlgn="base" latinLnBrk="0" hangingPunct="1">
                        <a:spcBef>
                          <a:spcPts val="0"/>
                        </a:spcBef>
                        <a:spcAft>
                          <a:spcPts val="0"/>
                        </a:spcAft>
                      </a:pPr>
                      <a:r>
                        <a:rPr lang="en-US" sz="1200" b="1">
                          <a:solidFill>
                            <a:srgbClr val="FFFFFF"/>
                          </a:solidFill>
                          <a:effectLst/>
                          <a:latin typeface="Arial"/>
                        </a:rPr>
                        <a:t>n=</a:t>
                      </a:r>
                      <a:r>
                        <a:rPr lang="en-US" sz="1200" b="1" kern="1200">
                          <a:solidFill>
                            <a:srgbClr val="FFFFFF"/>
                          </a:solidFill>
                          <a:effectLst/>
                          <a:latin typeface="Arial"/>
                        </a:rPr>
                        <a:t>36</a:t>
                      </a:r>
                      <a:endParaRPr lang="en-US" sz="1200" b="1">
                        <a:solidFill>
                          <a:srgbClr val="FFFFFF"/>
                        </a:solidFill>
                        <a:effectLst/>
                        <a:latin typeface="Arial"/>
                      </a:endParaRPr>
                    </a:p>
                  </a:txBody>
                  <a:tcPr marL="0" marR="0" marT="0" marB="0" anchor="ctr">
                    <a:lnL w="0" cmpd="sng">
                      <a:noFill/>
                    </a:lnL>
                    <a:lnR w="12700" cmpd="sng">
                      <a:noFill/>
                    </a:lnR>
                    <a:lnT w="12700" cap="flat" cmpd="sng" algn="ctr">
                      <a:noFill/>
                      <a:prstDash val="solid"/>
                      <a:round/>
                      <a:headEnd type="none" w="med" len="med"/>
                      <a:tailEnd type="none" w="med" len="med"/>
                    </a:lnT>
                    <a:lnB w="12700" cmpd="sng">
                      <a:solidFill>
                        <a:srgbClr val="D9D9D9"/>
                      </a:solidFill>
                    </a:lnB>
                    <a:lnTlToBr w="12700" cmpd="sng">
                      <a:noFill/>
                      <a:prstDash val="solid"/>
                    </a:lnTlToBr>
                    <a:lnBlToTr w="12700" cmpd="sng">
                      <a:noFill/>
                      <a:prstDash val="solid"/>
                    </a:lnBlToTr>
                    <a:solidFill>
                      <a:srgbClr val="253E6A"/>
                    </a:solidFill>
                  </a:tcPr>
                </a:tc>
                <a:tc>
                  <a:txBody>
                    <a:bodyPr/>
                    <a:lstStyle/>
                    <a:p>
                      <a:pPr marL="0" algn="ctr" rtl="0" eaLnBrk="1" fontAlgn="base" latinLnBrk="0" hangingPunct="1">
                        <a:spcBef>
                          <a:spcPts val="0"/>
                        </a:spcBef>
                        <a:spcAft>
                          <a:spcPts val="0"/>
                        </a:spcAft>
                      </a:pPr>
                      <a:r>
                        <a:rPr lang="en-US" sz="1200" b="1">
                          <a:solidFill>
                            <a:srgbClr val="FFFFFF"/>
                          </a:solidFill>
                          <a:effectLst/>
                          <a:latin typeface="Arial"/>
                        </a:rPr>
                        <a:t>Prior cBTKi</a:t>
                      </a:r>
                    </a:p>
                    <a:p>
                      <a:pPr marL="0" algn="ctr" rtl="0" eaLnBrk="1" fontAlgn="base" latinLnBrk="0" hangingPunct="1">
                        <a:spcBef>
                          <a:spcPts val="0"/>
                        </a:spcBef>
                        <a:spcAft>
                          <a:spcPts val="0"/>
                        </a:spcAft>
                      </a:pPr>
                      <a:r>
                        <a:rPr lang="en-US" sz="1200" b="1">
                          <a:solidFill>
                            <a:srgbClr val="FFFFFF"/>
                          </a:solidFill>
                          <a:effectLst/>
                          <a:latin typeface="Arial"/>
                        </a:rPr>
                        <a:t>n= 26</a:t>
                      </a:r>
                    </a:p>
                  </a:txBody>
                  <a:tcPr marL="0" marR="0" marT="0" marB="0" anchor="ctr">
                    <a:lnL w="0" cmpd="sng">
                      <a:noFill/>
                    </a:lnL>
                    <a:lnR w="12700" cmpd="sng">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253E6A"/>
                    </a:solidFill>
                  </a:tcPr>
                </a:tc>
                <a:tc>
                  <a:txBody>
                    <a:bodyPr/>
                    <a:lstStyle/>
                    <a:p>
                      <a:pPr marL="0" algn="ctr" rtl="0" eaLnBrk="1" fontAlgn="base" latinLnBrk="0" hangingPunct="1">
                        <a:spcBef>
                          <a:spcPts val="0"/>
                        </a:spcBef>
                        <a:spcAft>
                          <a:spcPts val="0"/>
                        </a:spcAft>
                      </a:pPr>
                      <a:r>
                        <a:rPr lang="en-US" sz="1200" b="1">
                          <a:solidFill>
                            <a:srgbClr val="FFFFFF"/>
                          </a:solidFill>
                          <a:effectLst/>
                          <a:latin typeface="Arial"/>
                        </a:rPr>
                        <a:t>cBTKi Naïve</a:t>
                      </a:r>
                    </a:p>
                    <a:p>
                      <a:pPr marL="0" algn="ctr" rtl="0" eaLnBrk="1" fontAlgn="base" latinLnBrk="0" hangingPunct="1">
                        <a:spcBef>
                          <a:spcPts val="0"/>
                        </a:spcBef>
                        <a:spcAft>
                          <a:spcPts val="0"/>
                        </a:spcAft>
                      </a:pPr>
                      <a:r>
                        <a:rPr lang="en-US" sz="1200" b="1">
                          <a:solidFill>
                            <a:srgbClr val="FFFFFF"/>
                          </a:solidFill>
                          <a:effectLst/>
                          <a:latin typeface="Arial"/>
                        </a:rPr>
                        <a:t>n= 10</a:t>
                      </a:r>
                    </a:p>
                  </a:txBody>
                  <a:tcPr marL="0" marR="0" marT="0" marB="0" anchor="ctr">
                    <a:lnL w="0" cmpd="sng">
                      <a:noFill/>
                    </a:lnL>
                    <a:lnR w="12700" cmpd="sng">
                      <a:solidFill>
                        <a:srgbClr val="D9D9D9"/>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253E6A"/>
                    </a:solidFill>
                  </a:tcPr>
                </a:tc>
                <a:extLst>
                  <a:ext uri="{0D108BD9-81ED-4DB2-BD59-A6C34878D82A}">
                    <a16:rowId xmlns:a16="http://schemas.microsoft.com/office/drawing/2014/main" val="2226226496"/>
                  </a:ext>
                </a:extLst>
              </a:tr>
              <a:tr h="226740">
                <a:tc>
                  <a:txBody>
                    <a:bodyPr/>
                    <a:lstStyle/>
                    <a:p>
                      <a:pPr marL="0" algn="l" rtl="0" eaLnBrk="1" fontAlgn="base" latinLnBrk="0" hangingPunct="1">
                        <a:spcBef>
                          <a:spcPts val="0"/>
                        </a:spcBef>
                        <a:spcAft>
                          <a:spcPts val="0"/>
                        </a:spcAft>
                      </a:pPr>
                      <a:r>
                        <a:rPr lang="en-US" sz="1100" b="1" kern="1200">
                          <a:solidFill>
                            <a:schemeClr val="bg1"/>
                          </a:solidFill>
                          <a:effectLst/>
                          <a:latin typeface="Arial"/>
                        </a:rPr>
                        <a:t>Overall Response </a:t>
                      </a:r>
                      <a:r>
                        <a:rPr lang="en-US" sz="1100" b="1" kern="1200" err="1">
                          <a:solidFill>
                            <a:schemeClr val="bg1"/>
                          </a:solidFill>
                          <a:effectLst/>
                          <a:latin typeface="Arial"/>
                        </a:rPr>
                        <a:t>Rate</a:t>
                      </a:r>
                      <a:r>
                        <a:rPr lang="en-US" sz="1100" b="1" i="0" u="none" strike="noStrike" cap="none" spc="0" baseline="30000" err="1">
                          <a:solidFill>
                            <a:schemeClr val="bg1"/>
                          </a:solidFill>
                          <a:effectLst/>
                          <a:uFillTx/>
                          <a:latin typeface="Arial" panose="020B0604020202020204" pitchFamily="34" charset="0"/>
                          <a:ea typeface="+mn-ea"/>
                          <a:cs typeface="Arial" panose="020B0604020202020204" pitchFamily="34" charset="0"/>
                          <a:sym typeface="Roboto Regular"/>
                        </a:rPr>
                        <a:t>a</a:t>
                      </a:r>
                      <a:r>
                        <a:rPr lang="en-US" sz="1100" kern="1200">
                          <a:solidFill>
                            <a:schemeClr val="bg1"/>
                          </a:solidFill>
                          <a:effectLst/>
                          <a:latin typeface="Arial"/>
                        </a:rPr>
                        <a:t>, % (95% CI)​</a:t>
                      </a:r>
                      <a:endParaRPr lang="en-US" sz="1100">
                        <a:solidFill>
                          <a:schemeClr val="bg1"/>
                        </a:solidFill>
                        <a:effectLst/>
                        <a:latin typeface="Arial"/>
                      </a:endParaRPr>
                    </a:p>
                  </a:txBody>
                  <a:tcPr marL="0" marR="0" marT="0" marB="0" anchor="ctr">
                    <a:lnL w="12700" cmpd="sng">
                      <a:solidFill>
                        <a:srgbClr val="D9D9D9"/>
                      </a:solidFill>
                    </a:lnL>
                    <a:lnR w="0" cmpd="sng">
                      <a:noFill/>
                    </a:lnR>
                    <a:lnT w="12700" cmpd="sng">
                      <a:solidFill>
                        <a:srgbClr val="D9D9D9"/>
                      </a:solid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1100" kern="1200">
                          <a:solidFill>
                            <a:schemeClr val="bg1"/>
                          </a:solidFill>
                          <a:effectLst/>
                          <a:latin typeface="Arial"/>
                          <a:cs typeface="Arial"/>
                        </a:rPr>
                        <a:t>50 (</a:t>
                      </a:r>
                      <a:r>
                        <a:rPr lang="en-US" sz="1100" b="0" i="0" u="none" strike="noStrike" cap="none" spc="0" baseline="0">
                          <a:solidFill>
                            <a:schemeClr val="bg1"/>
                          </a:solidFill>
                          <a:effectLst/>
                          <a:uFillTx/>
                          <a:latin typeface="Arial"/>
                          <a:ea typeface="+mn-ea"/>
                          <a:cs typeface="Arial"/>
                          <a:sym typeface="Roboto Regular"/>
                        </a:rPr>
                        <a:t>32.9- 67.1)</a:t>
                      </a:r>
                      <a:endParaRPr lang="en-US" sz="1100" kern="1200">
                        <a:solidFill>
                          <a:schemeClr val="bg1"/>
                        </a:solidFill>
                        <a:effectLst/>
                        <a:latin typeface="Arial"/>
                        <a:cs typeface="Arial"/>
                      </a:endParaRPr>
                    </a:p>
                  </a:txBody>
                  <a:tcPr marL="0" marR="0" marT="0" marB="0" anchor="ctr">
                    <a:lnL w="0" cmpd="sng">
                      <a:noFill/>
                    </a:lnL>
                    <a:lnR w="12700" cmpd="sng">
                      <a:noFill/>
                    </a:lnR>
                    <a:lnT w="12700" cmpd="sng">
                      <a:solidFill>
                        <a:srgbClr val="D9D9D9"/>
                      </a:solidFill>
                    </a:lnT>
                    <a:lnB w="12700" cmpd="sng">
                      <a:solidFill>
                        <a:srgbClr val="D9D9D9"/>
                      </a:solidFill>
                    </a:lnB>
                    <a:lnTlToBr w="12700" cmpd="sng">
                      <a:noFill/>
                      <a:prstDash val="solid"/>
                    </a:lnTlToBr>
                    <a:lnBlToTr w="12700" cmpd="sng">
                      <a:noFill/>
                      <a:prstDash val="solid"/>
                    </a:lnBlToTr>
                  </a:tcPr>
                </a:tc>
                <a:tc>
                  <a:txBody>
                    <a:bodyPr/>
                    <a:lstStyle/>
                    <a:p>
                      <a:pPr marL="0" algn="ctr" rtl="0" eaLnBrk="1" fontAlgn="base" latinLnBrk="0" hangingPunct="1">
                        <a:spcBef>
                          <a:spcPts val="0"/>
                        </a:spcBef>
                        <a:spcAft>
                          <a:spcPts val="0"/>
                        </a:spcAft>
                      </a:pPr>
                      <a:r>
                        <a:rPr lang="en-US" sz="1100" kern="1200">
                          <a:solidFill>
                            <a:schemeClr val="bg1"/>
                          </a:solidFill>
                          <a:effectLst/>
                          <a:latin typeface="Arial"/>
                        </a:rPr>
                        <a:t>46.2 (26.6-66.6)</a:t>
                      </a:r>
                    </a:p>
                  </a:txBody>
                  <a:tcPr marL="0" marR="0" marT="0" marB="0" anchor="ctr">
                    <a:lnL w="0" cmpd="sng">
                      <a:noFill/>
                    </a:lnL>
                    <a:lnR w="12700" cmpd="sng">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ase" latinLnBrk="0" hangingPunct="1">
                        <a:spcBef>
                          <a:spcPts val="0"/>
                        </a:spcBef>
                        <a:spcAft>
                          <a:spcPts val="0"/>
                        </a:spcAft>
                      </a:pPr>
                      <a:r>
                        <a:rPr lang="en-US" sz="1100" kern="1200">
                          <a:solidFill>
                            <a:schemeClr val="bg1"/>
                          </a:solidFill>
                          <a:effectLst/>
                          <a:latin typeface="Arial"/>
                        </a:rPr>
                        <a:t>60.0 (26.2-87.8)</a:t>
                      </a:r>
                    </a:p>
                  </a:txBody>
                  <a:tcPr marL="0" marR="0" marT="0" marB="0" anchor="ctr">
                    <a:lnL w="0" cmpd="sng">
                      <a:noFill/>
                    </a:lnL>
                    <a:lnR w="12700" cmpd="sng">
                      <a:solidFill>
                        <a:srgbClr val="D9D9D9"/>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9156450"/>
                  </a:ext>
                </a:extLst>
              </a:tr>
              <a:tr h="226740">
                <a:tc>
                  <a:txBody>
                    <a:bodyPr/>
                    <a:lstStyle/>
                    <a:p>
                      <a:pPr marL="0" algn="l" rtl="0" eaLnBrk="1" fontAlgn="base" latinLnBrk="0" hangingPunct="1">
                        <a:spcBef>
                          <a:spcPts val="0"/>
                        </a:spcBef>
                        <a:spcAft>
                          <a:spcPts val="0"/>
                        </a:spcAft>
                      </a:pPr>
                      <a:r>
                        <a:rPr lang="en-US" sz="1100" b="1" kern="1200">
                          <a:solidFill>
                            <a:schemeClr val="bg1"/>
                          </a:solidFill>
                          <a:effectLst/>
                          <a:latin typeface="Arial"/>
                        </a:rPr>
                        <a:t>Best Response​</a:t>
                      </a:r>
                      <a:r>
                        <a:rPr lang="en-US" sz="1100" kern="1200">
                          <a:solidFill>
                            <a:schemeClr val="bg1"/>
                          </a:solidFill>
                          <a:effectLst/>
                          <a:latin typeface="Arial"/>
                        </a:rPr>
                        <a:t>, n (%)</a:t>
                      </a:r>
                      <a:endParaRPr lang="en-US" sz="1100">
                        <a:solidFill>
                          <a:schemeClr val="bg1"/>
                        </a:solidFill>
                        <a:effectLst/>
                        <a:latin typeface="Arial"/>
                      </a:endParaRPr>
                    </a:p>
                  </a:txBody>
                  <a:tcPr marL="0" marR="0" marT="0" marB="0" anchor="ctr">
                    <a:lnL w="12700" cmpd="sng">
                      <a:solidFill>
                        <a:srgbClr val="D9D9D9"/>
                      </a:solidFill>
                    </a:lnL>
                    <a:lnR w="0" cmpd="sng">
                      <a:noFill/>
                    </a:lnR>
                    <a:lnT w="12700" cap="flat" cmpd="sng" algn="ctr">
                      <a:solidFill>
                        <a:srgbClr val="D9D9D9"/>
                      </a:solidFill>
                      <a:prstDash val="solid"/>
                      <a:round/>
                      <a:headEnd type="none" w="med" len="med"/>
                      <a:tailEnd type="none" w="med" len="med"/>
                    </a:lnT>
                    <a:lnB w="12700" cmpd="sng">
                      <a:solidFill>
                        <a:srgbClr val="D9D9D9"/>
                      </a:solidFill>
                    </a:lnB>
                    <a:lnTlToBr w="12700" cmpd="sng">
                      <a:noFill/>
                      <a:prstDash val="solid"/>
                    </a:lnTlToBr>
                    <a:lnBlToTr w="12700" cmpd="sng">
                      <a:noFill/>
                      <a:prstDash val="solid"/>
                    </a:lnBlToTr>
                    <a:solidFill>
                      <a:srgbClr val="D9D9D9"/>
                    </a:solidFill>
                  </a:tcPr>
                </a:tc>
                <a:tc>
                  <a:txBody>
                    <a:bodyPr/>
                    <a:lstStyle/>
                    <a:p>
                      <a:pPr marL="0" algn="ctr" rtl="0" eaLnBrk="1" fontAlgn="auto" latinLnBrk="0" hangingPunct="1">
                        <a:spcBef>
                          <a:spcPts val="0"/>
                        </a:spcBef>
                        <a:spcAft>
                          <a:spcPts val="0"/>
                        </a:spcAft>
                      </a:pPr>
                      <a:endParaRPr lang="en-US" sz="1100">
                        <a:solidFill>
                          <a:schemeClr val="bg1"/>
                        </a:solidFill>
                        <a:effectLst/>
                        <a:latin typeface="Arial"/>
                      </a:endParaRPr>
                    </a:p>
                  </a:txBody>
                  <a:tcPr marL="0" marR="0" marT="0" marB="0" anchor="ctr">
                    <a:lnL w="0" cmpd="sng">
                      <a:noFill/>
                    </a:lnL>
                    <a:lnR w="12700" cmpd="sng">
                      <a:noFill/>
                    </a:lnR>
                    <a:lnT w="12700" cmpd="sng">
                      <a:solidFill>
                        <a:srgbClr val="D9D9D9"/>
                      </a:solidFill>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rtl="0" eaLnBrk="1" fontAlgn="auto" latinLnBrk="0" hangingPunct="1">
                        <a:spcBef>
                          <a:spcPts val="0"/>
                        </a:spcBef>
                        <a:spcAft>
                          <a:spcPts val="0"/>
                        </a:spcAft>
                      </a:pPr>
                      <a:endParaRPr lang="en-US" sz="1100">
                        <a:solidFill>
                          <a:schemeClr val="bg1"/>
                        </a:solidFill>
                        <a:effectLst/>
                        <a:latin typeface="Arial"/>
                      </a:endParaRPr>
                    </a:p>
                  </a:txBody>
                  <a:tcPr marL="0" marR="0" marT="0" marB="0" anchor="ctr">
                    <a:lnL w="0" cmpd="sng">
                      <a:noFill/>
                    </a:lnL>
                    <a:lnR w="12700" cmpd="sng">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rtl="0" eaLnBrk="1" fontAlgn="auto" latinLnBrk="0" hangingPunct="1">
                        <a:spcBef>
                          <a:spcPts val="0"/>
                        </a:spcBef>
                        <a:spcAft>
                          <a:spcPts val="0"/>
                        </a:spcAft>
                      </a:pPr>
                      <a:endParaRPr lang="en-US" sz="1100">
                        <a:solidFill>
                          <a:schemeClr val="bg1"/>
                        </a:solidFill>
                        <a:effectLst/>
                        <a:latin typeface="Arial"/>
                      </a:endParaRPr>
                    </a:p>
                  </a:txBody>
                  <a:tcPr marL="0" marR="0" marT="0" marB="0" anchor="ctr">
                    <a:lnL w="0" cmpd="sng">
                      <a:noFill/>
                    </a:lnL>
                    <a:lnR w="12700" cmpd="sng">
                      <a:solidFill>
                        <a:srgbClr val="D9D9D9"/>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79590414"/>
                  </a:ext>
                </a:extLst>
              </a:tr>
              <a:tr h="254000">
                <a:tc>
                  <a:txBody>
                    <a:bodyPr/>
                    <a:lstStyle/>
                    <a:p>
                      <a:pPr marL="228600" algn="l" rtl="0" eaLnBrk="1" fontAlgn="base" latinLnBrk="0" hangingPunct="1">
                        <a:spcBef>
                          <a:spcPts val="0"/>
                        </a:spcBef>
                        <a:spcAft>
                          <a:spcPts val="0"/>
                        </a:spcAft>
                      </a:pPr>
                      <a:r>
                        <a:rPr lang="en-US" sz="1100" kern="1200">
                          <a:solidFill>
                            <a:schemeClr val="bg1"/>
                          </a:solidFill>
                          <a:effectLst/>
                          <a:latin typeface="Arial"/>
                        </a:rPr>
                        <a:t>CR</a:t>
                      </a:r>
                      <a:endParaRPr lang="en-US" sz="1100">
                        <a:solidFill>
                          <a:schemeClr val="bg1"/>
                        </a:solidFill>
                        <a:effectLst/>
                        <a:latin typeface="Arial"/>
                      </a:endParaRPr>
                    </a:p>
                  </a:txBody>
                  <a:tcPr marL="0" marR="0" marT="0" marB="0" anchor="ctr">
                    <a:lnL w="12700" cmpd="sng">
                      <a:solidFill>
                        <a:srgbClr val="D9D9D9"/>
                      </a:solidFill>
                    </a:lnL>
                    <a:lnR w="0" cmpd="sng">
                      <a:noFill/>
                    </a:lnR>
                    <a:lnT w="12700" cmpd="sng">
                      <a:solidFill>
                        <a:srgbClr val="D9D9D9"/>
                      </a:solidFill>
                    </a:lnT>
                    <a:lnB w="12700" cmpd="sng">
                      <a:solidFill>
                        <a:srgbClr val="D9D9D9"/>
                      </a:solidFill>
                    </a:lnB>
                    <a:lnTlToBr w="12700" cmpd="sng">
                      <a:noFill/>
                      <a:prstDash val="solid"/>
                    </a:lnTlToBr>
                    <a:lnBlToTr w="12700" cmpd="sng">
                      <a:noFill/>
                      <a:prstDash val="solid"/>
                    </a:lnBlToTr>
                  </a:tcPr>
                </a:tc>
                <a:tc>
                  <a:txBody>
                    <a:bodyPr/>
                    <a:lstStyle/>
                    <a:p>
                      <a:pPr marL="0" algn="ctr" rtl="0" eaLnBrk="1" fontAlgn="base" latinLnBrk="0" hangingPunct="1">
                        <a:spcBef>
                          <a:spcPts val="0"/>
                        </a:spcBef>
                        <a:spcAft>
                          <a:spcPts val="0"/>
                        </a:spcAft>
                      </a:pPr>
                      <a:r>
                        <a:rPr lang="en-US" sz="1100" kern="1200">
                          <a:solidFill>
                            <a:schemeClr val="bg1"/>
                          </a:solidFill>
                          <a:effectLst/>
                          <a:latin typeface="Arial"/>
                          <a:cs typeface="Arial"/>
                        </a:rPr>
                        <a:t>1 (2.8)</a:t>
                      </a:r>
                    </a:p>
                  </a:txBody>
                  <a:tcPr marL="45720" marR="45720" anchor="ctr">
                    <a:lnL w="0" cmpd="sng">
                      <a:noFill/>
                    </a:lnL>
                    <a:lnR w="12700" cmpd="sng">
                      <a:noFill/>
                    </a:lnR>
                    <a:lnT w="12700" cmpd="sng">
                      <a:solidFill>
                        <a:srgbClr val="D9D9D9"/>
                      </a:solidFill>
                    </a:lnT>
                    <a:lnB w="12700" cmpd="sng">
                      <a:solidFill>
                        <a:srgbClr val="D9D9D9"/>
                      </a:solidFill>
                    </a:lnB>
                    <a:lnTlToBr w="12700" cmpd="sng">
                      <a:noFill/>
                      <a:prstDash val="solid"/>
                    </a:lnTlToBr>
                    <a:lnBlToTr w="12700" cmpd="sng">
                      <a:noFill/>
                      <a:prstDash val="solid"/>
                    </a:lnBlToTr>
                  </a:tcPr>
                </a:tc>
                <a:tc>
                  <a:txBody>
                    <a:bodyPr/>
                    <a:lstStyle/>
                    <a:p>
                      <a:pPr marL="0" algn="ctr" rtl="0" eaLnBrk="1" fontAlgn="base" latinLnBrk="0" hangingPunct="1">
                        <a:spcBef>
                          <a:spcPts val="0"/>
                        </a:spcBef>
                        <a:spcAft>
                          <a:spcPts val="0"/>
                        </a:spcAft>
                      </a:pPr>
                      <a:r>
                        <a:rPr lang="en-US" sz="1100" kern="1200">
                          <a:solidFill>
                            <a:schemeClr val="bg1"/>
                          </a:solidFill>
                          <a:effectLst/>
                          <a:latin typeface="Arial"/>
                        </a:rPr>
                        <a:t>0 (0.0)</a:t>
                      </a:r>
                    </a:p>
                  </a:txBody>
                  <a:tcPr marL="0" marR="0" marT="0" marB="0" anchor="ctr">
                    <a:lnL w="0" cmpd="sng">
                      <a:noFill/>
                    </a:lnL>
                    <a:lnR w="12700" cmpd="sng">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ase" latinLnBrk="0" hangingPunct="1">
                        <a:spcBef>
                          <a:spcPts val="0"/>
                        </a:spcBef>
                        <a:spcAft>
                          <a:spcPts val="0"/>
                        </a:spcAft>
                      </a:pPr>
                      <a:r>
                        <a:rPr lang="en-US" sz="1100" kern="1200">
                          <a:solidFill>
                            <a:schemeClr val="bg1"/>
                          </a:solidFill>
                          <a:effectLst/>
                          <a:latin typeface="Arial"/>
                        </a:rPr>
                        <a:t>1 (10.0)</a:t>
                      </a:r>
                    </a:p>
                  </a:txBody>
                  <a:tcPr marL="0" marR="0" marT="0" marB="0" anchor="ctr">
                    <a:lnL w="0" cmpd="sng">
                      <a:noFill/>
                    </a:lnL>
                    <a:lnR w="12700" cmpd="sng">
                      <a:solidFill>
                        <a:srgbClr val="D9D9D9"/>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8407755"/>
                  </a:ext>
                </a:extLst>
              </a:tr>
              <a:tr h="254000">
                <a:tc>
                  <a:txBody>
                    <a:bodyPr/>
                    <a:lstStyle/>
                    <a:p>
                      <a:pPr marL="228600" algn="l" rtl="0" eaLnBrk="1" fontAlgn="base" latinLnBrk="0" hangingPunct="1">
                        <a:spcBef>
                          <a:spcPts val="0"/>
                        </a:spcBef>
                        <a:spcAft>
                          <a:spcPts val="0"/>
                        </a:spcAft>
                      </a:pPr>
                      <a:r>
                        <a:rPr lang="en-US" sz="1100" kern="1200">
                          <a:solidFill>
                            <a:schemeClr val="bg1"/>
                          </a:solidFill>
                          <a:effectLst/>
                          <a:latin typeface="Arial"/>
                        </a:rPr>
                        <a:t>PR</a:t>
                      </a:r>
                      <a:endParaRPr lang="en-US" sz="1100">
                        <a:solidFill>
                          <a:schemeClr val="bg1"/>
                        </a:solidFill>
                        <a:effectLst/>
                        <a:latin typeface="Arial"/>
                      </a:endParaRPr>
                    </a:p>
                  </a:txBody>
                  <a:tcPr marL="0" marR="0" marT="0" marB="0" anchor="ctr">
                    <a:lnL w="12700" cmpd="sng">
                      <a:solidFill>
                        <a:srgbClr val="D9D9D9"/>
                      </a:solidFill>
                    </a:lnL>
                    <a:lnR w="0" cmpd="sng">
                      <a:noFill/>
                    </a:lnR>
                    <a:lnT w="12700" cmpd="sng">
                      <a:solidFill>
                        <a:srgbClr val="D9D9D9"/>
                      </a:solidFill>
                    </a:lnT>
                    <a:lnB w="12700" cmpd="sng">
                      <a:solidFill>
                        <a:srgbClr val="D9D9D9"/>
                      </a:solidFill>
                    </a:lnB>
                    <a:lnTlToBr w="12700" cmpd="sng">
                      <a:noFill/>
                      <a:prstDash val="solid"/>
                    </a:lnTlToBr>
                    <a:lnBlToTr w="12700" cmpd="sng">
                      <a:noFill/>
                      <a:prstDash val="solid"/>
                    </a:lnBlToTr>
                    <a:solidFill>
                      <a:srgbClr val="D9D9D9"/>
                    </a:solidFill>
                  </a:tcPr>
                </a:tc>
                <a:tc>
                  <a:txBody>
                    <a:bodyPr/>
                    <a:lstStyle/>
                    <a:p>
                      <a:pPr marL="0" algn="ctr" rtl="0" eaLnBrk="1" fontAlgn="base" latinLnBrk="0" hangingPunct="1">
                        <a:spcBef>
                          <a:spcPts val="0"/>
                        </a:spcBef>
                        <a:spcAft>
                          <a:spcPts val="0"/>
                        </a:spcAft>
                      </a:pPr>
                      <a:r>
                        <a:rPr lang="en-US" sz="1100" kern="1200">
                          <a:solidFill>
                            <a:schemeClr val="bg1"/>
                          </a:solidFill>
                          <a:effectLst/>
                          <a:latin typeface="Arial"/>
                          <a:cs typeface="Arial"/>
                        </a:rPr>
                        <a:t>17 (47.2)</a:t>
                      </a:r>
                    </a:p>
                  </a:txBody>
                  <a:tcPr marL="45720" marR="45720" anchor="ctr">
                    <a:lnL w="0" cmpd="sng">
                      <a:noFill/>
                    </a:lnL>
                    <a:lnR w="12700" cmpd="sng">
                      <a:noFill/>
                    </a:lnR>
                    <a:lnT w="12700" cmpd="sng">
                      <a:solidFill>
                        <a:srgbClr val="D9D9D9"/>
                      </a:solidFill>
                    </a:lnT>
                    <a:lnB w="12700" cmpd="sng">
                      <a:solidFill>
                        <a:srgbClr val="D9D9D9"/>
                      </a:solidFill>
                    </a:lnB>
                    <a:lnTlToBr w="12700" cmpd="sng">
                      <a:noFill/>
                      <a:prstDash val="solid"/>
                    </a:lnTlToBr>
                    <a:lnBlToTr w="12700" cmpd="sng">
                      <a:noFill/>
                      <a:prstDash val="solid"/>
                    </a:lnBlToTr>
                    <a:solidFill>
                      <a:srgbClr val="D9D9D9"/>
                    </a:solidFill>
                  </a:tcPr>
                </a:tc>
                <a:tc>
                  <a:txBody>
                    <a:bodyPr/>
                    <a:lstStyle/>
                    <a:p>
                      <a:pPr marL="0" algn="ctr" rtl="0" eaLnBrk="1" fontAlgn="base" latinLnBrk="0" hangingPunct="1">
                        <a:spcBef>
                          <a:spcPts val="0"/>
                        </a:spcBef>
                        <a:spcAft>
                          <a:spcPts val="0"/>
                        </a:spcAft>
                      </a:pPr>
                      <a:r>
                        <a:rPr lang="en-US" sz="1100" kern="1200">
                          <a:solidFill>
                            <a:schemeClr val="bg1"/>
                          </a:solidFill>
                          <a:effectLst/>
                          <a:latin typeface="Arial"/>
                        </a:rPr>
                        <a:t>12 (46.2)</a:t>
                      </a:r>
                    </a:p>
                  </a:txBody>
                  <a:tcPr marL="0" marR="0" marT="0" marB="0" anchor="ctr">
                    <a:lnL w="0" cmpd="sng">
                      <a:noFill/>
                    </a:lnL>
                    <a:lnR w="12700" cmpd="sng">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rtl="0" eaLnBrk="1" fontAlgn="base" latinLnBrk="0" hangingPunct="1">
                        <a:spcBef>
                          <a:spcPts val="0"/>
                        </a:spcBef>
                        <a:spcAft>
                          <a:spcPts val="0"/>
                        </a:spcAft>
                      </a:pPr>
                      <a:r>
                        <a:rPr lang="en-US" sz="1100" kern="1200">
                          <a:solidFill>
                            <a:schemeClr val="bg1"/>
                          </a:solidFill>
                          <a:effectLst/>
                          <a:latin typeface="Arial"/>
                        </a:rPr>
                        <a:t>5 (50.0)</a:t>
                      </a:r>
                    </a:p>
                  </a:txBody>
                  <a:tcPr marL="0" marR="0" marT="0" marB="0" anchor="ctr">
                    <a:lnL w="0" cmpd="sng">
                      <a:noFill/>
                    </a:lnL>
                    <a:lnR w="12700" cmpd="sng">
                      <a:solidFill>
                        <a:srgbClr val="D9D9D9"/>
                      </a:solid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659908583"/>
                  </a:ext>
                </a:extLst>
              </a:tr>
            </a:tbl>
          </a:graphicData>
        </a:graphic>
      </p:graphicFrame>
      <p:pic>
        <p:nvPicPr>
          <p:cNvPr id="30" name="Picture 2" descr="A graph with blue lines and white dots&#10;&#10;Description automatically generated">
            <a:extLst>
              <a:ext uri="{FF2B5EF4-FFF2-40B4-BE49-F238E27FC236}">
                <a16:creationId xmlns:a16="http://schemas.microsoft.com/office/drawing/2014/main" id="{EF34ED5F-C1CD-8944-56AF-142897FDE6E0}"/>
              </a:ext>
            </a:extLst>
          </p:cNvPr>
          <p:cNvPicPr>
            <a:picLocks noChangeAspect="1"/>
          </p:cNvPicPr>
          <p:nvPr/>
        </p:nvPicPr>
        <p:blipFill rotWithShape="1">
          <a:blip r:embed="rId4">
            <a:extLst>
              <a:ext uri="{28A0092B-C50C-407E-A947-70E740481C1C}">
                <a14:useLocalDpi xmlns:a14="http://schemas.microsoft.com/office/drawing/2010/main" val="0"/>
              </a:ext>
            </a:extLst>
          </a:blip>
          <a:srcRect b="7036"/>
          <a:stretch/>
        </p:blipFill>
        <p:spPr>
          <a:xfrm>
            <a:off x="6905132" y="3620207"/>
            <a:ext cx="4105255" cy="2478030"/>
          </a:xfrm>
          <a:prstGeom prst="rect">
            <a:avLst/>
          </a:prstGeom>
        </p:spPr>
      </p:pic>
      <p:sp>
        <p:nvSpPr>
          <p:cNvPr id="31" name="TextBox 5">
            <a:extLst>
              <a:ext uri="{FF2B5EF4-FFF2-40B4-BE49-F238E27FC236}">
                <a16:creationId xmlns:a16="http://schemas.microsoft.com/office/drawing/2014/main" id="{208F0330-4C4F-7152-78C3-7C8F03E5B49B}"/>
              </a:ext>
            </a:extLst>
          </p:cNvPr>
          <p:cNvSpPr txBox="1"/>
          <p:nvPr/>
        </p:nvSpPr>
        <p:spPr>
          <a:xfrm>
            <a:off x="8116685" y="3605041"/>
            <a:ext cx="3075519"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228594" marR="0" lvl="0" indent="0" algn="l" defTabSz="457189"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83349"/>
                </a:solidFill>
                <a:effectLst/>
                <a:uLnTx/>
                <a:uFillTx/>
                <a:latin typeface="Arial"/>
                <a:ea typeface="Tahoma"/>
                <a:cs typeface="Arial"/>
                <a:sym typeface="Arial" panose="020B0604020202020204" pitchFamily="34" charset="0"/>
              </a:rPr>
              <a:t>Duration of Response</a:t>
            </a:r>
            <a:endParaRPr kumimoji="0" lang="en-US" sz="1600" b="1" i="0" u="none" strike="noStrike" kern="1200" cap="none" spc="0" normalizeH="0" baseline="0" noProof="0">
              <a:ln>
                <a:noFill/>
              </a:ln>
              <a:solidFill>
                <a:srgbClr val="283349"/>
              </a:solidFill>
              <a:effectLst/>
              <a:uLnTx/>
              <a:uFillTx/>
              <a:latin typeface="Arial" panose="020B0604020202020204" pitchFamily="34" charset="0"/>
              <a:ea typeface="Tahoma"/>
              <a:cs typeface="Arial"/>
              <a:sym typeface="Arial" panose="020B0604020202020204" pitchFamily="34" charset="0"/>
            </a:endParaRPr>
          </a:p>
        </p:txBody>
      </p:sp>
      <p:pic>
        <p:nvPicPr>
          <p:cNvPr id="32" name="Picture 2">
            <a:extLst>
              <a:ext uri="{FF2B5EF4-FFF2-40B4-BE49-F238E27FC236}">
                <a16:creationId xmlns:a16="http://schemas.microsoft.com/office/drawing/2014/main" id="{FF1E4AE1-5C0E-92C1-BDE4-329DB211C822}"/>
              </a:ext>
            </a:extLst>
          </p:cNvPr>
          <p:cNvPicPr>
            <a:picLocks noChangeAspect="1"/>
          </p:cNvPicPr>
          <p:nvPr/>
        </p:nvPicPr>
        <p:blipFill rotWithShape="1">
          <a:blip r:embed="rId5">
            <a:extLst>
              <a:ext uri="{28A0092B-C50C-407E-A947-70E740481C1C}">
                <a14:useLocalDpi xmlns:a14="http://schemas.microsoft.com/office/drawing/2010/main" val="0"/>
              </a:ext>
            </a:extLst>
          </a:blip>
          <a:srcRect b="7220"/>
          <a:stretch/>
        </p:blipFill>
        <p:spPr>
          <a:xfrm>
            <a:off x="887237" y="3678804"/>
            <a:ext cx="4293836" cy="2606989"/>
          </a:xfrm>
          <a:prstGeom prst="rect">
            <a:avLst/>
          </a:prstGeom>
        </p:spPr>
      </p:pic>
      <p:sp>
        <p:nvSpPr>
          <p:cNvPr id="33" name="TextBox 5">
            <a:extLst>
              <a:ext uri="{FF2B5EF4-FFF2-40B4-BE49-F238E27FC236}">
                <a16:creationId xmlns:a16="http://schemas.microsoft.com/office/drawing/2014/main" id="{208F0330-4C4F-7152-78C3-7C8F03E5B49B}"/>
              </a:ext>
            </a:extLst>
          </p:cNvPr>
          <p:cNvSpPr txBox="1"/>
          <p:nvPr/>
        </p:nvSpPr>
        <p:spPr>
          <a:xfrm>
            <a:off x="1677357" y="3674415"/>
            <a:ext cx="3177672"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228594" marR="0" lvl="0" indent="0" algn="l" defTabSz="457189"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83349"/>
                </a:solidFill>
                <a:effectLst/>
                <a:uLnTx/>
                <a:uFillTx/>
                <a:latin typeface="Arial"/>
                <a:ea typeface="Tahoma"/>
                <a:cs typeface="Arial"/>
                <a:sym typeface="Arial" panose="020B0604020202020204" pitchFamily="34" charset="0"/>
              </a:rPr>
              <a:t>Progression-Free Survival</a:t>
            </a:r>
            <a:endParaRPr kumimoji="0" lang="en-US" sz="1600" b="1" i="0" u="none" strike="noStrike" kern="1200" cap="none" spc="0" normalizeH="0" baseline="0" noProof="0">
              <a:ln>
                <a:noFill/>
              </a:ln>
              <a:solidFill>
                <a:srgbClr val="283349"/>
              </a:solidFill>
              <a:effectLst/>
              <a:uLnTx/>
              <a:uFillTx/>
              <a:latin typeface="Arial" panose="020B0604020202020204" pitchFamily="34" charset="0"/>
              <a:ea typeface="Tahoma"/>
              <a:cs typeface="Arial"/>
              <a:sym typeface="Arial" panose="020B0604020202020204" pitchFamily="34" charset="0"/>
            </a:endParaRPr>
          </a:p>
        </p:txBody>
      </p:sp>
      <p:graphicFrame>
        <p:nvGraphicFramePr>
          <p:cNvPr id="34" name="Tableau 12"/>
          <p:cNvGraphicFramePr>
            <a:graphicFrameLocks noGrp="1"/>
          </p:cNvGraphicFramePr>
          <p:nvPr/>
        </p:nvGraphicFramePr>
        <p:xfrm>
          <a:off x="2479375" y="1224355"/>
          <a:ext cx="2493826" cy="876312"/>
        </p:xfrm>
        <a:graphic>
          <a:graphicData uri="http://schemas.openxmlformats.org/drawingml/2006/table">
            <a:tbl>
              <a:tblPr firstRow="1" bandRow="1"/>
              <a:tblGrid>
                <a:gridCol w="1700921">
                  <a:extLst>
                    <a:ext uri="{9D8B030D-6E8A-4147-A177-3AD203B41FA5}">
                      <a16:colId xmlns:a16="http://schemas.microsoft.com/office/drawing/2014/main" val="2516019722"/>
                    </a:ext>
                  </a:extLst>
                </a:gridCol>
                <a:gridCol w="792905">
                  <a:extLst>
                    <a:ext uri="{9D8B030D-6E8A-4147-A177-3AD203B41FA5}">
                      <a16:colId xmlns:a16="http://schemas.microsoft.com/office/drawing/2014/main" val="335385271"/>
                    </a:ext>
                  </a:extLst>
                </a:gridCol>
              </a:tblGrid>
              <a:tr h="213997">
                <a:tc>
                  <a:txBody>
                    <a:bodyPr/>
                    <a:lstStyle/>
                    <a:p>
                      <a:pPr marL="0" algn="l" defTabSz="914400" rtl="0" eaLnBrk="1" latinLnBrk="0" hangingPunct="1"/>
                      <a:r>
                        <a:rPr lang="en-US" sz="1100" b="1" kern="1200">
                          <a:solidFill>
                            <a:schemeClr val="bg1"/>
                          </a:solidFill>
                          <a:latin typeface="Arial"/>
                          <a:ea typeface="Tahoma"/>
                          <a:cs typeface="Arial"/>
                        </a:rPr>
                        <a:t>MZL Subtype</a:t>
                      </a:r>
                      <a:r>
                        <a:rPr lang="en-US" sz="1100" kern="1200">
                          <a:solidFill>
                            <a:schemeClr val="bg1"/>
                          </a:solidFill>
                          <a:latin typeface="Arial"/>
                          <a:ea typeface="Tahoma"/>
                          <a:cs typeface="Arial"/>
                        </a:rPr>
                        <a:t>, n (%)</a:t>
                      </a:r>
                    </a:p>
                  </a:txBody>
                  <a:tcPr marL="51435" marR="51435" marT="25719" marB="2571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defTabSz="914400" rtl="0" eaLnBrk="1" latinLnBrk="0" hangingPunct="1"/>
                      <a:endParaRPr lang="en-US" sz="1100" b="0" kern="1200">
                        <a:solidFill>
                          <a:schemeClr val="bg1"/>
                        </a:solidFill>
                        <a:latin typeface="Arial" panose="020B0604020202020204" pitchFamily="34" charset="0"/>
                        <a:ea typeface="Tahoma" panose="020B0604030504040204" pitchFamily="34" charset="0"/>
                        <a:cs typeface="Arial" panose="020B0604020202020204" pitchFamily="34" charset="0"/>
                      </a:endParaRPr>
                    </a:p>
                  </a:txBody>
                  <a:tcPr marL="51435" marR="51435" marT="25719" marB="25719"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017215894"/>
                  </a:ext>
                </a:extLst>
              </a:tr>
              <a:tr h="213997">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bg1"/>
                          </a:solidFill>
                          <a:latin typeface="Arial"/>
                          <a:ea typeface="Tahoma"/>
                          <a:cs typeface="Arial"/>
                        </a:rPr>
                        <a:t>Nodal</a:t>
                      </a:r>
                    </a:p>
                  </a:txBody>
                  <a:tcPr marL="51435" marR="51435" marT="25719" marB="2571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b="0" kern="1200">
                          <a:solidFill>
                            <a:schemeClr val="bg1"/>
                          </a:solidFill>
                          <a:latin typeface="Arial"/>
                          <a:ea typeface="Tahoma"/>
                          <a:cs typeface="Arial"/>
                        </a:rPr>
                        <a:t>17 (47) </a:t>
                      </a:r>
                      <a:endParaRPr lang="en-US" sz="1100" b="0" kern="1200">
                        <a:solidFill>
                          <a:schemeClr val="bg1"/>
                        </a:solidFill>
                        <a:latin typeface="Arial" panose="020B0604020202020204" pitchFamily="34" charset="0"/>
                        <a:ea typeface="Tahoma" panose="020B0604030504040204" pitchFamily="34" charset="0"/>
                        <a:cs typeface="Arial" panose="020B0604020202020204" pitchFamily="34" charset="0"/>
                      </a:endParaRPr>
                    </a:p>
                  </a:txBody>
                  <a:tcPr marL="51435" marR="51435" marT="25719" marB="25719"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514522"/>
                  </a:ext>
                </a:extLst>
              </a:tr>
              <a:tr h="213997">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bg1"/>
                          </a:solidFill>
                          <a:latin typeface="Arial"/>
                          <a:ea typeface="Tahoma"/>
                          <a:cs typeface="Arial"/>
                        </a:rPr>
                        <a:t>Splenic</a:t>
                      </a:r>
                    </a:p>
                  </a:txBody>
                  <a:tcPr marL="51435" marR="51435" marT="25719" marB="2571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bg1"/>
                          </a:solidFill>
                          <a:latin typeface="Arial"/>
                          <a:ea typeface="Tahoma"/>
                          <a:cs typeface="Arial"/>
                        </a:rPr>
                        <a:t>13 (36)</a:t>
                      </a:r>
                    </a:p>
                  </a:txBody>
                  <a:tcPr marL="51435" marR="51435" marT="25719" marB="25719"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846247503"/>
                  </a:ext>
                </a:extLst>
              </a:tr>
              <a:tr h="213997">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100" kern="1200" err="1">
                          <a:solidFill>
                            <a:schemeClr val="bg1"/>
                          </a:solidFill>
                          <a:latin typeface="Arial"/>
                          <a:ea typeface="Tahoma"/>
                          <a:cs typeface="Arial"/>
                        </a:rPr>
                        <a:t>Extranodal</a:t>
                      </a:r>
                      <a:r>
                        <a:rPr lang="en-US" sz="1100" kern="1200">
                          <a:solidFill>
                            <a:schemeClr val="bg1"/>
                          </a:solidFill>
                          <a:latin typeface="Arial"/>
                          <a:ea typeface="Tahoma"/>
                          <a:cs typeface="Arial"/>
                        </a:rPr>
                        <a:t>*</a:t>
                      </a:r>
                    </a:p>
                  </a:txBody>
                  <a:tcPr marL="51435" marR="51435" marT="25719" marB="25719"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bg1"/>
                          </a:solidFill>
                          <a:latin typeface="Arial"/>
                          <a:ea typeface="Tahoma"/>
                          <a:cs typeface="Arial"/>
                        </a:rPr>
                        <a:t>6 (17)</a:t>
                      </a:r>
                    </a:p>
                  </a:txBody>
                  <a:tcPr marL="51435" marR="51435" marT="25719" marB="25719"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11289235"/>
                  </a:ext>
                </a:extLst>
              </a:tr>
            </a:tbl>
          </a:graphicData>
        </a:graphic>
      </p:graphicFrame>
    </p:spTree>
    <p:extLst>
      <p:ext uri="{BB962C8B-B14F-4D97-AF65-F5344CB8AC3E}">
        <p14:creationId xmlns:p14="http://schemas.microsoft.com/office/powerpoint/2010/main" val="216255577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103C8A-D3A7-BF30-455F-9B06EB10C73B}"/>
              </a:ext>
            </a:extLst>
          </p:cNvPr>
          <p:cNvSpPr>
            <a:spLocks noGrp="1"/>
          </p:cNvSpPr>
          <p:nvPr>
            <p:ph sz="quarter" idx="13"/>
          </p:nvPr>
        </p:nvSpPr>
        <p:spPr>
          <a:xfrm>
            <a:off x="669081" y="1488220"/>
            <a:ext cx="10853838" cy="3603069"/>
          </a:xfrm>
        </p:spPr>
        <p:txBody>
          <a:bodyPr anchor="t"/>
          <a:lstStyle/>
          <a:p>
            <a:pPr marL="380365" indent="-380365">
              <a:spcBef>
                <a:spcPts val="800"/>
              </a:spcBef>
              <a:buClr>
                <a:srgbClr val="C00000"/>
              </a:buClr>
              <a:buFont typeface="Arial" panose="020B0604020202020204" pitchFamily="34" charset="0"/>
              <a:buChar char="•"/>
            </a:pPr>
            <a:r>
              <a:rPr lang="en-US" sz="2000"/>
              <a:t>Patients with indolent lymphomas now have effective next-generation BTKi-based treatment options</a:t>
            </a:r>
            <a:r>
              <a:rPr lang="en-US" sz="2000" baseline="30000"/>
              <a:t>1</a:t>
            </a:r>
            <a:endParaRPr lang="en-US" sz="2000">
              <a:cs typeface="Arial" panose="020B0604020202020204"/>
            </a:endParaRPr>
          </a:p>
          <a:p>
            <a:pPr marL="380365" indent="-380365">
              <a:spcBef>
                <a:spcPts val="800"/>
              </a:spcBef>
              <a:buClr>
                <a:srgbClr val="C00000"/>
              </a:buClr>
            </a:pPr>
            <a:r>
              <a:rPr lang="en-US" sz="2000"/>
              <a:t>In R/R FL (ROSEWOOD study):</a:t>
            </a:r>
            <a:endParaRPr lang="en-US" sz="2000">
              <a:cs typeface="Arial" panose="020B0604020202020204"/>
            </a:endParaRPr>
          </a:p>
          <a:p>
            <a:pPr marL="837565" lvl="1" indent="-380365">
              <a:spcBef>
                <a:spcPts val="800"/>
              </a:spcBef>
              <a:buClr>
                <a:srgbClr val="C00000"/>
              </a:buClr>
            </a:pPr>
            <a:r>
              <a:rPr lang="en-US" sz="1800" err="1"/>
              <a:t>Zanu</a:t>
            </a:r>
            <a:r>
              <a:rPr lang="en-US" sz="1800"/>
              <a:t> + Obi demonstrated meaningful efficacy in heavily pretreated patients</a:t>
            </a:r>
            <a:r>
              <a:rPr lang="en-US" sz="1800" baseline="30000"/>
              <a:t>2</a:t>
            </a:r>
            <a:endParaRPr lang="en-US" sz="1800" baseline="30000">
              <a:cs typeface="Arial"/>
            </a:endParaRPr>
          </a:p>
          <a:p>
            <a:pPr marL="837565" lvl="1" indent="-380365">
              <a:spcBef>
                <a:spcPts val="800"/>
              </a:spcBef>
              <a:buClr>
                <a:srgbClr val="C00000"/>
              </a:buClr>
            </a:pPr>
            <a:r>
              <a:rPr lang="en-US" sz="1800" err="1"/>
              <a:t>Zanu</a:t>
            </a:r>
            <a:r>
              <a:rPr lang="en-US" sz="1800"/>
              <a:t> + Obi demonstrated a favorable risk-benefit profile compared with Obi alone</a:t>
            </a:r>
            <a:r>
              <a:rPr lang="en-US" sz="1800" baseline="30000"/>
              <a:t>2</a:t>
            </a:r>
            <a:endParaRPr lang="en-US" sz="2000" baseline="30000">
              <a:cs typeface="Arial" panose="020B0604020202020204"/>
            </a:endParaRPr>
          </a:p>
          <a:p>
            <a:pPr marL="380365" indent="-380365">
              <a:spcBef>
                <a:spcPts val="800"/>
              </a:spcBef>
              <a:buClr>
                <a:srgbClr val="C00000"/>
              </a:buClr>
              <a:buFont typeface="Arial" panose="020B0604020202020204" pitchFamily="34" charset="0"/>
              <a:buChar char="•"/>
            </a:pPr>
            <a:r>
              <a:rPr lang="en-US" sz="2000"/>
              <a:t>In R/R MZL (MAGNOLIA study), </a:t>
            </a:r>
            <a:r>
              <a:rPr lang="en-US" sz="2000" err="1"/>
              <a:t>Zanu</a:t>
            </a:r>
            <a:r>
              <a:rPr lang="en-US" sz="2000"/>
              <a:t> showed high response rates and durable disease control, with responses in all MZL subtypes and in difficult-to-treat subgroups</a:t>
            </a:r>
            <a:r>
              <a:rPr lang="en-US" sz="2000" baseline="30000"/>
              <a:t>3</a:t>
            </a:r>
            <a:endParaRPr lang="en-US" sz="2000" baseline="30000">
              <a:cs typeface="Arial"/>
            </a:endParaRPr>
          </a:p>
          <a:p>
            <a:pPr marL="380365" indent="-380365">
              <a:spcBef>
                <a:spcPts val="800"/>
              </a:spcBef>
              <a:buClr>
                <a:srgbClr val="C00000"/>
              </a:buClr>
              <a:buFont typeface="Arial" panose="020B0604020202020204" pitchFamily="34" charset="0"/>
              <a:buChar char="•"/>
            </a:pPr>
            <a:r>
              <a:rPr lang="en-US" sz="2000"/>
              <a:t>Across these studies, </a:t>
            </a:r>
            <a:r>
              <a:rPr lang="en-US" sz="2000" err="1"/>
              <a:t>Zanu</a:t>
            </a:r>
            <a:r>
              <a:rPr lang="en-US" sz="2000"/>
              <a:t> had a consistent and manageable safety profile</a:t>
            </a:r>
            <a:r>
              <a:rPr lang="en-US" sz="2000" baseline="30000"/>
              <a:t>2,3</a:t>
            </a:r>
            <a:endParaRPr lang="en-US" sz="2000" baseline="30000">
              <a:cs typeface="Arial"/>
            </a:endParaRPr>
          </a:p>
          <a:p>
            <a:pPr>
              <a:buFont typeface="Arial" panose="020B0604020202020204" pitchFamily="34" charset="0"/>
              <a:buChar char="•"/>
            </a:pPr>
            <a:endParaRPr lang="en-US" sz="2000"/>
          </a:p>
        </p:txBody>
      </p:sp>
      <p:sp>
        <p:nvSpPr>
          <p:cNvPr id="3" name="Slide Number Placeholder 2">
            <a:extLst>
              <a:ext uri="{FF2B5EF4-FFF2-40B4-BE49-F238E27FC236}">
                <a16:creationId xmlns:a16="http://schemas.microsoft.com/office/drawing/2014/main" id="{F622ABC4-EBFA-3883-87D9-5E5BB736E90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330B78B9-1CE6-CA52-F891-6A491EE472B9}"/>
              </a:ext>
            </a:extLst>
          </p:cNvPr>
          <p:cNvSpPr>
            <a:spLocks noGrp="1"/>
          </p:cNvSpPr>
          <p:nvPr>
            <p:ph type="ctrTitle"/>
          </p:nvPr>
        </p:nvSpPr>
        <p:spPr/>
        <p:txBody>
          <a:bodyPr/>
          <a:lstStyle/>
          <a:p>
            <a:r>
              <a:rPr lang="en-US"/>
              <a:t>Conclusions</a:t>
            </a:r>
            <a:endParaRPr lang="en-GB"/>
          </a:p>
        </p:txBody>
      </p:sp>
      <p:sp>
        <p:nvSpPr>
          <p:cNvPr id="5" name="TextBox 4">
            <a:extLst>
              <a:ext uri="{FF2B5EF4-FFF2-40B4-BE49-F238E27FC236}">
                <a16:creationId xmlns:a16="http://schemas.microsoft.com/office/drawing/2014/main" id="{45AD64C9-B7ED-F19B-98E6-C0D5747F1B0C}"/>
              </a:ext>
            </a:extLst>
          </p:cNvPr>
          <p:cNvSpPr txBox="1"/>
          <p:nvPr/>
        </p:nvSpPr>
        <p:spPr>
          <a:xfrm>
            <a:off x="739448" y="5701050"/>
            <a:ext cx="10982382" cy="78483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BTKi, Bruton’s tyrosine kinase inhibitor; CLL, chronic lymphocytic leukemia; CR, complete response; </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mn-cs"/>
              </a:rPr>
              <a:t>CXCR4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C-X-C chemokine receptor 4; EU, European Union; FL, follicular lymphoma; Ibru, ibrutinib; MUT, mutated; MZL, marginal zone lymphoma; Obi, obinutuzumab; ORR, overall response rate; R/R, relapsed/refractory; US, United States (of America); VGPR, very good partial response; </a:t>
            </a:r>
            <a:b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WM, Waldenström’s macroglobulinemia; Zanu, zanubrutinib</a:t>
            </a:r>
            <a:r>
              <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highlight>
                  <a:srgbClr val="FFFFFF"/>
                </a:highlight>
                <a:uLnTx/>
                <a:uFillTx/>
                <a:latin typeface="Arial" panose="020B0604020202020204"/>
                <a:ea typeface="+mn-ea"/>
                <a:cs typeface="+mn-cs"/>
              </a:rPr>
              <a:t>1) Speaker’s own; </a:t>
            </a: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2) </a:t>
            </a:r>
            <a:r>
              <a:rPr kumimoji="0" lang="da-DK" altLang="en-US" sz="900" b="0" i="0" u="none" strike="noStrike" kern="1200" cap="none" spc="0" normalizeH="0" baseline="0" noProof="0">
                <a:ln>
                  <a:noFill/>
                </a:ln>
                <a:solidFill>
                  <a:srgbClr val="283349"/>
                </a:solidFill>
                <a:effectLst/>
                <a:uLnTx/>
                <a:uFillTx/>
                <a:latin typeface="Arial" panose="020B0604020202020204"/>
                <a:ea typeface="+mn-ea"/>
                <a:cs typeface="+mn-cs"/>
              </a:rPr>
              <a:t>Zinzani PL et al. </a:t>
            </a:r>
            <a:r>
              <a:rPr kumimoji="0" lang="it-IT" altLang="en-US" sz="900" b="0" i="0" u="none" strike="noStrike" kern="1200" cap="none" spc="0" normalizeH="0" baseline="0" noProof="0">
                <a:ln>
                  <a:noFill/>
                </a:ln>
                <a:solidFill>
                  <a:srgbClr val="283349"/>
                </a:solidFill>
                <a:effectLst/>
                <a:uLnTx/>
                <a:uFillTx/>
                <a:latin typeface="Arial" panose="020B0604020202020204"/>
                <a:ea typeface="+mn-ea"/>
                <a:cs typeface="+mn-cs"/>
              </a:rPr>
              <a:t>J Clin Oncol. 2023;41(33):5107-5117</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 </a:t>
            </a:r>
            <a:r>
              <a:rPr kumimoji="0" lang="it-IT" sz="900" b="0" i="0" u="none" strike="noStrike" kern="1200" cap="none" spc="0" normalizeH="0" baseline="0" noProof="0">
                <a:ln>
                  <a:noFill/>
                </a:ln>
                <a:solidFill>
                  <a:srgbClr val="283349"/>
                </a:solidFill>
                <a:effectLst/>
                <a:highlight>
                  <a:srgbClr val="FFFFFF"/>
                </a:highlight>
                <a:uLnTx/>
                <a:uFillTx/>
                <a:latin typeface="Arial" panose="020B0604020202020204"/>
                <a:ea typeface="+mn-ea"/>
                <a:cs typeface="+mn-cs"/>
              </a:rPr>
              <a:t>3) </a:t>
            </a:r>
            <a:r>
              <a:rPr kumimoji="0" lang="en-US"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Sehn LH et al. Presented at 17th International Conference on Malignant Lymphoma, June 13-17, 2023; Lugano, Switzerland; Abstract 994 (Accessed 04 June 2024). Available at: </a:t>
            </a:r>
            <a:r>
              <a:rPr kumimoji="0" lang="de-DE"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hlinkClick r:id="rId2"/>
              </a:rPr>
              <a:t>Sehn_BGB-3111-308_ICML_Presentation_2023.pdf</a:t>
            </a:r>
            <a:r>
              <a:rPr kumimoji="0" lang="de-DE" sz="900" b="0" i="0" u="none" strike="noStrike" kern="1200" cap="none" spc="0" normalizeH="0" baseline="0" noProof="0">
                <a:ln>
                  <a:noFill/>
                </a:ln>
                <a:solidFill>
                  <a:srgbClr val="283349">
                    <a:lumMod val="50000"/>
                  </a:srgbClr>
                </a:solidFill>
                <a:effectLst/>
                <a:uLnTx/>
                <a:uFillTx/>
                <a:latin typeface="Arial" panose="020B0604020202020204"/>
                <a:ea typeface="+mn-ea"/>
                <a:cs typeface="+mn-cs"/>
              </a:rPr>
              <a:t>.</a:t>
            </a:r>
            <a:endParaRPr kumimoji="0" lang="en-GB" altLang="en-US" sz="900" b="0" i="0" u="none" strike="noStrike" kern="1200" cap="none" spc="0" normalizeH="0" baseline="0" noProof="0">
              <a:ln>
                <a:noFill/>
              </a:ln>
              <a:solidFill>
                <a:srgbClr val="283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5100706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40B9DF-C777-D591-D295-7A1486A04722}"/>
              </a:ext>
            </a:extLst>
          </p:cNvPr>
          <p:cNvSpPr>
            <a:spLocks noGrp="1"/>
          </p:cNvSpPr>
          <p:nvPr>
            <p:ph sz="quarter" idx="13"/>
          </p:nvPr>
        </p:nvSpPr>
        <p:spPr>
          <a:xfrm>
            <a:off x="707251" y="1252094"/>
            <a:ext cx="10770975" cy="4913801"/>
          </a:xfrm>
        </p:spPr>
        <p:txBody>
          <a:bodyPr vert="horz" lIns="91440" tIns="45720" rIns="91440" bIns="45720" rtlCol="0" anchor="t">
            <a:noAutofit/>
          </a:bodyPr>
          <a:lstStyle/>
          <a:p>
            <a:r>
              <a:rPr lang="en-US" u="sng"/>
              <a:t>Acalabrutinib</a:t>
            </a:r>
            <a:r>
              <a:rPr lang="en-US"/>
              <a:t> ▼*. Refer to </a:t>
            </a:r>
            <a:r>
              <a:rPr lang="en-GB">
                <a:solidFill>
                  <a:schemeClr val="tx1">
                    <a:lumMod val="25000"/>
                  </a:schemeClr>
                </a:solidFill>
                <a:hlinkClick r:id="rId2"/>
              </a:rPr>
              <a:t>Calquence SmPC</a:t>
            </a:r>
            <a:r>
              <a:rPr lang="en-GB">
                <a:solidFill>
                  <a:schemeClr val="tx1">
                    <a:lumMod val="25000"/>
                  </a:schemeClr>
                </a:solidFill>
              </a:rPr>
              <a:t> (</a:t>
            </a:r>
            <a:r>
              <a:rPr lang="en-US"/>
              <a:t>MAH: AstraZeneca AB)</a:t>
            </a:r>
            <a:r>
              <a:rPr lang="en-GB">
                <a:solidFill>
                  <a:schemeClr val="tx1">
                    <a:lumMod val="25000"/>
                  </a:schemeClr>
                </a:solidFill>
              </a:rPr>
              <a:t>.</a:t>
            </a:r>
          </a:p>
          <a:p>
            <a:r>
              <a:rPr lang="en-GB" u="sng">
                <a:solidFill>
                  <a:schemeClr val="tx1">
                    <a:lumMod val="25000"/>
                  </a:schemeClr>
                </a:solidFill>
              </a:rPr>
              <a:t>Axicabtagene</a:t>
            </a:r>
            <a:r>
              <a:rPr lang="en-GB">
                <a:solidFill>
                  <a:schemeClr val="tx1">
                    <a:lumMod val="25000"/>
                  </a:schemeClr>
                </a:solidFill>
              </a:rPr>
              <a:t>. Refer to </a:t>
            </a:r>
            <a:r>
              <a:rPr lang="en-GB">
                <a:solidFill>
                  <a:schemeClr val="tx1">
                    <a:lumMod val="25000"/>
                  </a:schemeClr>
                </a:solidFill>
                <a:hlinkClick r:id="rId3"/>
              </a:rPr>
              <a:t>Yescarta SmPC</a:t>
            </a:r>
            <a:r>
              <a:rPr lang="en-GB">
                <a:solidFill>
                  <a:schemeClr val="tx1">
                    <a:lumMod val="25000"/>
                  </a:schemeClr>
                </a:solidFill>
              </a:rPr>
              <a:t> (MAH: </a:t>
            </a:r>
            <a:r>
              <a:rPr lang="sv-SE">
                <a:solidFill>
                  <a:schemeClr val="tx1">
                    <a:lumMod val="25000"/>
                  </a:schemeClr>
                </a:solidFill>
              </a:rPr>
              <a:t>Kite Pharma EU B.V.)</a:t>
            </a:r>
          </a:p>
          <a:p>
            <a:r>
              <a:rPr lang="en-US" u="sng"/>
              <a:t>Bendamustine hydrochloride</a:t>
            </a:r>
            <a:r>
              <a:rPr lang="en-US"/>
              <a:t>. Refer to </a:t>
            </a:r>
            <a:r>
              <a:rPr lang="en-US">
                <a:hlinkClick r:id="rId4"/>
              </a:rPr>
              <a:t>Bendamustine hydrochloride</a:t>
            </a:r>
            <a:r>
              <a:rPr lang="en-US"/>
              <a:t> (MAH: Zentiva Pharma UK Limited)</a:t>
            </a:r>
          </a:p>
          <a:p>
            <a:r>
              <a:rPr lang="en-GB" u="sng">
                <a:solidFill>
                  <a:schemeClr val="tx1">
                    <a:lumMod val="25000"/>
                  </a:schemeClr>
                </a:solidFill>
              </a:rPr>
              <a:t>Brexucabtagene autoleucel</a:t>
            </a:r>
            <a:r>
              <a:rPr lang="en-GB">
                <a:solidFill>
                  <a:schemeClr val="tx1">
                    <a:lumMod val="25000"/>
                  </a:schemeClr>
                </a:solidFill>
              </a:rPr>
              <a:t> </a:t>
            </a:r>
            <a:r>
              <a:rPr lang="en-US"/>
              <a:t>▼*</a:t>
            </a:r>
            <a:r>
              <a:rPr lang="sv-SE">
                <a:solidFill>
                  <a:schemeClr val="tx1">
                    <a:lumMod val="25000"/>
                  </a:schemeClr>
                </a:solidFill>
              </a:rPr>
              <a:t>. Refer to </a:t>
            </a:r>
            <a:r>
              <a:rPr lang="sv-SE">
                <a:solidFill>
                  <a:schemeClr val="tx1">
                    <a:lumMod val="25000"/>
                  </a:schemeClr>
                </a:solidFill>
                <a:hlinkClick r:id="rId5"/>
              </a:rPr>
              <a:t>Tecartus SmPC</a:t>
            </a:r>
            <a:r>
              <a:rPr lang="sv-SE">
                <a:solidFill>
                  <a:schemeClr val="tx1">
                    <a:lumMod val="25000"/>
                  </a:schemeClr>
                </a:solidFill>
              </a:rPr>
              <a:t> (MAH: Kite Pharma EU B.V.)</a:t>
            </a:r>
          </a:p>
          <a:p>
            <a:r>
              <a:rPr lang="en-GB" u="sng">
                <a:solidFill>
                  <a:schemeClr val="tx1">
                    <a:lumMod val="25000"/>
                  </a:schemeClr>
                </a:solidFill>
              </a:rPr>
              <a:t>Epcoritamab</a:t>
            </a:r>
            <a:r>
              <a:rPr lang="en-US"/>
              <a:t> ▼*. Refer to </a:t>
            </a:r>
            <a:r>
              <a:rPr lang="en-US">
                <a:hlinkClick r:id="rId6"/>
              </a:rPr>
              <a:t>Tepkinly SmPC</a:t>
            </a:r>
            <a:r>
              <a:rPr lang="en-US"/>
              <a:t> (MAH: </a:t>
            </a:r>
            <a:r>
              <a:rPr lang="de-DE"/>
              <a:t>AbbVie Deutschland GmbH &amp; Co. KG)</a:t>
            </a:r>
            <a:endParaRPr lang="en-US"/>
          </a:p>
          <a:p>
            <a:r>
              <a:rPr lang="en-US" u="sng"/>
              <a:t>Ibrutinib</a:t>
            </a:r>
            <a:r>
              <a:rPr lang="en-US"/>
              <a:t>. Refer to </a:t>
            </a:r>
            <a:r>
              <a:rPr lang="en-GB">
                <a:solidFill>
                  <a:schemeClr val="tx1">
                    <a:lumMod val="25000"/>
                  </a:schemeClr>
                </a:solidFill>
                <a:hlinkClick r:id="rId7"/>
              </a:rPr>
              <a:t>Imbruvica SmPC</a:t>
            </a:r>
            <a:r>
              <a:rPr lang="en-US">
                <a:solidFill>
                  <a:schemeClr val="tx1">
                    <a:lumMod val="25000"/>
                  </a:schemeClr>
                </a:solidFill>
              </a:rPr>
              <a:t> (MAH: Janssen-Cilag International NV).</a:t>
            </a:r>
          </a:p>
          <a:p>
            <a:r>
              <a:rPr lang="en-US" u="sng"/>
              <a:t>Lisocabtagene maraleucel</a:t>
            </a:r>
            <a:r>
              <a:rPr lang="en-US"/>
              <a:t> ▼*. Refer to </a:t>
            </a:r>
            <a:r>
              <a:rPr lang="en-US">
                <a:hlinkClick r:id="rId8"/>
              </a:rPr>
              <a:t>Breyanzi</a:t>
            </a:r>
            <a:r>
              <a:rPr lang="en-US"/>
              <a:t> (MAH: Bristol-Myers Squibb Pharma EEIG)</a:t>
            </a:r>
          </a:p>
          <a:p>
            <a:r>
              <a:rPr lang="en-US" u="sng"/>
              <a:t>Obinutuzumab</a:t>
            </a:r>
            <a:r>
              <a:rPr lang="en-US"/>
              <a:t>. Refer to </a:t>
            </a:r>
            <a:r>
              <a:rPr lang="en-US">
                <a:hlinkClick r:id="rId9"/>
              </a:rPr>
              <a:t>Gazyvaro SmPC</a:t>
            </a:r>
            <a:r>
              <a:rPr lang="en-US"/>
              <a:t> (MAH: Roche Registration GmbH)</a:t>
            </a:r>
          </a:p>
          <a:p>
            <a:r>
              <a:rPr lang="en-US" u="sng"/>
              <a:t>Pirtobrutinib</a:t>
            </a:r>
            <a:r>
              <a:rPr lang="en-US"/>
              <a:t> ▼*. Refer to </a:t>
            </a:r>
            <a:r>
              <a:rPr lang="en-US">
                <a:hlinkClick r:id="rId10"/>
              </a:rPr>
              <a:t>Jaypirca SmPC</a:t>
            </a:r>
            <a:r>
              <a:rPr lang="en-US"/>
              <a:t> (MAH: Eli Lilly Nederland B.V)</a:t>
            </a:r>
          </a:p>
          <a:p>
            <a:r>
              <a:rPr lang="en-US" u="sng"/>
              <a:t>Rituximab</a:t>
            </a:r>
            <a:r>
              <a:rPr lang="en-US"/>
              <a:t>. Refer to </a:t>
            </a:r>
            <a:r>
              <a:rPr lang="en-US">
                <a:hlinkClick r:id="rId11"/>
              </a:rPr>
              <a:t>MabThera SmPC</a:t>
            </a:r>
            <a:r>
              <a:rPr lang="en-US"/>
              <a:t> (MAH: Roche Registration GmbH) </a:t>
            </a:r>
          </a:p>
          <a:p>
            <a:r>
              <a:rPr lang="en-US" u="sng"/>
              <a:t>Temsirolimus</a:t>
            </a:r>
            <a:r>
              <a:rPr lang="en-US"/>
              <a:t>. Refer to </a:t>
            </a:r>
            <a:r>
              <a:rPr lang="en-US">
                <a:hlinkClick r:id="rId12"/>
              </a:rPr>
              <a:t>Torisel SmPc</a:t>
            </a:r>
            <a:r>
              <a:rPr lang="en-US"/>
              <a:t> (MAH: Pfizer Europe MA EEIG)</a:t>
            </a:r>
          </a:p>
          <a:p>
            <a:r>
              <a:rPr lang="en-US" u="sng"/>
              <a:t>Tisagenlecleucel</a:t>
            </a:r>
            <a:r>
              <a:rPr lang="en-US"/>
              <a:t> ▼*. Refer to </a:t>
            </a:r>
            <a:r>
              <a:rPr lang="en-US">
                <a:hlinkClick r:id="rId13"/>
              </a:rPr>
              <a:t>Kymriah SmPC</a:t>
            </a:r>
            <a:r>
              <a:rPr lang="en-US"/>
              <a:t>. (MAH: Novartis Europharm Limited)</a:t>
            </a:r>
          </a:p>
          <a:p>
            <a:r>
              <a:rPr lang="en-US" u="sng"/>
              <a:t>Venetoclax</a:t>
            </a:r>
            <a:r>
              <a:rPr lang="en-US"/>
              <a:t>. Refer to </a:t>
            </a:r>
            <a:r>
              <a:rPr lang="en-US">
                <a:hlinkClick r:id="rId14"/>
              </a:rPr>
              <a:t>Venclyxto SmPC</a:t>
            </a:r>
            <a:r>
              <a:rPr lang="en-US"/>
              <a:t> (MAH: </a:t>
            </a:r>
            <a:r>
              <a:rPr lang="de-DE"/>
              <a:t>AbbVie Deutschland GmbH Co. KG)</a:t>
            </a:r>
            <a:endParaRPr lang="en-US"/>
          </a:p>
          <a:p>
            <a:endParaRPr lang="en-US">
              <a:solidFill>
                <a:schemeClr val="tx1">
                  <a:lumMod val="25000"/>
                </a:schemeClr>
              </a:solidFill>
            </a:endParaRPr>
          </a:p>
          <a:p>
            <a:endParaRPr lang="en-US"/>
          </a:p>
        </p:txBody>
      </p:sp>
      <p:sp>
        <p:nvSpPr>
          <p:cNvPr id="3" name="Slide Number Placeholder 2">
            <a:extLst>
              <a:ext uri="{FF2B5EF4-FFF2-40B4-BE49-F238E27FC236}">
                <a16:creationId xmlns:a16="http://schemas.microsoft.com/office/drawing/2014/main" id="{16548DA2-8D7B-9D44-6D65-DA67018A1046}"/>
              </a:ext>
            </a:extLst>
          </p:cNvPr>
          <p:cNvSpPr>
            <a:spLocks noGrp="1"/>
          </p:cNvSpPr>
          <p:nvPr>
            <p:ph type="sldNum" sz="quarter" idx="12"/>
          </p:nvPr>
        </p:nvSpPr>
        <p:spPr/>
        <p:txBody>
          <a:bodyPr/>
          <a:lstStyle/>
          <a:p>
            <a:fld id="{31FEFF75-79D2-EE46-877B-299D1510E681}" type="slidenum">
              <a:rPr lang="en-US" smtClean="0"/>
              <a:pPr/>
              <a:t>4</a:t>
            </a:fld>
            <a:endParaRPr lang="en-US"/>
          </a:p>
        </p:txBody>
      </p:sp>
      <p:sp>
        <p:nvSpPr>
          <p:cNvPr id="4" name="Title 3">
            <a:extLst>
              <a:ext uri="{FF2B5EF4-FFF2-40B4-BE49-F238E27FC236}">
                <a16:creationId xmlns:a16="http://schemas.microsoft.com/office/drawing/2014/main" id="{73EE80EC-597A-25FA-192A-C5367DBD2B35}"/>
              </a:ext>
            </a:extLst>
          </p:cNvPr>
          <p:cNvSpPr>
            <a:spLocks noGrp="1"/>
          </p:cNvSpPr>
          <p:nvPr>
            <p:ph type="ctrTitle"/>
          </p:nvPr>
        </p:nvSpPr>
        <p:spPr/>
        <p:txBody>
          <a:bodyPr/>
          <a:lstStyle/>
          <a:p>
            <a:r>
              <a:rPr lang="en-US"/>
              <a:t>Disclaimers (3)</a:t>
            </a:r>
            <a:endParaRPr lang="en-GB"/>
          </a:p>
        </p:txBody>
      </p:sp>
      <p:sp>
        <p:nvSpPr>
          <p:cNvPr id="6" name="TextBox 5">
            <a:extLst>
              <a:ext uri="{FF2B5EF4-FFF2-40B4-BE49-F238E27FC236}">
                <a16:creationId xmlns:a16="http://schemas.microsoft.com/office/drawing/2014/main" id="{B411680C-8025-7815-293F-B05E4357FF6E}"/>
              </a:ext>
            </a:extLst>
          </p:cNvPr>
          <p:cNvSpPr txBox="1"/>
          <p:nvPr/>
        </p:nvSpPr>
        <p:spPr>
          <a:xfrm>
            <a:off x="883579" y="6165896"/>
            <a:ext cx="10594648" cy="369332"/>
          </a:xfrm>
          <a:prstGeom prst="rect">
            <a:avLst/>
          </a:prstGeom>
          <a:noFill/>
        </p:spPr>
        <p:txBody>
          <a:bodyPr wrap="square" rtlCol="0">
            <a:spAutoFit/>
          </a:bodyPr>
          <a:lstStyle/>
          <a:p>
            <a:r>
              <a:rPr lang="en-US" sz="900">
                <a:solidFill>
                  <a:schemeClr val="bg1"/>
                </a:solidFill>
              </a:rPr>
              <a:t>* ▼This medicinal product is subject to additional monitoring. This will allow quick identification of new safety information. Healthcare professionals are asked to report any suspected adverse reactions.</a:t>
            </a:r>
            <a:endParaRPr lang="en-GB" sz="900">
              <a:solidFill>
                <a:schemeClr val="tx1">
                  <a:lumMod val="25000"/>
                </a:schemeClr>
              </a:solidFill>
            </a:endParaRPr>
          </a:p>
          <a:p>
            <a:r>
              <a:rPr lang="it-IT" altLang="it-IT" sz="900">
                <a:solidFill>
                  <a:schemeClr val="bg1"/>
                </a:solidFill>
              </a:rPr>
              <a:t>MAH, marketing authorization holder; SmPC, summary of product characteristics. </a:t>
            </a:r>
          </a:p>
        </p:txBody>
      </p:sp>
    </p:spTree>
    <p:extLst>
      <p:ext uri="{BB962C8B-B14F-4D97-AF65-F5344CB8AC3E}">
        <p14:creationId xmlns:p14="http://schemas.microsoft.com/office/powerpoint/2010/main" val="239812524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01389-F25D-DC5A-63EB-A9D5C7AB1BA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F57E03-7863-170F-4DA8-3F5DCCD378F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Arial"/>
              <a:sym typeface="Arial"/>
            </a:endParaRPr>
          </a:p>
        </p:txBody>
      </p:sp>
      <p:sp>
        <p:nvSpPr>
          <p:cNvPr id="4" name="Title 3">
            <a:extLst>
              <a:ext uri="{FF2B5EF4-FFF2-40B4-BE49-F238E27FC236}">
                <a16:creationId xmlns:a16="http://schemas.microsoft.com/office/drawing/2014/main" id="{EB1C0CF1-B624-8C0E-CBC9-DC1764EF8946}"/>
              </a:ext>
            </a:extLst>
          </p:cNvPr>
          <p:cNvSpPr>
            <a:spLocks noGrp="1"/>
          </p:cNvSpPr>
          <p:nvPr>
            <p:ph type="ctrTitle"/>
          </p:nvPr>
        </p:nvSpPr>
        <p:spPr>
          <a:xfrm>
            <a:off x="608130" y="116957"/>
            <a:ext cx="11136829" cy="905449"/>
          </a:xfrm>
        </p:spPr>
        <p:txBody>
          <a:bodyPr/>
          <a:lstStyle/>
          <a:p>
            <a:r>
              <a:rPr lang="en-US" sz="3600"/>
              <a:t>SCAN QR CODE NOW!</a:t>
            </a:r>
            <a:endParaRPr lang="en-GB" sz="3600"/>
          </a:p>
        </p:txBody>
      </p:sp>
      <p:sp>
        <p:nvSpPr>
          <p:cNvPr id="11" name="Rectangle: Rounded Corners 10">
            <a:extLst>
              <a:ext uri="{FF2B5EF4-FFF2-40B4-BE49-F238E27FC236}">
                <a16:creationId xmlns:a16="http://schemas.microsoft.com/office/drawing/2014/main" id="{FA51B3BD-DAE7-E508-C4BC-2851C3A96632}"/>
              </a:ext>
            </a:extLst>
          </p:cNvPr>
          <p:cNvSpPr/>
          <p:nvPr/>
        </p:nvSpPr>
        <p:spPr>
          <a:xfrm>
            <a:off x="3326981" y="2040893"/>
            <a:ext cx="5538038" cy="2985714"/>
          </a:xfrm>
          <a:prstGeom prst="roundRect">
            <a:avLst>
              <a:gd name="adj" fmla="val 2558"/>
            </a:avLst>
          </a:prstGeom>
          <a:solidFill>
            <a:srgbClr val="E7E5E8"/>
          </a:solidFill>
          <a:ln w="19050">
            <a:solidFill>
              <a:srgbClr val="E3283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de-CH" sz="1800" b="1" i="0" u="none" strike="noStrike" kern="1200" cap="none" spc="0" normalizeH="0" baseline="0" noProof="0" err="1">
                <a:ln>
                  <a:noFill/>
                </a:ln>
                <a:solidFill>
                  <a:srgbClr val="283349"/>
                </a:solidFill>
                <a:effectLst/>
                <a:uLnTx/>
                <a:uFillTx/>
                <a:latin typeface="Raleway-Medium"/>
                <a:ea typeface="+mn-ea"/>
                <a:cs typeface="+mn-cs"/>
                <a:sym typeface="Arial"/>
              </a:rPr>
              <a:t>Allows</a:t>
            </a:r>
            <a:r>
              <a:rPr kumimoji="0" lang="de-CH" sz="1800" b="1" i="0" u="none" strike="noStrike" kern="1200" cap="none" spc="0" normalizeH="0" baseline="0" noProof="0">
                <a:ln>
                  <a:noFill/>
                </a:ln>
                <a:solidFill>
                  <a:srgbClr val="283349"/>
                </a:solidFill>
                <a:effectLst/>
                <a:uLnTx/>
                <a:uFillTx/>
                <a:latin typeface="Raleway-Medium"/>
                <a:ea typeface="+mn-ea"/>
                <a:cs typeface="+mn-cs"/>
                <a:sym typeface="Arial"/>
              </a:rPr>
              <a:t> you to:</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Ask your </a:t>
            </a:r>
            <a:r>
              <a:rPr kumimoji="0" lang="de-CH" sz="1400" b="1" i="0" u="none" strike="noStrike" kern="1200" cap="none" spc="0" normalizeH="0" baseline="0" noProof="0" err="1">
                <a:ln>
                  <a:noFill/>
                </a:ln>
                <a:solidFill>
                  <a:srgbClr val="C00000"/>
                </a:solidFill>
                <a:effectLst/>
                <a:uLnTx/>
                <a:uFillTx/>
                <a:latin typeface="Raleway-Medium"/>
                <a:ea typeface="+mn-ea"/>
                <a:cs typeface="+mn-cs"/>
                <a:sym typeface="Arial"/>
              </a:rPr>
              <a:t>questions</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to </a:t>
            </a: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the</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a:t>
            </a: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faculty</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Provide</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your </a:t>
            </a:r>
            <a:r>
              <a:rPr kumimoji="0" lang="de-CH" sz="1400" b="1" i="0" u="none" strike="noStrike" kern="1200" cap="none" spc="0" normalizeH="0" baseline="0" noProof="0" err="1">
                <a:ln>
                  <a:noFill/>
                </a:ln>
                <a:solidFill>
                  <a:srgbClr val="C00000"/>
                </a:solidFill>
                <a:effectLst/>
                <a:uLnTx/>
                <a:uFillTx/>
                <a:latin typeface="Raleway-Medium"/>
                <a:ea typeface="+mn-ea"/>
                <a:cs typeface="+mn-cs"/>
                <a:sym typeface="Arial"/>
              </a:rPr>
              <a:t>feedback</a:t>
            </a:r>
            <a:r>
              <a:rPr kumimoji="0" lang="de-CH" sz="1400" b="1" i="0" u="none" strike="noStrike" kern="1200" cap="none" spc="0" normalizeH="0" baseline="0" noProof="0">
                <a:ln>
                  <a:noFill/>
                </a:ln>
                <a:solidFill>
                  <a:srgbClr val="C00000"/>
                </a:solidFill>
                <a:effectLst/>
                <a:uLnTx/>
                <a:uFillTx/>
                <a:latin typeface="Raleway-Medium"/>
                <a:ea typeface="+mn-ea"/>
                <a:cs typeface="+mn-cs"/>
                <a:sym typeface="Arial"/>
              </a:rPr>
              <a:t> </a:t>
            </a:r>
            <a:r>
              <a:rPr kumimoji="0" lang="en-US" sz="1400" b="0" i="0" u="none" strike="noStrike" kern="1200" cap="none" spc="0" normalizeH="0" baseline="0" noProof="0">
                <a:ln>
                  <a:noFill/>
                </a:ln>
                <a:solidFill>
                  <a:srgbClr val="00001F"/>
                </a:solidFill>
                <a:effectLst/>
                <a:uLnTx/>
                <a:uFillTx/>
                <a:latin typeface="Raleway-Medium"/>
                <a:ea typeface="+mn-ea"/>
                <a:cs typeface="+mn-cs"/>
                <a:sym typeface="Arial"/>
              </a:rPr>
              <a:t>and help BeiGene to better meet your educational needs in the future.</a:t>
            </a:r>
          </a:p>
        </p:txBody>
      </p:sp>
      <p:pic>
        <p:nvPicPr>
          <p:cNvPr id="5" name="Picture 4" descr="A qr code with a red square and black squares&#10;&#10;Description automatically generated">
            <a:extLst>
              <a:ext uri="{FF2B5EF4-FFF2-40B4-BE49-F238E27FC236}">
                <a16:creationId xmlns:a16="http://schemas.microsoft.com/office/drawing/2014/main" id="{B73A83D3-5DDD-8496-CA6E-460B705D6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769" y="3213213"/>
            <a:ext cx="1716463" cy="1716463"/>
          </a:xfrm>
          <a:prstGeom prst="rect">
            <a:avLst/>
          </a:prstGeom>
        </p:spPr>
      </p:pic>
    </p:spTree>
    <p:extLst>
      <p:ext uri="{BB962C8B-B14F-4D97-AF65-F5344CB8AC3E}">
        <p14:creationId xmlns:p14="http://schemas.microsoft.com/office/powerpoint/2010/main" val="177984891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FD410-2D33-4B8A-90BD-3EF40016282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7089A5-48A7-1FC8-D87A-91EDA63D795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9" name="Content Placeholder 9">
            <a:extLst>
              <a:ext uri="{FF2B5EF4-FFF2-40B4-BE49-F238E27FC236}">
                <a16:creationId xmlns:a16="http://schemas.microsoft.com/office/drawing/2014/main" id="{18DFB4DF-1203-4D02-FA58-867625D90551}"/>
              </a:ext>
            </a:extLst>
          </p:cNvPr>
          <p:cNvSpPr txBox="1">
            <a:spLocks/>
          </p:cNvSpPr>
          <p:nvPr/>
        </p:nvSpPr>
        <p:spPr>
          <a:xfrm>
            <a:off x="2331403" y="2228592"/>
            <a:ext cx="7185822" cy="3892289"/>
          </a:xfrm>
          <a:prstGeom prst="rect">
            <a:avLst/>
          </a:prstGeom>
        </p:spPr>
        <p:txBody>
          <a:bodyPr/>
          <a:lstStyle>
            <a:lvl1pPr marL="182876" indent="-182876" algn="l" defTabSz="914378" rtl="0" eaLnBrk="1" latinLnBrk="0" hangingPunct="1">
              <a:lnSpc>
                <a:spcPct val="90000"/>
              </a:lnSpc>
              <a:spcBef>
                <a:spcPts val="1000"/>
              </a:spcBef>
              <a:buClr>
                <a:schemeClr val="accent3"/>
              </a:buClr>
              <a:buFont typeface="Tahoma" panose="020B0604030504040204" pitchFamily="34" charset="0"/>
              <a:buChar char="‣"/>
              <a:defRPr sz="1200" kern="1200">
                <a:solidFill>
                  <a:schemeClr val="tx2"/>
                </a:solidFill>
                <a:latin typeface="Gill Sans MT" panose="020B0502020104020203" pitchFamily="34" charset="0"/>
                <a:ea typeface="+mn-ea"/>
                <a:cs typeface="+mn-cs"/>
              </a:defRPr>
            </a:lvl1pPr>
            <a:lvl2pPr marL="457189" indent="-182876" algn="l" defTabSz="914378" rtl="0" eaLnBrk="1" latinLnBrk="0" hangingPunct="1">
              <a:lnSpc>
                <a:spcPct val="90000"/>
              </a:lnSpc>
              <a:spcBef>
                <a:spcPts val="500"/>
              </a:spcBef>
              <a:buClr>
                <a:schemeClr val="accent3"/>
              </a:buClr>
              <a:buFont typeface="Tahoma" panose="020B0604030504040204" pitchFamily="34" charset="0"/>
              <a:buChar char="‣"/>
              <a:defRPr sz="1100" kern="1200">
                <a:solidFill>
                  <a:schemeClr val="tx2"/>
                </a:solidFill>
                <a:latin typeface="Gill Sans MT" panose="020B0502020104020203" pitchFamily="34" charset="0"/>
                <a:ea typeface="+mn-ea"/>
                <a:cs typeface="+mn-cs"/>
              </a:defRPr>
            </a:lvl2pPr>
            <a:lvl3pPr marL="731502" indent="-182876" algn="l" defTabSz="914378" rtl="0" eaLnBrk="1" latinLnBrk="0" hangingPunct="1">
              <a:lnSpc>
                <a:spcPct val="90000"/>
              </a:lnSpc>
              <a:spcBef>
                <a:spcPts val="500"/>
              </a:spcBef>
              <a:buClr>
                <a:schemeClr val="accent3"/>
              </a:buClr>
              <a:buFont typeface="Tahoma" panose="020B0604030504040204" pitchFamily="34" charset="0"/>
              <a:buChar char="‣"/>
              <a:defRPr sz="1050" kern="1200">
                <a:solidFill>
                  <a:schemeClr val="tx2"/>
                </a:solidFill>
                <a:latin typeface="Gill Sans MT" panose="020B0502020104020203" pitchFamily="34" charset="0"/>
                <a:ea typeface="+mn-ea"/>
                <a:cs typeface="+mn-cs"/>
              </a:defRPr>
            </a:lvl3pPr>
            <a:lvl4pPr marL="1005815"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4pPr>
            <a:lvl5pPr marL="1280128"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800" b="0" i="0" u="none" strike="noStrike" kern="1200" cap="none" spc="0" normalizeH="0" baseline="0" noProof="0">
                <a:ln>
                  <a:noFill/>
                </a:ln>
                <a:solidFill>
                  <a:srgbClr val="C00000"/>
                </a:solidFill>
                <a:effectLst/>
                <a:uLnTx/>
                <a:uFillTx/>
                <a:latin typeface="Arial" panose="020B0604020202020204"/>
                <a:ea typeface="+mn-ea"/>
                <a:cs typeface="+mn-cs"/>
              </a:rPr>
              <a:t>BTKis in Waldenström’s Macroglobulinemia</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endParaRPr kumimoji="0" lang="en-US" sz="3200" b="0" i="0" u="none" strike="noStrike" kern="1200" cap="none" spc="0" normalizeH="0" baseline="0" noProof="0">
              <a:ln>
                <a:noFill/>
              </a:ln>
              <a:solidFill>
                <a:srgbClr val="C3BFB6"/>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800" b="0" i="0" u="none" strike="noStrike" kern="1200" cap="none" spc="0" normalizeH="0" baseline="0" noProof="0">
                <a:ln>
                  <a:noFill/>
                </a:ln>
                <a:solidFill>
                  <a:srgbClr val="283349"/>
                </a:solidFill>
                <a:effectLst/>
                <a:uLnTx/>
                <a:uFillTx/>
                <a:latin typeface="Arial" panose="020B0604020202020204"/>
                <a:ea typeface="+mn-ea"/>
                <a:cs typeface="+mn-cs"/>
              </a:rPr>
              <a:t>Christian Buske, MD</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400" b="0" i="0" u="none" strike="noStrike" kern="1200" cap="none" spc="0" normalizeH="0" baseline="0" noProof="0">
                <a:ln>
                  <a:noFill/>
                </a:ln>
                <a:solidFill>
                  <a:srgbClr val="283349"/>
                </a:solidFill>
                <a:effectLst/>
                <a:uLnTx/>
                <a:uFillTx/>
                <a:latin typeface="Arial" panose="020B0604020202020204"/>
                <a:ea typeface="+mn-ea"/>
                <a:cs typeface="+mn-cs"/>
              </a:rPr>
              <a:t>Comprehensive Cancer Center,</a:t>
            </a:r>
            <a:br>
              <a:rPr kumimoji="0" lang="en-US" sz="24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2400" b="0" i="0" u="none" strike="noStrike" kern="1200" cap="none" spc="0" normalizeH="0" baseline="0" noProof="0">
                <a:ln>
                  <a:noFill/>
                </a:ln>
                <a:solidFill>
                  <a:srgbClr val="283349"/>
                </a:solidFill>
                <a:effectLst/>
                <a:uLnTx/>
                <a:uFillTx/>
                <a:latin typeface="Arial" panose="020B0604020202020204"/>
                <a:ea typeface="+mn-ea"/>
                <a:cs typeface="+mn-cs"/>
              </a:rPr>
              <a:t>Ulm, Germany</a:t>
            </a:r>
          </a:p>
        </p:txBody>
      </p:sp>
      <p:pic>
        <p:nvPicPr>
          <p:cNvPr id="4" name="Picture 3" descr="A person in a suit sitting at a table&#10;&#10;Description automatically generated">
            <a:extLst>
              <a:ext uri="{FF2B5EF4-FFF2-40B4-BE49-F238E27FC236}">
                <a16:creationId xmlns:a16="http://schemas.microsoft.com/office/drawing/2014/main" id="{0BE30F66-BA2C-F1A9-01F2-946EE2DB5D29}"/>
              </a:ext>
            </a:extLst>
          </p:cNvPr>
          <p:cNvPicPr>
            <a:picLocks noChangeAspect="1"/>
          </p:cNvPicPr>
          <p:nvPr/>
        </p:nvPicPr>
        <p:blipFill rotWithShape="1">
          <a:blip r:embed="rId2"/>
          <a:srcRect l="19756" t="6208" r="2324" b="36062"/>
          <a:stretch/>
        </p:blipFill>
        <p:spPr>
          <a:xfrm>
            <a:off x="8708888" y="3376222"/>
            <a:ext cx="2001153" cy="1976835"/>
          </a:xfrm>
          <a:prstGeom prst="rect">
            <a:avLst/>
          </a:prstGeom>
        </p:spPr>
      </p:pic>
      <p:pic>
        <p:nvPicPr>
          <p:cNvPr id="2" name="Grafik 6">
            <a:extLst>
              <a:ext uri="{FF2B5EF4-FFF2-40B4-BE49-F238E27FC236}">
                <a16:creationId xmlns:a16="http://schemas.microsoft.com/office/drawing/2014/main" id="{CA16FABD-6E79-5C94-2BDD-CA45F7553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513" y="5611475"/>
            <a:ext cx="1799951" cy="610917"/>
          </a:xfrm>
          <a:prstGeom prst="rect">
            <a:avLst/>
          </a:prstGeom>
        </p:spPr>
      </p:pic>
      <p:pic>
        <p:nvPicPr>
          <p:cNvPr id="5" name="Grafik 10" descr="C:\Users\Jennifer Kelp\AppData\Local\Microsoft\Windows\INetCache\Content.Word\GLA German Lymphoma Alliance Logo 2017.png">
            <a:extLst>
              <a:ext uri="{FF2B5EF4-FFF2-40B4-BE49-F238E27FC236}">
                <a16:creationId xmlns:a16="http://schemas.microsoft.com/office/drawing/2014/main" id="{8D045680-2319-31D0-672E-3CE1F3AA65A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1367" y="5611475"/>
            <a:ext cx="1744677" cy="675387"/>
          </a:xfrm>
          <a:prstGeom prst="rect">
            <a:avLst/>
          </a:prstGeom>
          <a:noFill/>
          <a:ln>
            <a:noFill/>
          </a:ln>
        </p:spPr>
      </p:pic>
      <p:pic>
        <p:nvPicPr>
          <p:cNvPr id="6" name="Grafik 1">
            <a:extLst>
              <a:ext uri="{FF2B5EF4-FFF2-40B4-BE49-F238E27FC236}">
                <a16:creationId xmlns:a16="http://schemas.microsoft.com/office/drawing/2014/main" id="{3865E63A-4B32-663E-E8A9-5E16264ADC2B}"/>
              </a:ext>
            </a:extLst>
          </p:cNvPr>
          <p:cNvPicPr>
            <a:picLocks noChangeAspect="1"/>
          </p:cNvPicPr>
          <p:nvPr/>
        </p:nvPicPr>
        <p:blipFill rotWithShape="1">
          <a:blip r:embed="rId5">
            <a:extLst>
              <a:ext uri="{28A0092B-C50C-407E-A947-70E740481C1C}">
                <a14:useLocalDpi xmlns:a14="http://schemas.microsoft.com/office/drawing/2010/main" val="0"/>
              </a:ext>
            </a:extLst>
          </a:blip>
          <a:srcRect r="32533"/>
          <a:stretch/>
        </p:blipFill>
        <p:spPr bwMode="auto">
          <a:xfrm>
            <a:off x="2331403" y="5040633"/>
            <a:ext cx="1681390" cy="1752600"/>
          </a:xfrm>
          <a:prstGeom prst="rect">
            <a:avLst/>
          </a:prstGeom>
          <a:noFill/>
        </p:spPr>
      </p:pic>
      <p:sp>
        <p:nvSpPr>
          <p:cNvPr id="10" name="TextBox 9">
            <a:extLst>
              <a:ext uri="{FF2B5EF4-FFF2-40B4-BE49-F238E27FC236}">
                <a16:creationId xmlns:a16="http://schemas.microsoft.com/office/drawing/2014/main" id="{B96938AA-4A7E-16C2-D715-5D068E04EEF6}"/>
              </a:ext>
            </a:extLst>
          </p:cNvPr>
          <p:cNvSpPr txBox="1"/>
          <p:nvPr/>
        </p:nvSpPr>
        <p:spPr>
          <a:xfrm>
            <a:off x="588578" y="6339059"/>
            <a:ext cx="2348260" cy="365125"/>
          </a:xfrm>
          <a:prstGeom prst="rect">
            <a:avLst/>
          </a:prstGeom>
          <a:noFill/>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mn-cs"/>
              </a:rPr>
              <a:t>1024-BGB-3111-MRC-036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mn-cs"/>
              </a:rPr>
              <a:t>Approved: </a:t>
            </a:r>
            <a:r>
              <a:rPr kumimoji="0" lang="en-GB" sz="1000" b="0" i="0" u="none" strike="noStrike" kern="1200" cap="none" spc="0" normalizeH="0" baseline="0" noProof="0">
                <a:ln>
                  <a:noFill/>
                </a:ln>
                <a:solidFill>
                  <a:srgbClr val="83786F"/>
                </a:solidFill>
                <a:effectLst/>
                <a:uLnTx/>
                <a:uFillTx/>
                <a:latin typeface="Arial" panose="020B0604020202020204"/>
              </a:rPr>
              <a:t>22 October 2024</a:t>
            </a:r>
            <a:endParaRPr kumimoji="0" lang="en-GB"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0105019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3">
            <a:extLst>
              <a:ext uri="{FF2B5EF4-FFF2-40B4-BE49-F238E27FC236}">
                <a16:creationId xmlns:a16="http://schemas.microsoft.com/office/drawing/2014/main" id="{7A5F974E-6908-941E-E4E4-000FD44A81E7}"/>
              </a:ext>
            </a:extLst>
          </p:cNvPr>
          <p:cNvGraphicFramePr>
            <a:graphicFrameLocks noGrp="1"/>
          </p:cNvGraphicFramePr>
          <p:nvPr>
            <p:ph sz="quarter" idx="13"/>
          </p:nvPr>
        </p:nvGraphicFramePr>
        <p:xfrm>
          <a:off x="739775" y="1400175"/>
          <a:ext cx="10637837" cy="1774735"/>
        </p:xfrm>
        <a:graphic>
          <a:graphicData uri="http://schemas.openxmlformats.org/drawingml/2006/table">
            <a:tbl>
              <a:tblPr firstRow="1" bandRow="1">
                <a:tableStyleId>{5C22544A-7EE6-4342-B048-85BDC9FD1C3A}</a:tableStyleId>
              </a:tblPr>
              <a:tblGrid>
                <a:gridCol w="3976460">
                  <a:extLst>
                    <a:ext uri="{9D8B030D-6E8A-4147-A177-3AD203B41FA5}">
                      <a16:colId xmlns:a16="http://schemas.microsoft.com/office/drawing/2014/main" val="2059648219"/>
                    </a:ext>
                  </a:extLst>
                </a:gridCol>
                <a:gridCol w="6661377">
                  <a:extLst>
                    <a:ext uri="{9D8B030D-6E8A-4147-A177-3AD203B41FA5}">
                      <a16:colId xmlns:a16="http://schemas.microsoft.com/office/drawing/2014/main" val="1674442273"/>
                    </a:ext>
                  </a:extLst>
                </a:gridCol>
              </a:tblGrid>
              <a:tr h="412659">
                <a:tc>
                  <a:txBody>
                    <a:bodyPr/>
                    <a:lstStyle/>
                    <a:p>
                      <a:pPr algn="l"/>
                      <a:r>
                        <a:rPr lang="it-IT" sz="2000">
                          <a:solidFill>
                            <a:srgbClr val="F8F8F8"/>
                          </a:solidFill>
                        </a:rPr>
                        <a:t>COI</a:t>
                      </a:r>
                      <a:endParaRPr lang="it-IT" sz="2000" b="0" i="1">
                        <a:solidFill>
                          <a:srgbClr val="F8F8F8"/>
                        </a:solidFill>
                        <a:latin typeface="Helvetica" panose="020B0500000000000000" pitchFamily="34" charset="0"/>
                      </a:endParaRPr>
                    </a:p>
                  </a:txBody>
                  <a:tcPr/>
                </a:tc>
                <a:tc>
                  <a:txBody>
                    <a:bodyPr/>
                    <a:lstStyle/>
                    <a:p>
                      <a:r>
                        <a:rPr lang="it-IT" sz="2000">
                          <a:solidFill>
                            <a:srgbClr val="F8F8F8"/>
                          </a:solidFill>
                        </a:rPr>
                        <a:t>Sponsor</a:t>
                      </a:r>
                      <a:endParaRPr lang="it-IT" sz="2000" b="0" i="1">
                        <a:solidFill>
                          <a:srgbClr val="F8F8F8"/>
                        </a:solidFill>
                        <a:latin typeface="Helvetica" panose="020B0500000000000000" pitchFamily="34" charset="0"/>
                      </a:endParaRPr>
                    </a:p>
                  </a:txBody>
                  <a:tcPr/>
                </a:tc>
                <a:extLst>
                  <a:ext uri="{0D108BD9-81ED-4DB2-BD59-A6C34878D82A}">
                    <a16:rowId xmlns:a16="http://schemas.microsoft.com/office/drawing/2014/main" val="859026500"/>
                  </a:ext>
                </a:extLst>
              </a:tr>
              <a:tr h="412659">
                <a:tc>
                  <a:txBody>
                    <a:bodyPr/>
                    <a:lstStyle/>
                    <a:p>
                      <a:r>
                        <a:rPr lang="it-IT" sz="2000">
                          <a:solidFill>
                            <a:schemeClr val="bg1"/>
                          </a:solidFill>
                          <a:latin typeface="Helvetica" panose="020B0500000000000000" pitchFamily="34" charset="0"/>
                        </a:rPr>
                        <a:t>Research support/P.I</a:t>
                      </a:r>
                    </a:p>
                  </a:txBody>
                  <a:tcPr/>
                </a:tc>
                <a:tc>
                  <a:txBody>
                    <a:bodyPr/>
                    <a:lstStyle/>
                    <a:p>
                      <a:r>
                        <a:rPr lang="it-IT" sz="2000">
                          <a:solidFill>
                            <a:schemeClr val="bg1"/>
                          </a:solidFill>
                          <a:latin typeface="Helvetica" panose="020B0500000000000000" pitchFamily="34" charset="0"/>
                        </a:rPr>
                        <a:t>Roche, Janssen​, Bayer, MSD, Amgen, Celltrion, AbbVie, Pfizer</a:t>
                      </a:r>
                    </a:p>
                  </a:txBody>
                  <a:tcPr/>
                </a:tc>
                <a:extLst>
                  <a:ext uri="{0D108BD9-81ED-4DB2-BD59-A6C34878D82A}">
                    <a16:rowId xmlns:a16="http://schemas.microsoft.com/office/drawing/2014/main" val="1505114717"/>
                  </a:ext>
                </a:extLst>
              </a:tr>
              <a:tr h="4126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kern="1200">
                          <a:solidFill>
                            <a:schemeClr val="bg1"/>
                          </a:solidFill>
                          <a:latin typeface="Helvetica" panose="020B0500000000000000" pitchFamily="34" charset="0"/>
                          <a:ea typeface="+mn-ea"/>
                          <a:cs typeface="+mn-cs"/>
                        </a:rPr>
                        <a:t>Honoraria</a:t>
                      </a:r>
                    </a:p>
                  </a:txBody>
                  <a:tcPr marL="45061" marR="45061" marT="25718" marB="25718" anchor="ctr" horzOverflow="overflow"/>
                </a:tc>
                <a:tc>
                  <a:txBody>
                    <a:bodyPr/>
                    <a:lstStyle/>
                    <a:p>
                      <a:pPr marL="0" marR="0" lvl="0" indent="0" algn="l" defTabSz="975372" rtl="0" eaLnBrk="1" fontAlgn="auto" latinLnBrk="0" hangingPunct="1">
                        <a:lnSpc>
                          <a:spcPct val="100000"/>
                        </a:lnSpc>
                        <a:spcBef>
                          <a:spcPts val="0"/>
                        </a:spcBef>
                        <a:spcAft>
                          <a:spcPts val="0"/>
                        </a:spcAft>
                        <a:buClrTx/>
                        <a:buSzTx/>
                        <a:buFontTx/>
                        <a:buNone/>
                        <a:tabLst/>
                        <a:defRPr/>
                      </a:pPr>
                      <a:r>
                        <a:rPr lang="en-GB" sz="2000" kern="1200">
                          <a:solidFill>
                            <a:schemeClr val="bg1"/>
                          </a:solidFill>
                          <a:latin typeface="Helvetica" panose="020B0500000000000000" pitchFamily="34" charset="0"/>
                          <a:ea typeface="+mn-ea"/>
                          <a:cs typeface="+mn-cs"/>
                        </a:rPr>
                        <a:t>Roche, Pfizer, Janssen​, Hexal, Celltrion, AbbVie, Novartis, Bayer, Morphosys, Regeneron, BeiGene, Gilead, Lilly</a:t>
                      </a:r>
                    </a:p>
                  </a:txBody>
                  <a:tcPr marL="45061" marR="45061" marT="25718" marB="25718" anchor="ctr" horzOverflow="overflow"/>
                </a:tc>
                <a:extLst>
                  <a:ext uri="{0D108BD9-81ED-4DB2-BD59-A6C34878D82A}">
                    <a16:rowId xmlns:a16="http://schemas.microsoft.com/office/drawing/2014/main" val="1575134108"/>
                  </a:ext>
                </a:extLst>
              </a:tr>
            </a:tbl>
          </a:graphicData>
        </a:graphic>
      </p:graphicFrame>
      <p:sp>
        <p:nvSpPr>
          <p:cNvPr id="4" name="Title 3">
            <a:extLst>
              <a:ext uri="{FF2B5EF4-FFF2-40B4-BE49-F238E27FC236}">
                <a16:creationId xmlns:a16="http://schemas.microsoft.com/office/drawing/2014/main" id="{2D3D5FF3-7DA0-956D-8148-72D77D328A0C}"/>
              </a:ext>
            </a:extLst>
          </p:cNvPr>
          <p:cNvSpPr>
            <a:spLocks noGrp="1"/>
          </p:cNvSpPr>
          <p:nvPr>
            <p:ph type="ctrTitle"/>
          </p:nvPr>
        </p:nvSpPr>
        <p:spPr/>
        <p:txBody>
          <a:bodyPr/>
          <a:lstStyle/>
          <a:p>
            <a:r>
              <a:rPr lang="en-GB"/>
              <a:t>D</a:t>
            </a:r>
            <a:r>
              <a:rPr lang="en-GB">
                <a:solidFill>
                  <a:srgbClr val="283349"/>
                </a:solidFill>
              </a:rPr>
              <a:t>isclosur</a:t>
            </a:r>
            <a:r>
              <a:rPr lang="en-GB"/>
              <a:t>es</a:t>
            </a:r>
          </a:p>
        </p:txBody>
      </p:sp>
      <p:sp>
        <p:nvSpPr>
          <p:cNvPr id="2" name="Slide Number Placeholder 2">
            <a:extLst>
              <a:ext uri="{FF2B5EF4-FFF2-40B4-BE49-F238E27FC236}">
                <a16:creationId xmlns:a16="http://schemas.microsoft.com/office/drawing/2014/main" id="{094952DD-592B-A5B1-1F79-8A08019FFD01}"/>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Arial"/>
              <a:sym typeface="Arial"/>
            </a:endParaRPr>
          </a:p>
        </p:txBody>
      </p:sp>
      <p:sp>
        <p:nvSpPr>
          <p:cNvPr id="5" name="TextBox 4">
            <a:extLst>
              <a:ext uri="{FF2B5EF4-FFF2-40B4-BE49-F238E27FC236}">
                <a16:creationId xmlns:a16="http://schemas.microsoft.com/office/drawing/2014/main" id="{A46C7204-F5BC-0F5A-F4DA-23760A8DB5F2}"/>
              </a:ext>
            </a:extLst>
          </p:cNvPr>
          <p:cNvSpPr txBox="1"/>
          <p:nvPr/>
        </p:nvSpPr>
        <p:spPr>
          <a:xfrm>
            <a:off x="883579" y="624280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COI, conflict of interest.</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endParaRPr>
          </a:p>
        </p:txBody>
      </p:sp>
    </p:spTree>
    <p:extLst>
      <p:ext uri="{BB962C8B-B14F-4D97-AF65-F5344CB8AC3E}">
        <p14:creationId xmlns:p14="http://schemas.microsoft.com/office/powerpoint/2010/main" val="1970385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feld 2"/>
          <p:cNvSpPr txBox="1">
            <a:spLocks noChangeArrowheads="1"/>
          </p:cNvSpPr>
          <p:nvPr/>
        </p:nvSpPr>
        <p:spPr bwMode="auto">
          <a:xfrm>
            <a:off x="3374746" y="523528"/>
            <a:ext cx="5442517" cy="493084"/>
          </a:xfrm>
          <a:prstGeom prst="rect">
            <a:avLst/>
          </a:prstGeom>
          <a:noFill/>
          <a:ln w="9525">
            <a:noFill/>
            <a:miter lim="800000"/>
            <a:headEnd/>
            <a:tailEnd/>
          </a:ln>
        </p:spPr>
        <p:txBody>
          <a:bodyPr wrap="none">
            <a:spAutoFit/>
          </a:bodyPr>
          <a:lstStyle/>
          <a:p>
            <a:pPr marL="0" marR="0" lvl="0" indent="0" algn="ctr" defTabSz="457206" rtl="0" eaLnBrk="0" fontAlgn="base" latinLnBrk="0" hangingPunct="0">
              <a:lnSpc>
                <a:spcPct val="93000"/>
              </a:lnSpc>
              <a:spcBef>
                <a:spcPct val="0"/>
              </a:spcBef>
              <a:spcAft>
                <a:spcPct val="0"/>
              </a:spcAft>
              <a:buClr>
                <a:srgbClr val="000000"/>
              </a:buClr>
              <a:buSzPct val="45000"/>
              <a:buFontTx/>
              <a:buNone/>
              <a:tabLst>
                <a:tab pos="583760" algn="l"/>
                <a:tab pos="1167521" algn="l"/>
                <a:tab pos="1751281" algn="l"/>
                <a:tab pos="2335041" algn="l"/>
                <a:tab pos="2918801" algn="l"/>
                <a:tab pos="3502561" algn="l"/>
                <a:tab pos="4086323" algn="l"/>
                <a:tab pos="4670083" algn="l"/>
                <a:tab pos="5253842" algn="l"/>
                <a:tab pos="5837603" algn="l"/>
                <a:tab pos="6421363" algn="l"/>
                <a:tab pos="7005123" algn="l"/>
              </a:tabLst>
              <a:defRPr/>
            </a:pPr>
            <a:r>
              <a:rPr kumimoji="0" lang="de-DE" sz="2800" b="1" i="0" u="none" strike="noStrike" kern="1200" cap="none" spc="0" normalizeH="0" baseline="0" noProof="0">
                <a:ln>
                  <a:noFill/>
                </a:ln>
                <a:solidFill>
                  <a:prstClr val="black"/>
                </a:solidFill>
                <a:effectLst/>
                <a:uLnTx/>
                <a:uFillTx/>
                <a:latin typeface="Arial" pitchFamily="34" charset="0"/>
                <a:ea typeface="MS PGothic" pitchFamily="34" charset="-128"/>
                <a:cs typeface="Arial" pitchFamily="34" charset="0"/>
              </a:rPr>
              <a:t>As </a:t>
            </a:r>
            <a:r>
              <a:rPr kumimoji="0" lang="de-DE" sz="2800" b="1" i="0" u="none" strike="noStrike" kern="1200" cap="none" spc="0" normalizeH="0" baseline="0" noProof="0" err="1">
                <a:ln>
                  <a:noFill/>
                </a:ln>
                <a:solidFill>
                  <a:prstClr val="black"/>
                </a:solidFill>
                <a:effectLst/>
                <a:uLnTx/>
                <a:uFillTx/>
                <a:latin typeface="Arial" pitchFamily="34" charset="0"/>
                <a:ea typeface="MS PGothic" pitchFamily="34" charset="-128"/>
                <a:cs typeface="Arial" pitchFamily="34" charset="0"/>
              </a:rPr>
              <a:t>it</a:t>
            </a:r>
            <a:r>
              <a:rPr kumimoji="0" lang="de-DE" sz="2800" b="1" i="0" u="none" strike="noStrike" kern="1200" cap="none" spc="0" normalizeH="0" baseline="0" noProof="0">
                <a:ln>
                  <a:noFill/>
                </a:ln>
                <a:solidFill>
                  <a:prstClr val="black"/>
                </a:solidFill>
                <a:effectLst/>
                <a:uLnTx/>
                <a:uFillTx/>
                <a:latin typeface="Arial" pitchFamily="34" charset="0"/>
                <a:ea typeface="MS PGothic" pitchFamily="34" charset="-128"/>
                <a:cs typeface="Arial" pitchFamily="34" charset="0"/>
              </a:rPr>
              <a:t> </a:t>
            </a:r>
            <a:r>
              <a:rPr kumimoji="0" lang="de-DE" sz="2800" b="1" i="0" u="none" strike="noStrike" kern="1200" cap="none" spc="0" normalizeH="0" baseline="0" noProof="0" err="1">
                <a:ln>
                  <a:noFill/>
                </a:ln>
                <a:solidFill>
                  <a:prstClr val="black"/>
                </a:solidFill>
                <a:effectLst/>
                <a:uLnTx/>
                <a:uFillTx/>
                <a:latin typeface="Arial" pitchFamily="34" charset="0"/>
                <a:ea typeface="MS PGothic" pitchFamily="34" charset="-128"/>
                <a:cs typeface="Arial" pitchFamily="34" charset="0"/>
              </a:rPr>
              <a:t>started</a:t>
            </a:r>
            <a:r>
              <a:rPr kumimoji="0" lang="de-DE" sz="2800" b="1" i="0" u="none" strike="noStrike" kern="1200" cap="none" spc="0" normalizeH="0" baseline="0" noProof="0">
                <a:ln>
                  <a:noFill/>
                </a:ln>
                <a:solidFill>
                  <a:prstClr val="black"/>
                </a:solidFill>
                <a:effectLst/>
                <a:uLnTx/>
                <a:uFillTx/>
                <a:latin typeface="Arial" pitchFamily="34" charset="0"/>
                <a:ea typeface="MS PGothic" pitchFamily="34" charset="-128"/>
                <a:cs typeface="Arial" pitchFamily="34" charset="0"/>
              </a:rPr>
              <a:t> - </a:t>
            </a:r>
            <a:r>
              <a:rPr kumimoji="0" lang="de-DE" sz="2800" b="1" i="1"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rPr>
              <a:t>80th </a:t>
            </a:r>
            <a:r>
              <a:rPr kumimoji="0" lang="de-DE" sz="2800" b="1" i="1" u="none" strike="noStrike" kern="1200" cap="none" spc="0" normalizeH="0" baseline="0" noProof="0" err="1">
                <a:ln>
                  <a:noFill/>
                </a:ln>
                <a:solidFill>
                  <a:srgbClr val="0000FF"/>
                </a:solidFill>
                <a:effectLst/>
                <a:uLnTx/>
                <a:uFillTx/>
                <a:latin typeface="Arial" pitchFamily="34" charset="0"/>
                <a:ea typeface="MS PGothic" pitchFamily="34" charset="-128"/>
                <a:cs typeface="Arial" pitchFamily="34" charset="0"/>
              </a:rPr>
              <a:t>anniversary</a:t>
            </a:r>
            <a:endParaRPr kumimoji="0" lang="de-DE" sz="2800" b="1" i="1"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endParaRPr>
          </a:p>
        </p:txBody>
      </p:sp>
      <p:pic>
        <p:nvPicPr>
          <p:cNvPr id="1026" name="Picture 2" descr="Professor Jan Waldenström vid sin avskedsföreläsning i aulan på Malmö Allmänna Sjukhus 9/6 1972&#10;PÃ¤rm negativ MAS 1972-1977. Från fotograf Björn Henrikssons samling.Prof. Waldenström föreläser vid sin avtackning, 9/6-72. Från negativ&#10;Schlüsselwörter: UMAS;MAS;Malmö;AllmÃ¤nna;Sjukhus;Medicin;Aula;Avtackning">
            <a:extLst>
              <a:ext uri="{FF2B5EF4-FFF2-40B4-BE49-F238E27FC236}">
                <a16:creationId xmlns:a16="http://schemas.microsoft.com/office/drawing/2014/main" id="{D81F9690-65AF-4AB3-9640-EE9140A33A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5466" y="1816834"/>
            <a:ext cx="3896875" cy="4123677"/>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a:extLst>
              <a:ext uri="{FF2B5EF4-FFF2-40B4-BE49-F238E27FC236}">
                <a16:creationId xmlns:a16="http://schemas.microsoft.com/office/drawing/2014/main" id="{10CE5B23-46E8-46AA-83AB-E69478D53EFA}"/>
              </a:ext>
            </a:extLst>
          </p:cNvPr>
          <p:cNvPicPr>
            <a:picLocks noChangeAspect="1"/>
          </p:cNvPicPr>
          <p:nvPr/>
        </p:nvPicPr>
        <p:blipFill>
          <a:blip r:embed="rId3"/>
          <a:stretch>
            <a:fillRect/>
          </a:stretch>
        </p:blipFill>
        <p:spPr>
          <a:xfrm>
            <a:off x="1531620" y="2076062"/>
            <a:ext cx="4542399" cy="3864449"/>
          </a:xfrm>
          <a:prstGeom prst="rect">
            <a:avLst/>
          </a:prstGeom>
        </p:spPr>
      </p:pic>
      <p:sp>
        <p:nvSpPr>
          <p:cNvPr id="3" name="Slide Number Placeholder 2">
            <a:extLst>
              <a:ext uri="{FF2B5EF4-FFF2-40B4-BE49-F238E27FC236}">
                <a16:creationId xmlns:a16="http://schemas.microsoft.com/office/drawing/2014/main" id="{DE6C5C5D-8282-4008-B869-DD0443824FD4}"/>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401748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86618-393E-E935-65DC-E06897746324}"/>
              </a:ext>
            </a:extLst>
          </p:cNvPr>
          <p:cNvSpPr>
            <a:spLocks noGrp="1"/>
          </p:cNvSpPr>
          <p:nvPr>
            <p:ph type="ctrTitle"/>
          </p:nvPr>
        </p:nvSpPr>
        <p:spPr/>
        <p:txBody>
          <a:bodyPr/>
          <a:lstStyle/>
          <a:p>
            <a:r>
              <a:rPr lang="en-GB"/>
              <a:t>Waldenström‘s Macroglobulinemia</a:t>
            </a:r>
          </a:p>
        </p:txBody>
      </p:sp>
      <p:pic>
        <p:nvPicPr>
          <p:cNvPr id="4" name="Picture 2" descr="Professor Jan Waldenström vid sin avskedsföreläsning i aulan på Malmö Allmänna Sjukhus 9/6 1972&#10;PÃ¤rm negativ MAS 1972-1977. Från fotograf Björn Henrikssons samling.Prof. Waldenström föreläser vid sin avtackning, 9/6-72. Från negativ&#10;Schlüsselwörter: UMAS;MAS;Malmö;AllmÃ¤nna;Sjukhus;Medicin;Aula;Avtackning">
            <a:extLst>
              <a:ext uri="{FF2B5EF4-FFF2-40B4-BE49-F238E27FC236}">
                <a16:creationId xmlns:a16="http://schemas.microsoft.com/office/drawing/2014/main" id="{190C0811-F1BF-2F56-7CAC-B9B2B8F4D397}"/>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2010137" y="1570041"/>
            <a:ext cx="8450674" cy="4594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3">
            <a:extLst>
              <a:ext uri="{FF2B5EF4-FFF2-40B4-BE49-F238E27FC236}">
                <a16:creationId xmlns:a16="http://schemas.microsoft.com/office/drawing/2014/main" id="{5A9B0A33-DB30-DF39-AFA4-84ED59A0F3E2}"/>
              </a:ext>
            </a:extLst>
          </p:cNvPr>
          <p:cNvSpPr txBox="1"/>
          <p:nvPr/>
        </p:nvSpPr>
        <p:spPr>
          <a:xfrm>
            <a:off x="2887430" y="2620486"/>
            <a:ext cx="6417141" cy="52322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2800" b="1" i="0" u="none" strike="noStrike" kern="1200" cap="none" spc="0" normalizeH="0" baseline="0" noProof="0" err="1">
                <a:ln>
                  <a:noFill/>
                </a:ln>
                <a:solidFill>
                  <a:srgbClr val="C00000"/>
                </a:solidFill>
                <a:effectLst/>
                <a:uLnTx/>
                <a:uFillTx/>
                <a:latin typeface="Arial" charset="0"/>
              </a:rPr>
              <a:t>Let‘s</a:t>
            </a:r>
            <a:r>
              <a:rPr kumimoji="0" lang="de-DE" sz="2800" b="1" i="0" u="none" strike="noStrike" kern="1200" cap="none" spc="0" normalizeH="0" baseline="0" noProof="0">
                <a:ln>
                  <a:noFill/>
                </a:ln>
                <a:solidFill>
                  <a:srgbClr val="C00000"/>
                </a:solidFill>
                <a:effectLst/>
                <a:uLnTx/>
                <a:uFillTx/>
                <a:latin typeface="Arial" charset="0"/>
              </a:rPr>
              <a:t> </a:t>
            </a:r>
            <a:r>
              <a:rPr kumimoji="0" lang="de-DE" sz="2800" b="1" i="0" u="none" strike="noStrike" kern="1200" cap="none" spc="0" normalizeH="0" baseline="0" noProof="0" err="1">
                <a:ln>
                  <a:noFill/>
                </a:ln>
                <a:solidFill>
                  <a:srgbClr val="C00000"/>
                </a:solidFill>
                <a:effectLst/>
                <a:uLnTx/>
                <a:uFillTx/>
                <a:latin typeface="Arial" charset="0"/>
              </a:rPr>
              <a:t>refresh</a:t>
            </a:r>
            <a:r>
              <a:rPr kumimoji="0" lang="de-DE" sz="2800" b="1" i="0" u="none" strike="noStrike" kern="1200" cap="none" spc="0" normalizeH="0" baseline="0" noProof="0">
                <a:ln>
                  <a:noFill/>
                </a:ln>
                <a:solidFill>
                  <a:srgbClr val="C00000"/>
                </a:solidFill>
                <a:effectLst/>
                <a:uLnTx/>
                <a:uFillTx/>
                <a:latin typeface="Arial" charset="0"/>
              </a:rPr>
              <a:t> </a:t>
            </a:r>
            <a:r>
              <a:rPr kumimoji="0" lang="de-DE" sz="2800" b="1" i="0" u="none" strike="noStrike" kern="1200" cap="none" spc="0" normalizeH="0" baseline="0" noProof="0" err="1">
                <a:ln>
                  <a:noFill/>
                </a:ln>
                <a:solidFill>
                  <a:srgbClr val="C00000"/>
                </a:solidFill>
                <a:effectLst/>
                <a:uLnTx/>
                <a:uFillTx/>
                <a:latin typeface="Arial" charset="0"/>
              </a:rPr>
              <a:t>our</a:t>
            </a:r>
            <a:r>
              <a:rPr kumimoji="0" lang="de-DE" sz="2800" b="1" i="0" u="none" strike="noStrike" kern="1200" cap="none" spc="0" normalizeH="0" baseline="0" noProof="0">
                <a:ln>
                  <a:noFill/>
                </a:ln>
                <a:solidFill>
                  <a:srgbClr val="C00000"/>
                </a:solidFill>
                <a:effectLst/>
                <a:uLnTx/>
                <a:uFillTx/>
                <a:latin typeface="Arial" charset="0"/>
              </a:rPr>
              <a:t> </a:t>
            </a:r>
            <a:r>
              <a:rPr kumimoji="0" lang="de-DE" sz="2800" b="1" i="0" u="none" strike="noStrike" kern="1200" cap="none" spc="0" normalizeH="0" baseline="0" noProof="0" err="1">
                <a:ln>
                  <a:noFill/>
                </a:ln>
                <a:solidFill>
                  <a:srgbClr val="C00000"/>
                </a:solidFill>
                <a:effectLst/>
                <a:uLnTx/>
                <a:uFillTx/>
                <a:latin typeface="Arial" charset="0"/>
              </a:rPr>
              <a:t>minds</a:t>
            </a:r>
            <a:r>
              <a:rPr kumimoji="0" lang="de-DE" sz="2800" b="1" i="0" u="none" strike="noStrike" kern="1200" cap="none" spc="0" normalizeH="0" baseline="0" noProof="0">
                <a:ln>
                  <a:noFill/>
                </a:ln>
                <a:solidFill>
                  <a:srgbClr val="C00000"/>
                </a:solidFill>
                <a:effectLst/>
                <a:uLnTx/>
                <a:uFillTx/>
                <a:latin typeface="Arial" charset="0"/>
              </a:rPr>
              <a:t> </a:t>
            </a:r>
            <a:r>
              <a:rPr kumimoji="0" lang="de-DE" sz="2800" b="1" i="0" u="none" strike="noStrike" kern="1200" cap="none" spc="0" normalizeH="0" baseline="0" noProof="0" err="1">
                <a:ln>
                  <a:noFill/>
                </a:ln>
                <a:solidFill>
                  <a:srgbClr val="C00000"/>
                </a:solidFill>
                <a:effectLst/>
                <a:uLnTx/>
                <a:uFillTx/>
                <a:latin typeface="Arial" charset="0"/>
              </a:rPr>
              <a:t>for</a:t>
            </a:r>
            <a:r>
              <a:rPr kumimoji="0" lang="de-DE" sz="2800" b="1" i="0" u="none" strike="noStrike" kern="1200" cap="none" spc="0" normalizeH="0" baseline="0" noProof="0">
                <a:ln>
                  <a:noFill/>
                </a:ln>
                <a:solidFill>
                  <a:srgbClr val="C00000"/>
                </a:solidFill>
                <a:effectLst/>
                <a:uLnTx/>
                <a:uFillTx/>
                <a:latin typeface="Arial" charset="0"/>
              </a:rPr>
              <a:t> a </a:t>
            </a:r>
            <a:r>
              <a:rPr kumimoji="0" lang="de-DE" sz="2800" b="1" i="0" u="none" strike="noStrike" kern="1200" cap="none" spc="0" normalizeH="0" baseline="0" noProof="0" err="1">
                <a:ln>
                  <a:noFill/>
                </a:ln>
                <a:solidFill>
                  <a:srgbClr val="C00000"/>
                </a:solidFill>
                <a:effectLst/>
                <a:uLnTx/>
                <a:uFillTx/>
                <a:latin typeface="Arial" charset="0"/>
              </a:rPr>
              <a:t>second</a:t>
            </a:r>
            <a:endParaRPr kumimoji="0" lang="de-DE" sz="2800" b="0" i="0" u="none" strike="noStrike" kern="1200" cap="none" spc="0" normalizeH="0" baseline="0" noProof="0">
              <a:ln>
                <a:noFill/>
              </a:ln>
              <a:solidFill>
                <a:srgbClr val="C00000"/>
              </a:solidFill>
              <a:effectLst/>
              <a:uLnTx/>
              <a:uFillTx/>
              <a:latin typeface="Arial" charset="0"/>
            </a:endParaRPr>
          </a:p>
        </p:txBody>
      </p:sp>
      <p:sp>
        <p:nvSpPr>
          <p:cNvPr id="6" name="Slide Number Placeholder 2">
            <a:extLst>
              <a:ext uri="{FF2B5EF4-FFF2-40B4-BE49-F238E27FC236}">
                <a16:creationId xmlns:a16="http://schemas.microsoft.com/office/drawing/2014/main" id="{062B8D0D-0935-D62B-EAB3-83A3D1752B0F}"/>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315049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22200-25DB-1A3B-7DCA-4B82561F15D4}"/>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C4FD1C0D-0AEB-8845-4CBF-8E7A13A9CCC8}"/>
              </a:ext>
            </a:extLst>
          </p:cNvPr>
          <p:cNvSpPr txBox="1"/>
          <p:nvPr/>
        </p:nvSpPr>
        <p:spPr>
          <a:xfrm>
            <a:off x="2010139" y="2814504"/>
            <a:ext cx="380136" cy="32974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D9D8D6"/>
              </a:solidFill>
              <a:effectLst/>
              <a:uLnTx/>
              <a:uFillTx/>
              <a:latin typeface="Arial" charset="0"/>
            </a:endParaRPr>
          </a:p>
        </p:txBody>
      </p:sp>
      <p:sp>
        <p:nvSpPr>
          <p:cNvPr id="4" name="Textfeld 3">
            <a:extLst>
              <a:ext uri="{FF2B5EF4-FFF2-40B4-BE49-F238E27FC236}">
                <a16:creationId xmlns:a16="http://schemas.microsoft.com/office/drawing/2014/main" id="{2CE6340F-C16C-99AE-6390-71648A53969A}"/>
              </a:ext>
            </a:extLst>
          </p:cNvPr>
          <p:cNvSpPr txBox="1"/>
          <p:nvPr/>
        </p:nvSpPr>
        <p:spPr>
          <a:xfrm>
            <a:off x="2106705" y="2158822"/>
            <a:ext cx="6829198" cy="181588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2800" b="1" i="0" u="none" strike="noStrike" kern="1200" cap="none" spc="0" normalizeH="0" baseline="0" noProof="0">
                <a:ln>
                  <a:noFill/>
                </a:ln>
                <a:solidFill>
                  <a:srgbClr val="C00000"/>
                </a:solidFill>
                <a:effectLst/>
                <a:uLnTx/>
                <a:uFillTx/>
                <a:latin typeface="Arial" charset="0"/>
              </a:rPr>
              <a:t>Challenge 1: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sz="2800" b="0" i="0" u="none" strike="noStrike" kern="1200" cap="none" spc="0" normalizeH="0" baseline="0" noProof="0">
              <a:ln>
                <a:noFill/>
              </a:ln>
              <a:solidFill>
                <a:srgbClr val="D9D8D6"/>
              </a:solidFill>
              <a:effectLst/>
              <a:uLnTx/>
              <a:uFillTx/>
              <a:latin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2800" b="0" i="0" u="none" strike="noStrike" kern="1200" cap="none" spc="0" normalizeH="0" baseline="0" noProof="0" err="1">
                <a:ln>
                  <a:noFill/>
                </a:ln>
                <a:solidFill>
                  <a:srgbClr val="283349"/>
                </a:solidFill>
                <a:effectLst/>
                <a:uLnTx/>
                <a:uFillTx/>
                <a:latin typeface="Arial" charset="0"/>
              </a:rPr>
              <a:t>cBTKi</a:t>
            </a:r>
            <a:r>
              <a:rPr kumimoji="0" lang="de-DE" sz="2800" b="0" i="0" u="none" strike="noStrike" kern="1200" cap="none" spc="0" normalizeH="0" baseline="0" noProof="0">
                <a:ln>
                  <a:noFill/>
                </a:ln>
                <a:solidFill>
                  <a:srgbClr val="283349"/>
                </a:solidFill>
                <a:effectLst/>
                <a:uLnTx/>
                <a:uFillTx/>
                <a:latin typeface="Arial" charset="0"/>
              </a:rPr>
              <a:t> </a:t>
            </a:r>
            <a:r>
              <a:rPr kumimoji="0" lang="de-DE" sz="2800" b="0" i="0" u="none" strike="noStrike" kern="1200" cap="none" spc="0" normalizeH="0" baseline="0" noProof="0" err="1">
                <a:ln>
                  <a:noFill/>
                </a:ln>
                <a:solidFill>
                  <a:srgbClr val="283349"/>
                </a:solidFill>
                <a:effectLst/>
                <a:uLnTx/>
                <a:uFillTx/>
                <a:latin typeface="Arial" charset="0"/>
              </a:rPr>
              <a:t>may</a:t>
            </a:r>
            <a:r>
              <a:rPr kumimoji="0" lang="de-DE" sz="2800" b="0" i="0" u="none" strike="noStrike" kern="1200" cap="none" spc="0" normalizeH="0" baseline="0" noProof="0">
                <a:ln>
                  <a:noFill/>
                </a:ln>
                <a:solidFill>
                  <a:srgbClr val="283349"/>
                </a:solidFill>
                <a:effectLst/>
                <a:uLnTx/>
                <a:uFillTx/>
                <a:latin typeface="Arial" charset="0"/>
              </a:rPr>
              <a:t> </a:t>
            </a:r>
            <a:r>
              <a:rPr kumimoji="0" lang="de-DE" sz="2800" b="0" i="0" u="none" strike="noStrike" kern="1200" cap="none" spc="0" normalizeH="0" baseline="0" noProof="0" err="1">
                <a:ln>
                  <a:noFill/>
                </a:ln>
                <a:solidFill>
                  <a:srgbClr val="283349"/>
                </a:solidFill>
                <a:effectLst/>
                <a:uLnTx/>
                <a:uFillTx/>
                <a:latin typeface="Arial" charset="0"/>
              </a:rPr>
              <a:t>be</a:t>
            </a:r>
            <a:r>
              <a:rPr kumimoji="0" lang="de-DE" sz="2800" b="0" i="0" u="none" strike="noStrike" kern="1200" cap="none" spc="0" normalizeH="0" baseline="0" noProof="0">
                <a:ln>
                  <a:noFill/>
                </a:ln>
                <a:solidFill>
                  <a:srgbClr val="283349"/>
                </a:solidFill>
                <a:effectLst/>
                <a:uLnTx/>
                <a:uFillTx/>
                <a:latin typeface="Arial" charset="0"/>
              </a:rPr>
              <a:t> </a:t>
            </a:r>
            <a:r>
              <a:rPr kumimoji="0" lang="de-DE" sz="2800" b="0" i="0" u="none" strike="noStrike" kern="1200" cap="none" spc="0" normalizeH="0" baseline="0" noProof="0" err="1">
                <a:ln>
                  <a:noFill/>
                </a:ln>
                <a:solidFill>
                  <a:srgbClr val="283349"/>
                </a:solidFill>
                <a:effectLst/>
                <a:uLnTx/>
                <a:uFillTx/>
                <a:latin typeface="Arial" charset="0"/>
              </a:rPr>
              <a:t>less</a:t>
            </a:r>
            <a:r>
              <a:rPr kumimoji="0" lang="de-DE" sz="2800" b="0" i="0" u="none" strike="noStrike" kern="1200" cap="none" spc="0" normalizeH="0" baseline="0" noProof="0">
                <a:ln>
                  <a:noFill/>
                </a:ln>
                <a:solidFill>
                  <a:srgbClr val="283349"/>
                </a:solidFill>
                <a:effectLst/>
                <a:uLnTx/>
                <a:uFillTx/>
                <a:latin typeface="Arial" charset="0"/>
              </a:rPr>
              <a:t> </a:t>
            </a:r>
            <a:r>
              <a:rPr kumimoji="0" lang="de-DE" sz="2800" b="0" i="0" u="none" strike="noStrike" kern="1200" cap="none" spc="0" normalizeH="0" baseline="0" noProof="0" err="1">
                <a:ln>
                  <a:noFill/>
                </a:ln>
                <a:solidFill>
                  <a:srgbClr val="283349"/>
                </a:solidFill>
                <a:effectLst/>
                <a:uLnTx/>
                <a:uFillTx/>
                <a:latin typeface="Arial" charset="0"/>
              </a:rPr>
              <a:t>active</a:t>
            </a:r>
            <a:r>
              <a:rPr kumimoji="0" lang="de-DE" sz="2800" b="0" i="0" u="none" strike="noStrike" kern="1200" cap="none" spc="0" normalizeH="0" baseline="0" noProof="0">
                <a:ln>
                  <a:noFill/>
                </a:ln>
                <a:solidFill>
                  <a:srgbClr val="283349"/>
                </a:solidFill>
                <a:effectLst/>
                <a:uLnTx/>
                <a:uFillTx/>
                <a:latin typeface="Arial" charset="0"/>
              </a:rPr>
              <a:t> in </a:t>
            </a:r>
            <a:r>
              <a:rPr kumimoji="0" lang="de-DE" sz="2800" b="0" i="1" u="none" strike="noStrike" kern="1200" cap="none" spc="0" normalizeH="0" baseline="0" noProof="0">
                <a:ln>
                  <a:noFill/>
                </a:ln>
                <a:solidFill>
                  <a:srgbClr val="283349"/>
                </a:solidFill>
                <a:effectLst/>
                <a:uLnTx/>
                <a:uFillTx/>
                <a:latin typeface="Arial" charset="0"/>
              </a:rPr>
              <a:t>MYD88</a:t>
            </a:r>
            <a:r>
              <a:rPr kumimoji="0" lang="de-DE" sz="2800" b="0" i="1" u="none" strike="noStrike" kern="1200" cap="none" spc="0" normalizeH="0" baseline="30000" noProof="0">
                <a:ln>
                  <a:noFill/>
                </a:ln>
                <a:solidFill>
                  <a:srgbClr val="283349"/>
                </a:solidFill>
                <a:effectLst/>
                <a:uLnTx/>
                <a:uFillTx/>
                <a:latin typeface="Arial" charset="0"/>
              </a:rPr>
              <a:t>WT</a:t>
            </a:r>
            <a:r>
              <a:rPr kumimoji="0" lang="de-DE" sz="2800" b="0" i="0" u="none" strike="noStrike" kern="1200" cap="none" spc="0" normalizeH="0" baseline="0" noProof="0">
                <a:ln>
                  <a:noFill/>
                </a:ln>
                <a:solidFill>
                  <a:srgbClr val="283349"/>
                </a:solidFill>
                <a:effectLst/>
                <a:uLnTx/>
                <a:uFillTx/>
                <a:latin typeface="Arial" charset="0"/>
              </a:rPr>
              <a:t> and </a:t>
            </a:r>
            <a:r>
              <a:rPr kumimoji="0" lang="de-DE" sz="2800" b="0" i="1" u="none" strike="noStrike" kern="1200" cap="none" spc="0" normalizeH="0" baseline="0" noProof="0">
                <a:ln>
                  <a:noFill/>
                </a:ln>
                <a:solidFill>
                  <a:srgbClr val="283349"/>
                </a:solidFill>
                <a:effectLst/>
                <a:uLnTx/>
                <a:uFillTx/>
                <a:latin typeface="Arial" charset="0"/>
              </a:rPr>
              <a:t>CXCR4</a:t>
            </a:r>
            <a:r>
              <a:rPr kumimoji="0" lang="de-DE" sz="2800" b="0" i="1" u="none" strike="noStrike" kern="1200" cap="none" spc="0" normalizeH="0" baseline="30000" noProof="0">
                <a:ln>
                  <a:noFill/>
                </a:ln>
                <a:solidFill>
                  <a:srgbClr val="283349"/>
                </a:solidFill>
                <a:effectLst/>
                <a:uLnTx/>
                <a:uFillTx/>
                <a:latin typeface="Arial" charset="0"/>
              </a:rPr>
              <a:t>MUT</a:t>
            </a:r>
            <a:r>
              <a:rPr kumimoji="0" lang="de-DE" sz="2800" b="0" i="0" u="none" strike="noStrike" kern="1200" cap="none" spc="0" normalizeH="0" baseline="0" noProof="0">
                <a:ln>
                  <a:noFill/>
                </a:ln>
                <a:solidFill>
                  <a:srgbClr val="283349"/>
                </a:solidFill>
                <a:effectLst/>
                <a:uLnTx/>
                <a:uFillTx/>
                <a:latin typeface="Arial" charset="0"/>
              </a:rPr>
              <a:t> </a:t>
            </a:r>
            <a:r>
              <a:rPr kumimoji="0" lang="de-DE" sz="2800" b="0" i="0" u="none" strike="noStrike" kern="1200" cap="none" spc="0" normalizeH="0" baseline="0" noProof="0" err="1">
                <a:ln>
                  <a:noFill/>
                </a:ln>
                <a:solidFill>
                  <a:srgbClr val="283349"/>
                </a:solidFill>
                <a:effectLst/>
                <a:uLnTx/>
                <a:uFillTx/>
                <a:latin typeface="Arial" charset="0"/>
              </a:rPr>
              <a:t>cases</a:t>
            </a:r>
            <a:endParaRPr kumimoji="0" lang="de-DE" sz="2800" b="0" i="0" u="none" strike="noStrike" kern="1200" cap="none" spc="0" normalizeH="0" baseline="0" noProof="0">
              <a:ln>
                <a:noFill/>
              </a:ln>
              <a:solidFill>
                <a:srgbClr val="283349"/>
              </a:solidFill>
              <a:effectLst/>
              <a:uLnTx/>
              <a:uFillTx/>
              <a:latin typeface="Arial" charset="0"/>
            </a:endParaRPr>
          </a:p>
        </p:txBody>
      </p:sp>
      <p:sp>
        <p:nvSpPr>
          <p:cNvPr id="2" name="Title 1">
            <a:extLst>
              <a:ext uri="{FF2B5EF4-FFF2-40B4-BE49-F238E27FC236}">
                <a16:creationId xmlns:a16="http://schemas.microsoft.com/office/drawing/2014/main" id="{8ED159DF-C047-A9F3-39F7-BE62D8F11E04}"/>
              </a:ext>
            </a:extLst>
          </p:cNvPr>
          <p:cNvSpPr>
            <a:spLocks noGrp="1"/>
          </p:cNvSpPr>
          <p:nvPr>
            <p:ph type="ctrTitle"/>
          </p:nvPr>
        </p:nvSpPr>
        <p:spPr/>
        <p:txBody>
          <a:bodyPr/>
          <a:lstStyle/>
          <a:p>
            <a:r>
              <a:rPr lang="en-US"/>
              <a:t>Where are we now……….</a:t>
            </a:r>
            <a:br>
              <a:rPr lang="en-US"/>
            </a:br>
            <a:r>
              <a:rPr lang="en-US" i="1">
                <a:solidFill>
                  <a:srgbClr val="C00000"/>
                </a:solidFill>
              </a:rPr>
              <a:t>and what are our challenges? </a:t>
            </a:r>
            <a:endParaRPr lang="en-GB" i="1">
              <a:solidFill>
                <a:srgbClr val="C00000"/>
              </a:solidFill>
            </a:endParaRPr>
          </a:p>
        </p:txBody>
      </p:sp>
      <p:sp>
        <p:nvSpPr>
          <p:cNvPr id="7" name="TextBox 6">
            <a:extLst>
              <a:ext uri="{FF2B5EF4-FFF2-40B4-BE49-F238E27FC236}">
                <a16:creationId xmlns:a16="http://schemas.microsoft.com/office/drawing/2014/main" id="{BB5D5791-70E4-4A82-A6F7-6F1B9D0C544E}"/>
              </a:ext>
            </a:extLst>
          </p:cNvPr>
          <p:cNvSpPr txBox="1"/>
          <p:nvPr/>
        </p:nvSpPr>
        <p:spPr>
          <a:xfrm>
            <a:off x="883579" y="6242805"/>
            <a:ext cx="10594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cBTKi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covalent Bruton’s tyrosine kinase inhibitor; CXCR4, C-X-C chemokine receptor 4; MUT, mutated; MYD88, myeloid differentiation primary response 88; WT, wild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Treon SP et al. Blood. 2014;123(18):2791-6.</a:t>
            </a:r>
            <a:endParaRPr kumimoji="0" lang="en-GB" sz="900" b="0" i="0" u="none" strike="noStrike" kern="1200" cap="none" spc="0" normalizeH="0" baseline="0" noProof="0">
              <a:ln>
                <a:noFill/>
              </a:ln>
              <a:solidFill>
                <a:srgbClr val="283349"/>
              </a:solidFill>
              <a:effectLst/>
              <a:uLnTx/>
              <a:uFillTx/>
              <a:latin typeface="Arial" panose="020B0604020202020204"/>
              <a:ea typeface="+mn-ea"/>
              <a:cs typeface="Arial"/>
              <a:sym typeface="Arial"/>
            </a:endParaRPr>
          </a:p>
        </p:txBody>
      </p:sp>
      <p:sp>
        <p:nvSpPr>
          <p:cNvPr id="10" name="Slide Number Placeholder 2">
            <a:extLst>
              <a:ext uri="{FF2B5EF4-FFF2-40B4-BE49-F238E27FC236}">
                <a16:creationId xmlns:a16="http://schemas.microsoft.com/office/drawing/2014/main" id="{CDC8D3AA-E5A8-88EA-7F91-EB558EC0B1DB}"/>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pic>
        <p:nvPicPr>
          <p:cNvPr id="8" name="Picture 2" descr="Professor Jan Waldenström vid sin avskedsföreläsning i aulan på Malmö Allmänna Sjukhus 9/6 1972&#10;PÃ¤rm negativ MAS 1972-1977. Från fotograf Björn Henrikssons samling.Prof. Waldenström föreläser vid sin avtackning, 9/6-72. Från negativ&#10;Schlüsselwörter: UMAS;MAS;Malmö;AllmÃ¤nna;Sjukhus;Medicin;Aula;Avtackning">
            <a:extLst>
              <a:ext uri="{FF2B5EF4-FFF2-40B4-BE49-F238E27FC236}">
                <a16:creationId xmlns:a16="http://schemas.microsoft.com/office/drawing/2014/main" id="{89FA905E-433C-48A7-D8CF-30DB342CF25D}"/>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2010138" y="1570041"/>
            <a:ext cx="8443149" cy="459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32034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E1C6F6F-92A7-F6DD-47C1-DA3E1B1C9CBB}"/>
              </a:ext>
            </a:extLst>
          </p:cNvPr>
          <p:cNvSpPr>
            <a:spLocks noGrp="1"/>
          </p:cNvSpPr>
          <p:nvPr>
            <p:ph sz="quarter" idx="13"/>
          </p:nvPr>
        </p:nvSpPr>
        <p:spPr>
          <a:xfrm>
            <a:off x="1234301" y="1744753"/>
            <a:ext cx="6360599" cy="3375889"/>
          </a:xfrm>
        </p:spPr>
        <p:txBody>
          <a:bodyPr/>
          <a:lstStyle/>
          <a:p>
            <a:pPr marL="0" indent="0">
              <a:buNone/>
            </a:pPr>
            <a:r>
              <a:rPr lang="en-US" i="1"/>
              <a:t>Treon et al:</a:t>
            </a:r>
          </a:p>
          <a:p>
            <a:r>
              <a:rPr lang="en-US"/>
              <a:t>Whole Genome Seq. of 30 WM patients, validated by Sanger Seq.</a:t>
            </a:r>
          </a:p>
          <a:p>
            <a:r>
              <a:rPr lang="en-US"/>
              <a:t>Sanger Seq. identified </a:t>
            </a:r>
            <a:r>
              <a:rPr lang="en-US" i="1"/>
              <a:t>MYD88</a:t>
            </a:r>
            <a:r>
              <a:rPr lang="en-US"/>
              <a:t> L265P in 90% of patients </a:t>
            </a:r>
            <a:br>
              <a:rPr lang="en-US"/>
            </a:br>
            <a:r>
              <a:rPr lang="en-US"/>
              <a:t>(27/30 WM samples)</a:t>
            </a:r>
          </a:p>
          <a:p>
            <a:r>
              <a:rPr lang="en-US"/>
              <a:t>22/26 patients were heterozygous for </a:t>
            </a:r>
            <a:r>
              <a:rPr lang="en-US" i="1"/>
              <a:t>MYD88</a:t>
            </a:r>
            <a:r>
              <a:rPr lang="en-US"/>
              <a:t> L265P </a:t>
            </a:r>
          </a:p>
          <a:p>
            <a:r>
              <a:rPr lang="en-US"/>
              <a:t>9/9 patients with familial WM carried mutant </a:t>
            </a:r>
            <a:r>
              <a:rPr lang="en-US" i="1"/>
              <a:t>MYD88</a:t>
            </a:r>
            <a:r>
              <a:rPr lang="en-US"/>
              <a:t> L265P </a:t>
            </a:r>
          </a:p>
          <a:p>
            <a:r>
              <a:rPr lang="en-US"/>
              <a:t>2/21 patients with IgM-MGUS had </a:t>
            </a:r>
            <a:r>
              <a:rPr lang="en-US" i="1"/>
              <a:t>MYD88</a:t>
            </a:r>
            <a:r>
              <a:rPr lang="en-US"/>
              <a:t> L265P expression</a:t>
            </a:r>
          </a:p>
          <a:p>
            <a:endParaRPr lang="en-US"/>
          </a:p>
          <a:p>
            <a:pPr marL="0" indent="0">
              <a:buNone/>
            </a:pPr>
            <a:r>
              <a:rPr lang="en-US" sz="2000" b="1">
                <a:solidFill>
                  <a:srgbClr val="0000FF"/>
                </a:solidFill>
                <a:latin typeface="Arial" panose="020B0604020202020204" pitchFamily="34" charset="0"/>
                <a:cs typeface="Arial" panose="020B0604020202020204" pitchFamily="34" charset="0"/>
                <a:sym typeface="Wingdings" panose="05000000000000000000" pitchFamily="2" charset="2"/>
              </a:rPr>
              <a:t> 95-97 % of all patients positive!</a:t>
            </a:r>
            <a:endParaRPr lang="en-US" sz="2000"/>
          </a:p>
        </p:txBody>
      </p:sp>
      <p:sp>
        <p:nvSpPr>
          <p:cNvPr id="4" name="Title 3">
            <a:extLst>
              <a:ext uri="{FF2B5EF4-FFF2-40B4-BE49-F238E27FC236}">
                <a16:creationId xmlns:a16="http://schemas.microsoft.com/office/drawing/2014/main" id="{C1218DC8-3C09-9C97-80D3-4BB2C8E88089}"/>
              </a:ext>
            </a:extLst>
          </p:cNvPr>
          <p:cNvSpPr>
            <a:spLocks noGrp="1"/>
          </p:cNvSpPr>
          <p:nvPr>
            <p:ph type="ctrTitle"/>
          </p:nvPr>
        </p:nvSpPr>
        <p:spPr/>
        <p:txBody>
          <a:bodyPr/>
          <a:lstStyle/>
          <a:p>
            <a:r>
              <a:rPr lang="en-GB" i="1"/>
              <a:t>MYD88</a:t>
            </a:r>
            <a:r>
              <a:rPr lang="en-GB"/>
              <a:t> mutation</a:t>
            </a:r>
          </a:p>
        </p:txBody>
      </p:sp>
      <p:grpSp>
        <p:nvGrpSpPr>
          <p:cNvPr id="7" name="Group 5">
            <a:extLst>
              <a:ext uri="{FF2B5EF4-FFF2-40B4-BE49-F238E27FC236}">
                <a16:creationId xmlns:a16="http://schemas.microsoft.com/office/drawing/2014/main" id="{0173874C-0FBB-F897-6AFD-9D5BA3244C54}"/>
              </a:ext>
            </a:extLst>
          </p:cNvPr>
          <p:cNvGrpSpPr>
            <a:grpSpLocks/>
          </p:cNvGrpSpPr>
          <p:nvPr/>
        </p:nvGrpSpPr>
        <p:grpSpPr bwMode="auto">
          <a:xfrm>
            <a:off x="8190241" y="2043675"/>
            <a:ext cx="2873375" cy="2084211"/>
            <a:chOff x="4397516" y="1587704"/>
            <a:chExt cx="3653576" cy="2936189"/>
          </a:xfrm>
        </p:grpSpPr>
        <p:pic>
          <p:nvPicPr>
            <p:cNvPr id="8" name="Picture 139" descr="nature09671-f2">
              <a:extLst>
                <a:ext uri="{FF2B5EF4-FFF2-40B4-BE49-F238E27FC236}">
                  <a16:creationId xmlns:a16="http://schemas.microsoft.com/office/drawing/2014/main" id="{CF2F972F-1F91-6F17-7281-7DD610BABF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46906" t="37747" r="21825" b="8353"/>
            <a:stretch>
              <a:fillRect/>
            </a:stretch>
          </p:blipFill>
          <p:spPr bwMode="auto">
            <a:xfrm>
              <a:off x="4397516" y="1587704"/>
              <a:ext cx="3653576" cy="2936189"/>
            </a:xfrm>
            <a:prstGeom prst="rect">
              <a:avLst/>
            </a:prstGeom>
            <a:noFill/>
            <a:ln w="28575">
              <a:solidFill>
                <a:srgbClr val="3587FF"/>
              </a:solidFill>
              <a:miter lim="800000"/>
              <a:headEnd/>
              <a:tailEnd/>
            </a:ln>
            <a:extLst>
              <a:ext uri="{909E8E84-426E-40DD-AFC4-6F175D3DCCD1}">
                <a14:hiddenFill xmlns:a14="http://schemas.microsoft.com/office/drawing/2010/main">
                  <a:solidFill>
                    <a:srgbClr val="FFFFFF"/>
                  </a:solidFill>
                </a14:hiddenFill>
              </a:ext>
            </a:extLst>
          </p:spPr>
        </p:pic>
        <p:sp>
          <p:nvSpPr>
            <p:cNvPr id="9" name="Frame 4">
              <a:extLst>
                <a:ext uri="{FF2B5EF4-FFF2-40B4-BE49-F238E27FC236}">
                  <a16:creationId xmlns:a16="http://schemas.microsoft.com/office/drawing/2014/main" id="{69D9F86F-F586-7E8E-CCE9-E108C52A07F5}"/>
                </a:ext>
              </a:extLst>
            </p:cNvPr>
            <p:cNvSpPr>
              <a:spLocks/>
            </p:cNvSpPr>
            <p:nvPr/>
          </p:nvSpPr>
          <p:spPr bwMode="auto">
            <a:xfrm>
              <a:off x="5768112" y="2064810"/>
              <a:ext cx="617676" cy="318071"/>
            </a:xfrm>
            <a:custGeom>
              <a:avLst/>
              <a:gdLst>
                <a:gd name="T0" fmla="*/ 0 w 617676"/>
                <a:gd name="T1" fmla="*/ 0 h 318071"/>
                <a:gd name="T2" fmla="*/ 617676 w 617676"/>
                <a:gd name="T3" fmla="*/ 0 h 318071"/>
                <a:gd name="T4" fmla="*/ 617676 w 617676"/>
                <a:gd name="T5" fmla="*/ 318071 h 318071"/>
                <a:gd name="T6" fmla="*/ 0 w 617676"/>
                <a:gd name="T7" fmla="*/ 318071 h 318071"/>
                <a:gd name="T8" fmla="*/ 0 w 617676"/>
                <a:gd name="T9" fmla="*/ 0 h 318071"/>
                <a:gd name="T10" fmla="*/ 39759 w 617676"/>
                <a:gd name="T11" fmla="*/ 39759 h 318071"/>
                <a:gd name="T12" fmla="*/ 39759 w 617676"/>
                <a:gd name="T13" fmla="*/ 278312 h 318071"/>
                <a:gd name="T14" fmla="*/ 577917 w 617676"/>
                <a:gd name="T15" fmla="*/ 278312 h 318071"/>
                <a:gd name="T16" fmla="*/ 577917 w 617676"/>
                <a:gd name="T17" fmla="*/ 39759 h 318071"/>
                <a:gd name="T18" fmla="*/ 39759 w 617676"/>
                <a:gd name="T19" fmla="*/ 39759 h 3180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7676" h="318071">
                  <a:moveTo>
                    <a:pt x="0" y="0"/>
                  </a:moveTo>
                  <a:lnTo>
                    <a:pt x="617676" y="0"/>
                  </a:lnTo>
                  <a:lnTo>
                    <a:pt x="617676" y="318071"/>
                  </a:lnTo>
                  <a:lnTo>
                    <a:pt x="0" y="318071"/>
                  </a:lnTo>
                  <a:lnTo>
                    <a:pt x="0" y="0"/>
                  </a:lnTo>
                  <a:close/>
                  <a:moveTo>
                    <a:pt x="39759" y="39759"/>
                  </a:moveTo>
                  <a:lnTo>
                    <a:pt x="39759" y="278312"/>
                  </a:lnTo>
                  <a:lnTo>
                    <a:pt x="577917" y="278312"/>
                  </a:lnTo>
                  <a:lnTo>
                    <a:pt x="577917" y="39759"/>
                  </a:lnTo>
                  <a:lnTo>
                    <a:pt x="39759" y="39759"/>
                  </a:lnTo>
                  <a:close/>
                </a:path>
              </a:pathLst>
            </a:custGeom>
            <a:solidFill>
              <a:schemeClr val="bg1"/>
            </a:solidFill>
            <a:ln w="9525" cap="flat" cmpd="sng">
              <a:solidFill>
                <a:srgbClr val="3587FF"/>
              </a:solidFill>
              <a:prstDash val="solid"/>
              <a:round/>
              <a:headEnd/>
              <a:tailEnd/>
            </a:ln>
            <a:effectLst>
              <a:outerShdw dist="23000" dir="5400000" rotWithShape="0">
                <a:srgbClr val="000000">
                  <a:alpha val="34999"/>
                </a:srgbClr>
              </a:outerShdw>
            </a:effectLst>
          </p:spPr>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Rectangle 6">
            <a:extLst>
              <a:ext uri="{FF2B5EF4-FFF2-40B4-BE49-F238E27FC236}">
                <a16:creationId xmlns:a16="http://schemas.microsoft.com/office/drawing/2014/main" id="{BCF80C13-E687-9264-B57B-4E5CF86EEE22}"/>
              </a:ext>
            </a:extLst>
          </p:cNvPr>
          <p:cNvSpPr>
            <a:spLocks noChangeArrowheads="1"/>
          </p:cNvSpPr>
          <p:nvPr/>
        </p:nvSpPr>
        <p:spPr bwMode="auto">
          <a:xfrm>
            <a:off x="7861509" y="4730453"/>
            <a:ext cx="3530839" cy="574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81254" tIns="40626" rIns="81254" bIns="40626">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Base pair mismatch </a:t>
            </a:r>
            <a:r>
              <a:rPr kumimoji="0" lang="en-US"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Leuc</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Pro at position 265 in MYD88 coding region</a:t>
            </a:r>
          </a:p>
        </p:txBody>
      </p:sp>
      <p:sp>
        <p:nvSpPr>
          <p:cNvPr id="11" name="Rectangle 7">
            <a:extLst>
              <a:ext uri="{FF2B5EF4-FFF2-40B4-BE49-F238E27FC236}">
                <a16:creationId xmlns:a16="http://schemas.microsoft.com/office/drawing/2014/main" id="{1072D2F5-8C8B-7E06-F5B7-4B00196A87E2}"/>
              </a:ext>
            </a:extLst>
          </p:cNvPr>
          <p:cNvSpPr>
            <a:spLocks noChangeArrowheads="1"/>
          </p:cNvSpPr>
          <p:nvPr/>
        </p:nvSpPr>
        <p:spPr bwMode="auto">
          <a:xfrm>
            <a:off x="8197392" y="4143398"/>
            <a:ext cx="2859072" cy="29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254" tIns="40626" rIns="81254" bIns="40626">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3-D structure of MY88 TIR domain</a:t>
            </a:r>
          </a:p>
        </p:txBody>
      </p:sp>
      <p:sp>
        <p:nvSpPr>
          <p:cNvPr id="12" name="Slide Number Placeholder 2">
            <a:extLst>
              <a:ext uri="{FF2B5EF4-FFF2-40B4-BE49-F238E27FC236}">
                <a16:creationId xmlns:a16="http://schemas.microsoft.com/office/drawing/2014/main" id="{CC5721C0-EFC4-DD07-811B-F20F58B6370D}"/>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3273FAF9-AE5E-7901-4911-1A88CEE73932}"/>
              </a:ext>
            </a:extLst>
          </p:cNvPr>
          <p:cNvSpPr txBox="1"/>
          <p:nvPr/>
        </p:nvSpPr>
        <p:spPr>
          <a:xfrm>
            <a:off x="883579" y="6189015"/>
            <a:ext cx="10594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MYD88,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myeloid differentiation primary response 88; 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1) Treon SP et al. N Engl J Med. 2012;367(9):826-33; 2) Ngo VN et al. Nature. 2011;470(7332):115-9. </a:t>
            </a:r>
          </a:p>
        </p:txBody>
      </p:sp>
    </p:spTree>
    <p:extLst>
      <p:ext uri="{BB962C8B-B14F-4D97-AF65-F5344CB8AC3E}">
        <p14:creationId xmlns:p14="http://schemas.microsoft.com/office/powerpoint/2010/main" val="298213852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4" name="Picture 2" descr="Image result for cxcr4 c-terminal">
            <a:extLst>
              <a:ext uri="{FF2B5EF4-FFF2-40B4-BE49-F238E27FC236}">
                <a16:creationId xmlns:a16="http://schemas.microsoft.com/office/drawing/2014/main" id="{CF29C6F7-5520-4B27-A06E-DDD9063A6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8412" y="1675897"/>
            <a:ext cx="6019912" cy="36841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95F7A7-478B-4F5D-871E-C954C80C622E}"/>
              </a:ext>
            </a:extLst>
          </p:cNvPr>
          <p:cNvSpPr txBox="1"/>
          <p:nvPr/>
        </p:nvSpPr>
        <p:spPr>
          <a:xfrm>
            <a:off x="7719427" y="5248028"/>
            <a:ext cx="704039" cy="300082"/>
          </a:xfrm>
          <a:prstGeom prst="rect">
            <a:avLst/>
          </a:prstGeom>
          <a:noFill/>
          <a:ln>
            <a:solidFill>
              <a:srgbClr val="FF0000"/>
            </a:solidFill>
          </a:ln>
        </p:spPr>
        <p:txBody>
          <a:bodyPr wrap="non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C00000"/>
                </a:solidFill>
                <a:effectLst/>
                <a:uLnTx/>
                <a:uFillTx/>
                <a:latin typeface="Arial"/>
                <a:ea typeface="+mn-ea"/>
                <a:cs typeface="+mn-cs"/>
              </a:rPr>
              <a:t>S338X</a:t>
            </a:r>
          </a:p>
        </p:txBody>
      </p:sp>
      <p:sp>
        <p:nvSpPr>
          <p:cNvPr id="5" name="TextBox 4">
            <a:extLst>
              <a:ext uri="{FF2B5EF4-FFF2-40B4-BE49-F238E27FC236}">
                <a16:creationId xmlns:a16="http://schemas.microsoft.com/office/drawing/2014/main" id="{89403C93-0111-43CD-A428-DABF1CDD8D94}"/>
              </a:ext>
            </a:extLst>
          </p:cNvPr>
          <p:cNvSpPr txBox="1"/>
          <p:nvPr/>
        </p:nvSpPr>
        <p:spPr>
          <a:xfrm>
            <a:off x="8172920" y="4882875"/>
            <a:ext cx="352982" cy="213585"/>
          </a:xfrm>
          <a:prstGeom prst="rect">
            <a:avLst/>
          </a:prstGeom>
          <a:noFill/>
        </p:spPr>
        <p:txBody>
          <a:bodyPr wrap="non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a:ln>
                  <a:noFill/>
                </a:ln>
                <a:solidFill>
                  <a:prstClr val="black"/>
                </a:solidFill>
                <a:effectLst/>
                <a:uLnTx/>
                <a:uFillTx/>
                <a:latin typeface="Arial"/>
                <a:ea typeface="+mn-ea"/>
                <a:cs typeface="+mn-cs"/>
              </a:rPr>
              <a:t>352</a:t>
            </a:r>
            <a:endParaRPr kumimoji="0" lang="en-US" sz="1350" b="1" i="0" u="none" strike="noStrike" kern="1200" cap="none" spc="0" normalizeH="0" baseline="0" noProof="0">
              <a:ln>
                <a:noFill/>
              </a:ln>
              <a:solidFill>
                <a:prstClr val="black"/>
              </a:solidFill>
              <a:effectLst/>
              <a:uLnTx/>
              <a:uFillTx/>
              <a:latin typeface="Arial"/>
              <a:ea typeface="+mn-ea"/>
              <a:cs typeface="+mn-cs"/>
            </a:endParaRPr>
          </a:p>
        </p:txBody>
      </p:sp>
      <p:cxnSp>
        <p:nvCxnSpPr>
          <p:cNvPr id="7" name="Straight Arrow Connector 6">
            <a:extLst>
              <a:ext uri="{FF2B5EF4-FFF2-40B4-BE49-F238E27FC236}">
                <a16:creationId xmlns:a16="http://schemas.microsoft.com/office/drawing/2014/main" id="{AC76C9B0-4FBA-404E-B783-4F7D62611CC3}"/>
              </a:ext>
            </a:extLst>
          </p:cNvPr>
          <p:cNvCxnSpPr>
            <a:cxnSpLocks/>
          </p:cNvCxnSpPr>
          <p:nvPr/>
        </p:nvCxnSpPr>
        <p:spPr>
          <a:xfrm flipH="1" flipV="1">
            <a:off x="7772430" y="4882875"/>
            <a:ext cx="176689" cy="32982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0" name="TextBox 9">
            <a:extLst>
              <a:ext uri="{FF2B5EF4-FFF2-40B4-BE49-F238E27FC236}">
                <a16:creationId xmlns:a16="http://schemas.microsoft.com/office/drawing/2014/main" id="{C3E87CF9-662F-4556-BAD8-74F925AAD385}"/>
              </a:ext>
            </a:extLst>
          </p:cNvPr>
          <p:cNvSpPr txBox="1"/>
          <p:nvPr/>
        </p:nvSpPr>
        <p:spPr>
          <a:xfrm>
            <a:off x="7204108" y="3810966"/>
            <a:ext cx="1684425" cy="507831"/>
          </a:xfrm>
          <a:prstGeom prst="rect">
            <a:avLst/>
          </a:prstGeom>
          <a:noFill/>
        </p:spPr>
        <p:txBody>
          <a:bodyPr wrap="squar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350" b="1" i="1" u="none" strike="noStrike" kern="1200" cap="none" spc="0" normalizeH="0" baseline="0" noProof="0">
                <a:ln>
                  <a:noFill/>
                </a:ln>
                <a:solidFill>
                  <a:prstClr val="white"/>
                </a:solidFill>
                <a:effectLst/>
                <a:highlight>
                  <a:srgbClr val="FF0000"/>
                </a:highlight>
                <a:uLnTx/>
                <a:uFillTx/>
                <a:latin typeface="Arial"/>
                <a:ea typeface="+mn-ea"/>
                <a:cs typeface="+mn-cs"/>
              </a:rPr>
              <a:t>Most common mutation is S338X</a:t>
            </a:r>
          </a:p>
        </p:txBody>
      </p:sp>
      <p:sp>
        <p:nvSpPr>
          <p:cNvPr id="8" name="TextBox 7">
            <a:extLst>
              <a:ext uri="{FF2B5EF4-FFF2-40B4-BE49-F238E27FC236}">
                <a16:creationId xmlns:a16="http://schemas.microsoft.com/office/drawing/2014/main" id="{E1C916E2-5444-420F-8117-8840A542FFD0}"/>
              </a:ext>
            </a:extLst>
          </p:cNvPr>
          <p:cNvSpPr txBox="1"/>
          <p:nvPr/>
        </p:nvSpPr>
        <p:spPr>
          <a:xfrm>
            <a:off x="1771008" y="5060561"/>
            <a:ext cx="2685351" cy="369332"/>
          </a:xfrm>
          <a:prstGeom prst="rect">
            <a:avLst/>
          </a:prstGeom>
          <a:noFill/>
          <a:ln>
            <a:solidFill>
              <a:schemeClr val="tx1"/>
            </a:solidFill>
          </a:ln>
        </p:spPr>
        <p:txBody>
          <a:bodyPr wrap="non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mn-cs"/>
              </a:rPr>
              <a:t>30-40% of WM patients</a:t>
            </a:r>
          </a:p>
        </p:txBody>
      </p:sp>
      <p:sp>
        <p:nvSpPr>
          <p:cNvPr id="9" name="Oval 8">
            <a:extLst>
              <a:ext uri="{FF2B5EF4-FFF2-40B4-BE49-F238E27FC236}">
                <a16:creationId xmlns:a16="http://schemas.microsoft.com/office/drawing/2014/main" id="{DF2D876F-1328-44CF-9C38-A78760952B62}"/>
              </a:ext>
            </a:extLst>
          </p:cNvPr>
          <p:cNvSpPr/>
          <p:nvPr/>
        </p:nvSpPr>
        <p:spPr>
          <a:xfrm>
            <a:off x="1722612" y="1627937"/>
            <a:ext cx="1061854" cy="772446"/>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a:ea typeface="+mn-ea"/>
                <a:cs typeface="+mn-cs"/>
              </a:rPr>
              <a:t>CXCL12</a:t>
            </a:r>
          </a:p>
        </p:txBody>
      </p:sp>
      <p:sp>
        <p:nvSpPr>
          <p:cNvPr id="11" name="Oval 10">
            <a:extLst>
              <a:ext uri="{FF2B5EF4-FFF2-40B4-BE49-F238E27FC236}">
                <a16:creationId xmlns:a16="http://schemas.microsoft.com/office/drawing/2014/main" id="{EC9C1365-0286-423D-AB61-297A7F126801}"/>
              </a:ext>
            </a:extLst>
          </p:cNvPr>
          <p:cNvSpPr/>
          <p:nvPr/>
        </p:nvSpPr>
        <p:spPr>
          <a:xfrm>
            <a:off x="6958515" y="3590944"/>
            <a:ext cx="2175610" cy="209782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7FC9A7FC-D9EE-4D72-A5D1-EAC68E6FF7DA}"/>
              </a:ext>
            </a:extLst>
          </p:cNvPr>
          <p:cNvSpPr txBox="1"/>
          <p:nvPr/>
        </p:nvSpPr>
        <p:spPr>
          <a:xfrm>
            <a:off x="7737088" y="1870021"/>
            <a:ext cx="2031325" cy="923330"/>
          </a:xfrm>
          <a:prstGeom prst="rect">
            <a:avLst/>
          </a:prstGeom>
          <a:noFill/>
          <a:ln>
            <a:solidFill>
              <a:schemeClr val="tx1"/>
            </a:solidFill>
          </a:ln>
        </p:spPr>
        <p:txBody>
          <a:bodyPr wrap="non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C00000"/>
                </a:solidFill>
                <a:effectLst/>
                <a:uLnTx/>
                <a:uFillTx/>
                <a:latin typeface="Arial"/>
                <a:ea typeface="+mn-ea"/>
                <a:cs typeface="+mn-cs"/>
              </a:rPr>
              <a:t>CXCR4</a:t>
            </a:r>
            <a:r>
              <a:rPr kumimoji="0" lang="en-US" sz="1800" b="0" i="0" u="none" strike="noStrike" kern="1200" cap="none" spc="0" normalizeH="0" baseline="0" noProof="0">
                <a:ln>
                  <a:noFill/>
                </a:ln>
                <a:solidFill>
                  <a:srgbClr val="C00000"/>
                </a:solidFill>
                <a:effectLst/>
                <a:uLnTx/>
                <a:uFillTx/>
                <a:latin typeface="Arial"/>
                <a:ea typeface="+mn-ea"/>
                <a:cs typeface="+mn-cs"/>
              </a:rPr>
              <a:t> mutations</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Arial"/>
                <a:ea typeface="+mn-ea"/>
                <a:cs typeface="+mn-cs"/>
              </a:rPr>
              <a:t>Non-sense</a:t>
            </a: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Arial"/>
                <a:ea typeface="+mn-ea"/>
                <a:cs typeface="+mn-cs"/>
              </a:rPr>
              <a:t>Frameshift</a:t>
            </a:r>
          </a:p>
        </p:txBody>
      </p:sp>
      <p:cxnSp>
        <p:nvCxnSpPr>
          <p:cNvPr id="13" name="Straight Arrow Connector 12">
            <a:extLst>
              <a:ext uri="{FF2B5EF4-FFF2-40B4-BE49-F238E27FC236}">
                <a16:creationId xmlns:a16="http://schemas.microsoft.com/office/drawing/2014/main" id="{A59FB84A-4C66-4EA2-8242-874A73224141}"/>
              </a:ext>
            </a:extLst>
          </p:cNvPr>
          <p:cNvCxnSpPr>
            <a:cxnSpLocks/>
          </p:cNvCxnSpPr>
          <p:nvPr/>
        </p:nvCxnSpPr>
        <p:spPr>
          <a:xfrm flipH="1">
            <a:off x="8492980" y="2793459"/>
            <a:ext cx="308688" cy="86643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3" name="Slide Number Placeholder 2">
            <a:extLst>
              <a:ext uri="{FF2B5EF4-FFF2-40B4-BE49-F238E27FC236}">
                <a16:creationId xmlns:a16="http://schemas.microsoft.com/office/drawing/2014/main" id="{E5CF1F96-986D-B9D1-22A4-766AAED441E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16" name="Title 15">
            <a:extLst>
              <a:ext uri="{FF2B5EF4-FFF2-40B4-BE49-F238E27FC236}">
                <a16:creationId xmlns:a16="http://schemas.microsoft.com/office/drawing/2014/main" id="{60FA1BE7-04B2-6ED6-6F9D-568CE8C4ECF0}"/>
              </a:ext>
            </a:extLst>
          </p:cNvPr>
          <p:cNvSpPr>
            <a:spLocks noGrp="1"/>
          </p:cNvSpPr>
          <p:nvPr>
            <p:ph type="ctrTitle"/>
          </p:nvPr>
        </p:nvSpPr>
        <p:spPr/>
        <p:txBody>
          <a:bodyPr/>
          <a:lstStyle/>
          <a:p>
            <a:r>
              <a:rPr lang="en-US" i="1"/>
              <a:t>CXCR4</a:t>
            </a:r>
            <a:r>
              <a:rPr lang="en-US"/>
              <a:t> receptor C-terminal domain (WHIM-like) </a:t>
            </a:r>
            <a:br>
              <a:rPr lang="en-US"/>
            </a:br>
            <a:r>
              <a:rPr lang="en-US"/>
              <a:t>mutations are common in WM</a:t>
            </a:r>
            <a:endParaRPr lang="en-GB"/>
          </a:p>
        </p:txBody>
      </p:sp>
      <p:sp>
        <p:nvSpPr>
          <p:cNvPr id="19" name="TextBox 18">
            <a:extLst>
              <a:ext uri="{FF2B5EF4-FFF2-40B4-BE49-F238E27FC236}">
                <a16:creationId xmlns:a16="http://schemas.microsoft.com/office/drawing/2014/main" id="{47A2BC9E-1B02-FCBE-C3E6-EC87D5F3D421}"/>
              </a:ext>
            </a:extLst>
          </p:cNvPr>
          <p:cNvSpPr txBox="1"/>
          <p:nvPr/>
        </p:nvSpPr>
        <p:spPr>
          <a:xfrm>
            <a:off x="883579" y="6189015"/>
            <a:ext cx="10594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C-X-C chemokine receptor 4; WHIM, warts, hypogammaglobulinemia, infections, and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myelokathexis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Adapted from 1) Kahler A and Sticht H. AIMS Biophysics. 2016;3(2):211-231; 2) Hunter ZR et al. Blood. 2014;123(11):1637–1646; 3) Poulain S et al. Clin Cancer Res. 2016;22(6):1480-8. </a:t>
            </a:r>
          </a:p>
        </p:txBody>
      </p:sp>
    </p:spTree>
    <p:extLst>
      <p:ext uri="{BB962C8B-B14F-4D97-AF65-F5344CB8AC3E}">
        <p14:creationId xmlns:p14="http://schemas.microsoft.com/office/powerpoint/2010/main" val="217352615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AB7477-BB58-BE48-F2A4-C016D44516AD}"/>
              </a:ext>
            </a:extLst>
          </p:cNvPr>
          <p:cNvSpPr>
            <a:spLocks noGrp="1"/>
          </p:cNvSpPr>
          <p:nvPr>
            <p:ph sz="quarter" idx="13"/>
          </p:nvPr>
        </p:nvSpPr>
        <p:spPr>
          <a:xfrm>
            <a:off x="739448" y="1400506"/>
            <a:ext cx="10637379" cy="2246336"/>
          </a:xfrm>
        </p:spPr>
        <p:txBody>
          <a:bodyPr/>
          <a:lstStyle/>
          <a:p>
            <a:pPr marL="0" indent="0" algn="ctr">
              <a:buNone/>
            </a:pPr>
            <a:r>
              <a:rPr lang="en-GB" sz="2800" b="1" i="1"/>
              <a:t>Molecular Markers </a:t>
            </a:r>
          </a:p>
          <a:p>
            <a:pPr marL="0" indent="0" algn="ctr">
              <a:buNone/>
            </a:pPr>
            <a:endParaRPr lang="en-GB" sz="2800"/>
          </a:p>
          <a:p>
            <a:pPr marL="0" indent="0" algn="ctr">
              <a:buNone/>
            </a:pPr>
            <a:r>
              <a:rPr lang="en-US" sz="2800" b="1" i="1">
                <a:solidFill>
                  <a:srgbClr val="0D19FF"/>
                </a:solidFill>
                <a:cs typeface="Arial" panose="020B0604020202020204" pitchFamily="34" charset="0"/>
              </a:rPr>
              <a:t>Any implications?</a:t>
            </a:r>
            <a:endParaRPr lang="en-GB" sz="2800"/>
          </a:p>
        </p:txBody>
      </p:sp>
      <p:sp>
        <p:nvSpPr>
          <p:cNvPr id="8" name="Title 7">
            <a:extLst>
              <a:ext uri="{FF2B5EF4-FFF2-40B4-BE49-F238E27FC236}">
                <a16:creationId xmlns:a16="http://schemas.microsoft.com/office/drawing/2014/main" id="{079EA18F-54CA-32C2-5E57-C08C5E445333}"/>
              </a:ext>
            </a:extLst>
          </p:cNvPr>
          <p:cNvSpPr>
            <a:spLocks noGrp="1"/>
          </p:cNvSpPr>
          <p:nvPr>
            <p:ph type="ctrTitle"/>
          </p:nvPr>
        </p:nvSpPr>
        <p:spPr/>
        <p:txBody>
          <a:bodyPr/>
          <a:lstStyle/>
          <a:p>
            <a:r>
              <a:rPr lang="en-GB"/>
              <a:t>Waldenström’s macroglobulinemia:</a:t>
            </a:r>
            <a:br>
              <a:rPr lang="en-GB"/>
            </a:br>
            <a:r>
              <a:rPr lang="en-GB"/>
              <a:t>WM is a heterogenous disease!</a:t>
            </a:r>
          </a:p>
        </p:txBody>
      </p:sp>
      <p:sp>
        <p:nvSpPr>
          <p:cNvPr id="10" name="TextBox 9">
            <a:extLst>
              <a:ext uri="{FF2B5EF4-FFF2-40B4-BE49-F238E27FC236}">
                <a16:creationId xmlns:a16="http://schemas.microsoft.com/office/drawing/2014/main" id="{1F23D3E2-8F9B-2183-7B69-26F7B0E0D07A}"/>
              </a:ext>
            </a:extLst>
          </p:cNvPr>
          <p:cNvSpPr txBox="1"/>
          <p:nvPr/>
        </p:nvSpPr>
        <p:spPr>
          <a:xfrm>
            <a:off x="883579" y="618901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WM, Waldenström’s macroglobulinemia.</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rPr>
              <a:t> </a:t>
            </a:r>
          </a:p>
        </p:txBody>
      </p:sp>
      <p:sp>
        <p:nvSpPr>
          <p:cNvPr id="11" name="Slide Number Placeholder 2">
            <a:extLst>
              <a:ext uri="{FF2B5EF4-FFF2-40B4-BE49-F238E27FC236}">
                <a16:creationId xmlns:a16="http://schemas.microsoft.com/office/drawing/2014/main" id="{47A70837-026E-22BA-65A3-B30994151D2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02492469"/>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325ED-454F-7CC5-B6F4-53A1826ADFF1}"/>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E5A3D2A-D792-CB94-2164-16EEDFD40FD3}"/>
              </a:ext>
            </a:extLst>
          </p:cNvPr>
          <p:cNvSpPr>
            <a:spLocks noGrp="1"/>
          </p:cNvSpPr>
          <p:nvPr>
            <p:ph sz="quarter" idx="13"/>
          </p:nvPr>
        </p:nvSpPr>
        <p:spPr>
          <a:xfrm>
            <a:off x="739448" y="1400506"/>
            <a:ext cx="10637379" cy="578901"/>
          </a:xfrm>
        </p:spPr>
        <p:txBody>
          <a:bodyPr/>
          <a:lstStyle/>
          <a:p>
            <a:pPr marL="0" indent="0" algn="ctr">
              <a:buNone/>
            </a:pPr>
            <a:r>
              <a:rPr lang="en-GB" sz="2800" b="1" i="1"/>
              <a:t>Molecular Markers </a:t>
            </a:r>
          </a:p>
        </p:txBody>
      </p:sp>
      <p:sp>
        <p:nvSpPr>
          <p:cNvPr id="8" name="Title 7">
            <a:extLst>
              <a:ext uri="{FF2B5EF4-FFF2-40B4-BE49-F238E27FC236}">
                <a16:creationId xmlns:a16="http://schemas.microsoft.com/office/drawing/2014/main" id="{686791FC-8B2A-EFA5-EDD2-8EFBF4742A58}"/>
              </a:ext>
            </a:extLst>
          </p:cNvPr>
          <p:cNvSpPr>
            <a:spLocks noGrp="1"/>
          </p:cNvSpPr>
          <p:nvPr>
            <p:ph type="ctrTitle"/>
          </p:nvPr>
        </p:nvSpPr>
        <p:spPr/>
        <p:txBody>
          <a:bodyPr/>
          <a:lstStyle/>
          <a:p>
            <a:r>
              <a:rPr lang="en-GB"/>
              <a:t>Waldenström’s macroglobulinemia:</a:t>
            </a:r>
            <a:br>
              <a:rPr lang="en-GB"/>
            </a:br>
            <a:r>
              <a:rPr lang="en-GB"/>
              <a:t>WM is a heterogenous disease!</a:t>
            </a:r>
          </a:p>
        </p:txBody>
      </p:sp>
      <p:sp>
        <p:nvSpPr>
          <p:cNvPr id="10" name="TextBox 9">
            <a:extLst>
              <a:ext uri="{FF2B5EF4-FFF2-40B4-BE49-F238E27FC236}">
                <a16:creationId xmlns:a16="http://schemas.microsoft.com/office/drawing/2014/main" id="{3D019973-0859-C3D9-6F6F-0D7E3AEFE6DD}"/>
              </a:ext>
            </a:extLst>
          </p:cNvPr>
          <p:cNvSpPr txBox="1"/>
          <p:nvPr/>
        </p:nvSpPr>
        <p:spPr>
          <a:xfrm>
            <a:off x="883579" y="6189015"/>
            <a:ext cx="10594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C-X-C chemokine receptor 4; </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myeloid differentiation primary response 88; PR, partial response;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VGPR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very good partial response;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WM, Waldenström’s macroglobulinemia;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WT, wild type</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Treon SP et al. Blood. 2014;123(18):2791-6.</a:t>
            </a:r>
          </a:p>
        </p:txBody>
      </p:sp>
      <p:sp>
        <p:nvSpPr>
          <p:cNvPr id="11" name="Slide Number Placeholder 2">
            <a:extLst>
              <a:ext uri="{FF2B5EF4-FFF2-40B4-BE49-F238E27FC236}">
                <a16:creationId xmlns:a16="http://schemas.microsoft.com/office/drawing/2014/main" id="{238DBAF7-CAD2-901C-C598-59EF42E87D8F}"/>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3" name="TextBox 2">
            <a:extLst>
              <a:ext uri="{FF2B5EF4-FFF2-40B4-BE49-F238E27FC236}">
                <a16:creationId xmlns:a16="http://schemas.microsoft.com/office/drawing/2014/main" id="{9766BAB9-4C45-5C55-54D4-8B83F0D9861A}"/>
              </a:ext>
            </a:extLst>
          </p:cNvPr>
          <p:cNvSpPr txBox="1"/>
          <p:nvPr/>
        </p:nvSpPr>
        <p:spPr>
          <a:xfrm>
            <a:off x="2941618" y="2740025"/>
            <a:ext cx="5892415" cy="286232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FF"/>
                </a:solidFill>
                <a:effectLst/>
                <a:uLnTx/>
                <a:uFillTx/>
                <a:latin typeface="Arial" charset="0"/>
              </a:rPr>
              <a:t>Three prognostic groups: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000" b="0" i="1" u="none" strike="noStrike" kern="1200" cap="none" spc="0" normalizeH="0" baseline="0" noProof="0">
              <a:ln>
                <a:noFill/>
              </a:ln>
              <a:solidFill>
                <a:srgbClr val="0000FF"/>
              </a:solidFill>
              <a:effectLst/>
              <a:uLnTx/>
              <a:uFillTx/>
              <a:latin typeface="Arial" charset="0"/>
            </a:endParaRPr>
          </a:p>
          <a:p>
            <a:pPr marL="342900" marR="0" lvl="0" indent="-342900" algn="l" defTabSz="4572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sz="2000" b="1" i="1" u="none" strike="noStrike" kern="1200" cap="none" spc="0" normalizeH="0" baseline="0" noProof="0">
                <a:ln>
                  <a:noFill/>
                </a:ln>
                <a:solidFill>
                  <a:srgbClr val="283349"/>
                </a:solidFill>
                <a:effectLst/>
                <a:uLnTx/>
                <a:uFillTx/>
                <a:latin typeface="Arial" panose="020B0604020202020204"/>
                <a:ea typeface="+mn-ea"/>
                <a:cs typeface="+mn-cs"/>
              </a:rPr>
              <a:t>MYD88</a:t>
            </a:r>
            <a:r>
              <a:rPr kumimoji="0" lang="en-US" sz="2000" b="1" i="1" u="none" strike="noStrike" kern="1200" cap="none" spc="0" normalizeH="0" baseline="30000" noProof="0">
                <a:ln>
                  <a:noFill/>
                </a:ln>
                <a:solidFill>
                  <a:srgbClr val="283349"/>
                </a:solidFill>
                <a:effectLst/>
                <a:uLnTx/>
                <a:uFillTx/>
                <a:latin typeface="Arial" panose="020B0604020202020204"/>
                <a:ea typeface="+mn-ea"/>
                <a:cs typeface="+mn-cs"/>
              </a:rPr>
              <a:t>MUT </a:t>
            </a:r>
            <a:r>
              <a:rPr kumimoji="0" lang="en-US" sz="2000" b="1" i="1" u="none" strike="noStrike" kern="1200" cap="none" spc="0" normalizeH="0" baseline="0" noProof="0">
                <a:ln>
                  <a:noFill/>
                </a:ln>
                <a:solidFill>
                  <a:srgbClr val="283349"/>
                </a:solidFill>
                <a:effectLst/>
                <a:uLnTx/>
                <a:uFillTx/>
                <a:latin typeface="Arial" panose="020B0604020202020204"/>
                <a:ea typeface="+mn-ea"/>
                <a:cs typeface="+mn-cs"/>
              </a:rPr>
              <a:t>/ CXCR4</a:t>
            </a:r>
            <a:r>
              <a:rPr kumimoji="0" lang="en-US" sz="2000" b="1" i="1" u="none" strike="noStrike" kern="1200" cap="none" spc="0" normalizeH="0" baseline="30000" noProof="0">
                <a:ln>
                  <a:noFill/>
                </a:ln>
                <a:solidFill>
                  <a:srgbClr val="283349"/>
                </a:solidFill>
                <a:effectLst/>
                <a:uLnTx/>
                <a:uFillTx/>
                <a:latin typeface="Arial" panose="020B0604020202020204"/>
                <a:ea typeface="+mn-ea"/>
                <a:cs typeface="+mn-cs"/>
              </a:rPr>
              <a:t>WT</a:t>
            </a:r>
          </a:p>
          <a:p>
            <a:pPr marL="342900" marR="0" lvl="0" indent="-342900" algn="l" defTabSz="4572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sz="2000" b="1" i="1" u="none" strike="noStrike" kern="1200" cap="none" spc="0" normalizeH="0" baseline="0" noProof="0">
                <a:ln>
                  <a:noFill/>
                </a:ln>
                <a:solidFill>
                  <a:srgbClr val="283349"/>
                </a:solidFill>
                <a:effectLst/>
                <a:uLnTx/>
                <a:uFillTx/>
                <a:latin typeface="Arial" panose="020B0604020202020204"/>
                <a:ea typeface="+mn-ea"/>
                <a:cs typeface="+mn-cs"/>
              </a:rPr>
              <a:t>MYD88</a:t>
            </a:r>
            <a:r>
              <a:rPr kumimoji="0" lang="en-US" sz="2000" b="1" i="1" u="none" strike="noStrike" kern="1200" cap="none" spc="0" normalizeH="0" baseline="30000" noProof="0">
                <a:ln>
                  <a:noFill/>
                </a:ln>
                <a:solidFill>
                  <a:srgbClr val="283349"/>
                </a:solidFill>
                <a:effectLst/>
                <a:uLnTx/>
                <a:uFillTx/>
                <a:latin typeface="Arial" panose="020B0604020202020204"/>
                <a:ea typeface="+mn-ea"/>
                <a:cs typeface="+mn-cs"/>
              </a:rPr>
              <a:t>MUT </a:t>
            </a:r>
            <a:r>
              <a:rPr kumimoji="0" lang="en-US" sz="2000" b="1" i="1" u="none" strike="noStrike" kern="1200" cap="none" spc="0" normalizeH="0" baseline="0" noProof="0">
                <a:ln>
                  <a:noFill/>
                </a:ln>
                <a:solidFill>
                  <a:srgbClr val="283349"/>
                </a:solidFill>
                <a:effectLst/>
                <a:uLnTx/>
                <a:uFillTx/>
                <a:latin typeface="Arial" panose="020B0604020202020204"/>
                <a:ea typeface="+mn-ea"/>
                <a:cs typeface="+mn-cs"/>
              </a:rPr>
              <a:t>/ CXCR4</a:t>
            </a:r>
            <a:r>
              <a:rPr kumimoji="0" lang="en-US" sz="2000" b="1" i="1" u="none" strike="noStrike" kern="1200" cap="none" spc="0" normalizeH="0" baseline="30000" noProof="0">
                <a:ln>
                  <a:noFill/>
                </a:ln>
                <a:solidFill>
                  <a:srgbClr val="283349"/>
                </a:solidFill>
                <a:effectLst/>
                <a:uLnTx/>
                <a:uFillTx/>
                <a:latin typeface="Arial" panose="020B0604020202020204"/>
                <a:ea typeface="+mn-ea"/>
                <a:cs typeface="+mn-cs"/>
              </a:rPr>
              <a:t>MUT</a:t>
            </a:r>
          </a:p>
          <a:p>
            <a:pPr marL="342900" marR="0" lvl="0" indent="-342900" algn="l" defTabSz="4572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sz="2000" b="1" i="1" u="none" strike="noStrike" kern="1200" cap="none" spc="0" normalizeH="0" baseline="0" noProof="0">
                <a:ln>
                  <a:noFill/>
                </a:ln>
                <a:solidFill>
                  <a:srgbClr val="283349"/>
                </a:solidFill>
                <a:effectLst/>
                <a:uLnTx/>
                <a:uFillTx/>
                <a:latin typeface="Arial" panose="020B0604020202020204"/>
                <a:ea typeface="+mn-ea"/>
                <a:cs typeface="+mn-cs"/>
              </a:rPr>
              <a:t>MYD88</a:t>
            </a:r>
            <a:r>
              <a:rPr kumimoji="0" lang="en-US" sz="2000" b="1" i="1" u="none" strike="noStrike" kern="1200" cap="none" spc="0" normalizeH="0" baseline="30000" noProof="0">
                <a:ln>
                  <a:noFill/>
                </a:ln>
                <a:solidFill>
                  <a:srgbClr val="283349"/>
                </a:solidFill>
                <a:effectLst/>
                <a:uLnTx/>
                <a:uFillTx/>
                <a:latin typeface="Arial" panose="020B0604020202020204"/>
                <a:ea typeface="+mn-ea"/>
                <a:cs typeface="+mn-cs"/>
              </a:rPr>
              <a:t>WT </a:t>
            </a:r>
            <a:r>
              <a:rPr kumimoji="0" lang="en-US" sz="2000" b="1" i="1" u="none" strike="noStrike" kern="1200" cap="none" spc="0" normalizeH="0" baseline="0" noProof="0">
                <a:ln>
                  <a:noFill/>
                </a:ln>
                <a:solidFill>
                  <a:srgbClr val="283349"/>
                </a:solidFill>
                <a:effectLst/>
                <a:uLnTx/>
                <a:uFillTx/>
                <a:latin typeface="Arial" panose="020B0604020202020204"/>
                <a:ea typeface="+mn-ea"/>
                <a:cs typeface="+mn-cs"/>
              </a:rPr>
              <a:t>/ CXCR4</a:t>
            </a:r>
            <a:r>
              <a:rPr kumimoji="0" lang="en-US" sz="2000" b="1" i="1" u="none" strike="noStrike" kern="1200" cap="none" spc="0" normalizeH="0" baseline="30000" noProof="0">
                <a:ln>
                  <a:noFill/>
                </a:ln>
                <a:solidFill>
                  <a:srgbClr val="283349"/>
                </a:solidFill>
                <a:effectLst/>
                <a:uLnTx/>
                <a:uFillTx/>
                <a:latin typeface="Arial" panose="020B0604020202020204"/>
                <a:ea typeface="+mn-ea"/>
                <a:cs typeface="+mn-cs"/>
              </a:rPr>
              <a:t>WT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2000" b="0" i="1" u="none" strike="noStrike" kern="1200" cap="none" spc="0" normalizeH="0" baseline="0" noProof="0">
              <a:ln>
                <a:noFill/>
              </a:ln>
              <a:solidFill>
                <a:srgbClr val="0000FF"/>
              </a:solidFill>
              <a:effectLst/>
              <a:uLnTx/>
              <a:uFillTx/>
              <a:latin typeface="Arial" charset="0"/>
            </a:endParaRPr>
          </a:p>
        </p:txBody>
      </p:sp>
    </p:spTree>
    <p:extLst>
      <p:ext uri="{BB962C8B-B14F-4D97-AF65-F5344CB8AC3E}">
        <p14:creationId xmlns:p14="http://schemas.microsoft.com/office/powerpoint/2010/main" val="244410730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245776F-69C5-2AB4-F61A-8C6A19E96860}"/>
              </a:ext>
            </a:extLst>
          </p:cNvPr>
          <p:cNvSpPr>
            <a:spLocks noGrp="1"/>
          </p:cNvSpPr>
          <p:nvPr>
            <p:ph sz="quarter" idx="13"/>
          </p:nvPr>
        </p:nvSpPr>
        <p:spPr>
          <a:xfrm>
            <a:off x="739449" y="1781505"/>
            <a:ext cx="11038895" cy="3242439"/>
          </a:xfrm>
        </p:spPr>
        <p:txBody>
          <a:bodyPr/>
          <a:lstStyle/>
          <a:p>
            <a:pPr marL="0" lvl="1" indent="0" defTabSz="1219080">
              <a:spcBef>
                <a:spcPts val="1067"/>
              </a:spcBef>
              <a:spcAft>
                <a:spcPts val="1067"/>
              </a:spcAft>
              <a:buClr>
                <a:srgbClr val="ED1C24"/>
              </a:buClr>
              <a:buNone/>
              <a:defRPr/>
            </a:pPr>
            <a:r>
              <a:rPr lang="en-US" sz="2400" i="1"/>
              <a:t>After this session, participants should have</a:t>
            </a:r>
            <a:r>
              <a:rPr lang="en-US" sz="2400"/>
              <a:t>:</a:t>
            </a:r>
          </a:p>
          <a:p>
            <a:pPr marL="342900" lvl="1" indent="-342900" defTabSz="1219080">
              <a:spcBef>
                <a:spcPts val="1067"/>
              </a:spcBef>
              <a:spcAft>
                <a:spcPts val="1067"/>
              </a:spcAft>
              <a:buClr>
                <a:srgbClr val="ED1C24"/>
              </a:buClr>
              <a:buFont typeface="Arial" panose="020B0604020202020204" pitchFamily="34" charset="0"/>
              <a:buChar char="•"/>
              <a:defRPr/>
            </a:pPr>
            <a:r>
              <a:rPr lang="en-US" sz="2400"/>
              <a:t>increased </a:t>
            </a:r>
            <a:r>
              <a:rPr lang="en-US" sz="2400">
                <a:effectLst/>
                <a:ea typeface="Calibri" panose="020F0502020204030204" pitchFamily="34" charset="0"/>
                <a:cs typeface="Times New Roman" panose="02020603050405020304" pitchFamily="18" charset="0"/>
              </a:rPr>
              <a:t>knowledge, awareness, and understanding of the contribution of BTKis to improve outcomes in patients with WM, FL, MZL and MCL</a:t>
            </a:r>
          </a:p>
          <a:p>
            <a:pPr marL="342900" lvl="1" indent="-342900" defTabSz="1219080">
              <a:spcBef>
                <a:spcPts val="1067"/>
              </a:spcBef>
              <a:spcAft>
                <a:spcPts val="1067"/>
              </a:spcAft>
              <a:buClr>
                <a:srgbClr val="ED1C24"/>
              </a:buClr>
              <a:buFont typeface="Arial" panose="020B0604020202020204" pitchFamily="34" charset="0"/>
              <a:buChar char="•"/>
              <a:defRPr/>
            </a:pPr>
            <a:r>
              <a:rPr lang="en-US" sz="2400">
                <a:ea typeface="Calibri" panose="020F0502020204030204" pitchFamily="34" charset="0"/>
                <a:cs typeface="Times New Roman" panose="02020603050405020304" pitchFamily="18" charset="0"/>
              </a:rPr>
              <a:t>increased awareness of </a:t>
            </a:r>
            <a:r>
              <a:rPr lang="en-US" sz="2400">
                <a:effectLst/>
                <a:ea typeface="Calibri" panose="020F0502020204030204" pitchFamily="34" charset="0"/>
                <a:cs typeface="Times New Roman" panose="02020603050405020304" pitchFamily="18" charset="0"/>
              </a:rPr>
              <a:t>potential future therapeutic options across B-cell malignancies</a:t>
            </a:r>
          </a:p>
        </p:txBody>
      </p:sp>
      <p:sp>
        <p:nvSpPr>
          <p:cNvPr id="4" name="Title 3">
            <a:extLst>
              <a:ext uri="{FF2B5EF4-FFF2-40B4-BE49-F238E27FC236}">
                <a16:creationId xmlns:a16="http://schemas.microsoft.com/office/drawing/2014/main" id="{0B58992C-7D66-4185-7920-B9C78DF91A33}"/>
              </a:ext>
            </a:extLst>
          </p:cNvPr>
          <p:cNvSpPr>
            <a:spLocks noGrp="1"/>
          </p:cNvSpPr>
          <p:nvPr>
            <p:ph type="ctrTitle"/>
          </p:nvPr>
        </p:nvSpPr>
        <p:spPr/>
        <p:txBody>
          <a:bodyPr/>
          <a:lstStyle/>
          <a:p>
            <a:r>
              <a:rPr lang="en-US"/>
              <a:t>Learning Objectives</a:t>
            </a:r>
            <a:endParaRPr lang="en-GB"/>
          </a:p>
        </p:txBody>
      </p:sp>
      <p:sp>
        <p:nvSpPr>
          <p:cNvPr id="2" name="Slide Number Placeholder 2">
            <a:extLst>
              <a:ext uri="{FF2B5EF4-FFF2-40B4-BE49-F238E27FC236}">
                <a16:creationId xmlns:a16="http://schemas.microsoft.com/office/drawing/2014/main" id="{5CBC37FC-6C5F-D975-42CC-7BC450A854FD}"/>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A43B22BB-B537-C105-C664-6616E35A5738}"/>
              </a:ext>
            </a:extLst>
          </p:cNvPr>
          <p:cNvSpPr txBox="1"/>
          <p:nvPr/>
        </p:nvSpPr>
        <p:spPr>
          <a:xfrm>
            <a:off x="739449" y="6285793"/>
            <a:ext cx="9348584" cy="2308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BTKi, Bruton’s tyrosine kinase inhibitor.</a:t>
            </a:r>
          </a:p>
        </p:txBody>
      </p:sp>
    </p:spTree>
    <p:extLst>
      <p:ext uri="{BB962C8B-B14F-4D97-AF65-F5344CB8AC3E}">
        <p14:creationId xmlns:p14="http://schemas.microsoft.com/office/powerpoint/2010/main" val="226610085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E5D70-CD27-AF1A-B5FE-6CEAF35A37CE}"/>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499EDFCF-4A5F-FDEF-8DA0-755D18829BD2}"/>
              </a:ext>
            </a:extLst>
          </p:cNvPr>
          <p:cNvSpPr txBox="1"/>
          <p:nvPr/>
        </p:nvSpPr>
        <p:spPr>
          <a:xfrm>
            <a:off x="2010138" y="2882096"/>
            <a:ext cx="18473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D9D8D6"/>
              </a:solidFill>
              <a:effectLst/>
              <a:uLnTx/>
              <a:uFillTx/>
              <a:latin typeface="Arial" charset="0"/>
            </a:endParaRPr>
          </a:p>
        </p:txBody>
      </p:sp>
      <p:sp>
        <p:nvSpPr>
          <p:cNvPr id="2" name="Textfeld 2">
            <a:extLst>
              <a:ext uri="{FF2B5EF4-FFF2-40B4-BE49-F238E27FC236}">
                <a16:creationId xmlns:a16="http://schemas.microsoft.com/office/drawing/2014/main" id="{4AA70FF2-CE6E-71E7-C31C-08E61DA4B9AC}"/>
              </a:ext>
            </a:extLst>
          </p:cNvPr>
          <p:cNvSpPr txBox="1">
            <a:spLocks noChangeArrowheads="1"/>
          </p:cNvSpPr>
          <p:nvPr/>
        </p:nvSpPr>
        <p:spPr bwMode="auto">
          <a:xfrm>
            <a:off x="3575118" y="2647128"/>
            <a:ext cx="5041765" cy="1208601"/>
          </a:xfrm>
          <a:prstGeom prst="rect">
            <a:avLst/>
          </a:prstGeom>
          <a:noFill/>
          <a:ln w="9525">
            <a:noFill/>
            <a:miter lim="800000"/>
            <a:headEnd/>
            <a:tailEnd/>
          </a:ln>
        </p:spPr>
        <p:txBody>
          <a:bodyPr wrap="none">
            <a:spAutoFit/>
          </a:bodyPr>
          <a:lstStyle/>
          <a:p>
            <a:pPr marL="0" marR="0" lvl="0" indent="0" algn="ctr" defTabSz="457206" rtl="0" eaLnBrk="0" fontAlgn="base" latinLnBrk="0" hangingPunct="0">
              <a:lnSpc>
                <a:spcPct val="93000"/>
              </a:lnSpc>
              <a:spcBef>
                <a:spcPct val="0"/>
              </a:spcBef>
              <a:spcAft>
                <a:spcPct val="0"/>
              </a:spcAft>
              <a:buClr>
                <a:srgbClr val="000000"/>
              </a:buClr>
              <a:buSzPct val="45000"/>
              <a:buFontTx/>
              <a:buNone/>
              <a:tabLst>
                <a:tab pos="583760" algn="l"/>
                <a:tab pos="1167521" algn="l"/>
                <a:tab pos="1751281" algn="l"/>
                <a:tab pos="2335041" algn="l"/>
                <a:tab pos="2918801" algn="l"/>
                <a:tab pos="3502561" algn="l"/>
                <a:tab pos="4086323" algn="l"/>
                <a:tab pos="4670083" algn="l"/>
                <a:tab pos="5253842" algn="l"/>
                <a:tab pos="5837603" algn="l"/>
                <a:tab pos="6421363" algn="l"/>
                <a:tab pos="7005123" algn="l"/>
              </a:tabLst>
              <a:defRPr/>
            </a:pPr>
            <a:r>
              <a:rPr kumimoji="0" lang="de-DE" sz="2600" b="1" i="0" u="none" strike="noStrike" kern="1200" cap="none" spc="0" normalizeH="0" baseline="0" noProof="0" err="1">
                <a:ln>
                  <a:noFill/>
                </a:ln>
                <a:solidFill>
                  <a:srgbClr val="C00000"/>
                </a:solidFill>
                <a:effectLst/>
                <a:uLnTx/>
                <a:uFillTx/>
                <a:latin typeface="Arial" pitchFamily="34" charset="0"/>
                <a:ea typeface="MS PGothic" pitchFamily="34" charset="-128"/>
                <a:cs typeface="Arial" pitchFamily="34" charset="0"/>
              </a:rPr>
              <a:t>What</a:t>
            </a:r>
            <a:r>
              <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rPr>
              <a:t> </a:t>
            </a:r>
            <a:r>
              <a:rPr kumimoji="0" lang="de-DE" sz="2600" b="1" i="0" u="none" strike="noStrike" kern="1200" cap="none" spc="0" normalizeH="0" baseline="0" noProof="0" err="1">
                <a:ln>
                  <a:noFill/>
                </a:ln>
                <a:solidFill>
                  <a:srgbClr val="C00000"/>
                </a:solidFill>
                <a:effectLst/>
                <a:uLnTx/>
                <a:uFillTx/>
                <a:latin typeface="Arial" pitchFamily="34" charset="0"/>
                <a:ea typeface="MS PGothic" pitchFamily="34" charset="-128"/>
                <a:cs typeface="Arial" pitchFamily="34" charset="0"/>
              </a:rPr>
              <a:t>about</a:t>
            </a:r>
            <a:r>
              <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rPr>
              <a:t> </a:t>
            </a:r>
            <a:r>
              <a:rPr kumimoji="0" lang="de-DE" sz="2600" b="1" i="0" u="none" strike="noStrike" kern="1200" cap="none" spc="0" normalizeH="0" baseline="0" noProof="0" err="1">
                <a:ln>
                  <a:noFill/>
                </a:ln>
                <a:solidFill>
                  <a:srgbClr val="C00000"/>
                </a:solidFill>
                <a:effectLst/>
                <a:uLnTx/>
                <a:uFillTx/>
                <a:latin typeface="Arial" pitchFamily="34" charset="0"/>
                <a:ea typeface="MS PGothic" pitchFamily="34" charset="-128"/>
                <a:cs typeface="Arial" pitchFamily="34" charset="0"/>
              </a:rPr>
              <a:t>treatment</a:t>
            </a:r>
            <a:r>
              <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rPr>
              <a:t> in 2024: </a:t>
            </a:r>
          </a:p>
          <a:p>
            <a:pPr marL="0" marR="0" lvl="0" indent="0" algn="ctr" defTabSz="457206" rtl="0" eaLnBrk="0" fontAlgn="base" latinLnBrk="0" hangingPunct="0">
              <a:lnSpc>
                <a:spcPct val="93000"/>
              </a:lnSpc>
              <a:spcBef>
                <a:spcPct val="0"/>
              </a:spcBef>
              <a:spcAft>
                <a:spcPct val="0"/>
              </a:spcAft>
              <a:buClr>
                <a:srgbClr val="000000"/>
              </a:buClr>
              <a:buSzPct val="45000"/>
              <a:buFontTx/>
              <a:buNone/>
              <a:tabLst>
                <a:tab pos="583760" algn="l"/>
                <a:tab pos="1167521" algn="l"/>
                <a:tab pos="1751281" algn="l"/>
                <a:tab pos="2335041" algn="l"/>
                <a:tab pos="2918801" algn="l"/>
                <a:tab pos="3502561" algn="l"/>
                <a:tab pos="4086323" algn="l"/>
                <a:tab pos="4670083" algn="l"/>
                <a:tab pos="5253842" algn="l"/>
                <a:tab pos="5837603" algn="l"/>
                <a:tab pos="6421363" algn="l"/>
                <a:tab pos="7005123" algn="l"/>
              </a:tabLst>
              <a:defRPr/>
            </a:pPr>
            <a:endPar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endParaRPr>
          </a:p>
          <a:p>
            <a:pPr marL="0" marR="0" lvl="0" indent="0" algn="ctr" defTabSz="457206" rtl="0" eaLnBrk="0" fontAlgn="base" latinLnBrk="0" hangingPunct="0">
              <a:lnSpc>
                <a:spcPct val="93000"/>
              </a:lnSpc>
              <a:spcBef>
                <a:spcPct val="0"/>
              </a:spcBef>
              <a:spcAft>
                <a:spcPct val="0"/>
              </a:spcAft>
              <a:buClr>
                <a:srgbClr val="000000"/>
              </a:buClr>
              <a:buSzPct val="45000"/>
              <a:buFontTx/>
              <a:buNone/>
              <a:tabLst>
                <a:tab pos="583760" algn="l"/>
                <a:tab pos="1167521" algn="l"/>
                <a:tab pos="1751281" algn="l"/>
                <a:tab pos="2335041" algn="l"/>
                <a:tab pos="2918801" algn="l"/>
                <a:tab pos="3502561" algn="l"/>
                <a:tab pos="4086323" algn="l"/>
                <a:tab pos="4670083" algn="l"/>
                <a:tab pos="5253842" algn="l"/>
                <a:tab pos="5837603" algn="l"/>
                <a:tab pos="6421363" algn="l"/>
                <a:tab pos="7005123" algn="l"/>
              </a:tabLst>
              <a:defRPr/>
            </a:pPr>
            <a:r>
              <a:rPr kumimoji="0" lang="de-DE" sz="2600" b="1" i="0" u="none" strike="noStrike" kern="1200" cap="none" spc="0" normalizeH="0" baseline="0" noProof="0" err="1">
                <a:ln>
                  <a:noFill/>
                </a:ln>
                <a:solidFill>
                  <a:srgbClr val="C00000"/>
                </a:solidFill>
                <a:effectLst/>
                <a:uLnTx/>
                <a:uFillTx/>
                <a:latin typeface="Arial" pitchFamily="34" charset="0"/>
                <a:ea typeface="MS PGothic" pitchFamily="34" charset="-128"/>
                <a:cs typeface="Arial" pitchFamily="34" charset="0"/>
              </a:rPr>
              <a:t>Our</a:t>
            </a:r>
            <a:r>
              <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rPr>
              <a:t> national </a:t>
            </a:r>
            <a:r>
              <a:rPr kumimoji="0" lang="de-DE" sz="2600" b="1" i="0" u="none" strike="noStrike" kern="1200" cap="none" spc="0" normalizeH="0" baseline="0" noProof="0" err="1">
                <a:ln>
                  <a:noFill/>
                </a:ln>
                <a:solidFill>
                  <a:srgbClr val="C00000"/>
                </a:solidFill>
                <a:effectLst/>
                <a:uLnTx/>
                <a:uFillTx/>
                <a:latin typeface="Arial" pitchFamily="34" charset="0"/>
                <a:ea typeface="MS PGothic" pitchFamily="34" charset="-128"/>
                <a:cs typeface="Arial" pitchFamily="34" charset="0"/>
              </a:rPr>
              <a:t>guidelines</a:t>
            </a:r>
            <a:endPar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endParaRPr>
          </a:p>
        </p:txBody>
      </p:sp>
      <p:sp>
        <p:nvSpPr>
          <p:cNvPr id="4" name="Slide Number Placeholder 2">
            <a:extLst>
              <a:ext uri="{FF2B5EF4-FFF2-40B4-BE49-F238E27FC236}">
                <a16:creationId xmlns:a16="http://schemas.microsoft.com/office/drawing/2014/main" id="{92AA8458-B728-9816-20F2-1B60CE6BC27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8" name="Title 7">
            <a:extLst>
              <a:ext uri="{FF2B5EF4-FFF2-40B4-BE49-F238E27FC236}">
                <a16:creationId xmlns:a16="http://schemas.microsoft.com/office/drawing/2014/main" id="{2E3150DD-2754-6EFE-03ED-F879DD572F2D}"/>
              </a:ext>
            </a:extLst>
          </p:cNvPr>
          <p:cNvSpPr>
            <a:spLocks noGrp="1"/>
          </p:cNvSpPr>
          <p:nvPr>
            <p:ph type="ctrTitle"/>
          </p:nvPr>
        </p:nvSpPr>
        <p:spPr/>
        <p:txBody>
          <a:bodyPr/>
          <a:lstStyle/>
          <a:p>
            <a:r>
              <a:rPr lang="en-GB"/>
              <a:t>Waldenström‘s macroglobulinemia</a:t>
            </a:r>
          </a:p>
        </p:txBody>
      </p:sp>
      <p:pic>
        <p:nvPicPr>
          <p:cNvPr id="5" name="Picture 2" descr="Professor Jan Waldenström vid sin avskedsföreläsning i aulan på Malmö Allmänna Sjukhus 9/6 1972&#10;PÃ¤rm negativ MAS 1972-1977. Från fotograf Björn Henrikssons samling.Prof. Waldenström föreläser vid sin avtackning, 9/6-72. Från negativ&#10;Schlüsselwörter: UMAS;MAS;Malmö;AllmÃ¤nna;Sjukhus;Medicin;Aula;Avtackning">
            <a:extLst>
              <a:ext uri="{FF2B5EF4-FFF2-40B4-BE49-F238E27FC236}">
                <a16:creationId xmlns:a16="http://schemas.microsoft.com/office/drawing/2014/main" id="{E9EBE23E-4267-0BB2-AA8D-9E6B77F2D738}"/>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2010137" y="1570041"/>
            <a:ext cx="8450674" cy="4594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39493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CCDC7C-85D9-2469-D9F6-E7FF2386D6F7}"/>
              </a:ext>
            </a:extLst>
          </p:cNvPr>
          <p:cNvPicPr>
            <a:picLocks noChangeAspect="1"/>
          </p:cNvPicPr>
          <p:nvPr/>
        </p:nvPicPr>
        <p:blipFill>
          <a:blip r:embed="rId2"/>
          <a:stretch>
            <a:fillRect/>
          </a:stretch>
        </p:blipFill>
        <p:spPr>
          <a:xfrm>
            <a:off x="2363594" y="1054680"/>
            <a:ext cx="7302169" cy="5809333"/>
          </a:xfrm>
          <a:prstGeom prst="rect">
            <a:avLst/>
          </a:prstGeom>
        </p:spPr>
      </p:pic>
      <p:sp>
        <p:nvSpPr>
          <p:cNvPr id="4" name="Slide Number Placeholder 2">
            <a:extLst>
              <a:ext uri="{FF2B5EF4-FFF2-40B4-BE49-F238E27FC236}">
                <a16:creationId xmlns:a16="http://schemas.microsoft.com/office/drawing/2014/main" id="{25CBB072-6D1E-500D-A0D1-BF6613A66FD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4B584B2E-4DD1-022E-1242-684AAAB5F3CB}"/>
              </a:ext>
            </a:extLst>
          </p:cNvPr>
          <p:cNvSpPr>
            <a:spLocks noGrp="1"/>
          </p:cNvSpPr>
          <p:nvPr>
            <p:ph type="ctrTitle"/>
          </p:nvPr>
        </p:nvSpPr>
        <p:spPr/>
        <p:txBody>
          <a:bodyPr/>
          <a:lstStyle/>
          <a:p>
            <a:r>
              <a:rPr lang="en-US"/>
              <a:t>German/Austrian/Swiss guidelines on treatment of WM – </a:t>
            </a:r>
            <a:br>
              <a:rPr lang="en-US"/>
            </a:br>
            <a:r>
              <a:rPr lang="en-US"/>
              <a:t>first-line</a:t>
            </a:r>
            <a:endParaRPr lang="en-GB"/>
          </a:p>
        </p:txBody>
      </p:sp>
      <p:sp>
        <p:nvSpPr>
          <p:cNvPr id="7" name="TextBox 6">
            <a:extLst>
              <a:ext uri="{FF2B5EF4-FFF2-40B4-BE49-F238E27FC236}">
                <a16:creationId xmlns:a16="http://schemas.microsoft.com/office/drawing/2014/main" id="{CE3214F0-580C-FF60-6258-D443B0ABE2CF}"/>
              </a:ext>
            </a:extLst>
          </p:cNvPr>
          <p:cNvSpPr txBox="1"/>
          <p:nvPr/>
        </p:nvSpPr>
        <p:spPr>
          <a:xfrm>
            <a:off x="883579" y="6189015"/>
            <a:ext cx="6814800" cy="507831"/>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Adapted from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Onkopedia</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WM Guideline 2022. Available at: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hlinkClick r:id="rId3"/>
              </a:rPr>
              <a:t>https://www.onkopedia.com/de/onkopedia/guidelines/morbus-waldenstroem-lymphoplasmozytisches-lymphom/@@guideline/html/index.html</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sp>
        <p:nvSpPr>
          <p:cNvPr id="10" name="TextBox 9">
            <a:extLst>
              <a:ext uri="{FF2B5EF4-FFF2-40B4-BE49-F238E27FC236}">
                <a16:creationId xmlns:a16="http://schemas.microsoft.com/office/drawing/2014/main" id="{1F34A78F-DB11-6914-ECB2-C4B14EADB643}"/>
              </a:ext>
            </a:extLst>
          </p:cNvPr>
          <p:cNvSpPr txBox="1"/>
          <p:nvPr/>
        </p:nvSpPr>
        <p:spPr>
          <a:xfrm>
            <a:off x="9688912" y="5671919"/>
            <a:ext cx="1491114" cy="261610"/>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a:ln>
                  <a:noFill/>
                </a:ln>
                <a:solidFill>
                  <a:srgbClr val="283349"/>
                </a:solidFill>
                <a:effectLst/>
                <a:uLnTx/>
                <a:uFillTx/>
                <a:latin typeface="Arial" charset="0"/>
              </a:rPr>
              <a:t>* Not suitable for CIT</a:t>
            </a:r>
          </a:p>
        </p:txBody>
      </p:sp>
    </p:spTree>
    <p:extLst>
      <p:ext uri="{BB962C8B-B14F-4D97-AF65-F5344CB8AC3E}">
        <p14:creationId xmlns:p14="http://schemas.microsoft.com/office/powerpoint/2010/main" val="236723659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25CBB072-6D1E-500D-A0D1-BF6613A66FD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5" name="Title 4">
            <a:extLst>
              <a:ext uri="{FF2B5EF4-FFF2-40B4-BE49-F238E27FC236}">
                <a16:creationId xmlns:a16="http://schemas.microsoft.com/office/drawing/2014/main" id="{4B584B2E-4DD1-022E-1242-684AAAB5F3CB}"/>
              </a:ext>
            </a:extLst>
          </p:cNvPr>
          <p:cNvSpPr>
            <a:spLocks noGrp="1"/>
          </p:cNvSpPr>
          <p:nvPr>
            <p:ph type="ctrTitle"/>
          </p:nvPr>
        </p:nvSpPr>
        <p:spPr/>
        <p:txBody>
          <a:bodyPr/>
          <a:lstStyle/>
          <a:p>
            <a:r>
              <a:rPr lang="en-US"/>
              <a:t>German/Austrian/Swiss guidelines on treatment of WM – </a:t>
            </a:r>
            <a:br>
              <a:rPr lang="en-US"/>
            </a:br>
            <a:r>
              <a:rPr lang="en-US"/>
              <a:t>relapsed/refractory</a:t>
            </a:r>
            <a:endParaRPr lang="en-GB"/>
          </a:p>
        </p:txBody>
      </p:sp>
      <p:pic>
        <p:nvPicPr>
          <p:cNvPr id="3" name="Grafik 1">
            <a:extLst>
              <a:ext uri="{FF2B5EF4-FFF2-40B4-BE49-F238E27FC236}">
                <a16:creationId xmlns:a16="http://schemas.microsoft.com/office/drawing/2014/main" id="{F556B53F-484F-A37E-E698-5312FA07A0F2}"/>
              </a:ext>
            </a:extLst>
          </p:cNvPr>
          <p:cNvPicPr>
            <a:picLocks noChangeAspect="1"/>
          </p:cNvPicPr>
          <p:nvPr/>
        </p:nvPicPr>
        <p:blipFill>
          <a:blip r:embed="rId2"/>
          <a:stretch>
            <a:fillRect/>
          </a:stretch>
        </p:blipFill>
        <p:spPr>
          <a:xfrm>
            <a:off x="2005684" y="1108038"/>
            <a:ext cx="8241560" cy="5280811"/>
          </a:xfrm>
          <a:prstGeom prst="rect">
            <a:avLst/>
          </a:prstGeom>
        </p:spPr>
      </p:pic>
      <p:sp>
        <p:nvSpPr>
          <p:cNvPr id="2" name="TextBox 1">
            <a:extLst>
              <a:ext uri="{FF2B5EF4-FFF2-40B4-BE49-F238E27FC236}">
                <a16:creationId xmlns:a16="http://schemas.microsoft.com/office/drawing/2014/main" id="{B79E740D-5BEC-66A6-C560-B59CA55951CF}"/>
              </a:ext>
            </a:extLst>
          </p:cNvPr>
          <p:cNvSpPr txBox="1"/>
          <p:nvPr/>
        </p:nvSpPr>
        <p:spPr>
          <a:xfrm>
            <a:off x="8735210" y="3493815"/>
            <a:ext cx="828340" cy="230832"/>
          </a:xfrm>
          <a:prstGeom prst="rect">
            <a:avLst/>
          </a:prstGeom>
          <a:solidFill>
            <a:srgbClr val="FFFFFF"/>
          </a:solidFill>
          <a:ln>
            <a:solidFill>
              <a:schemeClr val="bg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283349"/>
                </a:solidFill>
                <a:effectLst/>
                <a:uLnTx/>
                <a:uFillTx/>
                <a:latin typeface="Arial" charset="0"/>
              </a:rPr>
              <a:t>unfit</a:t>
            </a:r>
            <a:endParaRPr kumimoji="0" lang="en-GB" sz="900" b="1" i="0" u="none" strike="noStrike" kern="1200" cap="none" spc="0" normalizeH="0" baseline="0" noProof="0" err="1">
              <a:ln>
                <a:noFill/>
              </a:ln>
              <a:solidFill>
                <a:srgbClr val="283349"/>
              </a:solidFill>
              <a:effectLst/>
              <a:uLnTx/>
              <a:uFillTx/>
              <a:latin typeface="Arial" charset="0"/>
            </a:endParaRPr>
          </a:p>
        </p:txBody>
      </p:sp>
      <p:sp>
        <p:nvSpPr>
          <p:cNvPr id="6" name="TextBox 5">
            <a:extLst>
              <a:ext uri="{FF2B5EF4-FFF2-40B4-BE49-F238E27FC236}">
                <a16:creationId xmlns:a16="http://schemas.microsoft.com/office/drawing/2014/main" id="{A8A82265-1917-74DC-CF62-9D21A42007EE}"/>
              </a:ext>
            </a:extLst>
          </p:cNvPr>
          <p:cNvSpPr txBox="1"/>
          <p:nvPr/>
        </p:nvSpPr>
        <p:spPr>
          <a:xfrm>
            <a:off x="883579" y="6020052"/>
            <a:ext cx="4008625" cy="784830"/>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Adapted from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Onkopedia</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WM Guideline 2022. Available at: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hlinkClick r:id="rId3"/>
              </a:rPr>
              <a:t>https://www.onkopedia.com/de/onkopedia/guidelines/morbus-waldenstroem-lymphoplasmozytisches-lymphom/@@guideline/html/index.html</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spTree>
    <p:extLst>
      <p:ext uri="{BB962C8B-B14F-4D97-AF65-F5344CB8AC3E}">
        <p14:creationId xmlns:p14="http://schemas.microsoft.com/office/powerpoint/2010/main" val="154369411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25CBB072-6D1E-500D-A0D1-BF6613A66FD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5" name="Title 4">
            <a:extLst>
              <a:ext uri="{FF2B5EF4-FFF2-40B4-BE49-F238E27FC236}">
                <a16:creationId xmlns:a16="http://schemas.microsoft.com/office/drawing/2014/main" id="{4B584B2E-4DD1-022E-1242-684AAAB5F3CB}"/>
              </a:ext>
            </a:extLst>
          </p:cNvPr>
          <p:cNvSpPr>
            <a:spLocks noGrp="1"/>
          </p:cNvSpPr>
          <p:nvPr>
            <p:ph type="ctrTitle"/>
          </p:nvPr>
        </p:nvSpPr>
        <p:spPr/>
        <p:txBody>
          <a:bodyPr/>
          <a:lstStyle/>
          <a:p>
            <a:r>
              <a:rPr lang="en-US"/>
              <a:t>German/Austrian/Swiss Guidelines on treatment of WM</a:t>
            </a:r>
          </a:p>
        </p:txBody>
      </p:sp>
      <p:sp>
        <p:nvSpPr>
          <p:cNvPr id="7" name="TextBox 6">
            <a:extLst>
              <a:ext uri="{FF2B5EF4-FFF2-40B4-BE49-F238E27FC236}">
                <a16:creationId xmlns:a16="http://schemas.microsoft.com/office/drawing/2014/main" id="{CE3214F0-580C-FF60-6258-D443B0ABE2CF}"/>
              </a:ext>
            </a:extLst>
          </p:cNvPr>
          <p:cNvSpPr txBox="1"/>
          <p:nvPr/>
        </p:nvSpPr>
        <p:spPr>
          <a:xfrm>
            <a:off x="883579" y="6189015"/>
            <a:ext cx="10594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cBTKi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covalent Bruton’s tyrosine kinase inhibitor; R/R, relapsed/refractory;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Adapted from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Onkopedia</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WM Guideline 2022. Available at: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hlinkClick r:id="rId2"/>
              </a:rPr>
              <a:t>https://www.onkopedia.com/de/onkopedia/guidelines/morbus-waldenstroem-lymphoplasmozytisches-lymphom/@@guideline/html/index.html</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pic>
        <p:nvPicPr>
          <p:cNvPr id="2" name="Grafik 1">
            <a:extLst>
              <a:ext uri="{FF2B5EF4-FFF2-40B4-BE49-F238E27FC236}">
                <a16:creationId xmlns:a16="http://schemas.microsoft.com/office/drawing/2014/main" id="{C8560AC7-39B3-F856-D398-65011BFD2458}"/>
              </a:ext>
            </a:extLst>
          </p:cNvPr>
          <p:cNvPicPr>
            <a:picLocks noChangeAspect="1"/>
          </p:cNvPicPr>
          <p:nvPr/>
        </p:nvPicPr>
        <p:blipFill>
          <a:blip r:embed="rId3"/>
          <a:stretch>
            <a:fillRect/>
          </a:stretch>
        </p:blipFill>
        <p:spPr>
          <a:xfrm>
            <a:off x="571604" y="1163000"/>
            <a:ext cx="7864825" cy="5039415"/>
          </a:xfrm>
          <a:prstGeom prst="rect">
            <a:avLst/>
          </a:prstGeom>
        </p:spPr>
      </p:pic>
      <p:sp>
        <p:nvSpPr>
          <p:cNvPr id="6" name="Textfeld 3">
            <a:extLst>
              <a:ext uri="{FF2B5EF4-FFF2-40B4-BE49-F238E27FC236}">
                <a16:creationId xmlns:a16="http://schemas.microsoft.com/office/drawing/2014/main" id="{A56F2935-0DFF-433C-3B94-5EA4C30F9389}"/>
              </a:ext>
            </a:extLst>
          </p:cNvPr>
          <p:cNvSpPr txBox="1"/>
          <p:nvPr/>
        </p:nvSpPr>
        <p:spPr>
          <a:xfrm>
            <a:off x="7477808" y="1499185"/>
            <a:ext cx="4448654" cy="163121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2000" b="0" i="0" u="sng" strike="noStrike" kern="1200" cap="none" spc="0" normalizeH="0" baseline="0" noProof="0">
                <a:ln>
                  <a:noFill/>
                </a:ln>
                <a:solidFill>
                  <a:srgbClr val="0000FF"/>
                </a:solidFill>
                <a:effectLst/>
                <a:uLnTx/>
                <a:uFillTx/>
                <a:latin typeface="Arial" charset="0"/>
              </a:rPr>
              <a:t>In </a:t>
            </a:r>
            <a:r>
              <a:rPr kumimoji="0" lang="de-DE" sz="2000" b="0" i="0" u="sng" strike="noStrike" kern="1200" cap="none" spc="0" normalizeH="0" baseline="0" noProof="0" err="1">
                <a:ln>
                  <a:noFill/>
                </a:ln>
                <a:solidFill>
                  <a:srgbClr val="0000FF"/>
                </a:solidFill>
                <a:effectLst/>
                <a:uLnTx/>
                <a:uFillTx/>
                <a:latin typeface="Arial" charset="0"/>
              </a:rPr>
              <a:t>summary</a:t>
            </a:r>
            <a:r>
              <a:rPr kumimoji="0" lang="de-DE" sz="2000" b="0" i="0" u="sng" strike="noStrike" kern="1200" cap="none" spc="0" normalizeH="0" baseline="0" noProof="0">
                <a:ln>
                  <a:noFill/>
                </a:ln>
                <a:solidFill>
                  <a:srgbClr val="0000FF"/>
                </a:solidFill>
                <a:effectLst/>
                <a:uLnTx/>
                <a:uFillTx/>
                <a:latin typeface="Arial"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sz="2000" b="0" i="0" u="none" strike="noStrike" kern="1200" cap="none" spc="0" normalizeH="0" baseline="0" noProof="0">
              <a:ln>
                <a:noFill/>
              </a:ln>
              <a:solidFill>
                <a:srgbClr val="0000FF"/>
              </a:solidFill>
              <a:effectLst/>
              <a:uLnTx/>
              <a:uFillTx/>
              <a:latin typeface="Arial" charset="0"/>
            </a:endParaRP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de-DE" sz="2000" b="0" i="0" u="none" strike="noStrike" kern="1200" cap="none" spc="0" normalizeH="0" baseline="0" noProof="0" err="1">
                <a:ln>
                  <a:noFill/>
                </a:ln>
                <a:solidFill>
                  <a:srgbClr val="0000FF"/>
                </a:solidFill>
                <a:effectLst/>
                <a:uLnTx/>
                <a:uFillTx/>
                <a:latin typeface="Arial" charset="0"/>
              </a:rPr>
              <a:t>cBTKis</a:t>
            </a:r>
            <a:r>
              <a:rPr kumimoji="0" lang="de-DE" sz="2000" b="0" i="0" u="none" strike="noStrike" kern="1200" cap="none" spc="0" normalizeH="0" baseline="0" noProof="0">
                <a:ln>
                  <a:noFill/>
                </a:ln>
                <a:solidFill>
                  <a:srgbClr val="0000FF"/>
                </a:solidFill>
                <a:effectLst/>
                <a:uLnTx/>
                <a:uFillTx/>
                <a:latin typeface="Arial" charset="0"/>
              </a:rPr>
              <a:t> </a:t>
            </a:r>
            <a:r>
              <a:rPr kumimoji="0" lang="de-DE" sz="2000" b="0" i="0" u="none" strike="noStrike" kern="1200" cap="none" spc="0" normalizeH="0" baseline="0" noProof="0" err="1">
                <a:ln>
                  <a:noFill/>
                </a:ln>
                <a:solidFill>
                  <a:srgbClr val="0000FF"/>
                </a:solidFill>
                <a:effectLst/>
                <a:uLnTx/>
                <a:uFillTx/>
                <a:latin typeface="Arial" charset="0"/>
              </a:rPr>
              <a:t>are</a:t>
            </a:r>
            <a:r>
              <a:rPr kumimoji="0" lang="de-DE" sz="2000" b="0" i="0" u="none" strike="noStrike" kern="1200" cap="none" spc="0" normalizeH="0" baseline="0" noProof="0">
                <a:ln>
                  <a:noFill/>
                </a:ln>
                <a:solidFill>
                  <a:srgbClr val="0000FF"/>
                </a:solidFill>
                <a:effectLst/>
                <a:uLnTx/>
                <a:uFillTx/>
                <a:latin typeface="Arial" charset="0"/>
              </a:rPr>
              <a:t> </a:t>
            </a:r>
            <a:r>
              <a:rPr kumimoji="0" lang="de-DE" sz="2000" b="0" i="0" u="none" strike="noStrike" kern="1200" cap="none" spc="0" normalizeH="0" baseline="0" noProof="0" err="1">
                <a:ln>
                  <a:noFill/>
                </a:ln>
                <a:solidFill>
                  <a:srgbClr val="0000FF"/>
                </a:solidFill>
                <a:effectLst/>
                <a:uLnTx/>
                <a:uFillTx/>
                <a:latin typeface="Arial" charset="0"/>
              </a:rPr>
              <a:t>everywhere</a:t>
            </a:r>
            <a:endParaRPr kumimoji="0" lang="de-DE" sz="2000" b="0" i="0" u="none" strike="noStrike" kern="1200" cap="none" spc="0" normalizeH="0" baseline="0" noProof="0">
              <a:ln>
                <a:noFill/>
              </a:ln>
              <a:solidFill>
                <a:srgbClr val="0000FF"/>
              </a:solidFill>
              <a:effectLst/>
              <a:uLnTx/>
              <a:uFillTx/>
              <a:latin typeface="Arial" charset="0"/>
            </a:endParaRPr>
          </a:p>
          <a:p>
            <a:pPr marL="285750" marR="0" lvl="0" indent="-285750" algn="l" defTabSz="457200" rtl="0" eaLnBrk="1" fontAlgn="base" latinLnBrk="0" hangingPunct="1">
              <a:lnSpc>
                <a:spcPct val="100000"/>
              </a:lnSpc>
              <a:spcBef>
                <a:spcPct val="0"/>
              </a:spcBef>
              <a:spcAft>
                <a:spcPct val="0"/>
              </a:spcAft>
              <a:buClrTx/>
              <a:buSzTx/>
              <a:buFontTx/>
              <a:buChar char="-"/>
              <a:tabLst/>
              <a:defRPr/>
            </a:pPr>
            <a:endParaRPr kumimoji="0" lang="de-DE" sz="2000" b="0" i="0" u="none" strike="noStrike" kern="1200" cap="none" spc="0" normalizeH="0" baseline="0" noProof="0">
              <a:ln>
                <a:noFill/>
              </a:ln>
              <a:solidFill>
                <a:srgbClr val="0000FF"/>
              </a:solidFill>
              <a:effectLst/>
              <a:uLnTx/>
              <a:uFillTx/>
              <a:latin typeface="Arial" charset="0"/>
            </a:endParaRPr>
          </a:p>
          <a:p>
            <a:pPr marL="285750" marR="0" lvl="0" indent="-285750" algn="l" defTabSz="457200" rtl="0" eaLnBrk="1" fontAlgn="base" latinLnBrk="0" hangingPunct="1">
              <a:lnSpc>
                <a:spcPct val="100000"/>
              </a:lnSpc>
              <a:spcBef>
                <a:spcPct val="0"/>
              </a:spcBef>
              <a:spcAft>
                <a:spcPct val="0"/>
              </a:spcAft>
              <a:buClrTx/>
              <a:buSzTx/>
              <a:buFontTx/>
              <a:buChar char="-"/>
              <a:tabLst/>
              <a:defRPr/>
            </a:pPr>
            <a:r>
              <a:rPr kumimoji="0" lang="de-DE" sz="2000" b="0" i="0" u="none" strike="noStrike" kern="1200" cap="none" spc="0" normalizeH="0" baseline="0" noProof="0" err="1">
                <a:ln>
                  <a:noFill/>
                </a:ln>
                <a:solidFill>
                  <a:srgbClr val="0000FF"/>
                </a:solidFill>
                <a:effectLst/>
                <a:uLnTx/>
                <a:uFillTx/>
                <a:latin typeface="Arial" charset="0"/>
              </a:rPr>
              <a:t>cBTKis</a:t>
            </a:r>
            <a:r>
              <a:rPr kumimoji="0" lang="de-DE" sz="2000" b="0" i="0" u="none" strike="noStrike" kern="1200" cap="none" spc="0" normalizeH="0" baseline="0" noProof="0">
                <a:ln>
                  <a:noFill/>
                </a:ln>
                <a:solidFill>
                  <a:srgbClr val="0000FF"/>
                </a:solidFill>
                <a:effectLst/>
                <a:uLnTx/>
                <a:uFillTx/>
                <a:latin typeface="Arial" charset="0"/>
              </a:rPr>
              <a:t> </a:t>
            </a:r>
            <a:r>
              <a:rPr kumimoji="0" lang="de-DE" sz="2000" b="0" i="0" u="none" strike="noStrike" kern="1200" cap="none" spc="0" normalizeH="0" baseline="0" noProof="0" err="1">
                <a:ln>
                  <a:noFill/>
                </a:ln>
                <a:solidFill>
                  <a:srgbClr val="0000FF"/>
                </a:solidFill>
                <a:effectLst/>
                <a:uLnTx/>
                <a:uFillTx/>
                <a:latin typeface="Arial" charset="0"/>
              </a:rPr>
              <a:t>dominate</a:t>
            </a:r>
            <a:r>
              <a:rPr kumimoji="0" lang="de-DE" sz="2000" b="0" i="0" u="none" strike="noStrike" kern="1200" cap="none" spc="0" normalizeH="0" baseline="0" noProof="0">
                <a:ln>
                  <a:noFill/>
                </a:ln>
                <a:solidFill>
                  <a:srgbClr val="0000FF"/>
                </a:solidFill>
                <a:effectLst/>
                <a:uLnTx/>
                <a:uFillTx/>
                <a:latin typeface="Arial" charset="0"/>
              </a:rPr>
              <a:t> in </a:t>
            </a:r>
            <a:r>
              <a:rPr kumimoji="0" lang="de-DE" sz="2000" b="0" i="0" u="none" strike="noStrike" kern="1200" cap="none" spc="0" normalizeH="0" baseline="0" noProof="0" err="1">
                <a:ln>
                  <a:noFill/>
                </a:ln>
                <a:solidFill>
                  <a:srgbClr val="0000FF"/>
                </a:solidFill>
                <a:effectLst/>
                <a:uLnTx/>
                <a:uFillTx/>
                <a:latin typeface="Arial" charset="0"/>
              </a:rPr>
              <a:t>the</a:t>
            </a:r>
            <a:r>
              <a:rPr kumimoji="0" lang="de-DE" sz="2000" b="0" i="0" u="none" strike="noStrike" kern="1200" cap="none" spc="0" normalizeH="0" baseline="0" noProof="0">
                <a:ln>
                  <a:noFill/>
                </a:ln>
                <a:solidFill>
                  <a:srgbClr val="0000FF"/>
                </a:solidFill>
                <a:effectLst/>
                <a:uLnTx/>
                <a:uFillTx/>
                <a:latin typeface="Arial" charset="0"/>
              </a:rPr>
              <a:t> R/R </a:t>
            </a:r>
            <a:r>
              <a:rPr kumimoji="0" lang="de-DE" sz="2000" b="0" i="0" u="none" strike="noStrike" kern="1200" cap="none" spc="0" normalizeH="0" baseline="0" noProof="0" err="1">
                <a:ln>
                  <a:noFill/>
                </a:ln>
                <a:solidFill>
                  <a:srgbClr val="0000FF"/>
                </a:solidFill>
                <a:effectLst/>
                <a:uLnTx/>
                <a:uFillTx/>
                <a:latin typeface="Arial" charset="0"/>
              </a:rPr>
              <a:t>setting</a:t>
            </a:r>
            <a:endParaRPr kumimoji="0" lang="de-DE" sz="2000" b="0" i="0" u="none" strike="noStrike" kern="1200" cap="none" spc="0" normalizeH="0" baseline="0" noProof="0">
              <a:ln>
                <a:noFill/>
              </a:ln>
              <a:solidFill>
                <a:srgbClr val="0000FF"/>
              </a:solidFill>
              <a:effectLst/>
              <a:uLnTx/>
              <a:uFillTx/>
              <a:latin typeface="Arial" charset="0"/>
            </a:endParaRPr>
          </a:p>
        </p:txBody>
      </p:sp>
    </p:spTree>
    <p:extLst>
      <p:ext uri="{BB962C8B-B14F-4D97-AF65-F5344CB8AC3E}">
        <p14:creationId xmlns:p14="http://schemas.microsoft.com/office/powerpoint/2010/main" val="91906142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BD10D-2DC9-838D-6C41-1D96A915D503}"/>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76319D32-A227-2338-9F9A-873CA1082A7A}"/>
              </a:ext>
            </a:extLst>
          </p:cNvPr>
          <p:cNvSpPr txBox="1"/>
          <p:nvPr/>
        </p:nvSpPr>
        <p:spPr>
          <a:xfrm>
            <a:off x="2010138" y="2882096"/>
            <a:ext cx="18473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Arial" charset="0"/>
            </a:endParaRPr>
          </a:p>
        </p:txBody>
      </p:sp>
      <p:sp>
        <p:nvSpPr>
          <p:cNvPr id="2" name="Textfeld 2">
            <a:extLst>
              <a:ext uri="{FF2B5EF4-FFF2-40B4-BE49-F238E27FC236}">
                <a16:creationId xmlns:a16="http://schemas.microsoft.com/office/drawing/2014/main" id="{113F1CF7-81EA-CC67-E92A-6389E5F49EED}"/>
              </a:ext>
            </a:extLst>
          </p:cNvPr>
          <p:cNvSpPr txBox="1">
            <a:spLocks noChangeArrowheads="1"/>
          </p:cNvSpPr>
          <p:nvPr/>
        </p:nvSpPr>
        <p:spPr bwMode="auto">
          <a:xfrm>
            <a:off x="2906674" y="2647128"/>
            <a:ext cx="6378670" cy="1952779"/>
          </a:xfrm>
          <a:prstGeom prst="rect">
            <a:avLst/>
          </a:prstGeom>
          <a:noFill/>
          <a:ln w="9525">
            <a:noFill/>
            <a:miter lim="800000"/>
            <a:headEnd/>
            <a:tailEnd/>
          </a:ln>
        </p:spPr>
        <p:txBody>
          <a:bodyPr wrap="none">
            <a:spAutoFit/>
          </a:bodyPr>
          <a:lstStyle/>
          <a:p>
            <a:pPr marL="0" marR="0" lvl="0" indent="0" algn="ctr" defTabSz="457206" rtl="0" eaLnBrk="0" fontAlgn="base" latinLnBrk="0" hangingPunct="0">
              <a:lnSpc>
                <a:spcPct val="93000"/>
              </a:lnSpc>
              <a:spcBef>
                <a:spcPct val="0"/>
              </a:spcBef>
              <a:spcAft>
                <a:spcPct val="0"/>
              </a:spcAft>
              <a:buClr>
                <a:srgbClr val="000000"/>
              </a:buClr>
              <a:buSzPct val="45000"/>
              <a:buFontTx/>
              <a:buNone/>
              <a:tabLst>
                <a:tab pos="583760" algn="l"/>
                <a:tab pos="1167521" algn="l"/>
                <a:tab pos="1751281" algn="l"/>
                <a:tab pos="2335041" algn="l"/>
                <a:tab pos="2918801" algn="l"/>
                <a:tab pos="3502561" algn="l"/>
                <a:tab pos="4086323" algn="l"/>
                <a:tab pos="4670083" algn="l"/>
                <a:tab pos="5253842" algn="l"/>
                <a:tab pos="5837603" algn="l"/>
                <a:tab pos="6421363" algn="l"/>
                <a:tab pos="7005123" algn="l"/>
              </a:tabLst>
              <a:defRPr/>
            </a:pPr>
            <a:r>
              <a:rPr kumimoji="0" lang="de-DE" sz="2600" b="1" i="0" u="none" strike="noStrike" kern="1200" cap="none" spc="0" normalizeH="0" baseline="0" noProof="0" err="1">
                <a:ln>
                  <a:noFill/>
                </a:ln>
                <a:solidFill>
                  <a:srgbClr val="C00000"/>
                </a:solidFill>
                <a:effectLst/>
                <a:uLnTx/>
                <a:uFillTx/>
                <a:latin typeface="Arial" pitchFamily="34" charset="0"/>
                <a:ea typeface="MS PGothic" pitchFamily="34" charset="-128"/>
                <a:cs typeface="Arial" pitchFamily="34" charset="0"/>
              </a:rPr>
              <a:t>When</a:t>
            </a:r>
            <a:r>
              <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rPr>
              <a:t> and </a:t>
            </a:r>
            <a:r>
              <a:rPr kumimoji="0" lang="de-DE" sz="2600" b="1" i="0" u="none" strike="noStrike" kern="1200" cap="none" spc="0" normalizeH="0" baseline="0" noProof="0" err="1">
                <a:ln>
                  <a:noFill/>
                </a:ln>
                <a:solidFill>
                  <a:srgbClr val="C00000"/>
                </a:solidFill>
                <a:effectLst/>
                <a:uLnTx/>
                <a:uFillTx/>
                <a:latin typeface="Arial" pitchFamily="34" charset="0"/>
                <a:ea typeface="MS PGothic" pitchFamily="34" charset="-128"/>
                <a:cs typeface="Arial" pitchFamily="34" charset="0"/>
              </a:rPr>
              <a:t>how</a:t>
            </a:r>
            <a:r>
              <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rPr>
              <a:t> </a:t>
            </a:r>
            <a:r>
              <a:rPr kumimoji="0" lang="de-DE" sz="2600" b="1" i="0" u="none" strike="noStrike" kern="1200" cap="none" spc="0" normalizeH="0" baseline="0" noProof="0" err="1">
                <a:ln>
                  <a:noFill/>
                </a:ln>
                <a:solidFill>
                  <a:srgbClr val="C00000"/>
                </a:solidFill>
                <a:effectLst/>
                <a:uLnTx/>
                <a:uFillTx/>
                <a:latin typeface="Arial" pitchFamily="34" charset="0"/>
                <a:ea typeface="MS PGothic" pitchFamily="34" charset="-128"/>
                <a:cs typeface="Arial" pitchFamily="34" charset="0"/>
              </a:rPr>
              <a:t>to</a:t>
            </a:r>
            <a:r>
              <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rPr>
              <a:t> </a:t>
            </a:r>
            <a:r>
              <a:rPr kumimoji="0" lang="de-DE" sz="2600" b="1" i="0" u="none" strike="noStrike" kern="1200" cap="none" spc="0" normalizeH="0" baseline="0" noProof="0" err="1">
                <a:ln>
                  <a:noFill/>
                </a:ln>
                <a:solidFill>
                  <a:srgbClr val="C00000"/>
                </a:solidFill>
                <a:effectLst/>
                <a:uLnTx/>
                <a:uFillTx/>
                <a:latin typeface="Arial" pitchFamily="34" charset="0"/>
                <a:ea typeface="MS PGothic" pitchFamily="34" charset="-128"/>
                <a:cs typeface="Arial" pitchFamily="34" charset="0"/>
              </a:rPr>
              <a:t>use</a:t>
            </a:r>
            <a:r>
              <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rPr>
              <a:t> </a:t>
            </a:r>
            <a:r>
              <a:rPr kumimoji="0" lang="de-DE" sz="2600" b="1" i="0" u="none" strike="noStrike" kern="1200" cap="none" spc="0" normalizeH="0" baseline="0" noProof="0" err="1">
                <a:ln>
                  <a:noFill/>
                </a:ln>
                <a:solidFill>
                  <a:srgbClr val="C00000"/>
                </a:solidFill>
                <a:effectLst/>
                <a:uLnTx/>
                <a:uFillTx/>
                <a:latin typeface="Arial" pitchFamily="34" charset="0"/>
                <a:ea typeface="MS PGothic" pitchFamily="34" charset="-128"/>
                <a:cs typeface="Arial" pitchFamily="34" charset="0"/>
              </a:rPr>
              <a:t>cBTKis</a:t>
            </a:r>
            <a:r>
              <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rPr>
              <a:t> in 2024? </a:t>
            </a:r>
          </a:p>
          <a:p>
            <a:pPr marL="0" marR="0" lvl="0" indent="0" algn="ctr" defTabSz="457206" rtl="0" eaLnBrk="0" fontAlgn="base" latinLnBrk="0" hangingPunct="0">
              <a:lnSpc>
                <a:spcPct val="93000"/>
              </a:lnSpc>
              <a:spcBef>
                <a:spcPct val="0"/>
              </a:spcBef>
              <a:spcAft>
                <a:spcPct val="0"/>
              </a:spcAft>
              <a:buClr>
                <a:srgbClr val="000000"/>
              </a:buClr>
              <a:buSzPct val="45000"/>
              <a:buFontTx/>
              <a:buNone/>
              <a:tabLst>
                <a:tab pos="583760" algn="l"/>
                <a:tab pos="1167521" algn="l"/>
                <a:tab pos="1751281" algn="l"/>
                <a:tab pos="2335041" algn="l"/>
                <a:tab pos="2918801" algn="l"/>
                <a:tab pos="3502561" algn="l"/>
                <a:tab pos="4086323" algn="l"/>
                <a:tab pos="4670083" algn="l"/>
                <a:tab pos="5253842" algn="l"/>
                <a:tab pos="5837603" algn="l"/>
                <a:tab pos="6421363" algn="l"/>
                <a:tab pos="7005123" algn="l"/>
              </a:tabLst>
              <a:defRPr/>
            </a:pPr>
            <a:endPar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endParaRPr>
          </a:p>
          <a:p>
            <a:pPr marL="0" marR="0" lvl="0" indent="0" algn="ctr" defTabSz="457206" rtl="0" eaLnBrk="0" fontAlgn="base" latinLnBrk="0" hangingPunct="0">
              <a:lnSpc>
                <a:spcPct val="93000"/>
              </a:lnSpc>
              <a:spcBef>
                <a:spcPct val="0"/>
              </a:spcBef>
              <a:spcAft>
                <a:spcPct val="0"/>
              </a:spcAft>
              <a:buClr>
                <a:srgbClr val="000000"/>
              </a:buClr>
              <a:buSzPct val="45000"/>
              <a:buFontTx/>
              <a:buNone/>
              <a:tabLst>
                <a:tab pos="583760" algn="l"/>
                <a:tab pos="1167521" algn="l"/>
                <a:tab pos="1751281" algn="l"/>
                <a:tab pos="2335041" algn="l"/>
                <a:tab pos="2918801" algn="l"/>
                <a:tab pos="3502561" algn="l"/>
                <a:tab pos="4086323" algn="l"/>
                <a:tab pos="4670083" algn="l"/>
                <a:tab pos="5253842" algn="l"/>
                <a:tab pos="5837603" algn="l"/>
                <a:tab pos="6421363" algn="l"/>
                <a:tab pos="7005123" algn="l"/>
              </a:tabLst>
              <a:defRPr/>
            </a:pPr>
            <a:r>
              <a:rPr kumimoji="0" lang="de-DE" sz="2600" b="1" i="0"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rPr>
              <a:t>The </a:t>
            </a:r>
            <a:r>
              <a:rPr kumimoji="0" lang="de-DE" sz="2600" b="1" i="0" u="none" strike="noStrike" kern="1200" cap="none" spc="0" normalizeH="0" baseline="0" noProof="0" err="1">
                <a:ln>
                  <a:noFill/>
                </a:ln>
                <a:solidFill>
                  <a:srgbClr val="0000FF"/>
                </a:solidFill>
                <a:effectLst/>
                <a:uLnTx/>
                <a:uFillTx/>
                <a:latin typeface="Arial" pitchFamily="34" charset="0"/>
                <a:ea typeface="MS PGothic" pitchFamily="34" charset="-128"/>
                <a:cs typeface="Arial" pitchFamily="34" charset="0"/>
              </a:rPr>
              <a:t>mutational</a:t>
            </a:r>
            <a:r>
              <a:rPr kumimoji="0" lang="de-DE" sz="2600" b="1" i="0"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rPr>
              <a:t> </a:t>
            </a:r>
            <a:r>
              <a:rPr kumimoji="0" lang="de-DE" sz="2600" b="1" i="0" u="none" strike="noStrike" kern="1200" cap="none" spc="0" normalizeH="0" baseline="0" noProof="0" err="1">
                <a:ln>
                  <a:noFill/>
                </a:ln>
                <a:solidFill>
                  <a:srgbClr val="0000FF"/>
                </a:solidFill>
                <a:effectLst/>
                <a:uLnTx/>
                <a:uFillTx/>
                <a:latin typeface="Arial" pitchFamily="34" charset="0"/>
                <a:ea typeface="MS PGothic" pitchFamily="34" charset="-128"/>
                <a:cs typeface="Arial" pitchFamily="34" charset="0"/>
              </a:rPr>
              <a:t>status</a:t>
            </a:r>
            <a:r>
              <a:rPr kumimoji="0" lang="de-DE" sz="2600" b="1" i="0"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rPr>
              <a:t> </a:t>
            </a:r>
            <a:r>
              <a:rPr kumimoji="0" lang="de-DE" sz="2600" b="1" i="0" u="none" strike="noStrike" kern="1200" cap="none" spc="0" normalizeH="0" baseline="0" noProof="0" err="1">
                <a:ln>
                  <a:noFill/>
                </a:ln>
                <a:solidFill>
                  <a:srgbClr val="0000FF"/>
                </a:solidFill>
                <a:effectLst/>
                <a:uLnTx/>
                <a:uFillTx/>
                <a:latin typeface="Arial" pitchFamily="34" charset="0"/>
                <a:ea typeface="MS PGothic" pitchFamily="34" charset="-128"/>
                <a:cs typeface="Arial" pitchFamily="34" charset="0"/>
              </a:rPr>
              <a:t>of</a:t>
            </a:r>
            <a:endParaRPr kumimoji="0" lang="de-DE" sz="2600" b="1" i="0"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endParaRPr>
          </a:p>
          <a:p>
            <a:pPr marL="0" marR="0" lvl="0" indent="0" algn="ctr" defTabSz="457206" rtl="0" eaLnBrk="0" fontAlgn="base" latinLnBrk="0" hangingPunct="0">
              <a:lnSpc>
                <a:spcPct val="93000"/>
              </a:lnSpc>
              <a:spcBef>
                <a:spcPct val="0"/>
              </a:spcBef>
              <a:spcAft>
                <a:spcPct val="0"/>
              </a:spcAft>
              <a:buClr>
                <a:srgbClr val="000000"/>
              </a:buClr>
              <a:buSzPct val="45000"/>
              <a:buFontTx/>
              <a:buNone/>
              <a:tabLst>
                <a:tab pos="583760" algn="l"/>
                <a:tab pos="1167521" algn="l"/>
                <a:tab pos="1751281" algn="l"/>
                <a:tab pos="2335041" algn="l"/>
                <a:tab pos="2918801" algn="l"/>
                <a:tab pos="3502561" algn="l"/>
                <a:tab pos="4086323" algn="l"/>
                <a:tab pos="4670083" algn="l"/>
                <a:tab pos="5253842" algn="l"/>
                <a:tab pos="5837603" algn="l"/>
                <a:tab pos="6421363" algn="l"/>
                <a:tab pos="7005123" algn="l"/>
              </a:tabLst>
              <a:defRPr/>
            </a:pPr>
            <a:r>
              <a:rPr kumimoji="0" lang="de-DE" sz="2600" b="1" i="0"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rPr>
              <a:t> </a:t>
            </a:r>
          </a:p>
          <a:p>
            <a:pPr marL="0" marR="0" lvl="0" indent="0" algn="ctr" defTabSz="457206" rtl="0" eaLnBrk="0" fontAlgn="base" latinLnBrk="0" hangingPunct="0">
              <a:lnSpc>
                <a:spcPct val="93000"/>
              </a:lnSpc>
              <a:spcBef>
                <a:spcPct val="0"/>
              </a:spcBef>
              <a:spcAft>
                <a:spcPct val="0"/>
              </a:spcAft>
              <a:buClr>
                <a:srgbClr val="000000"/>
              </a:buClr>
              <a:buSzPct val="45000"/>
              <a:buFontTx/>
              <a:buNone/>
              <a:tabLst>
                <a:tab pos="583760" algn="l"/>
                <a:tab pos="1167521" algn="l"/>
                <a:tab pos="1751281" algn="l"/>
                <a:tab pos="2335041" algn="l"/>
                <a:tab pos="2918801" algn="l"/>
                <a:tab pos="3502561" algn="l"/>
                <a:tab pos="4086323" algn="l"/>
                <a:tab pos="4670083" algn="l"/>
                <a:tab pos="5253842" algn="l"/>
                <a:tab pos="5837603" algn="l"/>
                <a:tab pos="6421363" algn="l"/>
                <a:tab pos="7005123" algn="l"/>
              </a:tabLst>
              <a:defRPr/>
            </a:pPr>
            <a:r>
              <a:rPr kumimoji="0" lang="de-DE" sz="2600" b="1" i="1"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rPr>
              <a:t>MYD88</a:t>
            </a:r>
            <a:r>
              <a:rPr kumimoji="0" lang="de-DE" sz="2600" b="1" i="0"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rPr>
              <a:t> and </a:t>
            </a:r>
            <a:r>
              <a:rPr kumimoji="0" lang="de-DE" sz="2600" b="1" i="1"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rPr>
              <a:t>CXCR4</a:t>
            </a:r>
            <a:r>
              <a:rPr kumimoji="0" lang="de-DE" sz="2600" b="1" i="0"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rPr>
              <a:t> </a:t>
            </a:r>
            <a:r>
              <a:rPr kumimoji="0" lang="de-DE" sz="2600" b="1" i="0" u="none" strike="noStrike" kern="1200" cap="none" spc="0" normalizeH="0" baseline="0" noProof="0" err="1">
                <a:ln>
                  <a:noFill/>
                </a:ln>
                <a:solidFill>
                  <a:srgbClr val="0000FF"/>
                </a:solidFill>
                <a:effectLst/>
                <a:uLnTx/>
                <a:uFillTx/>
                <a:latin typeface="Arial" pitchFamily="34" charset="0"/>
                <a:ea typeface="MS PGothic" pitchFamily="34" charset="-128"/>
                <a:cs typeface="Arial" pitchFamily="34" charset="0"/>
              </a:rPr>
              <a:t>is</a:t>
            </a:r>
            <a:r>
              <a:rPr kumimoji="0" lang="de-DE" sz="2600" b="1" i="0"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rPr>
              <a:t> </a:t>
            </a:r>
            <a:r>
              <a:rPr kumimoji="0" lang="de-DE" sz="2600" b="1" i="0" u="none" strike="noStrike" kern="1200" cap="none" spc="0" normalizeH="0" baseline="0" noProof="0" err="1">
                <a:ln>
                  <a:noFill/>
                </a:ln>
                <a:solidFill>
                  <a:srgbClr val="0000FF"/>
                </a:solidFill>
                <a:effectLst/>
                <a:uLnTx/>
                <a:uFillTx/>
                <a:latin typeface="Arial" pitchFamily="34" charset="0"/>
                <a:ea typeface="MS PGothic" pitchFamily="34" charset="-128"/>
                <a:cs typeface="Arial" pitchFamily="34" charset="0"/>
              </a:rPr>
              <a:t>important</a:t>
            </a:r>
            <a:endParaRPr kumimoji="0" lang="de-DE" sz="2600" b="1" i="0" u="none" strike="noStrike" kern="1200" cap="none" spc="0" normalizeH="0" baseline="0" noProof="0">
              <a:ln>
                <a:noFill/>
              </a:ln>
              <a:solidFill>
                <a:srgbClr val="0000FF"/>
              </a:solidFill>
              <a:effectLst/>
              <a:uLnTx/>
              <a:uFillTx/>
              <a:latin typeface="Arial" pitchFamily="34" charset="0"/>
              <a:ea typeface="MS PGothic" pitchFamily="34" charset="-128"/>
              <a:cs typeface="Arial" pitchFamily="34" charset="0"/>
            </a:endParaRPr>
          </a:p>
        </p:txBody>
      </p:sp>
      <p:sp>
        <p:nvSpPr>
          <p:cNvPr id="4" name="Slide Number Placeholder 2">
            <a:extLst>
              <a:ext uri="{FF2B5EF4-FFF2-40B4-BE49-F238E27FC236}">
                <a16:creationId xmlns:a16="http://schemas.microsoft.com/office/drawing/2014/main" id="{5B1F1B3C-2A70-F46E-5638-5BEF981CC4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01D3C28D-4F7A-F975-AA0C-5782D25C7F57}"/>
              </a:ext>
            </a:extLst>
          </p:cNvPr>
          <p:cNvSpPr>
            <a:spLocks noGrp="1"/>
          </p:cNvSpPr>
          <p:nvPr>
            <p:ph type="ctrTitle"/>
          </p:nvPr>
        </p:nvSpPr>
        <p:spPr/>
        <p:txBody>
          <a:bodyPr/>
          <a:lstStyle/>
          <a:p>
            <a:r>
              <a:rPr lang="en-GB"/>
              <a:t>Waldenström‘s macroglobulinemia</a:t>
            </a:r>
          </a:p>
        </p:txBody>
      </p:sp>
      <p:sp>
        <p:nvSpPr>
          <p:cNvPr id="8" name="TextBox 7">
            <a:extLst>
              <a:ext uri="{FF2B5EF4-FFF2-40B4-BE49-F238E27FC236}">
                <a16:creationId xmlns:a16="http://schemas.microsoft.com/office/drawing/2014/main" id="{052528BD-F753-848D-2F0A-208D30B61A34}"/>
              </a:ext>
            </a:extLst>
          </p:cNvPr>
          <p:cNvSpPr txBox="1"/>
          <p:nvPr/>
        </p:nvSpPr>
        <p:spPr>
          <a:xfrm>
            <a:off x="883579" y="624280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cBTKi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covalent Bruton’s tyrosine kinase inhibitor; </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C-X-C chemokine receptor 4; </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myeloid differentiation primary response 88.</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endParaRPr>
          </a:p>
        </p:txBody>
      </p:sp>
      <p:pic>
        <p:nvPicPr>
          <p:cNvPr id="11" name="Picture 2" descr="Professor Jan Waldenström vid sin avskedsföreläsning i aulan på Malmö Allmänna Sjukhus 9/6 1972&#10;PÃ¤rm negativ MAS 1972-1977. Från fotograf Björn Henrikssons samling.Prof. Waldenström föreläser vid sin avtackning, 9/6-72. Från negativ&#10;Schlüsselwörter: UMAS;MAS;Malmö;AllmÃ¤nna;Sjukhus;Medicin;Aula;Avtackning">
            <a:extLst>
              <a:ext uri="{FF2B5EF4-FFF2-40B4-BE49-F238E27FC236}">
                <a16:creationId xmlns:a16="http://schemas.microsoft.com/office/drawing/2014/main" id="{F78D8E5A-D78A-4C37-A329-1931E9868401}"/>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2010137" y="1570041"/>
            <a:ext cx="8450674" cy="4594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11581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AB7477-BB58-BE48-F2A4-C016D44516AD}"/>
              </a:ext>
            </a:extLst>
          </p:cNvPr>
          <p:cNvSpPr>
            <a:spLocks noGrp="1"/>
          </p:cNvSpPr>
          <p:nvPr>
            <p:ph sz="quarter" idx="13"/>
          </p:nvPr>
        </p:nvSpPr>
        <p:spPr>
          <a:xfrm>
            <a:off x="739448" y="1400505"/>
            <a:ext cx="10637379" cy="2719673"/>
          </a:xfrm>
        </p:spPr>
        <p:txBody>
          <a:bodyPr/>
          <a:lstStyle/>
          <a:p>
            <a:pPr marL="0" indent="0" algn="ctr">
              <a:buNone/>
            </a:pPr>
            <a:r>
              <a:rPr lang="en-GB" sz="2800" b="1" i="1"/>
              <a:t>MYD88 and CXCR4 </a:t>
            </a:r>
          </a:p>
          <a:p>
            <a:pPr marL="0" indent="0" algn="ctr">
              <a:buNone/>
            </a:pPr>
            <a:endParaRPr lang="en-GB" sz="2800"/>
          </a:p>
          <a:p>
            <a:pPr marL="0" indent="0" algn="ctr">
              <a:buNone/>
            </a:pPr>
            <a:r>
              <a:rPr lang="en-US" sz="2800" b="1" i="1">
                <a:solidFill>
                  <a:srgbClr val="0D19FF"/>
                </a:solidFill>
                <a:cs typeface="Arial" panose="020B0604020202020204" pitchFamily="34" charset="0"/>
              </a:rPr>
              <a:t>Any implications?</a:t>
            </a:r>
          </a:p>
          <a:p>
            <a:pPr marL="0" indent="0" algn="ctr">
              <a:buNone/>
            </a:pPr>
            <a:endParaRPr lang="en-US" sz="2800" b="1" i="1">
              <a:solidFill>
                <a:srgbClr val="0D19FF"/>
              </a:solidFill>
              <a:cs typeface="Arial" panose="020B0604020202020204" pitchFamily="34" charset="0"/>
            </a:endParaRPr>
          </a:p>
          <a:p>
            <a:pPr marL="0" indent="0" algn="ctr">
              <a:buNone/>
            </a:pPr>
            <a:r>
              <a:rPr lang="en-US" sz="2800" b="1" i="1">
                <a:solidFill>
                  <a:srgbClr val="C00000"/>
                </a:solidFill>
                <a:cs typeface="Arial" panose="020B0604020202020204" pitchFamily="34" charset="0"/>
              </a:rPr>
              <a:t>Ibrutinib</a:t>
            </a:r>
            <a:endParaRPr lang="en-GB" sz="2800">
              <a:solidFill>
                <a:srgbClr val="C00000"/>
              </a:solidFill>
            </a:endParaRPr>
          </a:p>
        </p:txBody>
      </p:sp>
      <p:sp>
        <p:nvSpPr>
          <p:cNvPr id="8" name="Title 7">
            <a:extLst>
              <a:ext uri="{FF2B5EF4-FFF2-40B4-BE49-F238E27FC236}">
                <a16:creationId xmlns:a16="http://schemas.microsoft.com/office/drawing/2014/main" id="{079EA18F-54CA-32C2-5E57-C08C5E445333}"/>
              </a:ext>
            </a:extLst>
          </p:cNvPr>
          <p:cNvSpPr>
            <a:spLocks noGrp="1"/>
          </p:cNvSpPr>
          <p:nvPr>
            <p:ph type="ctrTitle"/>
          </p:nvPr>
        </p:nvSpPr>
        <p:spPr/>
        <p:txBody>
          <a:bodyPr/>
          <a:lstStyle/>
          <a:p>
            <a:r>
              <a:rPr lang="en-GB"/>
              <a:t>Waldenström’s macroglobulinemia:</a:t>
            </a:r>
            <a:br>
              <a:rPr lang="en-GB"/>
            </a:br>
            <a:r>
              <a:rPr lang="en-GB"/>
              <a:t>WM is a heterogenous disease!</a:t>
            </a:r>
          </a:p>
        </p:txBody>
      </p:sp>
      <p:sp>
        <p:nvSpPr>
          <p:cNvPr id="10" name="TextBox 9">
            <a:extLst>
              <a:ext uri="{FF2B5EF4-FFF2-40B4-BE49-F238E27FC236}">
                <a16:creationId xmlns:a16="http://schemas.microsoft.com/office/drawing/2014/main" id="{1F23D3E2-8F9B-2183-7B69-26F7B0E0D07A}"/>
              </a:ext>
            </a:extLst>
          </p:cNvPr>
          <p:cNvSpPr txBox="1"/>
          <p:nvPr/>
        </p:nvSpPr>
        <p:spPr>
          <a:xfrm>
            <a:off x="883579" y="618901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C-X-C chemokine receptor 4; </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myeloid differentiation primary response 88;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WM, Waldenström’s macroglobulinemia.</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sp>
        <p:nvSpPr>
          <p:cNvPr id="11" name="Slide Number Placeholder 2">
            <a:extLst>
              <a:ext uri="{FF2B5EF4-FFF2-40B4-BE49-F238E27FC236}">
                <a16:creationId xmlns:a16="http://schemas.microsoft.com/office/drawing/2014/main" id="{47A70837-026E-22BA-65A3-B30994151D2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Tree>
    <p:extLst>
      <p:ext uri="{BB962C8B-B14F-4D97-AF65-F5344CB8AC3E}">
        <p14:creationId xmlns:p14="http://schemas.microsoft.com/office/powerpoint/2010/main" val="764551720"/>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82F7D-1F4D-B654-373D-5743E317368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B3D8183-1F73-D005-11F0-C2E7AB8942A1}"/>
              </a:ext>
            </a:extLst>
          </p:cNvPr>
          <p:cNvSpPr>
            <a:spLocks noGrp="1"/>
          </p:cNvSpPr>
          <p:nvPr>
            <p:ph type="ctrTitle"/>
          </p:nvPr>
        </p:nvSpPr>
        <p:spPr/>
        <p:txBody>
          <a:bodyPr/>
          <a:lstStyle/>
          <a:p>
            <a:r>
              <a:rPr lang="en-US" sz="2800" b="1">
                <a:latin typeface="Arial" panose="020B0604020202020204" pitchFamily="34" charset="0"/>
                <a:ea typeface="+mn-ea"/>
                <a:cs typeface="Arial" panose="020B0604020202020204" pitchFamily="34" charset="0"/>
              </a:rPr>
              <a:t>Schema for multi-center Phase 2 study of ibrutinib in </a:t>
            </a:r>
            <a:br>
              <a:rPr lang="en-US" sz="2800" b="1">
                <a:latin typeface="Arial" panose="020B0604020202020204" pitchFamily="34" charset="0"/>
                <a:ea typeface="+mn-ea"/>
                <a:cs typeface="Arial" panose="020B0604020202020204" pitchFamily="34" charset="0"/>
              </a:rPr>
            </a:br>
            <a:r>
              <a:rPr lang="en-US" sz="2800" b="1">
                <a:latin typeface="Arial" panose="020B0604020202020204" pitchFamily="34" charset="0"/>
                <a:ea typeface="+mn-ea"/>
                <a:cs typeface="Arial" panose="020B0604020202020204" pitchFamily="34" charset="0"/>
              </a:rPr>
              <a:t>relapsed/refractory WM (NCT01614821)</a:t>
            </a:r>
            <a:endParaRPr lang="en-GB"/>
          </a:p>
        </p:txBody>
      </p:sp>
      <p:sp>
        <p:nvSpPr>
          <p:cNvPr id="7" name="TextBox 6">
            <a:extLst>
              <a:ext uri="{FF2B5EF4-FFF2-40B4-BE49-F238E27FC236}">
                <a16:creationId xmlns:a16="http://schemas.microsoft.com/office/drawing/2014/main" id="{74F2478B-5548-204F-C3CC-4667017A7AC3}"/>
              </a:ext>
            </a:extLst>
          </p:cNvPr>
          <p:cNvSpPr txBox="1"/>
          <p:nvPr/>
        </p:nvSpPr>
        <p:spPr>
          <a:xfrm>
            <a:off x="883579" y="6189015"/>
            <a:ext cx="10594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DFCI</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Dana-Farber Cancer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Institiute</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MSKCC</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Memorial Sloan Kettering Cancer Center; po, oral; 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cs typeface="Arial"/>
                <a:sym typeface="Arial"/>
              </a:rPr>
              <a:t>Treon SP et al. </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N Engl J Med. 2015 Apr 9;372(15):1430-40.</a:t>
            </a:r>
            <a:endParaRPr kumimoji="0" lang="da-DK" sz="900" b="0" i="0" u="none" strike="noStrike" kern="1200" cap="none" spc="0" normalizeH="0" baseline="0" noProof="0">
              <a:ln>
                <a:noFill/>
              </a:ln>
              <a:solidFill>
                <a:srgbClr val="283349"/>
              </a:solidFill>
              <a:effectLst/>
              <a:uLnTx/>
              <a:uFillTx/>
              <a:latin typeface="Arial" panose="020B0604020202020204"/>
              <a:cs typeface="Arial"/>
              <a:sym typeface="Arial"/>
            </a:endParaRPr>
          </a:p>
        </p:txBody>
      </p:sp>
      <p:sp>
        <p:nvSpPr>
          <p:cNvPr id="9" name="TextBox 8">
            <a:extLst>
              <a:ext uri="{FF2B5EF4-FFF2-40B4-BE49-F238E27FC236}">
                <a16:creationId xmlns:a16="http://schemas.microsoft.com/office/drawing/2014/main" id="{43BF0843-3F17-CEF0-B706-976F99506853}"/>
              </a:ext>
            </a:extLst>
          </p:cNvPr>
          <p:cNvSpPr txBox="1"/>
          <p:nvPr/>
        </p:nvSpPr>
        <p:spPr>
          <a:xfrm>
            <a:off x="5242560" y="1258810"/>
            <a:ext cx="1706880" cy="408623"/>
          </a:xfrm>
          <a:prstGeom prst="roundRect">
            <a:avLst/>
          </a:prstGeom>
          <a:no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charset="0"/>
              </a:rPr>
              <a:t>Screening</a:t>
            </a:r>
            <a:endParaRPr kumimoji="0" lang="en-GB" sz="1800" b="0" i="0" u="none" strike="noStrike" kern="1200" cap="none" spc="0" normalizeH="0" baseline="0" noProof="0" err="1">
              <a:ln>
                <a:noFill/>
              </a:ln>
              <a:solidFill>
                <a:srgbClr val="283349"/>
              </a:solidFill>
              <a:effectLst/>
              <a:uLnTx/>
              <a:uFillTx/>
              <a:latin typeface="Arial" charset="0"/>
            </a:endParaRPr>
          </a:p>
        </p:txBody>
      </p:sp>
      <p:sp>
        <p:nvSpPr>
          <p:cNvPr id="10" name="TextBox 9">
            <a:extLst>
              <a:ext uri="{FF2B5EF4-FFF2-40B4-BE49-F238E27FC236}">
                <a16:creationId xmlns:a16="http://schemas.microsoft.com/office/drawing/2014/main" id="{292028B8-90D9-EF7C-1FDC-E0FF4C55FAE1}"/>
              </a:ext>
            </a:extLst>
          </p:cNvPr>
          <p:cNvSpPr txBox="1"/>
          <p:nvPr/>
        </p:nvSpPr>
        <p:spPr>
          <a:xfrm>
            <a:off x="4084716" y="2037699"/>
            <a:ext cx="4022567" cy="408623"/>
          </a:xfrm>
          <a:prstGeom prst="roundRect">
            <a:avLst/>
          </a:prstGeom>
          <a:no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charset="0"/>
              </a:rPr>
              <a:t>Informed Consent and Registration</a:t>
            </a:r>
            <a:endParaRPr kumimoji="0" lang="en-GB" sz="1800" b="0" i="0" u="none" strike="noStrike" kern="1200" cap="none" spc="0" normalizeH="0" baseline="0" noProof="0" err="1">
              <a:ln>
                <a:noFill/>
              </a:ln>
              <a:solidFill>
                <a:srgbClr val="283349"/>
              </a:solidFill>
              <a:effectLst/>
              <a:uLnTx/>
              <a:uFillTx/>
              <a:latin typeface="Arial" charset="0"/>
            </a:endParaRPr>
          </a:p>
        </p:txBody>
      </p:sp>
      <p:sp>
        <p:nvSpPr>
          <p:cNvPr id="12" name="TextBox 11">
            <a:extLst>
              <a:ext uri="{FF2B5EF4-FFF2-40B4-BE49-F238E27FC236}">
                <a16:creationId xmlns:a16="http://schemas.microsoft.com/office/drawing/2014/main" id="{8D3A2606-2181-2A09-918E-9E0B8D7A619C}"/>
              </a:ext>
            </a:extLst>
          </p:cNvPr>
          <p:cNvSpPr txBox="1"/>
          <p:nvPr/>
        </p:nvSpPr>
        <p:spPr>
          <a:xfrm>
            <a:off x="5045922" y="2820195"/>
            <a:ext cx="2024438" cy="715089"/>
          </a:xfrm>
          <a:prstGeom prst="roundRect">
            <a:avLst/>
          </a:prstGeom>
          <a:no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charset="0"/>
              </a:rPr>
              <a:t>Ibrutinib</a:t>
            </a:r>
            <a:br>
              <a:rPr kumimoji="0" lang="en-US" sz="1800" b="0" i="0" u="none" strike="noStrike" kern="1200" cap="none" spc="0" normalizeH="0" baseline="0" noProof="0">
                <a:ln>
                  <a:noFill/>
                </a:ln>
                <a:solidFill>
                  <a:srgbClr val="283349"/>
                </a:solidFill>
                <a:effectLst/>
                <a:uLnTx/>
                <a:uFillTx/>
                <a:latin typeface="Arial" charset="0"/>
              </a:rPr>
            </a:br>
            <a:r>
              <a:rPr kumimoji="0" lang="en-US" sz="1800" b="0" i="0" u="none" strike="noStrike" kern="1200" cap="none" spc="0" normalizeH="0" baseline="0" noProof="0">
                <a:ln>
                  <a:noFill/>
                </a:ln>
                <a:solidFill>
                  <a:srgbClr val="283349"/>
                </a:solidFill>
                <a:effectLst/>
                <a:uLnTx/>
                <a:uFillTx/>
                <a:latin typeface="Arial" charset="0"/>
              </a:rPr>
              <a:t>420 mg po daily</a:t>
            </a:r>
            <a:endParaRPr kumimoji="0" lang="en-GB" sz="1800" b="0" i="0" u="none" strike="noStrike" kern="1200" cap="none" spc="0" normalizeH="0" baseline="0" noProof="0" err="1">
              <a:ln>
                <a:noFill/>
              </a:ln>
              <a:solidFill>
                <a:srgbClr val="283349"/>
              </a:solidFill>
              <a:effectLst/>
              <a:uLnTx/>
              <a:uFillTx/>
              <a:latin typeface="Arial" charset="0"/>
            </a:endParaRPr>
          </a:p>
        </p:txBody>
      </p:sp>
      <p:sp>
        <p:nvSpPr>
          <p:cNvPr id="13" name="TextBox 12">
            <a:extLst>
              <a:ext uri="{FF2B5EF4-FFF2-40B4-BE49-F238E27FC236}">
                <a16:creationId xmlns:a16="http://schemas.microsoft.com/office/drawing/2014/main" id="{8D5E32CE-FE89-221E-E4E1-C94D731ED0AA}"/>
              </a:ext>
            </a:extLst>
          </p:cNvPr>
          <p:cNvSpPr txBox="1"/>
          <p:nvPr/>
        </p:nvSpPr>
        <p:spPr>
          <a:xfrm>
            <a:off x="1495312" y="3668912"/>
            <a:ext cx="3571539" cy="715089"/>
          </a:xfrm>
          <a:prstGeom prst="roundRect">
            <a:avLst/>
          </a:prstGeom>
          <a:no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charset="0"/>
              </a:rPr>
              <a:t>Progressive Disease or Unacceptable Toxicity</a:t>
            </a:r>
            <a:endParaRPr kumimoji="0" lang="en-GB" sz="1800" b="0" i="0" u="none" strike="noStrike" kern="1200" cap="none" spc="0" normalizeH="0" baseline="0" noProof="0" err="1">
              <a:ln>
                <a:noFill/>
              </a:ln>
              <a:solidFill>
                <a:srgbClr val="283349"/>
              </a:solidFill>
              <a:effectLst/>
              <a:uLnTx/>
              <a:uFillTx/>
              <a:latin typeface="Arial" charset="0"/>
            </a:endParaRPr>
          </a:p>
        </p:txBody>
      </p:sp>
      <p:sp>
        <p:nvSpPr>
          <p:cNvPr id="14" name="TextBox 13">
            <a:extLst>
              <a:ext uri="{FF2B5EF4-FFF2-40B4-BE49-F238E27FC236}">
                <a16:creationId xmlns:a16="http://schemas.microsoft.com/office/drawing/2014/main" id="{3CB69FF6-8C76-033A-7373-F04D60A06C6C}"/>
              </a:ext>
            </a:extLst>
          </p:cNvPr>
          <p:cNvSpPr txBox="1"/>
          <p:nvPr/>
        </p:nvSpPr>
        <p:spPr>
          <a:xfrm>
            <a:off x="7316994" y="3676346"/>
            <a:ext cx="3571539" cy="715089"/>
          </a:xfrm>
          <a:prstGeom prst="roundRect">
            <a:avLst/>
          </a:prstGeom>
          <a:no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charset="0"/>
              </a:rPr>
              <a:t>Stable Disease or Response</a:t>
            </a:r>
            <a:br>
              <a:rPr kumimoji="0" lang="en-US" sz="1800" b="0" i="0" u="none" strike="noStrike" kern="1200" cap="none" spc="0" normalizeH="0" baseline="0" noProof="0">
                <a:ln>
                  <a:noFill/>
                </a:ln>
                <a:solidFill>
                  <a:srgbClr val="283349"/>
                </a:solidFill>
                <a:effectLst/>
                <a:uLnTx/>
                <a:uFillTx/>
                <a:latin typeface="Arial" charset="0"/>
              </a:rPr>
            </a:br>
            <a:r>
              <a:rPr kumimoji="0" lang="en-US" sz="1800" b="0" i="0" u="none" strike="noStrike" kern="1200" cap="none" spc="0" normalizeH="0" baseline="0" noProof="0">
                <a:ln>
                  <a:noFill/>
                </a:ln>
                <a:solidFill>
                  <a:srgbClr val="283349"/>
                </a:solidFill>
                <a:effectLst/>
                <a:uLnTx/>
                <a:uFillTx/>
                <a:latin typeface="Arial" charset="0"/>
              </a:rPr>
              <a:t>Continue x 26 four-week cycles</a:t>
            </a:r>
            <a:endParaRPr kumimoji="0" lang="en-GB" sz="1800" b="0" i="0" u="none" strike="noStrike" kern="1200" cap="none" spc="0" normalizeH="0" baseline="0" noProof="0" err="1">
              <a:ln>
                <a:noFill/>
              </a:ln>
              <a:solidFill>
                <a:srgbClr val="283349"/>
              </a:solidFill>
              <a:effectLst/>
              <a:uLnTx/>
              <a:uFillTx/>
              <a:latin typeface="Arial" charset="0"/>
            </a:endParaRPr>
          </a:p>
        </p:txBody>
      </p:sp>
      <p:sp>
        <p:nvSpPr>
          <p:cNvPr id="15" name="TextBox 14">
            <a:extLst>
              <a:ext uri="{FF2B5EF4-FFF2-40B4-BE49-F238E27FC236}">
                <a16:creationId xmlns:a16="http://schemas.microsoft.com/office/drawing/2014/main" id="{809A97B5-8A8F-1B50-0D8F-4988B979EC8B}"/>
              </a:ext>
            </a:extLst>
          </p:cNvPr>
          <p:cNvSpPr txBox="1"/>
          <p:nvPr/>
        </p:nvSpPr>
        <p:spPr>
          <a:xfrm>
            <a:off x="2297502" y="4633346"/>
            <a:ext cx="1968651" cy="408623"/>
          </a:xfrm>
          <a:prstGeom prst="roundRect">
            <a:avLst/>
          </a:prstGeom>
          <a:no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charset="0"/>
              </a:rPr>
              <a:t>Stop Ibrutinib</a:t>
            </a:r>
            <a:endParaRPr kumimoji="0" lang="en-GB" sz="1800" b="0" i="0" u="none" strike="noStrike" kern="1200" cap="none" spc="0" normalizeH="0" baseline="0" noProof="0" err="1">
              <a:ln>
                <a:noFill/>
              </a:ln>
              <a:solidFill>
                <a:srgbClr val="283349"/>
              </a:solidFill>
              <a:effectLst/>
              <a:uLnTx/>
              <a:uFillTx/>
              <a:latin typeface="Arial" charset="0"/>
            </a:endParaRPr>
          </a:p>
        </p:txBody>
      </p:sp>
      <p:sp>
        <p:nvSpPr>
          <p:cNvPr id="16" name="TextBox 15">
            <a:extLst>
              <a:ext uri="{FF2B5EF4-FFF2-40B4-BE49-F238E27FC236}">
                <a16:creationId xmlns:a16="http://schemas.microsoft.com/office/drawing/2014/main" id="{927CDE12-288E-DD18-2AE2-F220F170E27A}"/>
              </a:ext>
            </a:extLst>
          </p:cNvPr>
          <p:cNvSpPr txBox="1"/>
          <p:nvPr/>
        </p:nvSpPr>
        <p:spPr>
          <a:xfrm>
            <a:off x="8125534" y="4640966"/>
            <a:ext cx="1968651" cy="408623"/>
          </a:xfrm>
          <a:prstGeom prst="roundRect">
            <a:avLst/>
          </a:prstGeom>
          <a:no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charset="0"/>
              </a:rPr>
              <a:t>Event Monitoring</a:t>
            </a:r>
            <a:endParaRPr kumimoji="0" lang="en-GB" sz="1800" b="0" i="0" u="none" strike="noStrike" kern="1200" cap="none" spc="0" normalizeH="0" baseline="0" noProof="0" err="1">
              <a:ln>
                <a:noFill/>
              </a:ln>
              <a:solidFill>
                <a:srgbClr val="283349"/>
              </a:solidFill>
              <a:effectLst/>
              <a:uLnTx/>
              <a:uFillTx/>
              <a:latin typeface="Arial" charset="0"/>
            </a:endParaRPr>
          </a:p>
        </p:txBody>
      </p:sp>
      <p:sp>
        <p:nvSpPr>
          <p:cNvPr id="17" name="TextBox 16">
            <a:extLst>
              <a:ext uri="{FF2B5EF4-FFF2-40B4-BE49-F238E27FC236}">
                <a16:creationId xmlns:a16="http://schemas.microsoft.com/office/drawing/2014/main" id="{0A8FA61E-167D-A992-B67D-B0FF90AB7135}"/>
              </a:ext>
            </a:extLst>
          </p:cNvPr>
          <p:cNvSpPr txBox="1"/>
          <p:nvPr/>
        </p:nvSpPr>
        <p:spPr>
          <a:xfrm>
            <a:off x="2284056" y="5291314"/>
            <a:ext cx="1968651" cy="408623"/>
          </a:xfrm>
          <a:prstGeom prst="roundRect">
            <a:avLst/>
          </a:prstGeom>
          <a:noFill/>
          <a:ln>
            <a:solidFill>
              <a:schemeClr val="accent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charset="0"/>
              </a:rPr>
              <a:t>Event Monitoring</a:t>
            </a:r>
            <a:endParaRPr kumimoji="0" lang="en-GB" sz="1800" b="0" i="0" u="none" strike="noStrike" kern="1200" cap="none" spc="0" normalizeH="0" baseline="0" noProof="0" err="1">
              <a:ln>
                <a:noFill/>
              </a:ln>
              <a:solidFill>
                <a:srgbClr val="283349"/>
              </a:solidFill>
              <a:effectLst/>
              <a:uLnTx/>
              <a:uFillTx/>
              <a:latin typeface="Arial" charset="0"/>
            </a:endParaRPr>
          </a:p>
        </p:txBody>
      </p:sp>
      <p:cxnSp>
        <p:nvCxnSpPr>
          <p:cNvPr id="20" name="Straight Arrow Connector 19">
            <a:extLst>
              <a:ext uri="{FF2B5EF4-FFF2-40B4-BE49-F238E27FC236}">
                <a16:creationId xmlns:a16="http://schemas.microsoft.com/office/drawing/2014/main" id="{0DE1743D-BDF2-E3CA-FB90-94AC68924087}"/>
              </a:ext>
            </a:extLst>
          </p:cNvPr>
          <p:cNvCxnSpPr>
            <a:cxnSpLocks/>
          </p:cNvCxnSpPr>
          <p:nvPr/>
        </p:nvCxnSpPr>
        <p:spPr>
          <a:xfrm>
            <a:off x="6096000" y="1688949"/>
            <a:ext cx="0" cy="359508"/>
          </a:xfrm>
          <a:prstGeom prst="straightConnector1">
            <a:avLst/>
          </a:prstGeom>
          <a:ln w="38100" cap="rnd">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A3E8812-F8EA-E341-7259-38A2AFBEDD6C}"/>
              </a:ext>
            </a:extLst>
          </p:cNvPr>
          <p:cNvCxnSpPr>
            <a:cxnSpLocks/>
          </p:cNvCxnSpPr>
          <p:nvPr/>
        </p:nvCxnSpPr>
        <p:spPr>
          <a:xfrm>
            <a:off x="6096000" y="2461488"/>
            <a:ext cx="0" cy="359508"/>
          </a:xfrm>
          <a:prstGeom prst="straightConnector1">
            <a:avLst/>
          </a:prstGeom>
          <a:ln w="38100" cap="rnd">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0770EB36-EDD4-664A-9A9E-C0F0A11E4E0C}"/>
              </a:ext>
            </a:extLst>
          </p:cNvPr>
          <p:cNvCxnSpPr>
            <a:cxnSpLocks/>
          </p:cNvCxnSpPr>
          <p:nvPr/>
        </p:nvCxnSpPr>
        <p:spPr>
          <a:xfrm rot="10800000" flipV="1">
            <a:off x="3268382" y="3177740"/>
            <a:ext cx="1764840" cy="491172"/>
          </a:xfrm>
          <a:prstGeom prst="bentConnector2">
            <a:avLst/>
          </a:prstGeom>
          <a:ln w="28575" cap="rnd">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117236FA-01F2-A4C4-82D0-F17332E90099}"/>
              </a:ext>
            </a:extLst>
          </p:cNvPr>
          <p:cNvCxnSpPr>
            <a:cxnSpLocks/>
          </p:cNvCxnSpPr>
          <p:nvPr/>
        </p:nvCxnSpPr>
        <p:spPr>
          <a:xfrm>
            <a:off x="7076710" y="3177740"/>
            <a:ext cx="2032404" cy="498606"/>
          </a:xfrm>
          <a:prstGeom prst="bentConnector2">
            <a:avLst/>
          </a:prstGeom>
          <a:ln w="28575" cap="rnd">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E3207AE-9095-C54D-7990-D13FFD8CD72C}"/>
              </a:ext>
            </a:extLst>
          </p:cNvPr>
          <p:cNvCxnSpPr>
            <a:cxnSpLocks/>
          </p:cNvCxnSpPr>
          <p:nvPr/>
        </p:nvCxnSpPr>
        <p:spPr>
          <a:xfrm>
            <a:off x="3281082" y="4392965"/>
            <a:ext cx="746" cy="249345"/>
          </a:xfrm>
          <a:prstGeom prst="straightConnector1">
            <a:avLst/>
          </a:prstGeom>
          <a:ln w="28575" cap="rnd">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7D8DAE3-9071-C859-4C0D-FD879FD8643A}"/>
              </a:ext>
            </a:extLst>
          </p:cNvPr>
          <p:cNvCxnSpPr>
            <a:cxnSpLocks/>
          </p:cNvCxnSpPr>
          <p:nvPr/>
        </p:nvCxnSpPr>
        <p:spPr>
          <a:xfrm>
            <a:off x="3272864" y="5047831"/>
            <a:ext cx="746" cy="249345"/>
          </a:xfrm>
          <a:prstGeom prst="straightConnector1">
            <a:avLst/>
          </a:prstGeom>
          <a:ln w="28575" cap="rnd">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80CAB82-0CFD-52A7-0B0B-B75ED26C34A2}"/>
              </a:ext>
            </a:extLst>
          </p:cNvPr>
          <p:cNvCxnSpPr>
            <a:cxnSpLocks/>
          </p:cNvCxnSpPr>
          <p:nvPr/>
        </p:nvCxnSpPr>
        <p:spPr>
          <a:xfrm>
            <a:off x="9109114" y="4403066"/>
            <a:ext cx="746" cy="249345"/>
          </a:xfrm>
          <a:prstGeom prst="straightConnector1">
            <a:avLst/>
          </a:prstGeom>
          <a:ln w="28575" cap="rnd">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1">
            <a:extLst>
              <a:ext uri="{FF2B5EF4-FFF2-40B4-BE49-F238E27FC236}">
                <a16:creationId xmlns:a16="http://schemas.microsoft.com/office/drawing/2014/main" id="{D71238FB-EDEE-538B-D6AC-399C44ADF05B}"/>
              </a:ext>
            </a:extLst>
          </p:cNvPr>
          <p:cNvSpPr txBox="1">
            <a:spLocks noChangeArrowheads="1"/>
          </p:cNvSpPr>
          <p:nvPr/>
        </p:nvSpPr>
        <p:spPr bwMode="auto">
          <a:xfrm>
            <a:off x="9192667" y="1649881"/>
            <a:ext cx="901518" cy="359508"/>
          </a:xfrm>
          <a:prstGeom prst="rect">
            <a:avLst/>
          </a:prstGeom>
          <a:solidFill>
            <a:schemeClr val="tx1"/>
          </a:solidFill>
          <a:ln w="9525">
            <a:solidFill>
              <a:schemeClr val="bg1"/>
            </a:solidFill>
            <a:miter lim="800000"/>
            <a:headEnd/>
            <a:tailEnd/>
          </a:ln>
        </p:spPr>
        <p:txBody>
          <a:bodyPr wrap="square" lIns="81254" tIns="40626" rIns="81254" bIns="40626">
            <a:spAutoFit/>
          </a:bodyPr>
          <a:lstStyle>
            <a:lvl1pPr eaLnBrk="0" hangingPunct="0">
              <a:defRPr sz="2000">
                <a:solidFill>
                  <a:schemeClr val="tx1"/>
                </a:solidFill>
                <a:latin typeface="Arial" pitchFamily="34" charset="0"/>
                <a:ea typeface="MS PGothic" pitchFamily="34" charset="-128"/>
              </a:defRPr>
            </a:lvl1pPr>
            <a:lvl2pPr marL="742950" indent="-285750" eaLnBrk="0" hangingPunct="0">
              <a:defRPr sz="2000">
                <a:solidFill>
                  <a:schemeClr val="tx1"/>
                </a:solidFill>
                <a:latin typeface="Arial" pitchFamily="34" charset="0"/>
                <a:ea typeface="MS PGothic" pitchFamily="34" charset="-128"/>
              </a:defRPr>
            </a:lvl2pPr>
            <a:lvl3pPr marL="1143000" indent="-228600" eaLnBrk="0" hangingPunct="0">
              <a:defRPr sz="2000">
                <a:solidFill>
                  <a:schemeClr val="tx1"/>
                </a:solidFill>
                <a:latin typeface="Arial" pitchFamily="34" charset="0"/>
                <a:ea typeface="MS PGothic" pitchFamily="34" charset="-128"/>
              </a:defRPr>
            </a:lvl3pPr>
            <a:lvl4pPr marL="1600200" indent="-228600" eaLnBrk="0" hangingPunct="0">
              <a:defRPr sz="2000">
                <a:solidFill>
                  <a:schemeClr val="tx1"/>
                </a:solidFill>
                <a:latin typeface="Arial" pitchFamily="34" charset="0"/>
                <a:ea typeface="MS PGothic" pitchFamily="34" charset="-128"/>
              </a:defRPr>
            </a:lvl4pPr>
            <a:lvl5pPr marL="2057400" indent="-228600" eaLnBrk="0" hangingPunct="0">
              <a:defRPr sz="2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MS PGothic" pitchFamily="34" charset="-128"/>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777"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N=63</a:t>
            </a:r>
          </a:p>
        </p:txBody>
      </p:sp>
      <p:sp>
        <p:nvSpPr>
          <p:cNvPr id="41" name="TextBox 40">
            <a:extLst>
              <a:ext uri="{FF2B5EF4-FFF2-40B4-BE49-F238E27FC236}">
                <a16:creationId xmlns:a16="http://schemas.microsoft.com/office/drawing/2014/main" id="{3BF08A82-BBCE-BA93-EC19-5EDD424DED9A}"/>
              </a:ext>
            </a:extLst>
          </p:cNvPr>
          <p:cNvSpPr txBox="1"/>
          <p:nvPr/>
        </p:nvSpPr>
        <p:spPr>
          <a:xfrm>
            <a:off x="5076352" y="5216366"/>
            <a:ext cx="4000723" cy="628990"/>
          </a:xfrm>
          <a:prstGeom prst="rect">
            <a:avLst/>
          </a:prstGeom>
          <a:solidFill>
            <a:schemeClr val="tx1"/>
          </a:solidFill>
          <a:ln>
            <a:solidFill>
              <a:srgbClr val="000000"/>
            </a:solidFill>
          </a:ln>
        </p:spPr>
        <p:txBody>
          <a:bodyPr wrap="none" lIns="81254" tIns="40626" rIns="81254" bIns="40626">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777"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ENROLMENT MAY 2012 – JUN 2013</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777"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DFCI, MSKCC, STANFORD</a:t>
            </a:r>
          </a:p>
        </p:txBody>
      </p:sp>
      <p:sp>
        <p:nvSpPr>
          <p:cNvPr id="42" name="Slide Number Placeholder 2">
            <a:extLst>
              <a:ext uri="{FF2B5EF4-FFF2-40B4-BE49-F238E27FC236}">
                <a16:creationId xmlns:a16="http://schemas.microsoft.com/office/drawing/2014/main" id="{6A8509E6-F381-67A0-45E3-4FC2D0CE9F12}"/>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Tree>
    <p:extLst>
      <p:ext uri="{BB962C8B-B14F-4D97-AF65-F5344CB8AC3E}">
        <p14:creationId xmlns:p14="http://schemas.microsoft.com/office/powerpoint/2010/main" val="161371278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C3439359-B961-4170-88FB-9AAA7FEE0EAB}"/>
              </a:ext>
            </a:extLst>
          </p:cNvPr>
          <p:cNvGraphicFramePr>
            <a:graphicFrameLocks noGrp="1"/>
          </p:cNvGraphicFramePr>
          <p:nvPr/>
        </p:nvGraphicFramePr>
        <p:xfrm>
          <a:off x="2569029" y="1967086"/>
          <a:ext cx="7620001" cy="2082404"/>
        </p:xfrm>
        <a:graphic>
          <a:graphicData uri="http://schemas.openxmlformats.org/drawingml/2006/table">
            <a:tbl>
              <a:tblPr/>
              <a:tblGrid>
                <a:gridCol w="1668405">
                  <a:extLst>
                    <a:ext uri="{9D8B030D-6E8A-4147-A177-3AD203B41FA5}">
                      <a16:colId xmlns:a16="http://schemas.microsoft.com/office/drawing/2014/main" val="20000"/>
                    </a:ext>
                  </a:extLst>
                </a:gridCol>
                <a:gridCol w="1487899">
                  <a:extLst>
                    <a:ext uri="{9D8B030D-6E8A-4147-A177-3AD203B41FA5}">
                      <a16:colId xmlns:a16="http://schemas.microsoft.com/office/drawing/2014/main" val="20001"/>
                    </a:ext>
                  </a:extLst>
                </a:gridCol>
                <a:gridCol w="1487899">
                  <a:extLst>
                    <a:ext uri="{9D8B030D-6E8A-4147-A177-3AD203B41FA5}">
                      <a16:colId xmlns:a16="http://schemas.microsoft.com/office/drawing/2014/main" val="20002"/>
                    </a:ext>
                  </a:extLst>
                </a:gridCol>
                <a:gridCol w="1487899">
                  <a:extLst>
                    <a:ext uri="{9D8B030D-6E8A-4147-A177-3AD203B41FA5}">
                      <a16:colId xmlns:a16="http://schemas.microsoft.com/office/drawing/2014/main" val="20003"/>
                    </a:ext>
                  </a:extLst>
                </a:gridCol>
                <a:gridCol w="1487899">
                  <a:extLst>
                    <a:ext uri="{9D8B030D-6E8A-4147-A177-3AD203B41FA5}">
                      <a16:colId xmlns:a16="http://schemas.microsoft.com/office/drawing/2014/main" val="20004"/>
                    </a:ext>
                  </a:extLst>
                </a:gridCol>
              </a:tblGrid>
              <a:tr h="728663">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684213"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E44C16"/>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800" b="1" i="1" kern="1200">
                          <a:solidFill>
                            <a:srgbClr val="F8F8F8"/>
                          </a:solidFill>
                          <a:latin typeface="+mn-lt"/>
                          <a:ea typeface="+mn-ea"/>
                          <a:cs typeface="+mn-cs"/>
                        </a:rPr>
                        <a:t>MYD88</a:t>
                      </a:r>
                      <a:r>
                        <a:rPr lang="en-US" altLang="en-US" sz="1800" b="1" i="1" kern="1200" baseline="30000">
                          <a:solidFill>
                            <a:srgbClr val="F8F8F8"/>
                          </a:solidFill>
                          <a:latin typeface="+mn-lt"/>
                          <a:ea typeface="+mn-ea"/>
                          <a:cs typeface="+mn-cs"/>
                        </a:rPr>
                        <a:t>MUT</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800" b="1" i="1" kern="1200">
                          <a:solidFill>
                            <a:srgbClr val="F8F8F8"/>
                          </a:solidFill>
                          <a:latin typeface="+mn-lt"/>
                          <a:ea typeface="+mn-ea"/>
                          <a:cs typeface="+mn-cs"/>
                        </a:rPr>
                        <a:t>CXCR4</a:t>
                      </a:r>
                      <a:r>
                        <a:rPr lang="en-US" altLang="en-US" sz="1800" b="1" i="1" kern="1200" baseline="30000">
                          <a:solidFill>
                            <a:srgbClr val="F8F8F8"/>
                          </a:solidFill>
                          <a:latin typeface="+mn-lt"/>
                          <a:ea typeface="+mn-ea"/>
                          <a:cs typeface="+mn-cs"/>
                        </a:rPr>
                        <a:t>WT</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E44C16"/>
                    </a:solidFill>
                  </a:tcPr>
                </a:tc>
                <a:tc>
                  <a:txBody>
                    <a:bodyPr/>
                    <a:lstStyle>
                      <a:lvl1pPr>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800" b="1" i="1" kern="1200">
                          <a:solidFill>
                            <a:srgbClr val="F8F8F8"/>
                          </a:solidFill>
                          <a:latin typeface="+mn-lt"/>
                          <a:ea typeface="+mn-ea"/>
                          <a:cs typeface="+mn-cs"/>
                        </a:rPr>
                        <a:t>MYD88</a:t>
                      </a:r>
                      <a:r>
                        <a:rPr lang="en-US" altLang="en-US" sz="1800" b="1" i="1" kern="1200" baseline="30000">
                          <a:solidFill>
                            <a:srgbClr val="F8F8F8"/>
                          </a:solidFill>
                          <a:latin typeface="+mn-lt"/>
                          <a:ea typeface="+mn-ea"/>
                          <a:cs typeface="+mn-cs"/>
                        </a:rPr>
                        <a:t>MUT</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800" b="1" i="1" kern="1200">
                          <a:solidFill>
                            <a:srgbClr val="F8F8F8"/>
                          </a:solidFill>
                          <a:latin typeface="+mn-lt"/>
                          <a:ea typeface="+mn-ea"/>
                          <a:cs typeface="+mn-cs"/>
                        </a:rPr>
                        <a:t>CXCR4</a:t>
                      </a:r>
                      <a:r>
                        <a:rPr lang="en-US" altLang="en-US" sz="1800" b="1" i="1" kern="1200" baseline="30000">
                          <a:solidFill>
                            <a:srgbClr val="F8F8F8"/>
                          </a:solidFill>
                          <a:latin typeface="+mn-lt"/>
                          <a:ea typeface="+mn-ea"/>
                          <a:cs typeface="+mn-cs"/>
                        </a:rPr>
                        <a:t>WHIM</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E44C16"/>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800" b="1" i="1" kern="1200">
                          <a:solidFill>
                            <a:srgbClr val="F8F8F8"/>
                          </a:solidFill>
                          <a:latin typeface="+mn-lt"/>
                          <a:ea typeface="+mn-ea"/>
                          <a:cs typeface="+mn-cs"/>
                        </a:rPr>
                        <a:t>MYD88</a:t>
                      </a:r>
                      <a:r>
                        <a:rPr lang="en-US" altLang="en-US" sz="1800" b="1" i="1" kern="1200" baseline="30000">
                          <a:solidFill>
                            <a:srgbClr val="F8F8F8"/>
                          </a:solidFill>
                          <a:latin typeface="+mn-lt"/>
                          <a:ea typeface="+mn-ea"/>
                          <a:cs typeface="+mn-cs"/>
                        </a:rPr>
                        <a:t>WT</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800" b="1" i="1" kern="1200">
                          <a:solidFill>
                            <a:srgbClr val="F8F8F8"/>
                          </a:solidFill>
                          <a:latin typeface="+mn-lt"/>
                          <a:ea typeface="+mn-ea"/>
                          <a:cs typeface="+mn-cs"/>
                        </a:rPr>
                        <a:t>CXCR4</a:t>
                      </a:r>
                      <a:r>
                        <a:rPr lang="en-US" altLang="en-US" sz="1800" b="1" i="1" kern="1200" baseline="30000">
                          <a:solidFill>
                            <a:srgbClr val="F8F8F8"/>
                          </a:solidFill>
                          <a:latin typeface="+mn-lt"/>
                          <a:ea typeface="+mn-ea"/>
                          <a:cs typeface="+mn-cs"/>
                        </a:rPr>
                        <a:t>WT</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E44C16"/>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800" b="1" kern="1200">
                          <a:solidFill>
                            <a:srgbClr val="F8F8F8"/>
                          </a:solidFill>
                          <a:latin typeface="+mn-lt"/>
                          <a:ea typeface="+mn-ea"/>
                          <a:cs typeface="+mn-cs"/>
                        </a:rPr>
                        <a:t>p-value</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E44C16"/>
                    </a:solidFill>
                  </a:tcPr>
                </a:tc>
                <a:extLst>
                  <a:ext uri="{0D108BD9-81ED-4DB2-BD59-A6C34878D82A}">
                    <a16:rowId xmlns:a16="http://schemas.microsoft.com/office/drawing/2014/main" val="10000"/>
                  </a:ext>
                </a:extLst>
              </a:tr>
              <a:tr h="451247">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N=</a:t>
                      </a:r>
                      <a:endParaRPr kumimoji="0" lang="en-US" altLang="en-US" sz="1800" b="1"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5D0CC"/>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36</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5D0CC"/>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21</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5D0CC"/>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5</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5D0CC"/>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5D0CC"/>
                    </a:solidFill>
                  </a:tcPr>
                </a:tc>
                <a:extLst>
                  <a:ext uri="{0D108BD9-81ED-4DB2-BD59-A6C34878D82A}">
                    <a16:rowId xmlns:a16="http://schemas.microsoft.com/office/drawing/2014/main" val="10001"/>
                  </a:ext>
                </a:extLst>
              </a:tr>
              <a:tr h="451247">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Overall RR</a:t>
                      </a:r>
                      <a:endParaRPr kumimoji="0" lang="en-US" altLang="en-US" sz="1800" b="1"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AE9E7"/>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100%</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AE9E7"/>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85.7%</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AE9E7"/>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60%</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AE9E7"/>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&lt;0.01</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AE9E7"/>
                    </a:solidFill>
                  </a:tcPr>
                </a:tc>
                <a:extLst>
                  <a:ext uri="{0D108BD9-81ED-4DB2-BD59-A6C34878D82A}">
                    <a16:rowId xmlns:a16="http://schemas.microsoft.com/office/drawing/2014/main" val="10002"/>
                  </a:ext>
                </a:extLst>
              </a:tr>
              <a:tr h="451247">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Major RR</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5D0CC"/>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91.</a:t>
                      </a:r>
                      <a:r>
                        <a:rPr kumimoji="0" lang="en-US" altLang="en-US" sz="1800" b="0" i="0" u="none" strike="noStrike" kern="1200" cap="none" normalizeH="0" baseline="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rPr>
                        <a:t>7</a:t>
                      </a: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5D0CC"/>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61.9%</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5D0CC"/>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0%</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5D0CC"/>
                    </a:solidFill>
                  </a:tcPr>
                </a:tc>
                <a:tc>
                  <a:txBody>
                    <a:bodyPr/>
                    <a:lstStyle>
                      <a:lvl1pPr defTabSz="684213">
                        <a:spcBef>
                          <a:spcPct val="20000"/>
                        </a:spcBef>
                        <a:buClr>
                          <a:schemeClr val="accent1"/>
                        </a:buClr>
                        <a:buSzPct val="85000"/>
                        <a:buFont typeface="Wingdings" panose="05000000000000000000" pitchFamily="2" charset="2"/>
                        <a:defRPr sz="1600">
                          <a:solidFill>
                            <a:srgbClr val="262626"/>
                          </a:solidFill>
                          <a:latin typeface="Arial" panose="020B0604020202020204" pitchFamily="34" charset="0"/>
                          <a:ea typeface="MS PGothic" panose="020B0600070205080204" pitchFamily="34" charset="-128"/>
                          <a:cs typeface="Arial" panose="020B0604020202020204" pitchFamily="34" charset="0"/>
                        </a:defRPr>
                      </a:lvl1pPr>
                      <a:lvl2pPr marL="341313" defTabSz="684213">
                        <a:spcBef>
                          <a:spcPct val="20000"/>
                        </a:spcBef>
                        <a:buClr>
                          <a:schemeClr val="accent2"/>
                        </a:buClr>
                        <a:buFont typeface="Arial" panose="020B0604020202020204" pitchFamily="34" charset="0"/>
                        <a:defRPr sz="1300">
                          <a:solidFill>
                            <a:srgbClr val="262626"/>
                          </a:solidFill>
                          <a:latin typeface="Arial" panose="020B0604020202020204" pitchFamily="34" charset="0"/>
                          <a:ea typeface="MS PGothic" panose="020B0600070205080204" pitchFamily="34" charset="-128"/>
                          <a:cs typeface="Arial" panose="020B0604020202020204" pitchFamily="34" charset="0"/>
                        </a:defRPr>
                      </a:lvl2pPr>
                      <a:lvl3pPr marL="684213" defTabSz="684213">
                        <a:spcBef>
                          <a:spcPct val="20000"/>
                        </a:spcBef>
                        <a:buClr>
                          <a:srgbClr val="F95602"/>
                        </a:buClr>
                        <a:buFont typeface="Arial" panose="020B0604020202020204" pitchFamily="34" charset="0"/>
                        <a:defRPr sz="1200">
                          <a:solidFill>
                            <a:srgbClr val="262626"/>
                          </a:solidFill>
                          <a:latin typeface="Arial" panose="020B0604020202020204" pitchFamily="34" charset="0"/>
                          <a:ea typeface="MS PGothic" panose="020B0600070205080204" pitchFamily="34" charset="-128"/>
                          <a:cs typeface="Arial" panose="020B0604020202020204" pitchFamily="34" charset="0"/>
                        </a:defRPr>
                      </a:lvl3pPr>
                      <a:lvl4pPr marL="1027113" defTabSz="684213">
                        <a:spcBef>
                          <a:spcPct val="20000"/>
                        </a:spcBef>
                        <a:buClr>
                          <a:srgbClr val="60605B"/>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4pPr>
                      <a:lvl5pPr marL="1370013" defTabSz="684213">
                        <a:spcBef>
                          <a:spcPct val="20000"/>
                        </a:spcBef>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5pPr>
                      <a:lvl6pPr marL="18272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6pPr>
                      <a:lvl7pPr marL="22844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7pPr>
                      <a:lvl8pPr marL="27416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8pPr>
                      <a:lvl9pPr marL="3198813" indent="1588" defTabSz="684213" eaLnBrk="0" fontAlgn="base" hangingPunct="0">
                        <a:spcBef>
                          <a:spcPct val="20000"/>
                        </a:spcBef>
                        <a:spcAft>
                          <a:spcPct val="0"/>
                        </a:spcAft>
                        <a:buClr>
                          <a:srgbClr val="4BACC6"/>
                        </a:buClr>
                        <a:buFont typeface="Arial" panose="020B0604020202020204" pitchFamily="34" charset="0"/>
                        <a:defRPr sz="1000">
                          <a:solidFill>
                            <a:srgbClr val="262626"/>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&lt;0.01</a:t>
                      </a:r>
                    </a:p>
                  </a:txBody>
                  <a:tcPr marL="68581" marR="68581" marT="34289" marB="3428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5D0CC"/>
                    </a:solidFill>
                  </a:tcPr>
                </a:tc>
                <a:extLst>
                  <a:ext uri="{0D108BD9-81ED-4DB2-BD59-A6C34878D82A}">
                    <a16:rowId xmlns:a16="http://schemas.microsoft.com/office/drawing/2014/main" val="10003"/>
                  </a:ext>
                </a:extLst>
              </a:tr>
            </a:tbl>
          </a:graphicData>
        </a:graphic>
      </p:graphicFrame>
      <p:sp>
        <p:nvSpPr>
          <p:cNvPr id="3" name="Slide Number Placeholder 2">
            <a:extLst>
              <a:ext uri="{FF2B5EF4-FFF2-40B4-BE49-F238E27FC236}">
                <a16:creationId xmlns:a16="http://schemas.microsoft.com/office/drawing/2014/main" id="{47F6FE0F-4AAD-EEC6-4021-51A0DF27ED9E}"/>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B6B336B7-7A4F-1C1B-A997-8CF19D642A33}"/>
              </a:ext>
            </a:extLst>
          </p:cNvPr>
          <p:cNvSpPr txBox="1">
            <a:spLocks/>
          </p:cNvSpPr>
          <p:nvPr/>
        </p:nvSpPr>
        <p:spPr>
          <a:xfrm>
            <a:off x="739449" y="116957"/>
            <a:ext cx="10637384" cy="905449"/>
          </a:xfrm>
          <a:prstGeom prst="rect">
            <a:avLst/>
          </a:prstGeom>
        </p:spPr>
        <p:txBody>
          <a:bodyPr vert="horz" lIns="91440" tIns="45720" rIns="0" bIns="45720" rtlCol="0" anchor="ctr">
            <a:noAutofit/>
          </a:bodyPr>
          <a:lstStyle>
            <a:lvl1pPr algn="l" defTabSz="914400" rtl="0" eaLnBrk="1" latinLnBrk="0" hangingPunct="1">
              <a:lnSpc>
                <a:spcPct val="90000"/>
              </a:lnSpc>
              <a:spcBef>
                <a:spcPct val="0"/>
              </a:spcBef>
              <a:buNone/>
              <a:defRPr sz="2800" b="1" i="0" kern="1200" cap="none"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Responses to ibrutinib are impacted by </a:t>
            </a:r>
            <a:r>
              <a:rPr kumimoji="0" lang="en-US" sz="2800" b="1" i="1"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MYD88</a:t>
            </a:r>
            <a:r>
              <a:rPr kumimoji="0" lang="en-US"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 </a:t>
            </a:r>
            <a:br>
              <a:rPr kumimoji="0" lang="en-US"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(L265P and non-L265P) and </a:t>
            </a:r>
            <a:r>
              <a:rPr kumimoji="0" lang="en-US" sz="2800" b="1" i="1"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CXCR4</a:t>
            </a:r>
            <a:r>
              <a:rPr kumimoji="0" lang="en-US"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rPr>
              <a:t> mutations</a:t>
            </a:r>
            <a:endParaRPr kumimoji="0" lang="en-GB" sz="2800" b="1" i="0" u="none" strike="noStrike" kern="1200" cap="none" spc="0" normalizeH="0" baseline="0" noProof="0">
              <a:ln>
                <a:noFill/>
              </a:ln>
              <a:solidFill>
                <a:srgbClr val="283349"/>
              </a:solidFill>
              <a:effectLst/>
              <a:uLnTx/>
              <a:uFillTx/>
              <a:latin typeface="Arial" panose="020B0604020202020204" pitchFamily="34" charset="0"/>
              <a:ea typeface="+mj-ea"/>
              <a:cs typeface="Arial" panose="020B0604020202020204" pitchFamily="34" charset="0"/>
            </a:endParaRPr>
          </a:p>
        </p:txBody>
      </p:sp>
      <p:sp>
        <p:nvSpPr>
          <p:cNvPr id="7" name="TextBox 6">
            <a:extLst>
              <a:ext uri="{FF2B5EF4-FFF2-40B4-BE49-F238E27FC236}">
                <a16:creationId xmlns:a16="http://schemas.microsoft.com/office/drawing/2014/main" id="{83D8BFDF-FA95-83AF-C713-1A05A3D5F9F4}"/>
              </a:ext>
            </a:extLst>
          </p:cNvPr>
          <p:cNvSpPr txBox="1"/>
          <p:nvPr/>
        </p:nvSpPr>
        <p:spPr>
          <a:xfrm>
            <a:off x="883579" y="6047497"/>
            <a:ext cx="1059464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AS-PCR, allele-specific polymerase-chain-reaction; </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C-X-C chemokine receptor 4; MUT, mutated; </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myeloid differentiation primary response 88; RR, response rate; WHIM, warts, hypogammaglobulinemia, infections, and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myelokathexis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WT, wild type</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Treon SP et al. N Engl J Med. 2015;373:584-586; NEJM 2015; Letter to Editor, August 6, 2015.</a:t>
            </a:r>
            <a:endPar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endParaRPr>
          </a:p>
        </p:txBody>
      </p:sp>
      <p:sp>
        <p:nvSpPr>
          <p:cNvPr id="15" name="TextBox 14">
            <a:extLst>
              <a:ext uri="{FF2B5EF4-FFF2-40B4-BE49-F238E27FC236}">
                <a16:creationId xmlns:a16="http://schemas.microsoft.com/office/drawing/2014/main" id="{B315118F-86F3-FE2D-CF12-81225B5865DA}"/>
              </a:ext>
            </a:extLst>
          </p:cNvPr>
          <p:cNvSpPr txBox="1"/>
          <p:nvPr/>
        </p:nvSpPr>
        <p:spPr>
          <a:xfrm>
            <a:off x="2743372" y="4507065"/>
            <a:ext cx="3011090" cy="738664"/>
          </a:xfrm>
          <a:prstGeom prst="rect">
            <a:avLst/>
          </a:prstGeom>
          <a:noFill/>
          <a:ln w="28575">
            <a:solidFill>
              <a:srgbClr val="C00000"/>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C00000"/>
                </a:solidFill>
                <a:effectLst/>
                <a:uLnTx/>
                <a:uFillTx/>
                <a:latin typeface="Arial" charset="0"/>
              </a:rPr>
              <a:t>2 patients subsequently found to have other </a:t>
            </a:r>
            <a:r>
              <a:rPr kumimoji="0" lang="en-US" sz="1400" b="1" i="1" u="none" strike="noStrike" kern="1200" cap="none" spc="0" normalizeH="0" baseline="0" noProof="0">
                <a:ln>
                  <a:noFill/>
                </a:ln>
                <a:solidFill>
                  <a:srgbClr val="C00000"/>
                </a:solidFill>
                <a:effectLst/>
                <a:uLnTx/>
                <a:uFillTx/>
                <a:latin typeface="Arial" charset="0"/>
              </a:rPr>
              <a:t>MYD88</a:t>
            </a:r>
            <a:r>
              <a:rPr kumimoji="0" lang="en-US" sz="1400" b="1" i="0" u="none" strike="noStrike" kern="1200" cap="none" spc="0" normalizeH="0" baseline="0" noProof="0">
                <a:ln>
                  <a:noFill/>
                </a:ln>
                <a:solidFill>
                  <a:srgbClr val="C00000"/>
                </a:solidFill>
                <a:effectLst/>
                <a:uLnTx/>
                <a:uFillTx/>
                <a:latin typeface="Arial" charset="0"/>
              </a:rPr>
              <a:t> mutations not picked up by AS-PCR </a:t>
            </a:r>
            <a:endParaRPr kumimoji="0" lang="en-GB" sz="1400" b="1" i="0" u="none" strike="noStrike" kern="1200" cap="none" spc="0" normalizeH="0" baseline="0" noProof="0">
              <a:ln>
                <a:noFill/>
              </a:ln>
              <a:solidFill>
                <a:srgbClr val="C00000"/>
              </a:solidFill>
              <a:effectLst/>
              <a:uLnTx/>
              <a:uFillTx/>
              <a:latin typeface="Arial" charset="0"/>
            </a:endParaRPr>
          </a:p>
        </p:txBody>
      </p:sp>
      <p:sp>
        <p:nvSpPr>
          <p:cNvPr id="16" name="Oval 15">
            <a:extLst>
              <a:ext uri="{FF2B5EF4-FFF2-40B4-BE49-F238E27FC236}">
                <a16:creationId xmlns:a16="http://schemas.microsoft.com/office/drawing/2014/main" id="{3B98B0CB-BC4D-08F1-32FC-0314B54BF0A0}"/>
              </a:ext>
            </a:extLst>
          </p:cNvPr>
          <p:cNvSpPr/>
          <p:nvPr/>
        </p:nvSpPr>
        <p:spPr>
          <a:xfrm>
            <a:off x="7641771" y="3559627"/>
            <a:ext cx="608410" cy="5322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cxnSp>
        <p:nvCxnSpPr>
          <p:cNvPr id="18" name="Straight Arrow Connector 17">
            <a:extLst>
              <a:ext uri="{FF2B5EF4-FFF2-40B4-BE49-F238E27FC236}">
                <a16:creationId xmlns:a16="http://schemas.microsoft.com/office/drawing/2014/main" id="{0A639A54-D973-E050-A842-5493E12F26FC}"/>
              </a:ext>
            </a:extLst>
          </p:cNvPr>
          <p:cNvCxnSpPr>
            <a:cxnSpLocks/>
            <a:stCxn id="15" idx="3"/>
            <a:endCxn id="16" idx="3"/>
          </p:cNvCxnSpPr>
          <p:nvPr/>
        </p:nvCxnSpPr>
        <p:spPr>
          <a:xfrm flipV="1">
            <a:off x="5754462" y="4013896"/>
            <a:ext cx="1976409" cy="862501"/>
          </a:xfrm>
          <a:prstGeom prst="straightConnector1">
            <a:avLst/>
          </a:prstGeom>
          <a:ln w="28575" cap="rnd">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41682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9EA18F-54CA-32C2-5E57-C08C5E445333}"/>
              </a:ext>
            </a:extLst>
          </p:cNvPr>
          <p:cNvSpPr>
            <a:spLocks noGrp="1"/>
          </p:cNvSpPr>
          <p:nvPr>
            <p:ph type="ctrTitle"/>
          </p:nvPr>
        </p:nvSpPr>
        <p:spPr/>
        <p:txBody>
          <a:bodyPr/>
          <a:lstStyle/>
          <a:p>
            <a:r>
              <a:rPr lang="en-US"/>
              <a:t>Ibrutinib activity in previously treated WM:</a:t>
            </a:r>
            <a:br>
              <a:rPr lang="en-US"/>
            </a:br>
            <a:r>
              <a:rPr lang="en-US"/>
              <a:t>Updated PFS of the pivotal trial (median F/U 59 months)</a:t>
            </a:r>
            <a:endParaRPr lang="en-GB"/>
          </a:p>
        </p:txBody>
      </p:sp>
      <p:sp>
        <p:nvSpPr>
          <p:cNvPr id="10" name="TextBox 9">
            <a:extLst>
              <a:ext uri="{FF2B5EF4-FFF2-40B4-BE49-F238E27FC236}">
                <a16:creationId xmlns:a16="http://schemas.microsoft.com/office/drawing/2014/main" id="{1F23D3E2-8F9B-2183-7B69-26F7B0E0D07A}"/>
              </a:ext>
            </a:extLst>
          </p:cNvPr>
          <p:cNvSpPr txBox="1"/>
          <p:nvPr/>
        </p:nvSpPr>
        <p:spPr>
          <a:xfrm>
            <a:off x="883579" y="6047497"/>
            <a:ext cx="1059464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4; MUT, mutated; F/U, follow-up;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OS, overall survival;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PFS</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progression-free survival; </a:t>
            </a:r>
            <a:b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b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WM, Waldenström’s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cs typeface="Arial"/>
                <a:sym typeface="Arial"/>
              </a:rPr>
              <a:t>Adapted from </a:t>
            </a:r>
            <a:r>
              <a:rPr kumimoji="0" lang="da-DK"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Treon SP et al. J Clin Oncol. 2021;39(6):565-575</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a:t>
            </a:r>
            <a:r>
              <a:rPr kumimoji="0" lang="da-DK"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a:t>
            </a:r>
          </a:p>
        </p:txBody>
      </p:sp>
      <p:sp>
        <p:nvSpPr>
          <p:cNvPr id="11" name="Slide Number Placeholder 2">
            <a:extLst>
              <a:ext uri="{FF2B5EF4-FFF2-40B4-BE49-F238E27FC236}">
                <a16:creationId xmlns:a16="http://schemas.microsoft.com/office/drawing/2014/main" id="{47A70837-026E-22BA-65A3-B30994151D2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2" name="TextBox 1">
            <a:extLst>
              <a:ext uri="{FF2B5EF4-FFF2-40B4-BE49-F238E27FC236}">
                <a16:creationId xmlns:a16="http://schemas.microsoft.com/office/drawing/2014/main" id="{196521FC-12E2-89BE-8CA6-6A5B772009E3}"/>
              </a:ext>
            </a:extLst>
          </p:cNvPr>
          <p:cNvSpPr txBox="1"/>
          <p:nvPr/>
        </p:nvSpPr>
        <p:spPr>
          <a:xfrm>
            <a:off x="5882714" y="1783344"/>
            <a:ext cx="4242955" cy="369332"/>
          </a:xfrm>
          <a:prstGeom prst="rect">
            <a:avLst/>
          </a:prstGeom>
          <a:noFill/>
        </p:spPr>
        <p:txBody>
          <a:bodyPr wrap="square" rtlCol="0">
            <a:spAutoFit/>
          </a:bodyPr>
          <a:lstStyle/>
          <a:p>
            <a:pPr marL="0" marR="0" lvl="0" indent="0" algn="ctr" defTabSz="33932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a:ln>
                  <a:noFill/>
                </a:ln>
                <a:solidFill>
                  <a:prstClr val="black">
                    <a:lumMod val="75000"/>
                    <a:lumOff val="25000"/>
                  </a:prstClr>
                </a:solidFill>
                <a:effectLst/>
                <a:uLnTx/>
                <a:uFillTx/>
                <a:latin typeface="Arial" charset="0"/>
                <a:ea typeface="ＭＳ Ｐゴシック" charset="-128"/>
                <a:cs typeface="+mn-cs"/>
              </a:rPr>
              <a:t>MYD88</a:t>
            </a:r>
            <a:r>
              <a:rPr kumimoji="0" lang="en-US" sz="1800" b="1" i="0" u="none" strike="noStrike" kern="1200" cap="none" spc="0" normalizeH="0" baseline="0" noProof="0">
                <a:ln>
                  <a:noFill/>
                </a:ln>
                <a:solidFill>
                  <a:prstClr val="black">
                    <a:lumMod val="75000"/>
                    <a:lumOff val="25000"/>
                  </a:prstClr>
                </a:solidFill>
                <a:effectLst/>
                <a:uLnTx/>
                <a:uFillTx/>
                <a:latin typeface="Arial" charset="0"/>
                <a:ea typeface="ＭＳ Ｐゴシック" charset="-128"/>
                <a:cs typeface="+mn-cs"/>
              </a:rPr>
              <a:t> and </a:t>
            </a:r>
            <a:r>
              <a:rPr kumimoji="0" lang="en-US" sz="1800" b="1" i="1" u="none" strike="noStrike" kern="1200" cap="none" spc="0" normalizeH="0" baseline="0" noProof="0">
                <a:ln>
                  <a:noFill/>
                </a:ln>
                <a:solidFill>
                  <a:prstClr val="black">
                    <a:lumMod val="75000"/>
                    <a:lumOff val="25000"/>
                  </a:prstClr>
                </a:solidFill>
                <a:effectLst/>
                <a:uLnTx/>
                <a:uFillTx/>
                <a:latin typeface="Arial" charset="0"/>
                <a:ea typeface="ＭＳ Ｐゴシック" charset="-128"/>
                <a:cs typeface="+mn-cs"/>
              </a:rPr>
              <a:t>CXCR4</a:t>
            </a:r>
            <a:r>
              <a:rPr kumimoji="0" lang="en-US" sz="1800" b="1" i="0" u="none" strike="noStrike" kern="1200" cap="none" spc="0" normalizeH="0" baseline="0" noProof="0">
                <a:ln>
                  <a:noFill/>
                </a:ln>
                <a:solidFill>
                  <a:prstClr val="black">
                    <a:lumMod val="75000"/>
                    <a:lumOff val="25000"/>
                  </a:prstClr>
                </a:solidFill>
                <a:effectLst/>
                <a:uLnTx/>
                <a:uFillTx/>
                <a:latin typeface="Arial" charset="0"/>
                <a:ea typeface="ＭＳ Ｐゴシック" charset="-128"/>
                <a:cs typeface="+mn-cs"/>
              </a:rPr>
              <a:t> Mutation Status</a:t>
            </a:r>
          </a:p>
        </p:txBody>
      </p:sp>
      <p:sp>
        <p:nvSpPr>
          <p:cNvPr id="3" name="TextBox 2">
            <a:extLst>
              <a:ext uri="{FF2B5EF4-FFF2-40B4-BE49-F238E27FC236}">
                <a16:creationId xmlns:a16="http://schemas.microsoft.com/office/drawing/2014/main" id="{E07E9E43-2C76-A06C-9C58-C243D134FB21}"/>
              </a:ext>
            </a:extLst>
          </p:cNvPr>
          <p:cNvSpPr txBox="1"/>
          <p:nvPr/>
        </p:nvSpPr>
        <p:spPr>
          <a:xfrm>
            <a:off x="2853494" y="1783344"/>
            <a:ext cx="2528454" cy="369332"/>
          </a:xfrm>
          <a:prstGeom prst="rect">
            <a:avLst/>
          </a:prstGeom>
          <a:noFill/>
        </p:spPr>
        <p:txBody>
          <a:bodyPr wrap="square" rtlCol="0">
            <a:spAutoFit/>
          </a:bodyPr>
          <a:lstStyle/>
          <a:p>
            <a:pPr marL="0" marR="0" lvl="0" indent="0" algn="ctr" defTabSz="33932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Arial" charset="0"/>
                <a:ea typeface="ＭＳ Ｐゴシック" charset="-128"/>
                <a:cs typeface="+mn-cs"/>
              </a:rPr>
              <a:t>All patients</a:t>
            </a:r>
          </a:p>
        </p:txBody>
      </p:sp>
      <p:sp>
        <p:nvSpPr>
          <p:cNvPr id="4" name="TextBox 3">
            <a:extLst>
              <a:ext uri="{FF2B5EF4-FFF2-40B4-BE49-F238E27FC236}">
                <a16:creationId xmlns:a16="http://schemas.microsoft.com/office/drawing/2014/main" id="{87E7EEFB-97EB-1847-427E-512BFB8742A7}"/>
              </a:ext>
            </a:extLst>
          </p:cNvPr>
          <p:cNvSpPr txBox="1"/>
          <p:nvPr/>
        </p:nvSpPr>
        <p:spPr>
          <a:xfrm>
            <a:off x="3112800" y="4787822"/>
            <a:ext cx="1707199" cy="674736"/>
          </a:xfrm>
          <a:prstGeom prst="rect">
            <a:avLst/>
          </a:prstGeom>
          <a:noFill/>
        </p:spPr>
        <p:txBody>
          <a:bodyPr wrap="none" rtlCol="0">
            <a:spAutoFit/>
          </a:bodyPr>
          <a:lstStyle/>
          <a:p>
            <a:pPr marL="0" marR="0" lvl="0" indent="0" algn="l" defTabSz="685783" rtl="0" eaLnBrk="1" fontAlgn="auto" latinLnBrk="0" hangingPunct="1">
              <a:lnSpc>
                <a:spcPts val="2400"/>
              </a:lnSpc>
              <a:spcBef>
                <a:spcPts val="0"/>
              </a:spcBef>
              <a:spcAft>
                <a:spcPts val="0"/>
              </a:spcAft>
              <a:buClrTx/>
              <a:buSzTx/>
              <a:buFontTx/>
              <a:buNone/>
              <a:tabLst>
                <a:tab pos="1125141" algn="l"/>
              </a:tabLst>
              <a:defRPr/>
            </a:pPr>
            <a:r>
              <a:rPr kumimoji="0" lang="en-US" sz="1500" b="1" i="0" u="none" strike="noStrike" kern="0" cap="none" spc="0" normalizeH="0" baseline="0" noProof="0">
                <a:ln>
                  <a:noFill/>
                </a:ln>
                <a:solidFill>
                  <a:srgbClr val="A9233D"/>
                </a:solidFill>
                <a:effectLst/>
                <a:uLnTx/>
                <a:uFillTx/>
                <a:latin typeface="Arial" panose="020B0604020202020204" pitchFamily="34" charset="0"/>
                <a:ea typeface="Calibri" panose="020F0502020204030204" pitchFamily="34" charset="0"/>
                <a:cs typeface="Arial" panose="020B0604020202020204" pitchFamily="34" charset="0"/>
              </a:rPr>
              <a:t>5-year PFS: 	54%</a:t>
            </a:r>
          </a:p>
          <a:p>
            <a:pPr marL="0" marR="0" lvl="0" indent="0" algn="l" defTabSz="685783" rtl="0" eaLnBrk="1" fontAlgn="auto" latinLnBrk="0" hangingPunct="1">
              <a:lnSpc>
                <a:spcPts val="2400"/>
              </a:lnSpc>
              <a:spcBef>
                <a:spcPts val="0"/>
              </a:spcBef>
              <a:spcAft>
                <a:spcPts val="0"/>
              </a:spcAft>
              <a:buClrTx/>
              <a:buSzTx/>
              <a:buFontTx/>
              <a:buNone/>
              <a:tabLst>
                <a:tab pos="1125141" algn="l"/>
              </a:tabLst>
              <a:defRPr/>
            </a:pPr>
            <a:r>
              <a:rPr kumimoji="0" lang="en-US" sz="1500" b="1" i="0" u="none" strike="noStrike" kern="0" cap="none" spc="0" normalizeH="0" baseline="0" noProof="0">
                <a:ln>
                  <a:noFill/>
                </a:ln>
                <a:solidFill>
                  <a:srgbClr val="A9233D"/>
                </a:solidFill>
                <a:effectLst/>
                <a:uLnTx/>
                <a:uFillTx/>
                <a:latin typeface="Arial" panose="020B0604020202020204" pitchFamily="34" charset="0"/>
                <a:ea typeface="ＭＳ Ｐゴシック" charset="-128"/>
                <a:cs typeface="Arial" panose="020B0604020202020204" pitchFamily="34" charset="0"/>
              </a:rPr>
              <a:t>5-year OS:  	87%</a:t>
            </a:r>
            <a:endParaRPr kumimoji="0" lang="en-US" sz="1500" b="1" i="0" u="none" strike="noStrike" kern="1200" cap="none" spc="0" normalizeH="0" baseline="0" noProof="0">
              <a:ln>
                <a:noFill/>
              </a:ln>
              <a:solidFill>
                <a:srgbClr val="A9233D"/>
              </a:solidFill>
              <a:effectLst/>
              <a:uLnTx/>
              <a:uFillTx/>
              <a:latin typeface="Arial" charset="0"/>
              <a:ea typeface="ＭＳ Ｐゴシック" charset="-128"/>
              <a:cs typeface="+mn-cs"/>
            </a:endParaRPr>
          </a:p>
        </p:txBody>
      </p:sp>
      <p:sp>
        <p:nvSpPr>
          <p:cNvPr id="5" name="Freeform 65">
            <a:extLst>
              <a:ext uri="{FF2B5EF4-FFF2-40B4-BE49-F238E27FC236}">
                <a16:creationId xmlns:a16="http://schemas.microsoft.com/office/drawing/2014/main" id="{D63D54CA-626A-6990-A87C-9F851FA0B2C2}"/>
              </a:ext>
            </a:extLst>
          </p:cNvPr>
          <p:cNvSpPr/>
          <p:nvPr/>
        </p:nvSpPr>
        <p:spPr>
          <a:xfrm>
            <a:off x="6883358" y="2473192"/>
            <a:ext cx="2494712" cy="1599724"/>
          </a:xfrm>
          <a:custGeom>
            <a:avLst/>
            <a:gdLst>
              <a:gd name="connsiteX0" fmla="*/ 0 w 4889500"/>
              <a:gd name="connsiteY0" fmla="*/ 0 h 3164416"/>
              <a:gd name="connsiteX1" fmla="*/ 10584 w 4889500"/>
              <a:gd name="connsiteY1" fmla="*/ 3164416 h 3164416"/>
              <a:gd name="connsiteX2" fmla="*/ 4889500 w 4889500"/>
              <a:gd name="connsiteY2" fmla="*/ 3164416 h 3164416"/>
            </a:gdLst>
            <a:ahLst/>
            <a:cxnLst>
              <a:cxn ang="0">
                <a:pos x="connsiteX0" y="connsiteY0"/>
              </a:cxn>
              <a:cxn ang="0">
                <a:pos x="connsiteX1" y="connsiteY1"/>
              </a:cxn>
              <a:cxn ang="0">
                <a:pos x="connsiteX2" y="connsiteY2"/>
              </a:cxn>
            </a:cxnLst>
            <a:rect l="l" t="t" r="r" b="b"/>
            <a:pathLst>
              <a:path w="4889500" h="3164416">
                <a:moveTo>
                  <a:pt x="0" y="0"/>
                </a:moveTo>
                <a:lnTo>
                  <a:pt x="10584" y="3164416"/>
                </a:lnTo>
                <a:lnTo>
                  <a:pt x="4889500" y="3164416"/>
                </a:lnTo>
              </a:path>
            </a:pathLst>
          </a:cu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6AC935B1-B0C0-756A-F093-F01A82E638B6}"/>
              </a:ext>
            </a:extLst>
          </p:cNvPr>
          <p:cNvGrpSpPr/>
          <p:nvPr/>
        </p:nvGrpSpPr>
        <p:grpSpPr>
          <a:xfrm>
            <a:off x="6935602" y="4073533"/>
            <a:ext cx="2389755" cy="48006"/>
            <a:chOff x="2070508" y="4358004"/>
            <a:chExt cx="3186340" cy="64008"/>
          </a:xfrm>
        </p:grpSpPr>
        <p:cxnSp>
          <p:nvCxnSpPr>
            <p:cNvPr id="7" name="Straight Connector 6">
              <a:extLst>
                <a:ext uri="{FF2B5EF4-FFF2-40B4-BE49-F238E27FC236}">
                  <a16:creationId xmlns:a16="http://schemas.microsoft.com/office/drawing/2014/main" id="{A21F102E-B893-DE76-02F9-C5BCAF3BDBC8}"/>
                </a:ext>
              </a:extLst>
            </p:cNvPr>
            <p:cNvCxnSpPr/>
            <p:nvPr/>
          </p:nvCxnSpPr>
          <p:spPr>
            <a:xfrm>
              <a:off x="2070508" y="4358004"/>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F4A0BDF-C106-652A-0BD4-A88984546BBE}"/>
                </a:ext>
              </a:extLst>
            </p:cNvPr>
            <p:cNvCxnSpPr/>
            <p:nvPr/>
          </p:nvCxnSpPr>
          <p:spPr>
            <a:xfrm>
              <a:off x="2601565" y="4358004"/>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89EA8B1-9B7C-AB40-2334-A1B36F4F897D}"/>
                </a:ext>
              </a:extLst>
            </p:cNvPr>
            <p:cNvCxnSpPr/>
            <p:nvPr/>
          </p:nvCxnSpPr>
          <p:spPr>
            <a:xfrm>
              <a:off x="3132622" y="4358004"/>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BDBD805-E35B-9187-5A02-2A075BA920AD}"/>
                </a:ext>
              </a:extLst>
            </p:cNvPr>
            <p:cNvCxnSpPr/>
            <p:nvPr/>
          </p:nvCxnSpPr>
          <p:spPr>
            <a:xfrm>
              <a:off x="4725793" y="4358004"/>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0121A1D-45F3-6C46-FC0D-CBDFF95424D9}"/>
                </a:ext>
              </a:extLst>
            </p:cNvPr>
            <p:cNvCxnSpPr/>
            <p:nvPr/>
          </p:nvCxnSpPr>
          <p:spPr>
            <a:xfrm>
              <a:off x="4194736" y="4358004"/>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D0138B7-673A-51E3-9ECE-F6C52768B7DC}"/>
                </a:ext>
              </a:extLst>
            </p:cNvPr>
            <p:cNvCxnSpPr/>
            <p:nvPr/>
          </p:nvCxnSpPr>
          <p:spPr>
            <a:xfrm>
              <a:off x="3663679" y="4358004"/>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DECB210-D768-FDD6-896E-8BBA528CFBE5}"/>
                </a:ext>
              </a:extLst>
            </p:cNvPr>
            <p:cNvCxnSpPr/>
            <p:nvPr/>
          </p:nvCxnSpPr>
          <p:spPr>
            <a:xfrm>
              <a:off x="5256848" y="4358004"/>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306B4171-06F5-A782-D917-6B39A0DAE207}"/>
              </a:ext>
            </a:extLst>
          </p:cNvPr>
          <p:cNvGrpSpPr/>
          <p:nvPr/>
        </p:nvGrpSpPr>
        <p:grpSpPr>
          <a:xfrm>
            <a:off x="6846331" y="4114848"/>
            <a:ext cx="2571862" cy="115416"/>
            <a:chOff x="1951483" y="4413091"/>
            <a:chExt cx="3429149" cy="153888"/>
          </a:xfrm>
        </p:grpSpPr>
        <p:sp>
          <p:nvSpPr>
            <p:cNvPr id="19" name="TextBox 18">
              <a:extLst>
                <a:ext uri="{FF2B5EF4-FFF2-40B4-BE49-F238E27FC236}">
                  <a16:creationId xmlns:a16="http://schemas.microsoft.com/office/drawing/2014/main" id="{3F2542B0-223A-387B-D488-9723CA4FE2E3}"/>
                </a:ext>
              </a:extLst>
            </p:cNvPr>
            <p:cNvSpPr txBox="1"/>
            <p:nvPr/>
          </p:nvSpPr>
          <p:spPr>
            <a:xfrm>
              <a:off x="4074019" y="4413091"/>
              <a:ext cx="245343" cy="153888"/>
            </a:xfrm>
            <a:prstGeom prst="rect">
              <a:avLst/>
            </a:prstGeom>
            <a:noFill/>
          </p:spPr>
          <p:txBody>
            <a:bodyPr wrap="none" t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cs typeface="Arial"/>
                </a:rPr>
                <a:t>4</a:t>
              </a:r>
            </a:p>
          </p:txBody>
        </p:sp>
        <p:sp>
          <p:nvSpPr>
            <p:cNvPr id="20" name="TextBox 19">
              <a:extLst>
                <a:ext uri="{FF2B5EF4-FFF2-40B4-BE49-F238E27FC236}">
                  <a16:creationId xmlns:a16="http://schemas.microsoft.com/office/drawing/2014/main" id="{2B71B966-568F-F1DF-55C6-E9A32A4E04B8}"/>
                </a:ext>
              </a:extLst>
            </p:cNvPr>
            <p:cNvSpPr txBox="1"/>
            <p:nvPr/>
          </p:nvSpPr>
          <p:spPr>
            <a:xfrm>
              <a:off x="3012751" y="4413091"/>
              <a:ext cx="245343" cy="153888"/>
            </a:xfrm>
            <a:prstGeom prst="rect">
              <a:avLst/>
            </a:prstGeom>
            <a:noFill/>
          </p:spPr>
          <p:txBody>
            <a:bodyPr wrap="none" t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cs typeface="Arial"/>
                </a:rPr>
                <a:t>2</a:t>
              </a:r>
            </a:p>
          </p:txBody>
        </p:sp>
        <p:sp>
          <p:nvSpPr>
            <p:cNvPr id="21" name="TextBox 20">
              <a:extLst>
                <a:ext uri="{FF2B5EF4-FFF2-40B4-BE49-F238E27FC236}">
                  <a16:creationId xmlns:a16="http://schemas.microsoft.com/office/drawing/2014/main" id="{846799C0-5D85-A4DA-9778-D4532E3F5A92}"/>
                </a:ext>
              </a:extLst>
            </p:cNvPr>
            <p:cNvSpPr txBox="1"/>
            <p:nvPr/>
          </p:nvSpPr>
          <p:spPr>
            <a:xfrm>
              <a:off x="1951483" y="4413091"/>
              <a:ext cx="245343" cy="153888"/>
            </a:xfrm>
            <a:prstGeom prst="rect">
              <a:avLst/>
            </a:prstGeom>
            <a:noFill/>
          </p:spPr>
          <p:txBody>
            <a:bodyPr wrap="none" t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cs typeface="Arial"/>
                </a:rPr>
                <a:t>0</a:t>
              </a:r>
            </a:p>
          </p:txBody>
        </p:sp>
        <p:sp>
          <p:nvSpPr>
            <p:cNvPr id="22" name="TextBox 21">
              <a:extLst>
                <a:ext uri="{FF2B5EF4-FFF2-40B4-BE49-F238E27FC236}">
                  <a16:creationId xmlns:a16="http://schemas.microsoft.com/office/drawing/2014/main" id="{9BE0C0B0-0ADA-6FD9-66CB-C67DF0F08574}"/>
                </a:ext>
              </a:extLst>
            </p:cNvPr>
            <p:cNvSpPr txBox="1"/>
            <p:nvPr/>
          </p:nvSpPr>
          <p:spPr>
            <a:xfrm>
              <a:off x="4604653" y="4413091"/>
              <a:ext cx="245343" cy="153888"/>
            </a:xfrm>
            <a:prstGeom prst="rect">
              <a:avLst/>
            </a:prstGeom>
            <a:noFill/>
          </p:spPr>
          <p:txBody>
            <a:bodyPr wrap="none" t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cs typeface="Arial"/>
                </a:rPr>
                <a:t>5</a:t>
              </a:r>
            </a:p>
          </p:txBody>
        </p:sp>
        <p:sp>
          <p:nvSpPr>
            <p:cNvPr id="23" name="TextBox 22">
              <a:extLst>
                <a:ext uri="{FF2B5EF4-FFF2-40B4-BE49-F238E27FC236}">
                  <a16:creationId xmlns:a16="http://schemas.microsoft.com/office/drawing/2014/main" id="{DDD0D241-F88E-0F09-EE2D-1AFBF6E29CCC}"/>
                </a:ext>
              </a:extLst>
            </p:cNvPr>
            <p:cNvSpPr txBox="1"/>
            <p:nvPr/>
          </p:nvSpPr>
          <p:spPr>
            <a:xfrm>
              <a:off x="5135289" y="4413091"/>
              <a:ext cx="245343" cy="153888"/>
            </a:xfrm>
            <a:prstGeom prst="rect">
              <a:avLst/>
            </a:prstGeom>
            <a:noFill/>
          </p:spPr>
          <p:txBody>
            <a:bodyPr wrap="none" t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cs typeface="Arial"/>
                </a:rPr>
                <a:t>6</a:t>
              </a:r>
            </a:p>
          </p:txBody>
        </p:sp>
        <p:sp>
          <p:nvSpPr>
            <p:cNvPr id="24" name="TextBox 23">
              <a:extLst>
                <a:ext uri="{FF2B5EF4-FFF2-40B4-BE49-F238E27FC236}">
                  <a16:creationId xmlns:a16="http://schemas.microsoft.com/office/drawing/2014/main" id="{DD8411D5-5859-6A83-5CFA-7CB38FA95C72}"/>
                </a:ext>
              </a:extLst>
            </p:cNvPr>
            <p:cNvSpPr txBox="1"/>
            <p:nvPr/>
          </p:nvSpPr>
          <p:spPr>
            <a:xfrm>
              <a:off x="3543385" y="4413091"/>
              <a:ext cx="245343" cy="153888"/>
            </a:xfrm>
            <a:prstGeom prst="rect">
              <a:avLst/>
            </a:prstGeom>
            <a:noFill/>
          </p:spPr>
          <p:txBody>
            <a:bodyPr wrap="none" t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cs typeface="Arial"/>
                </a:rPr>
                <a:t>3</a:t>
              </a:r>
            </a:p>
          </p:txBody>
        </p:sp>
        <p:sp>
          <p:nvSpPr>
            <p:cNvPr id="25" name="TextBox 24">
              <a:extLst>
                <a:ext uri="{FF2B5EF4-FFF2-40B4-BE49-F238E27FC236}">
                  <a16:creationId xmlns:a16="http://schemas.microsoft.com/office/drawing/2014/main" id="{0CC8451B-24E0-D262-39EC-3260325CAE8D}"/>
                </a:ext>
              </a:extLst>
            </p:cNvPr>
            <p:cNvSpPr txBox="1"/>
            <p:nvPr/>
          </p:nvSpPr>
          <p:spPr>
            <a:xfrm>
              <a:off x="2482117" y="4413091"/>
              <a:ext cx="245343" cy="153888"/>
            </a:xfrm>
            <a:prstGeom prst="rect">
              <a:avLst/>
            </a:prstGeom>
            <a:noFill/>
          </p:spPr>
          <p:txBody>
            <a:bodyPr wrap="none" t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a:cs typeface="Arial"/>
                </a:rPr>
                <a:t>1</a:t>
              </a:r>
            </a:p>
          </p:txBody>
        </p:sp>
      </p:grpSp>
      <p:sp>
        <p:nvSpPr>
          <p:cNvPr id="26" name="TextBox 25">
            <a:extLst>
              <a:ext uri="{FF2B5EF4-FFF2-40B4-BE49-F238E27FC236}">
                <a16:creationId xmlns:a16="http://schemas.microsoft.com/office/drawing/2014/main" id="{5B2E3FB2-A146-0B48-6096-CE7F9A379F60}"/>
              </a:ext>
            </a:extLst>
          </p:cNvPr>
          <p:cNvSpPr txBox="1"/>
          <p:nvPr/>
        </p:nvSpPr>
        <p:spPr>
          <a:xfrm rot="16200000">
            <a:off x="6156456" y="3170066"/>
            <a:ext cx="750526" cy="18466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a:cs typeface="Arial"/>
              </a:rPr>
              <a:t>PFS Probability</a:t>
            </a:r>
          </a:p>
        </p:txBody>
      </p:sp>
      <p:sp>
        <p:nvSpPr>
          <p:cNvPr id="27" name="TextBox 26">
            <a:extLst>
              <a:ext uri="{FF2B5EF4-FFF2-40B4-BE49-F238E27FC236}">
                <a16:creationId xmlns:a16="http://schemas.microsoft.com/office/drawing/2014/main" id="{C38DE30B-3D0E-2275-9728-98ED22CBDE00}"/>
              </a:ext>
            </a:extLst>
          </p:cNvPr>
          <p:cNvSpPr txBox="1"/>
          <p:nvPr/>
        </p:nvSpPr>
        <p:spPr>
          <a:xfrm>
            <a:off x="7533455" y="4188803"/>
            <a:ext cx="1252266"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Arial"/>
                <a:cs typeface="Arial"/>
              </a:rPr>
              <a:t>Years from Ibrutinib Initiation</a:t>
            </a:r>
          </a:p>
        </p:txBody>
      </p:sp>
      <p:grpSp>
        <p:nvGrpSpPr>
          <p:cNvPr id="28" name="Group 27">
            <a:extLst>
              <a:ext uri="{FF2B5EF4-FFF2-40B4-BE49-F238E27FC236}">
                <a16:creationId xmlns:a16="http://schemas.microsoft.com/office/drawing/2014/main" id="{95FA4AEE-F549-7F3E-14F8-93F1E35FD978}"/>
              </a:ext>
            </a:extLst>
          </p:cNvPr>
          <p:cNvGrpSpPr/>
          <p:nvPr/>
        </p:nvGrpSpPr>
        <p:grpSpPr>
          <a:xfrm>
            <a:off x="6530743" y="2449076"/>
            <a:ext cx="335349" cy="1659124"/>
            <a:chOff x="6913857" y="2192062"/>
            <a:chExt cx="447132" cy="2212164"/>
          </a:xfrm>
        </p:grpSpPr>
        <p:sp>
          <p:nvSpPr>
            <p:cNvPr id="29" name="Rectangle 28">
              <a:extLst>
                <a:ext uri="{FF2B5EF4-FFF2-40B4-BE49-F238E27FC236}">
                  <a16:creationId xmlns:a16="http://schemas.microsoft.com/office/drawing/2014/main" id="{45D58EEC-4FA5-6875-6EF7-B01E1A63CC56}"/>
                </a:ext>
              </a:extLst>
            </p:cNvPr>
            <p:cNvSpPr/>
            <p:nvPr/>
          </p:nvSpPr>
          <p:spPr>
            <a:xfrm>
              <a:off x="6913857" y="2192062"/>
              <a:ext cx="447132" cy="246221"/>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a:cs typeface="+mn-cs"/>
                </a:rPr>
                <a:t>1.00</a:t>
              </a:r>
            </a:p>
          </p:txBody>
        </p:sp>
        <p:sp>
          <p:nvSpPr>
            <p:cNvPr id="30" name="Rectangle 29">
              <a:extLst>
                <a:ext uri="{FF2B5EF4-FFF2-40B4-BE49-F238E27FC236}">
                  <a16:creationId xmlns:a16="http://schemas.microsoft.com/office/drawing/2014/main" id="{2D1B3C55-FC3C-3029-E078-BC87D8D03CB0}"/>
                </a:ext>
              </a:extLst>
            </p:cNvPr>
            <p:cNvSpPr/>
            <p:nvPr/>
          </p:nvSpPr>
          <p:spPr>
            <a:xfrm>
              <a:off x="6913857" y="2683549"/>
              <a:ext cx="447132" cy="246221"/>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a:cs typeface="+mn-cs"/>
                </a:rPr>
                <a:t>0.75</a:t>
              </a:r>
            </a:p>
          </p:txBody>
        </p:sp>
        <p:sp>
          <p:nvSpPr>
            <p:cNvPr id="31" name="Rectangle 30">
              <a:extLst>
                <a:ext uri="{FF2B5EF4-FFF2-40B4-BE49-F238E27FC236}">
                  <a16:creationId xmlns:a16="http://schemas.microsoft.com/office/drawing/2014/main" id="{B667DA1A-4317-40BA-48AD-EEB7E484CAEF}"/>
                </a:ext>
              </a:extLst>
            </p:cNvPr>
            <p:cNvSpPr/>
            <p:nvPr/>
          </p:nvSpPr>
          <p:spPr>
            <a:xfrm>
              <a:off x="6913857" y="3666520"/>
              <a:ext cx="447132" cy="246221"/>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a:cs typeface="+mn-cs"/>
                </a:rPr>
                <a:t>0.25</a:t>
              </a:r>
            </a:p>
          </p:txBody>
        </p:sp>
        <p:sp>
          <p:nvSpPr>
            <p:cNvPr id="32" name="Rectangle 31">
              <a:extLst>
                <a:ext uri="{FF2B5EF4-FFF2-40B4-BE49-F238E27FC236}">
                  <a16:creationId xmlns:a16="http://schemas.microsoft.com/office/drawing/2014/main" id="{8447D7B1-87D8-C6B3-CE1F-D2D6E2644EF0}"/>
                </a:ext>
              </a:extLst>
            </p:cNvPr>
            <p:cNvSpPr/>
            <p:nvPr/>
          </p:nvSpPr>
          <p:spPr>
            <a:xfrm>
              <a:off x="6913857" y="4158005"/>
              <a:ext cx="447132" cy="246221"/>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a:cs typeface="+mn-cs"/>
                </a:rPr>
                <a:t>0.00</a:t>
              </a:r>
            </a:p>
          </p:txBody>
        </p:sp>
        <p:sp>
          <p:nvSpPr>
            <p:cNvPr id="33" name="Rectangle 32">
              <a:extLst>
                <a:ext uri="{FF2B5EF4-FFF2-40B4-BE49-F238E27FC236}">
                  <a16:creationId xmlns:a16="http://schemas.microsoft.com/office/drawing/2014/main" id="{3887FEB1-CFC3-B422-E10C-F30779E6067C}"/>
                </a:ext>
              </a:extLst>
            </p:cNvPr>
            <p:cNvSpPr/>
            <p:nvPr/>
          </p:nvSpPr>
          <p:spPr>
            <a:xfrm>
              <a:off x="6913857" y="3175033"/>
              <a:ext cx="447132" cy="246221"/>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a:cs typeface="+mn-cs"/>
                </a:rPr>
                <a:t>0.50</a:t>
              </a:r>
            </a:p>
          </p:txBody>
        </p:sp>
      </p:grpSp>
      <p:grpSp>
        <p:nvGrpSpPr>
          <p:cNvPr id="34" name="Group 33">
            <a:extLst>
              <a:ext uri="{FF2B5EF4-FFF2-40B4-BE49-F238E27FC236}">
                <a16:creationId xmlns:a16="http://schemas.microsoft.com/office/drawing/2014/main" id="{D9054091-552F-3449-3C66-6956B11AD589}"/>
              </a:ext>
            </a:extLst>
          </p:cNvPr>
          <p:cNvGrpSpPr/>
          <p:nvPr/>
        </p:nvGrpSpPr>
        <p:grpSpPr>
          <a:xfrm>
            <a:off x="6839505" y="2539860"/>
            <a:ext cx="48006" cy="1474153"/>
            <a:chOff x="1942382" y="2313104"/>
            <a:chExt cx="64008" cy="1965537"/>
          </a:xfrm>
        </p:grpSpPr>
        <p:cxnSp>
          <p:nvCxnSpPr>
            <p:cNvPr id="35" name="Straight Connector 34">
              <a:extLst>
                <a:ext uri="{FF2B5EF4-FFF2-40B4-BE49-F238E27FC236}">
                  <a16:creationId xmlns:a16="http://schemas.microsoft.com/office/drawing/2014/main" id="{3118A475-F689-2AFE-5115-2EA500D4A2A2}"/>
                </a:ext>
              </a:extLst>
            </p:cNvPr>
            <p:cNvCxnSpPr/>
            <p:nvPr/>
          </p:nvCxnSpPr>
          <p:spPr>
            <a:xfrm rot="5400000">
              <a:off x="1974386" y="4246637"/>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0163142B-01EA-17BE-A83D-29DA84A8D3C0}"/>
                </a:ext>
              </a:extLst>
            </p:cNvPr>
            <p:cNvCxnSpPr/>
            <p:nvPr/>
          </p:nvCxnSpPr>
          <p:spPr>
            <a:xfrm rot="5400000">
              <a:off x="1974386" y="3759349"/>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4D70FBB6-AB30-9E18-0F8C-9566C3AE90FB}"/>
                </a:ext>
              </a:extLst>
            </p:cNvPr>
            <p:cNvCxnSpPr/>
            <p:nvPr/>
          </p:nvCxnSpPr>
          <p:spPr>
            <a:xfrm rot="5400000">
              <a:off x="1974386" y="2768387"/>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CD2E7F16-2C01-AAA1-6B43-BFA0626C4F0E}"/>
                </a:ext>
              </a:extLst>
            </p:cNvPr>
            <p:cNvCxnSpPr/>
            <p:nvPr/>
          </p:nvCxnSpPr>
          <p:spPr>
            <a:xfrm rot="5400000">
              <a:off x="1974386" y="3263868"/>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DE15B8C4-42ED-E024-B67B-F0E0566F60E1}"/>
                </a:ext>
              </a:extLst>
            </p:cNvPr>
            <p:cNvCxnSpPr/>
            <p:nvPr/>
          </p:nvCxnSpPr>
          <p:spPr>
            <a:xfrm rot="5400000">
              <a:off x="1974386" y="2281100"/>
              <a:ext cx="0" cy="64008"/>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EAC8D983-1E7A-7CC5-BD88-2C62B694F76B}"/>
              </a:ext>
            </a:extLst>
          </p:cNvPr>
          <p:cNvGrpSpPr/>
          <p:nvPr/>
        </p:nvGrpSpPr>
        <p:grpSpPr>
          <a:xfrm>
            <a:off x="6318000" y="4381508"/>
            <a:ext cx="3363881" cy="541174"/>
            <a:chOff x="6183598" y="5133727"/>
            <a:chExt cx="4127009" cy="721564"/>
          </a:xfrm>
        </p:grpSpPr>
        <p:sp>
          <p:nvSpPr>
            <p:cNvPr id="41" name="TextBox 40">
              <a:extLst>
                <a:ext uri="{FF2B5EF4-FFF2-40B4-BE49-F238E27FC236}">
                  <a16:creationId xmlns:a16="http://schemas.microsoft.com/office/drawing/2014/main" id="{DD6F92A6-4F66-A2C8-BA43-798A2BE8D47B}"/>
                </a:ext>
              </a:extLst>
            </p:cNvPr>
            <p:cNvSpPr txBox="1"/>
            <p:nvPr/>
          </p:nvSpPr>
          <p:spPr>
            <a:xfrm>
              <a:off x="6183598" y="5133727"/>
              <a:ext cx="760397" cy="72156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225"/>
                </a:spcAft>
                <a:buClrTx/>
                <a:buSzTx/>
                <a:buFontTx/>
                <a:buNone/>
                <a:tabLst/>
                <a:defRPr/>
              </a:pPr>
              <a:r>
                <a:rPr kumimoji="0" lang="en-US" sz="450" b="1" i="0" u="none" strike="noStrike" kern="1200" cap="none" spc="0" normalizeH="0" baseline="0" noProof="0">
                  <a:ln>
                    <a:noFill/>
                  </a:ln>
                  <a:solidFill>
                    <a:prstClr val="black"/>
                  </a:solidFill>
                  <a:effectLst/>
                  <a:uLnTx/>
                  <a:uFillTx/>
                  <a:latin typeface="Arial"/>
                  <a:cs typeface="Arial"/>
                </a:rPr>
                <a:t>Number at risk</a:t>
              </a:r>
            </a:p>
            <a:p>
              <a:pPr marL="0" marR="0" lvl="0" indent="0" algn="r" defTabSz="457200" rtl="0" eaLnBrk="1" fontAlgn="auto" latinLnBrk="0" hangingPunct="1">
                <a:lnSpc>
                  <a:spcPct val="100000"/>
                </a:lnSpc>
                <a:spcBef>
                  <a:spcPts val="0"/>
                </a:spcBef>
                <a:spcAft>
                  <a:spcPts val="300"/>
                </a:spcAft>
                <a:buClrTx/>
                <a:buSzTx/>
                <a:buFontTx/>
                <a:buNone/>
                <a:tabLst/>
                <a:defRPr/>
              </a:pPr>
              <a:r>
                <a:rPr kumimoji="0" lang="en-US" sz="450" b="1" i="0" u="none" strike="noStrike" kern="1200" cap="none" spc="0" normalizeH="0" baseline="0" noProof="0">
                  <a:ln>
                    <a:noFill/>
                  </a:ln>
                  <a:solidFill>
                    <a:prstClr val="black"/>
                  </a:solidFill>
                  <a:effectLst/>
                  <a:uLnTx/>
                  <a:uFillTx/>
                  <a:latin typeface="Arial"/>
                  <a:cs typeface="Arial"/>
                </a:rPr>
                <a:t>MUT/WT</a:t>
              </a:r>
            </a:p>
            <a:p>
              <a:pPr marL="0" marR="0" lvl="0" indent="0" algn="r" defTabSz="457200" rtl="0" eaLnBrk="1" fontAlgn="auto" latinLnBrk="0" hangingPunct="1">
                <a:lnSpc>
                  <a:spcPct val="100000"/>
                </a:lnSpc>
                <a:spcBef>
                  <a:spcPts val="0"/>
                </a:spcBef>
                <a:spcAft>
                  <a:spcPts val="300"/>
                </a:spcAft>
                <a:buClrTx/>
                <a:buSzTx/>
                <a:buFontTx/>
                <a:buNone/>
                <a:tabLst/>
                <a:defRPr/>
              </a:pPr>
              <a:r>
                <a:rPr kumimoji="0" lang="en-US" sz="450" b="1" i="0" u="none" strike="noStrike" kern="1200" cap="none" spc="0" normalizeH="0" baseline="0" noProof="0">
                  <a:ln>
                    <a:noFill/>
                  </a:ln>
                  <a:solidFill>
                    <a:prstClr val="black"/>
                  </a:solidFill>
                  <a:effectLst/>
                  <a:uLnTx/>
                  <a:uFillTx/>
                  <a:latin typeface="Arial"/>
                  <a:cs typeface="Arial"/>
                </a:rPr>
                <a:t>MUT/MUT</a:t>
              </a:r>
            </a:p>
            <a:p>
              <a:pPr marL="0" marR="0" lvl="0" indent="0" algn="r" defTabSz="457200" rtl="0" eaLnBrk="1" fontAlgn="auto" latinLnBrk="0" hangingPunct="1">
                <a:lnSpc>
                  <a:spcPct val="100000"/>
                </a:lnSpc>
                <a:spcBef>
                  <a:spcPts val="0"/>
                </a:spcBef>
                <a:spcAft>
                  <a:spcPts val="300"/>
                </a:spcAft>
                <a:buClrTx/>
                <a:buSzTx/>
                <a:buFontTx/>
                <a:buNone/>
                <a:tabLst/>
                <a:defRPr/>
              </a:pPr>
              <a:r>
                <a:rPr kumimoji="0" lang="en-US" sz="450" b="1" i="0" u="none" strike="noStrike" kern="1200" cap="none" spc="0" normalizeH="0" baseline="0" noProof="0">
                  <a:ln>
                    <a:noFill/>
                  </a:ln>
                  <a:solidFill>
                    <a:prstClr val="black"/>
                  </a:solidFill>
                  <a:effectLst/>
                  <a:uLnTx/>
                  <a:uFillTx/>
                  <a:latin typeface="Arial"/>
                  <a:cs typeface="Arial"/>
                </a:rPr>
                <a:t>WT/WT</a:t>
              </a:r>
              <a:endParaRPr kumimoji="0" lang="en-US" sz="450" b="0" i="0" u="none" strike="noStrike" kern="1200" cap="none" spc="0" normalizeH="0" baseline="0" noProof="0">
                <a:ln>
                  <a:noFill/>
                </a:ln>
                <a:solidFill>
                  <a:prstClr val="black"/>
                </a:solidFill>
                <a:effectLst/>
                <a:uLnTx/>
                <a:uFillTx/>
                <a:latin typeface="Arial"/>
                <a:cs typeface="Arial"/>
              </a:endParaRPr>
            </a:p>
          </p:txBody>
        </p:sp>
        <p:sp>
          <p:nvSpPr>
            <p:cNvPr id="42" name="TextBox 41">
              <a:extLst>
                <a:ext uri="{FF2B5EF4-FFF2-40B4-BE49-F238E27FC236}">
                  <a16:creationId xmlns:a16="http://schemas.microsoft.com/office/drawing/2014/main" id="{0EA1183F-527D-FDF0-82A9-DB512C0247A8}"/>
                </a:ext>
              </a:extLst>
            </p:cNvPr>
            <p:cNvSpPr txBox="1"/>
            <p:nvPr/>
          </p:nvSpPr>
          <p:spPr>
            <a:xfrm>
              <a:off x="6822895" y="5234369"/>
              <a:ext cx="340265" cy="560836"/>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highlight>
                    <a:srgbClr val="FFFF00"/>
                  </a:highlight>
                  <a:uLnTx/>
                  <a:uFillTx/>
                  <a:latin typeface="Arial Narrow"/>
                  <a:cs typeface="Arial Narrow"/>
                </a:rPr>
                <a:t>36</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22</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4</a:t>
              </a:r>
            </a:p>
          </p:txBody>
        </p:sp>
        <p:sp>
          <p:nvSpPr>
            <p:cNvPr id="43" name="TextBox 42">
              <a:extLst>
                <a:ext uri="{FF2B5EF4-FFF2-40B4-BE49-F238E27FC236}">
                  <a16:creationId xmlns:a16="http://schemas.microsoft.com/office/drawing/2014/main" id="{6349055C-0408-D52A-AC8D-BBAEB78D630E}"/>
                </a:ext>
              </a:extLst>
            </p:cNvPr>
            <p:cNvSpPr txBox="1"/>
            <p:nvPr/>
          </p:nvSpPr>
          <p:spPr>
            <a:xfrm>
              <a:off x="7338122" y="5234369"/>
              <a:ext cx="340265" cy="560836"/>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34</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16</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1</a:t>
              </a:r>
            </a:p>
          </p:txBody>
        </p:sp>
        <p:sp>
          <p:nvSpPr>
            <p:cNvPr id="44" name="TextBox 43">
              <a:extLst>
                <a:ext uri="{FF2B5EF4-FFF2-40B4-BE49-F238E27FC236}">
                  <a16:creationId xmlns:a16="http://schemas.microsoft.com/office/drawing/2014/main" id="{22606992-CF2F-8913-259C-19BFA005F755}"/>
                </a:ext>
              </a:extLst>
            </p:cNvPr>
            <p:cNvSpPr txBox="1"/>
            <p:nvPr/>
          </p:nvSpPr>
          <p:spPr>
            <a:xfrm>
              <a:off x="8410162" y="5234369"/>
              <a:ext cx="340265" cy="560836"/>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25</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10</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0</a:t>
              </a:r>
            </a:p>
          </p:txBody>
        </p:sp>
        <p:sp>
          <p:nvSpPr>
            <p:cNvPr id="45" name="TextBox 44">
              <a:extLst>
                <a:ext uri="{FF2B5EF4-FFF2-40B4-BE49-F238E27FC236}">
                  <a16:creationId xmlns:a16="http://schemas.microsoft.com/office/drawing/2014/main" id="{F4ABF168-131A-93D6-7BC3-2CAED539810B}"/>
                </a:ext>
              </a:extLst>
            </p:cNvPr>
            <p:cNvSpPr txBox="1"/>
            <p:nvPr/>
          </p:nvSpPr>
          <p:spPr>
            <a:xfrm>
              <a:off x="8941326" y="5234369"/>
              <a:ext cx="340265" cy="560836"/>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18</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8</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0</a:t>
              </a:r>
            </a:p>
          </p:txBody>
        </p:sp>
        <p:sp>
          <p:nvSpPr>
            <p:cNvPr id="46" name="TextBox 45">
              <a:extLst>
                <a:ext uri="{FF2B5EF4-FFF2-40B4-BE49-F238E27FC236}">
                  <a16:creationId xmlns:a16="http://schemas.microsoft.com/office/drawing/2014/main" id="{3AAC0225-5ADB-0010-96C2-4A7B55EADCC7}"/>
                </a:ext>
              </a:extLst>
            </p:cNvPr>
            <p:cNvSpPr txBox="1"/>
            <p:nvPr/>
          </p:nvSpPr>
          <p:spPr>
            <a:xfrm>
              <a:off x="7884459" y="5234369"/>
              <a:ext cx="340265" cy="560836"/>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26</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13</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0</a:t>
              </a:r>
            </a:p>
          </p:txBody>
        </p:sp>
        <p:sp>
          <p:nvSpPr>
            <p:cNvPr id="47" name="TextBox 46">
              <a:extLst>
                <a:ext uri="{FF2B5EF4-FFF2-40B4-BE49-F238E27FC236}">
                  <a16:creationId xmlns:a16="http://schemas.microsoft.com/office/drawing/2014/main" id="{4981D580-27E9-9757-8337-9332A71889EC}"/>
                </a:ext>
              </a:extLst>
            </p:cNvPr>
            <p:cNvSpPr txBox="1"/>
            <p:nvPr/>
          </p:nvSpPr>
          <p:spPr>
            <a:xfrm>
              <a:off x="10017364" y="5234369"/>
              <a:ext cx="293243" cy="560836"/>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0</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0</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0</a:t>
              </a:r>
            </a:p>
          </p:txBody>
        </p:sp>
        <p:sp>
          <p:nvSpPr>
            <p:cNvPr id="48" name="TextBox 47">
              <a:extLst>
                <a:ext uri="{FF2B5EF4-FFF2-40B4-BE49-F238E27FC236}">
                  <a16:creationId xmlns:a16="http://schemas.microsoft.com/office/drawing/2014/main" id="{780F9D3C-E5D4-A9D6-8917-DD69CDE76E34}"/>
                </a:ext>
              </a:extLst>
            </p:cNvPr>
            <p:cNvSpPr txBox="1"/>
            <p:nvPr/>
          </p:nvSpPr>
          <p:spPr>
            <a:xfrm>
              <a:off x="9467130" y="5234369"/>
              <a:ext cx="340265" cy="560836"/>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14</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5</a:t>
              </a:r>
            </a:p>
            <a:p>
              <a:pPr marL="0" marR="0" lvl="0" indent="0" algn="r" defTabSz="457200" rtl="0" eaLnBrk="1" fontAlgn="auto" latinLnBrk="0" hangingPunct="1">
                <a:lnSpc>
                  <a:spcPct val="100000"/>
                </a:lnSpc>
                <a:spcBef>
                  <a:spcPts val="0"/>
                </a:spcBef>
                <a:spcAft>
                  <a:spcPts val="15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Narrow"/>
                  <a:cs typeface="Arial Narrow"/>
                </a:rPr>
                <a:t>0</a:t>
              </a:r>
            </a:p>
          </p:txBody>
        </p:sp>
      </p:grpSp>
      <p:sp>
        <p:nvSpPr>
          <p:cNvPr id="49" name="TextBox 48">
            <a:extLst>
              <a:ext uri="{FF2B5EF4-FFF2-40B4-BE49-F238E27FC236}">
                <a16:creationId xmlns:a16="http://schemas.microsoft.com/office/drawing/2014/main" id="{1AC60533-A69F-083E-F944-B8EBE6109444}"/>
              </a:ext>
            </a:extLst>
          </p:cNvPr>
          <p:cNvSpPr txBox="1"/>
          <p:nvPr/>
        </p:nvSpPr>
        <p:spPr>
          <a:xfrm>
            <a:off x="8552958" y="2518326"/>
            <a:ext cx="1207382"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75"/>
              </a:spcAft>
              <a:buClrTx/>
              <a:buSzTx/>
              <a:buFontTx/>
              <a:buNone/>
              <a:tabLst/>
              <a:defRPr/>
            </a:pPr>
            <a:r>
              <a:rPr kumimoji="0" lang="en-US" sz="900" b="1" i="0" u="none" strike="noStrike" kern="1200" cap="none" spc="0" normalizeH="0" baseline="0" noProof="0">
                <a:ln>
                  <a:noFill/>
                </a:ln>
                <a:solidFill>
                  <a:prstClr val="black">
                    <a:lumMod val="75000"/>
                    <a:lumOff val="25000"/>
                  </a:prstClr>
                </a:solidFill>
                <a:effectLst/>
                <a:uLnTx/>
                <a:uFillTx/>
                <a:latin typeface="Arial"/>
                <a:cs typeface="Arial"/>
              </a:rPr>
              <a:t>Log-rank </a:t>
            </a:r>
            <a:r>
              <a:rPr kumimoji="0" lang="en-US" sz="900" b="1" i="1" u="none" strike="noStrike" kern="1200" cap="none" spc="0" normalizeH="0" baseline="0" noProof="0">
                <a:ln>
                  <a:noFill/>
                </a:ln>
                <a:solidFill>
                  <a:prstClr val="black">
                    <a:lumMod val="75000"/>
                    <a:lumOff val="25000"/>
                  </a:prstClr>
                </a:solidFill>
                <a:effectLst/>
                <a:uLnTx/>
                <a:uFillTx/>
                <a:latin typeface="Arial"/>
                <a:cs typeface="Arial"/>
              </a:rPr>
              <a:t>P</a:t>
            </a:r>
            <a:r>
              <a:rPr kumimoji="0" lang="en-US" sz="900" b="1" i="0" u="none" strike="noStrike" kern="1200" cap="none" spc="0" normalizeH="0" baseline="0" noProof="0">
                <a:ln>
                  <a:noFill/>
                </a:ln>
                <a:solidFill>
                  <a:prstClr val="black">
                    <a:lumMod val="75000"/>
                    <a:lumOff val="25000"/>
                  </a:prstClr>
                </a:solidFill>
                <a:effectLst/>
                <a:uLnTx/>
                <a:uFillTx/>
                <a:latin typeface="Arial"/>
                <a:cs typeface="Arial"/>
              </a:rPr>
              <a:t> &lt; 0.001</a:t>
            </a:r>
          </a:p>
        </p:txBody>
      </p:sp>
      <p:sp>
        <p:nvSpPr>
          <p:cNvPr id="50" name="Freeform 107">
            <a:extLst>
              <a:ext uri="{FF2B5EF4-FFF2-40B4-BE49-F238E27FC236}">
                <a16:creationId xmlns:a16="http://schemas.microsoft.com/office/drawing/2014/main" id="{79FCFF4D-7921-A5D8-A5F5-D700D47BB9DF}"/>
              </a:ext>
            </a:extLst>
          </p:cNvPr>
          <p:cNvSpPr/>
          <p:nvPr/>
        </p:nvSpPr>
        <p:spPr>
          <a:xfrm>
            <a:off x="6931760" y="2529055"/>
            <a:ext cx="700088" cy="1447800"/>
          </a:xfrm>
          <a:custGeom>
            <a:avLst/>
            <a:gdLst>
              <a:gd name="connsiteX0" fmla="*/ 0 w 933450"/>
              <a:gd name="connsiteY0" fmla="*/ 0 h 1930400"/>
              <a:gd name="connsiteX1" fmla="*/ 6350 w 933450"/>
              <a:gd name="connsiteY1" fmla="*/ 527050 h 1930400"/>
              <a:gd name="connsiteX2" fmla="*/ 222250 w 933450"/>
              <a:gd name="connsiteY2" fmla="*/ 508000 h 1930400"/>
              <a:gd name="connsiteX3" fmla="*/ 222250 w 933450"/>
              <a:gd name="connsiteY3" fmla="*/ 996950 h 1930400"/>
              <a:gd name="connsiteX4" fmla="*/ 927100 w 933450"/>
              <a:gd name="connsiteY4" fmla="*/ 1003300 h 1930400"/>
              <a:gd name="connsiteX5" fmla="*/ 933450 w 933450"/>
              <a:gd name="connsiteY5" fmla="*/ 1930400 h 1930400"/>
              <a:gd name="connsiteX0" fmla="*/ 0 w 933450"/>
              <a:gd name="connsiteY0" fmla="*/ 0 h 1930400"/>
              <a:gd name="connsiteX1" fmla="*/ 6350 w 933450"/>
              <a:gd name="connsiteY1" fmla="*/ 508000 h 1930400"/>
              <a:gd name="connsiteX2" fmla="*/ 222250 w 933450"/>
              <a:gd name="connsiteY2" fmla="*/ 508000 h 1930400"/>
              <a:gd name="connsiteX3" fmla="*/ 222250 w 933450"/>
              <a:gd name="connsiteY3" fmla="*/ 996950 h 1930400"/>
              <a:gd name="connsiteX4" fmla="*/ 927100 w 933450"/>
              <a:gd name="connsiteY4" fmla="*/ 1003300 h 1930400"/>
              <a:gd name="connsiteX5" fmla="*/ 933450 w 933450"/>
              <a:gd name="connsiteY5" fmla="*/ 1930400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450" h="1930400">
                <a:moveTo>
                  <a:pt x="0" y="0"/>
                </a:moveTo>
                <a:cubicBezTo>
                  <a:pt x="2117" y="175683"/>
                  <a:pt x="4233" y="332317"/>
                  <a:pt x="6350" y="508000"/>
                </a:cubicBezTo>
                <a:lnTo>
                  <a:pt x="222250" y="508000"/>
                </a:lnTo>
                <a:lnTo>
                  <a:pt x="222250" y="996950"/>
                </a:lnTo>
                <a:lnTo>
                  <a:pt x="927100" y="1003300"/>
                </a:lnTo>
                <a:cubicBezTo>
                  <a:pt x="929217" y="1312333"/>
                  <a:pt x="931333" y="1621367"/>
                  <a:pt x="933450" y="1930400"/>
                </a:cubicBezTo>
              </a:path>
            </a:pathLst>
          </a:custGeom>
          <a:ln w="28575" cmpd="sng">
            <a:solidFill>
              <a:srgbClr val="00800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51" name="Freeform 108">
            <a:extLst>
              <a:ext uri="{FF2B5EF4-FFF2-40B4-BE49-F238E27FC236}">
                <a16:creationId xmlns:a16="http://schemas.microsoft.com/office/drawing/2014/main" id="{309133AD-3A8D-4277-CB41-274C2D8E328E}"/>
              </a:ext>
            </a:extLst>
          </p:cNvPr>
          <p:cNvSpPr/>
          <p:nvPr/>
        </p:nvSpPr>
        <p:spPr>
          <a:xfrm>
            <a:off x="6926998" y="2543344"/>
            <a:ext cx="2147888" cy="442913"/>
          </a:xfrm>
          <a:custGeom>
            <a:avLst/>
            <a:gdLst>
              <a:gd name="connsiteX0" fmla="*/ 0 w 2863850"/>
              <a:gd name="connsiteY0" fmla="*/ 0 h 596900"/>
              <a:gd name="connsiteX1" fmla="*/ 444500 w 2863850"/>
              <a:gd name="connsiteY1" fmla="*/ 6350 h 596900"/>
              <a:gd name="connsiteX2" fmla="*/ 444500 w 2863850"/>
              <a:gd name="connsiteY2" fmla="*/ 6350 h 596900"/>
              <a:gd name="connsiteX3" fmla="*/ 444500 w 2863850"/>
              <a:gd name="connsiteY3" fmla="*/ 6350 h 596900"/>
              <a:gd name="connsiteX4" fmla="*/ 457200 w 2863850"/>
              <a:gd name="connsiteY4" fmla="*/ 82550 h 596900"/>
              <a:gd name="connsiteX5" fmla="*/ 723900 w 2863850"/>
              <a:gd name="connsiteY5" fmla="*/ 50800 h 596900"/>
              <a:gd name="connsiteX6" fmla="*/ 717550 w 2863850"/>
              <a:gd name="connsiteY6" fmla="*/ 120650 h 596900"/>
              <a:gd name="connsiteX7" fmla="*/ 857250 w 2863850"/>
              <a:gd name="connsiteY7" fmla="*/ 120650 h 596900"/>
              <a:gd name="connsiteX8" fmla="*/ 850900 w 2863850"/>
              <a:gd name="connsiteY8" fmla="*/ 177800 h 596900"/>
              <a:gd name="connsiteX9" fmla="*/ 850900 w 2863850"/>
              <a:gd name="connsiteY9" fmla="*/ 177800 h 596900"/>
              <a:gd name="connsiteX10" fmla="*/ 850900 w 2863850"/>
              <a:gd name="connsiteY10" fmla="*/ 177800 h 596900"/>
              <a:gd name="connsiteX11" fmla="*/ 914400 w 2863850"/>
              <a:gd name="connsiteY11" fmla="*/ 171450 h 596900"/>
              <a:gd name="connsiteX12" fmla="*/ 831850 w 2863850"/>
              <a:gd name="connsiteY12" fmla="*/ 273050 h 596900"/>
              <a:gd name="connsiteX13" fmla="*/ 933450 w 2863850"/>
              <a:gd name="connsiteY13" fmla="*/ 241300 h 596900"/>
              <a:gd name="connsiteX14" fmla="*/ 882650 w 2863850"/>
              <a:gd name="connsiteY14" fmla="*/ 317500 h 596900"/>
              <a:gd name="connsiteX15" fmla="*/ 996950 w 2863850"/>
              <a:gd name="connsiteY15" fmla="*/ 298450 h 596900"/>
              <a:gd name="connsiteX16" fmla="*/ 996950 w 2863850"/>
              <a:gd name="connsiteY16" fmla="*/ 298450 h 596900"/>
              <a:gd name="connsiteX17" fmla="*/ 996950 w 2863850"/>
              <a:gd name="connsiteY17" fmla="*/ 298450 h 596900"/>
              <a:gd name="connsiteX18" fmla="*/ 1035050 w 2863850"/>
              <a:gd name="connsiteY18" fmla="*/ 444500 h 596900"/>
              <a:gd name="connsiteX19" fmla="*/ 1498600 w 2863850"/>
              <a:gd name="connsiteY19" fmla="*/ 349250 h 596900"/>
              <a:gd name="connsiteX20" fmla="*/ 1511300 w 2863850"/>
              <a:gd name="connsiteY20" fmla="*/ 412750 h 596900"/>
              <a:gd name="connsiteX21" fmla="*/ 2139950 w 2863850"/>
              <a:gd name="connsiteY21" fmla="*/ 412750 h 596900"/>
              <a:gd name="connsiteX22" fmla="*/ 2146300 w 2863850"/>
              <a:gd name="connsiteY22" fmla="*/ 501650 h 596900"/>
              <a:gd name="connsiteX23" fmla="*/ 2628900 w 2863850"/>
              <a:gd name="connsiteY23" fmla="*/ 501650 h 596900"/>
              <a:gd name="connsiteX24" fmla="*/ 2628900 w 2863850"/>
              <a:gd name="connsiteY24" fmla="*/ 596900 h 596900"/>
              <a:gd name="connsiteX25" fmla="*/ 2863850 w 2863850"/>
              <a:gd name="connsiteY25" fmla="*/ 590550 h 596900"/>
              <a:gd name="connsiteX0" fmla="*/ 0 w 2863850"/>
              <a:gd name="connsiteY0" fmla="*/ 0 h 596900"/>
              <a:gd name="connsiteX1" fmla="*/ 444500 w 2863850"/>
              <a:gd name="connsiteY1" fmla="*/ 6350 h 596900"/>
              <a:gd name="connsiteX2" fmla="*/ 444500 w 2863850"/>
              <a:gd name="connsiteY2" fmla="*/ 6350 h 596900"/>
              <a:gd name="connsiteX3" fmla="*/ 444500 w 2863850"/>
              <a:gd name="connsiteY3" fmla="*/ 6350 h 596900"/>
              <a:gd name="connsiteX4" fmla="*/ 457200 w 2863850"/>
              <a:gd name="connsiteY4" fmla="*/ 82550 h 596900"/>
              <a:gd name="connsiteX5" fmla="*/ 723900 w 2863850"/>
              <a:gd name="connsiteY5" fmla="*/ 50800 h 596900"/>
              <a:gd name="connsiteX6" fmla="*/ 717550 w 2863850"/>
              <a:gd name="connsiteY6" fmla="*/ 120650 h 596900"/>
              <a:gd name="connsiteX7" fmla="*/ 857250 w 2863850"/>
              <a:gd name="connsiteY7" fmla="*/ 120650 h 596900"/>
              <a:gd name="connsiteX8" fmla="*/ 850900 w 2863850"/>
              <a:gd name="connsiteY8" fmla="*/ 177800 h 596900"/>
              <a:gd name="connsiteX9" fmla="*/ 850900 w 2863850"/>
              <a:gd name="connsiteY9" fmla="*/ 177800 h 596900"/>
              <a:gd name="connsiteX10" fmla="*/ 850900 w 2863850"/>
              <a:gd name="connsiteY10" fmla="*/ 177800 h 596900"/>
              <a:gd name="connsiteX11" fmla="*/ 914400 w 2863850"/>
              <a:gd name="connsiteY11" fmla="*/ 171450 h 596900"/>
              <a:gd name="connsiteX12" fmla="*/ 831850 w 2863850"/>
              <a:gd name="connsiteY12" fmla="*/ 273050 h 596900"/>
              <a:gd name="connsiteX13" fmla="*/ 933450 w 2863850"/>
              <a:gd name="connsiteY13" fmla="*/ 241300 h 596900"/>
              <a:gd name="connsiteX14" fmla="*/ 882650 w 2863850"/>
              <a:gd name="connsiteY14" fmla="*/ 317500 h 596900"/>
              <a:gd name="connsiteX15" fmla="*/ 996950 w 2863850"/>
              <a:gd name="connsiteY15" fmla="*/ 298450 h 596900"/>
              <a:gd name="connsiteX16" fmla="*/ 996950 w 2863850"/>
              <a:gd name="connsiteY16" fmla="*/ 298450 h 596900"/>
              <a:gd name="connsiteX17" fmla="*/ 996950 w 2863850"/>
              <a:gd name="connsiteY17" fmla="*/ 298450 h 596900"/>
              <a:gd name="connsiteX18" fmla="*/ 996950 w 2863850"/>
              <a:gd name="connsiteY18" fmla="*/ 342900 h 596900"/>
              <a:gd name="connsiteX19" fmla="*/ 1498600 w 2863850"/>
              <a:gd name="connsiteY19" fmla="*/ 349250 h 596900"/>
              <a:gd name="connsiteX20" fmla="*/ 1511300 w 2863850"/>
              <a:gd name="connsiteY20" fmla="*/ 412750 h 596900"/>
              <a:gd name="connsiteX21" fmla="*/ 2139950 w 2863850"/>
              <a:gd name="connsiteY21" fmla="*/ 412750 h 596900"/>
              <a:gd name="connsiteX22" fmla="*/ 2146300 w 2863850"/>
              <a:gd name="connsiteY22" fmla="*/ 501650 h 596900"/>
              <a:gd name="connsiteX23" fmla="*/ 2628900 w 2863850"/>
              <a:gd name="connsiteY23" fmla="*/ 501650 h 596900"/>
              <a:gd name="connsiteX24" fmla="*/ 2628900 w 2863850"/>
              <a:gd name="connsiteY24" fmla="*/ 596900 h 596900"/>
              <a:gd name="connsiteX25" fmla="*/ 2863850 w 2863850"/>
              <a:gd name="connsiteY25" fmla="*/ 590550 h 596900"/>
              <a:gd name="connsiteX0" fmla="*/ 0 w 2863850"/>
              <a:gd name="connsiteY0" fmla="*/ 0 h 596900"/>
              <a:gd name="connsiteX1" fmla="*/ 444500 w 2863850"/>
              <a:gd name="connsiteY1" fmla="*/ 6350 h 596900"/>
              <a:gd name="connsiteX2" fmla="*/ 444500 w 2863850"/>
              <a:gd name="connsiteY2" fmla="*/ 6350 h 596900"/>
              <a:gd name="connsiteX3" fmla="*/ 444500 w 2863850"/>
              <a:gd name="connsiteY3" fmla="*/ 6350 h 596900"/>
              <a:gd name="connsiteX4" fmla="*/ 457200 w 2863850"/>
              <a:gd name="connsiteY4" fmla="*/ 82550 h 596900"/>
              <a:gd name="connsiteX5" fmla="*/ 723900 w 2863850"/>
              <a:gd name="connsiteY5" fmla="*/ 50800 h 596900"/>
              <a:gd name="connsiteX6" fmla="*/ 717550 w 2863850"/>
              <a:gd name="connsiteY6" fmla="*/ 120650 h 596900"/>
              <a:gd name="connsiteX7" fmla="*/ 857250 w 2863850"/>
              <a:gd name="connsiteY7" fmla="*/ 120650 h 596900"/>
              <a:gd name="connsiteX8" fmla="*/ 850900 w 2863850"/>
              <a:gd name="connsiteY8" fmla="*/ 177800 h 596900"/>
              <a:gd name="connsiteX9" fmla="*/ 850900 w 2863850"/>
              <a:gd name="connsiteY9" fmla="*/ 177800 h 596900"/>
              <a:gd name="connsiteX10" fmla="*/ 850900 w 2863850"/>
              <a:gd name="connsiteY10" fmla="*/ 177800 h 596900"/>
              <a:gd name="connsiteX11" fmla="*/ 914400 w 2863850"/>
              <a:gd name="connsiteY11" fmla="*/ 171450 h 596900"/>
              <a:gd name="connsiteX12" fmla="*/ 831850 w 2863850"/>
              <a:gd name="connsiteY12" fmla="*/ 273050 h 596900"/>
              <a:gd name="connsiteX13" fmla="*/ 933450 w 2863850"/>
              <a:gd name="connsiteY13" fmla="*/ 241300 h 596900"/>
              <a:gd name="connsiteX14" fmla="*/ 946150 w 2863850"/>
              <a:gd name="connsiteY14" fmla="*/ 285750 h 596900"/>
              <a:gd name="connsiteX15" fmla="*/ 996950 w 2863850"/>
              <a:gd name="connsiteY15" fmla="*/ 298450 h 596900"/>
              <a:gd name="connsiteX16" fmla="*/ 996950 w 2863850"/>
              <a:gd name="connsiteY16" fmla="*/ 298450 h 596900"/>
              <a:gd name="connsiteX17" fmla="*/ 996950 w 2863850"/>
              <a:gd name="connsiteY17" fmla="*/ 298450 h 596900"/>
              <a:gd name="connsiteX18" fmla="*/ 996950 w 2863850"/>
              <a:gd name="connsiteY18" fmla="*/ 342900 h 596900"/>
              <a:gd name="connsiteX19" fmla="*/ 1498600 w 2863850"/>
              <a:gd name="connsiteY19" fmla="*/ 349250 h 596900"/>
              <a:gd name="connsiteX20" fmla="*/ 1511300 w 2863850"/>
              <a:gd name="connsiteY20" fmla="*/ 412750 h 596900"/>
              <a:gd name="connsiteX21" fmla="*/ 2139950 w 2863850"/>
              <a:gd name="connsiteY21" fmla="*/ 412750 h 596900"/>
              <a:gd name="connsiteX22" fmla="*/ 2146300 w 2863850"/>
              <a:gd name="connsiteY22" fmla="*/ 501650 h 596900"/>
              <a:gd name="connsiteX23" fmla="*/ 2628900 w 2863850"/>
              <a:gd name="connsiteY23" fmla="*/ 501650 h 596900"/>
              <a:gd name="connsiteX24" fmla="*/ 2628900 w 2863850"/>
              <a:gd name="connsiteY24" fmla="*/ 596900 h 596900"/>
              <a:gd name="connsiteX25" fmla="*/ 2863850 w 2863850"/>
              <a:gd name="connsiteY25" fmla="*/ 590550 h 596900"/>
              <a:gd name="connsiteX0" fmla="*/ 0 w 2863850"/>
              <a:gd name="connsiteY0" fmla="*/ 0 h 596900"/>
              <a:gd name="connsiteX1" fmla="*/ 444500 w 2863850"/>
              <a:gd name="connsiteY1" fmla="*/ 6350 h 596900"/>
              <a:gd name="connsiteX2" fmla="*/ 444500 w 2863850"/>
              <a:gd name="connsiteY2" fmla="*/ 6350 h 596900"/>
              <a:gd name="connsiteX3" fmla="*/ 444500 w 2863850"/>
              <a:gd name="connsiteY3" fmla="*/ 6350 h 596900"/>
              <a:gd name="connsiteX4" fmla="*/ 457200 w 2863850"/>
              <a:gd name="connsiteY4" fmla="*/ 82550 h 596900"/>
              <a:gd name="connsiteX5" fmla="*/ 723900 w 2863850"/>
              <a:gd name="connsiteY5" fmla="*/ 50800 h 596900"/>
              <a:gd name="connsiteX6" fmla="*/ 717550 w 2863850"/>
              <a:gd name="connsiteY6" fmla="*/ 120650 h 596900"/>
              <a:gd name="connsiteX7" fmla="*/ 857250 w 2863850"/>
              <a:gd name="connsiteY7" fmla="*/ 120650 h 596900"/>
              <a:gd name="connsiteX8" fmla="*/ 850900 w 2863850"/>
              <a:gd name="connsiteY8" fmla="*/ 177800 h 596900"/>
              <a:gd name="connsiteX9" fmla="*/ 850900 w 2863850"/>
              <a:gd name="connsiteY9" fmla="*/ 177800 h 596900"/>
              <a:gd name="connsiteX10" fmla="*/ 850900 w 2863850"/>
              <a:gd name="connsiteY10" fmla="*/ 177800 h 596900"/>
              <a:gd name="connsiteX11" fmla="*/ 914400 w 2863850"/>
              <a:gd name="connsiteY11" fmla="*/ 171450 h 596900"/>
              <a:gd name="connsiteX12" fmla="*/ 895350 w 2863850"/>
              <a:gd name="connsiteY12" fmla="*/ 234950 h 596900"/>
              <a:gd name="connsiteX13" fmla="*/ 933450 w 2863850"/>
              <a:gd name="connsiteY13" fmla="*/ 241300 h 596900"/>
              <a:gd name="connsiteX14" fmla="*/ 946150 w 2863850"/>
              <a:gd name="connsiteY14" fmla="*/ 285750 h 596900"/>
              <a:gd name="connsiteX15" fmla="*/ 996950 w 2863850"/>
              <a:gd name="connsiteY15" fmla="*/ 298450 h 596900"/>
              <a:gd name="connsiteX16" fmla="*/ 996950 w 2863850"/>
              <a:gd name="connsiteY16" fmla="*/ 298450 h 596900"/>
              <a:gd name="connsiteX17" fmla="*/ 996950 w 2863850"/>
              <a:gd name="connsiteY17" fmla="*/ 298450 h 596900"/>
              <a:gd name="connsiteX18" fmla="*/ 996950 w 2863850"/>
              <a:gd name="connsiteY18" fmla="*/ 342900 h 596900"/>
              <a:gd name="connsiteX19" fmla="*/ 1498600 w 2863850"/>
              <a:gd name="connsiteY19" fmla="*/ 349250 h 596900"/>
              <a:gd name="connsiteX20" fmla="*/ 1511300 w 2863850"/>
              <a:gd name="connsiteY20" fmla="*/ 412750 h 596900"/>
              <a:gd name="connsiteX21" fmla="*/ 2139950 w 2863850"/>
              <a:gd name="connsiteY21" fmla="*/ 412750 h 596900"/>
              <a:gd name="connsiteX22" fmla="*/ 2146300 w 2863850"/>
              <a:gd name="connsiteY22" fmla="*/ 501650 h 596900"/>
              <a:gd name="connsiteX23" fmla="*/ 2628900 w 2863850"/>
              <a:gd name="connsiteY23" fmla="*/ 501650 h 596900"/>
              <a:gd name="connsiteX24" fmla="*/ 2628900 w 2863850"/>
              <a:gd name="connsiteY24" fmla="*/ 596900 h 596900"/>
              <a:gd name="connsiteX25" fmla="*/ 2863850 w 2863850"/>
              <a:gd name="connsiteY25" fmla="*/ 590550 h 596900"/>
              <a:gd name="connsiteX0" fmla="*/ 0 w 2863850"/>
              <a:gd name="connsiteY0" fmla="*/ 0 h 596900"/>
              <a:gd name="connsiteX1" fmla="*/ 444500 w 2863850"/>
              <a:gd name="connsiteY1" fmla="*/ 6350 h 596900"/>
              <a:gd name="connsiteX2" fmla="*/ 444500 w 2863850"/>
              <a:gd name="connsiteY2" fmla="*/ 6350 h 596900"/>
              <a:gd name="connsiteX3" fmla="*/ 444500 w 2863850"/>
              <a:gd name="connsiteY3" fmla="*/ 6350 h 596900"/>
              <a:gd name="connsiteX4" fmla="*/ 444500 w 2863850"/>
              <a:gd name="connsiteY4" fmla="*/ 57150 h 596900"/>
              <a:gd name="connsiteX5" fmla="*/ 723900 w 2863850"/>
              <a:gd name="connsiteY5" fmla="*/ 50800 h 596900"/>
              <a:gd name="connsiteX6" fmla="*/ 717550 w 2863850"/>
              <a:gd name="connsiteY6" fmla="*/ 120650 h 596900"/>
              <a:gd name="connsiteX7" fmla="*/ 857250 w 2863850"/>
              <a:gd name="connsiteY7" fmla="*/ 120650 h 596900"/>
              <a:gd name="connsiteX8" fmla="*/ 850900 w 2863850"/>
              <a:gd name="connsiteY8" fmla="*/ 177800 h 596900"/>
              <a:gd name="connsiteX9" fmla="*/ 850900 w 2863850"/>
              <a:gd name="connsiteY9" fmla="*/ 177800 h 596900"/>
              <a:gd name="connsiteX10" fmla="*/ 850900 w 2863850"/>
              <a:gd name="connsiteY10" fmla="*/ 177800 h 596900"/>
              <a:gd name="connsiteX11" fmla="*/ 914400 w 2863850"/>
              <a:gd name="connsiteY11" fmla="*/ 171450 h 596900"/>
              <a:gd name="connsiteX12" fmla="*/ 895350 w 2863850"/>
              <a:gd name="connsiteY12" fmla="*/ 234950 h 596900"/>
              <a:gd name="connsiteX13" fmla="*/ 933450 w 2863850"/>
              <a:gd name="connsiteY13" fmla="*/ 241300 h 596900"/>
              <a:gd name="connsiteX14" fmla="*/ 946150 w 2863850"/>
              <a:gd name="connsiteY14" fmla="*/ 285750 h 596900"/>
              <a:gd name="connsiteX15" fmla="*/ 996950 w 2863850"/>
              <a:gd name="connsiteY15" fmla="*/ 298450 h 596900"/>
              <a:gd name="connsiteX16" fmla="*/ 996950 w 2863850"/>
              <a:gd name="connsiteY16" fmla="*/ 298450 h 596900"/>
              <a:gd name="connsiteX17" fmla="*/ 996950 w 2863850"/>
              <a:gd name="connsiteY17" fmla="*/ 298450 h 596900"/>
              <a:gd name="connsiteX18" fmla="*/ 996950 w 2863850"/>
              <a:gd name="connsiteY18" fmla="*/ 342900 h 596900"/>
              <a:gd name="connsiteX19" fmla="*/ 1498600 w 2863850"/>
              <a:gd name="connsiteY19" fmla="*/ 349250 h 596900"/>
              <a:gd name="connsiteX20" fmla="*/ 1511300 w 2863850"/>
              <a:gd name="connsiteY20" fmla="*/ 412750 h 596900"/>
              <a:gd name="connsiteX21" fmla="*/ 2139950 w 2863850"/>
              <a:gd name="connsiteY21" fmla="*/ 412750 h 596900"/>
              <a:gd name="connsiteX22" fmla="*/ 2146300 w 2863850"/>
              <a:gd name="connsiteY22" fmla="*/ 501650 h 596900"/>
              <a:gd name="connsiteX23" fmla="*/ 2628900 w 2863850"/>
              <a:gd name="connsiteY23" fmla="*/ 501650 h 596900"/>
              <a:gd name="connsiteX24" fmla="*/ 2628900 w 2863850"/>
              <a:gd name="connsiteY24" fmla="*/ 596900 h 596900"/>
              <a:gd name="connsiteX25" fmla="*/ 2863850 w 2863850"/>
              <a:gd name="connsiteY25" fmla="*/ 590550 h 596900"/>
              <a:gd name="connsiteX0" fmla="*/ 0 w 2863850"/>
              <a:gd name="connsiteY0" fmla="*/ 0 h 590550"/>
              <a:gd name="connsiteX1" fmla="*/ 444500 w 2863850"/>
              <a:gd name="connsiteY1" fmla="*/ 6350 h 590550"/>
              <a:gd name="connsiteX2" fmla="*/ 444500 w 2863850"/>
              <a:gd name="connsiteY2" fmla="*/ 6350 h 590550"/>
              <a:gd name="connsiteX3" fmla="*/ 444500 w 2863850"/>
              <a:gd name="connsiteY3" fmla="*/ 6350 h 590550"/>
              <a:gd name="connsiteX4" fmla="*/ 444500 w 2863850"/>
              <a:gd name="connsiteY4" fmla="*/ 57150 h 590550"/>
              <a:gd name="connsiteX5" fmla="*/ 723900 w 2863850"/>
              <a:gd name="connsiteY5" fmla="*/ 50800 h 590550"/>
              <a:gd name="connsiteX6" fmla="*/ 717550 w 2863850"/>
              <a:gd name="connsiteY6" fmla="*/ 120650 h 590550"/>
              <a:gd name="connsiteX7" fmla="*/ 857250 w 2863850"/>
              <a:gd name="connsiteY7" fmla="*/ 120650 h 590550"/>
              <a:gd name="connsiteX8" fmla="*/ 850900 w 2863850"/>
              <a:gd name="connsiteY8" fmla="*/ 177800 h 590550"/>
              <a:gd name="connsiteX9" fmla="*/ 850900 w 2863850"/>
              <a:gd name="connsiteY9" fmla="*/ 177800 h 590550"/>
              <a:gd name="connsiteX10" fmla="*/ 850900 w 2863850"/>
              <a:gd name="connsiteY10" fmla="*/ 177800 h 590550"/>
              <a:gd name="connsiteX11" fmla="*/ 914400 w 2863850"/>
              <a:gd name="connsiteY11" fmla="*/ 171450 h 590550"/>
              <a:gd name="connsiteX12" fmla="*/ 895350 w 2863850"/>
              <a:gd name="connsiteY12" fmla="*/ 234950 h 590550"/>
              <a:gd name="connsiteX13" fmla="*/ 933450 w 2863850"/>
              <a:gd name="connsiteY13" fmla="*/ 241300 h 590550"/>
              <a:gd name="connsiteX14" fmla="*/ 946150 w 2863850"/>
              <a:gd name="connsiteY14" fmla="*/ 285750 h 590550"/>
              <a:gd name="connsiteX15" fmla="*/ 996950 w 2863850"/>
              <a:gd name="connsiteY15" fmla="*/ 298450 h 590550"/>
              <a:gd name="connsiteX16" fmla="*/ 996950 w 2863850"/>
              <a:gd name="connsiteY16" fmla="*/ 298450 h 590550"/>
              <a:gd name="connsiteX17" fmla="*/ 996950 w 2863850"/>
              <a:gd name="connsiteY17" fmla="*/ 298450 h 590550"/>
              <a:gd name="connsiteX18" fmla="*/ 996950 w 2863850"/>
              <a:gd name="connsiteY18" fmla="*/ 342900 h 590550"/>
              <a:gd name="connsiteX19" fmla="*/ 1498600 w 2863850"/>
              <a:gd name="connsiteY19" fmla="*/ 349250 h 590550"/>
              <a:gd name="connsiteX20" fmla="*/ 1511300 w 2863850"/>
              <a:gd name="connsiteY20" fmla="*/ 412750 h 590550"/>
              <a:gd name="connsiteX21" fmla="*/ 2139950 w 2863850"/>
              <a:gd name="connsiteY21" fmla="*/ 412750 h 590550"/>
              <a:gd name="connsiteX22" fmla="*/ 2146300 w 2863850"/>
              <a:gd name="connsiteY22" fmla="*/ 501650 h 590550"/>
              <a:gd name="connsiteX23" fmla="*/ 2628900 w 2863850"/>
              <a:gd name="connsiteY23" fmla="*/ 501650 h 590550"/>
              <a:gd name="connsiteX24" fmla="*/ 2628900 w 2863850"/>
              <a:gd name="connsiteY24" fmla="*/ 571500 h 590550"/>
              <a:gd name="connsiteX25" fmla="*/ 2863850 w 2863850"/>
              <a:gd name="connsiteY25" fmla="*/ 590550 h 590550"/>
              <a:gd name="connsiteX0" fmla="*/ 0 w 2863850"/>
              <a:gd name="connsiteY0" fmla="*/ 0 h 590550"/>
              <a:gd name="connsiteX1" fmla="*/ 444500 w 2863850"/>
              <a:gd name="connsiteY1" fmla="*/ 6350 h 590550"/>
              <a:gd name="connsiteX2" fmla="*/ 444500 w 2863850"/>
              <a:gd name="connsiteY2" fmla="*/ 6350 h 590550"/>
              <a:gd name="connsiteX3" fmla="*/ 444500 w 2863850"/>
              <a:gd name="connsiteY3" fmla="*/ 6350 h 590550"/>
              <a:gd name="connsiteX4" fmla="*/ 444500 w 2863850"/>
              <a:gd name="connsiteY4" fmla="*/ 57150 h 590550"/>
              <a:gd name="connsiteX5" fmla="*/ 723900 w 2863850"/>
              <a:gd name="connsiteY5" fmla="*/ 50800 h 590550"/>
              <a:gd name="connsiteX6" fmla="*/ 717550 w 2863850"/>
              <a:gd name="connsiteY6" fmla="*/ 120650 h 590550"/>
              <a:gd name="connsiteX7" fmla="*/ 857250 w 2863850"/>
              <a:gd name="connsiteY7" fmla="*/ 120650 h 590550"/>
              <a:gd name="connsiteX8" fmla="*/ 850900 w 2863850"/>
              <a:gd name="connsiteY8" fmla="*/ 177800 h 590550"/>
              <a:gd name="connsiteX9" fmla="*/ 850900 w 2863850"/>
              <a:gd name="connsiteY9" fmla="*/ 177800 h 590550"/>
              <a:gd name="connsiteX10" fmla="*/ 850900 w 2863850"/>
              <a:gd name="connsiteY10" fmla="*/ 177800 h 590550"/>
              <a:gd name="connsiteX11" fmla="*/ 914400 w 2863850"/>
              <a:gd name="connsiteY11" fmla="*/ 171450 h 590550"/>
              <a:gd name="connsiteX12" fmla="*/ 895350 w 2863850"/>
              <a:gd name="connsiteY12" fmla="*/ 234950 h 590550"/>
              <a:gd name="connsiteX13" fmla="*/ 933450 w 2863850"/>
              <a:gd name="connsiteY13" fmla="*/ 241300 h 590550"/>
              <a:gd name="connsiteX14" fmla="*/ 946150 w 2863850"/>
              <a:gd name="connsiteY14" fmla="*/ 285750 h 590550"/>
              <a:gd name="connsiteX15" fmla="*/ 996950 w 2863850"/>
              <a:gd name="connsiteY15" fmla="*/ 298450 h 590550"/>
              <a:gd name="connsiteX16" fmla="*/ 996950 w 2863850"/>
              <a:gd name="connsiteY16" fmla="*/ 298450 h 590550"/>
              <a:gd name="connsiteX17" fmla="*/ 996950 w 2863850"/>
              <a:gd name="connsiteY17" fmla="*/ 298450 h 590550"/>
              <a:gd name="connsiteX18" fmla="*/ 996950 w 2863850"/>
              <a:gd name="connsiteY18" fmla="*/ 342900 h 590550"/>
              <a:gd name="connsiteX19" fmla="*/ 1498600 w 2863850"/>
              <a:gd name="connsiteY19" fmla="*/ 349250 h 590550"/>
              <a:gd name="connsiteX20" fmla="*/ 1511300 w 2863850"/>
              <a:gd name="connsiteY20" fmla="*/ 412750 h 590550"/>
              <a:gd name="connsiteX21" fmla="*/ 2139950 w 2863850"/>
              <a:gd name="connsiteY21" fmla="*/ 412750 h 590550"/>
              <a:gd name="connsiteX22" fmla="*/ 2146300 w 2863850"/>
              <a:gd name="connsiteY22" fmla="*/ 501650 h 590550"/>
              <a:gd name="connsiteX23" fmla="*/ 2628900 w 2863850"/>
              <a:gd name="connsiteY23" fmla="*/ 501650 h 590550"/>
              <a:gd name="connsiteX24" fmla="*/ 2628900 w 2863850"/>
              <a:gd name="connsiteY24" fmla="*/ 577046 h 590550"/>
              <a:gd name="connsiteX25" fmla="*/ 2863850 w 2863850"/>
              <a:gd name="connsiteY25" fmla="*/ 5905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63850" h="590550">
                <a:moveTo>
                  <a:pt x="0" y="0"/>
                </a:moveTo>
                <a:lnTo>
                  <a:pt x="444500" y="6350"/>
                </a:lnTo>
                <a:lnTo>
                  <a:pt x="444500" y="6350"/>
                </a:lnTo>
                <a:lnTo>
                  <a:pt x="444500" y="6350"/>
                </a:lnTo>
                <a:lnTo>
                  <a:pt x="444500" y="57150"/>
                </a:lnTo>
                <a:lnTo>
                  <a:pt x="723900" y="50800"/>
                </a:lnTo>
                <a:lnTo>
                  <a:pt x="717550" y="120650"/>
                </a:lnTo>
                <a:lnTo>
                  <a:pt x="857250" y="120650"/>
                </a:lnTo>
                <a:lnTo>
                  <a:pt x="850900" y="177800"/>
                </a:lnTo>
                <a:lnTo>
                  <a:pt x="850900" y="177800"/>
                </a:lnTo>
                <a:lnTo>
                  <a:pt x="850900" y="177800"/>
                </a:lnTo>
                <a:lnTo>
                  <a:pt x="914400" y="171450"/>
                </a:lnTo>
                <a:lnTo>
                  <a:pt x="895350" y="234950"/>
                </a:lnTo>
                <a:lnTo>
                  <a:pt x="933450" y="241300"/>
                </a:lnTo>
                <a:lnTo>
                  <a:pt x="946150" y="285750"/>
                </a:lnTo>
                <a:lnTo>
                  <a:pt x="996950" y="298450"/>
                </a:lnTo>
                <a:lnTo>
                  <a:pt x="996950" y="298450"/>
                </a:lnTo>
                <a:lnTo>
                  <a:pt x="996950" y="298450"/>
                </a:lnTo>
                <a:lnTo>
                  <a:pt x="996950" y="342900"/>
                </a:lnTo>
                <a:lnTo>
                  <a:pt x="1498600" y="349250"/>
                </a:lnTo>
                <a:lnTo>
                  <a:pt x="1511300" y="412750"/>
                </a:lnTo>
                <a:lnTo>
                  <a:pt x="2139950" y="412750"/>
                </a:lnTo>
                <a:lnTo>
                  <a:pt x="2146300" y="501650"/>
                </a:lnTo>
                <a:lnTo>
                  <a:pt x="2628900" y="501650"/>
                </a:lnTo>
                <a:lnTo>
                  <a:pt x="2628900" y="577046"/>
                </a:lnTo>
                <a:lnTo>
                  <a:pt x="2863850" y="590550"/>
                </a:lnTo>
              </a:path>
            </a:pathLst>
          </a:custGeom>
          <a:ln w="28575" cmpd="sng"/>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52" name="Freeform 109">
            <a:extLst>
              <a:ext uri="{FF2B5EF4-FFF2-40B4-BE49-F238E27FC236}">
                <a16:creationId xmlns:a16="http://schemas.microsoft.com/office/drawing/2014/main" id="{4CCB0C74-2BF7-01BB-624F-E8246A570330}"/>
              </a:ext>
            </a:extLst>
          </p:cNvPr>
          <p:cNvSpPr/>
          <p:nvPr/>
        </p:nvSpPr>
        <p:spPr>
          <a:xfrm>
            <a:off x="6931471" y="2535303"/>
            <a:ext cx="2229458" cy="915047"/>
          </a:xfrm>
          <a:custGeom>
            <a:avLst/>
            <a:gdLst>
              <a:gd name="connsiteX0" fmla="*/ 0 w 2972611"/>
              <a:gd name="connsiteY0" fmla="*/ 0 h 1220062"/>
              <a:gd name="connsiteX1" fmla="*/ 349393 w 2972611"/>
              <a:gd name="connsiteY1" fmla="*/ 0 h 1220062"/>
              <a:gd name="connsiteX2" fmla="*/ 349393 w 2972611"/>
              <a:gd name="connsiteY2" fmla="*/ 110914 h 1220062"/>
              <a:gd name="connsiteX3" fmla="*/ 410398 w 2972611"/>
              <a:gd name="connsiteY3" fmla="*/ 105369 h 1220062"/>
              <a:gd name="connsiteX4" fmla="*/ 404852 w 2972611"/>
              <a:gd name="connsiteY4" fmla="*/ 310561 h 1220062"/>
              <a:gd name="connsiteX5" fmla="*/ 576775 w 2972611"/>
              <a:gd name="connsiteY5" fmla="*/ 316107 h 1220062"/>
              <a:gd name="connsiteX6" fmla="*/ 582321 w 2972611"/>
              <a:gd name="connsiteY6" fmla="*/ 421476 h 1220062"/>
              <a:gd name="connsiteX7" fmla="*/ 887347 w 2972611"/>
              <a:gd name="connsiteY7" fmla="*/ 427022 h 1220062"/>
              <a:gd name="connsiteX8" fmla="*/ 881801 w 2972611"/>
              <a:gd name="connsiteY8" fmla="*/ 515753 h 1220062"/>
              <a:gd name="connsiteX9" fmla="*/ 987173 w 2972611"/>
              <a:gd name="connsiteY9" fmla="*/ 521299 h 1220062"/>
              <a:gd name="connsiteX10" fmla="*/ 981627 w 2972611"/>
              <a:gd name="connsiteY10" fmla="*/ 615577 h 1220062"/>
              <a:gd name="connsiteX11" fmla="*/ 1197918 w 2972611"/>
              <a:gd name="connsiteY11" fmla="*/ 626668 h 1220062"/>
              <a:gd name="connsiteX12" fmla="*/ 1209010 w 2972611"/>
              <a:gd name="connsiteY12" fmla="*/ 737583 h 1220062"/>
              <a:gd name="connsiteX13" fmla="*/ 1719234 w 2972611"/>
              <a:gd name="connsiteY13" fmla="*/ 732037 h 1220062"/>
              <a:gd name="connsiteX14" fmla="*/ 1730326 w 2972611"/>
              <a:gd name="connsiteY14" fmla="*/ 859589 h 1220062"/>
              <a:gd name="connsiteX15" fmla="*/ 1863428 w 2972611"/>
              <a:gd name="connsiteY15" fmla="*/ 859589 h 1220062"/>
              <a:gd name="connsiteX16" fmla="*/ 1868974 w 2972611"/>
              <a:gd name="connsiteY16" fmla="*/ 981595 h 1220062"/>
              <a:gd name="connsiteX17" fmla="*/ 2384744 w 2972611"/>
              <a:gd name="connsiteY17" fmla="*/ 976050 h 1220062"/>
              <a:gd name="connsiteX18" fmla="*/ 2390289 w 2972611"/>
              <a:gd name="connsiteY18" fmla="*/ 1098056 h 1220062"/>
              <a:gd name="connsiteX19" fmla="*/ 2534483 w 2972611"/>
              <a:gd name="connsiteY19" fmla="*/ 1098056 h 1220062"/>
              <a:gd name="connsiteX20" fmla="*/ 2528937 w 2972611"/>
              <a:gd name="connsiteY20" fmla="*/ 1220062 h 1220062"/>
              <a:gd name="connsiteX21" fmla="*/ 2972611 w 2972611"/>
              <a:gd name="connsiteY21" fmla="*/ 1214517 h 122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2611" h="1220062">
                <a:moveTo>
                  <a:pt x="0" y="0"/>
                </a:moveTo>
                <a:lnTo>
                  <a:pt x="349393" y="0"/>
                </a:lnTo>
                <a:lnTo>
                  <a:pt x="349393" y="110914"/>
                </a:lnTo>
                <a:lnTo>
                  <a:pt x="410398" y="105369"/>
                </a:lnTo>
                <a:lnTo>
                  <a:pt x="404852" y="310561"/>
                </a:lnTo>
                <a:lnTo>
                  <a:pt x="576775" y="316107"/>
                </a:lnTo>
                <a:lnTo>
                  <a:pt x="582321" y="421476"/>
                </a:lnTo>
                <a:lnTo>
                  <a:pt x="887347" y="427022"/>
                </a:lnTo>
                <a:lnTo>
                  <a:pt x="881801" y="515753"/>
                </a:lnTo>
                <a:lnTo>
                  <a:pt x="987173" y="521299"/>
                </a:lnTo>
                <a:lnTo>
                  <a:pt x="981627" y="615577"/>
                </a:lnTo>
                <a:lnTo>
                  <a:pt x="1197918" y="626668"/>
                </a:lnTo>
                <a:lnTo>
                  <a:pt x="1209010" y="737583"/>
                </a:lnTo>
                <a:lnTo>
                  <a:pt x="1719234" y="732037"/>
                </a:lnTo>
                <a:lnTo>
                  <a:pt x="1730326" y="859589"/>
                </a:lnTo>
                <a:lnTo>
                  <a:pt x="1863428" y="859589"/>
                </a:lnTo>
                <a:lnTo>
                  <a:pt x="1868974" y="981595"/>
                </a:lnTo>
                <a:lnTo>
                  <a:pt x="2384744" y="976050"/>
                </a:lnTo>
                <a:lnTo>
                  <a:pt x="2390289" y="1098056"/>
                </a:lnTo>
                <a:lnTo>
                  <a:pt x="2534483" y="1098056"/>
                </a:lnTo>
                <a:lnTo>
                  <a:pt x="2528937" y="1220062"/>
                </a:lnTo>
                <a:lnTo>
                  <a:pt x="2972611" y="1214517"/>
                </a:lnTo>
              </a:path>
            </a:pathLst>
          </a:custGeom>
          <a:ln w="28575" cmpd="sng">
            <a:solidFill>
              <a:schemeClr val="accent5">
                <a:lumMod val="75000"/>
              </a:schemeClr>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pic>
        <p:nvPicPr>
          <p:cNvPr id="53" name="Picture 52">
            <a:extLst>
              <a:ext uri="{FF2B5EF4-FFF2-40B4-BE49-F238E27FC236}">
                <a16:creationId xmlns:a16="http://schemas.microsoft.com/office/drawing/2014/main" id="{06A3C768-0F79-590A-3AAF-5F9E8798CB13}"/>
              </a:ext>
            </a:extLst>
          </p:cNvPr>
          <p:cNvPicPr>
            <a:picLocks noChangeAspect="1"/>
          </p:cNvPicPr>
          <p:nvPr/>
        </p:nvPicPr>
        <p:blipFill>
          <a:blip r:embed="rId2"/>
          <a:stretch>
            <a:fillRect/>
          </a:stretch>
        </p:blipFill>
        <p:spPr>
          <a:xfrm>
            <a:off x="1856714" y="2185214"/>
            <a:ext cx="3985171" cy="2622853"/>
          </a:xfrm>
          <a:prstGeom prst="rect">
            <a:avLst/>
          </a:prstGeom>
        </p:spPr>
      </p:pic>
      <p:sp>
        <p:nvSpPr>
          <p:cNvPr id="54" name="TextBox 53">
            <a:extLst>
              <a:ext uri="{FF2B5EF4-FFF2-40B4-BE49-F238E27FC236}">
                <a16:creationId xmlns:a16="http://schemas.microsoft.com/office/drawing/2014/main" id="{F38F4763-A6EF-A076-6C71-C399E53DD3CD}"/>
              </a:ext>
            </a:extLst>
          </p:cNvPr>
          <p:cNvSpPr txBox="1"/>
          <p:nvPr/>
        </p:nvSpPr>
        <p:spPr>
          <a:xfrm>
            <a:off x="9104055" y="3219124"/>
            <a:ext cx="103855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75"/>
              </a:spcAft>
              <a:buClrTx/>
              <a:buSzTx/>
              <a:buFontTx/>
              <a:buNone/>
              <a:tabLst/>
              <a:defRPr/>
            </a:pPr>
            <a:r>
              <a:rPr kumimoji="0" lang="en-US" sz="1000" b="1" i="0" u="none" strike="noStrike" kern="1200" cap="none" spc="0" normalizeH="0" baseline="0" noProof="0">
                <a:ln>
                  <a:noFill/>
                </a:ln>
                <a:solidFill>
                  <a:srgbClr val="FF8021">
                    <a:lumMod val="75000"/>
                  </a:srgbClr>
                </a:solidFill>
                <a:effectLst/>
                <a:uLnTx/>
                <a:uFillTx/>
                <a:latin typeface="Arial"/>
                <a:cs typeface="Arial"/>
              </a:rPr>
              <a:t>MYD88</a:t>
            </a:r>
            <a:r>
              <a:rPr kumimoji="0" lang="en-US" sz="1000" b="1" i="0" u="none" strike="noStrike" kern="1200" cap="none" spc="0" normalizeH="0" baseline="30000" noProof="0">
                <a:ln>
                  <a:noFill/>
                </a:ln>
                <a:solidFill>
                  <a:srgbClr val="FF8021">
                    <a:lumMod val="75000"/>
                  </a:srgbClr>
                </a:solidFill>
                <a:effectLst/>
                <a:uLnTx/>
                <a:uFillTx/>
                <a:latin typeface="Arial"/>
                <a:cs typeface="Arial"/>
              </a:rPr>
              <a:t>MUT</a:t>
            </a:r>
            <a:r>
              <a:rPr kumimoji="0" lang="en-US" sz="1000" b="1" i="0" u="none" strike="noStrike" kern="1200" cap="none" spc="0" normalizeH="0" baseline="0" noProof="0">
                <a:ln>
                  <a:noFill/>
                </a:ln>
                <a:solidFill>
                  <a:srgbClr val="FF8021">
                    <a:lumMod val="75000"/>
                  </a:srgbClr>
                </a:solidFill>
                <a:effectLst/>
                <a:uLnTx/>
                <a:uFillTx/>
                <a:latin typeface="Arial"/>
                <a:cs typeface="Arial"/>
              </a:rPr>
              <a:t>/ CXCR4</a:t>
            </a:r>
            <a:r>
              <a:rPr kumimoji="0" lang="en-US" sz="1000" b="1" i="0" u="none" strike="noStrike" kern="1200" cap="none" spc="0" normalizeH="0" baseline="30000" noProof="0">
                <a:ln>
                  <a:noFill/>
                </a:ln>
                <a:solidFill>
                  <a:srgbClr val="FF8021">
                    <a:lumMod val="75000"/>
                  </a:srgbClr>
                </a:solidFill>
                <a:effectLst/>
                <a:uLnTx/>
                <a:uFillTx/>
                <a:latin typeface="Arial"/>
                <a:cs typeface="Arial"/>
              </a:rPr>
              <a:t>MUT</a:t>
            </a:r>
          </a:p>
        </p:txBody>
      </p:sp>
      <p:sp>
        <p:nvSpPr>
          <p:cNvPr id="55" name="TextBox 54">
            <a:extLst>
              <a:ext uri="{FF2B5EF4-FFF2-40B4-BE49-F238E27FC236}">
                <a16:creationId xmlns:a16="http://schemas.microsoft.com/office/drawing/2014/main" id="{D28A339D-0D77-AC63-B551-300016253E7C}"/>
              </a:ext>
            </a:extLst>
          </p:cNvPr>
          <p:cNvSpPr txBox="1"/>
          <p:nvPr/>
        </p:nvSpPr>
        <p:spPr>
          <a:xfrm>
            <a:off x="9016281" y="2781479"/>
            <a:ext cx="9814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75"/>
              </a:spcAft>
              <a:buClrTx/>
              <a:buSzTx/>
              <a:buFontTx/>
              <a:buNone/>
              <a:tabLst/>
              <a:defRPr/>
            </a:pPr>
            <a:r>
              <a:rPr kumimoji="0" lang="en-US" sz="1000" b="1" i="0" u="none" strike="noStrike" kern="1200" cap="none" spc="0" normalizeH="0" baseline="0" noProof="0">
                <a:ln>
                  <a:noFill/>
                </a:ln>
                <a:solidFill>
                  <a:srgbClr val="346691"/>
                </a:solidFill>
                <a:effectLst/>
                <a:uLnTx/>
                <a:uFillTx/>
                <a:latin typeface="Arial"/>
                <a:cs typeface="Arial"/>
              </a:rPr>
              <a:t>MYD88</a:t>
            </a:r>
            <a:r>
              <a:rPr kumimoji="0" lang="en-US" sz="1000" b="1" i="0" u="none" strike="noStrike" kern="1200" cap="none" spc="0" normalizeH="0" baseline="30000" noProof="0">
                <a:ln>
                  <a:noFill/>
                </a:ln>
                <a:solidFill>
                  <a:srgbClr val="346691"/>
                </a:solidFill>
                <a:effectLst/>
                <a:uLnTx/>
                <a:uFillTx/>
                <a:latin typeface="Arial"/>
                <a:cs typeface="Arial"/>
              </a:rPr>
              <a:t>MUT</a:t>
            </a:r>
            <a:r>
              <a:rPr kumimoji="0" lang="en-US" sz="1000" b="1" i="0" u="none" strike="noStrike" kern="1200" cap="none" spc="0" normalizeH="0" baseline="0" noProof="0">
                <a:ln>
                  <a:noFill/>
                </a:ln>
                <a:solidFill>
                  <a:srgbClr val="346691"/>
                </a:solidFill>
                <a:effectLst/>
                <a:uLnTx/>
                <a:uFillTx/>
                <a:latin typeface="Arial"/>
                <a:cs typeface="Arial"/>
              </a:rPr>
              <a:t>/ CXCR4</a:t>
            </a:r>
            <a:r>
              <a:rPr kumimoji="0" lang="en-US" sz="1000" b="1" i="0" u="none" strike="noStrike" kern="1200" cap="none" spc="0" normalizeH="0" baseline="30000" noProof="0">
                <a:ln>
                  <a:noFill/>
                </a:ln>
                <a:solidFill>
                  <a:srgbClr val="346691"/>
                </a:solidFill>
                <a:effectLst/>
                <a:uLnTx/>
                <a:uFillTx/>
                <a:latin typeface="Arial"/>
                <a:cs typeface="Arial"/>
              </a:rPr>
              <a:t>WT</a:t>
            </a:r>
          </a:p>
        </p:txBody>
      </p:sp>
      <p:sp>
        <p:nvSpPr>
          <p:cNvPr id="56" name="TextBox 55">
            <a:extLst>
              <a:ext uri="{FF2B5EF4-FFF2-40B4-BE49-F238E27FC236}">
                <a16:creationId xmlns:a16="http://schemas.microsoft.com/office/drawing/2014/main" id="{155E7C20-A022-98FE-6D1F-8FC37703C18E}"/>
              </a:ext>
            </a:extLst>
          </p:cNvPr>
          <p:cNvSpPr txBox="1"/>
          <p:nvPr/>
        </p:nvSpPr>
        <p:spPr>
          <a:xfrm>
            <a:off x="7612456" y="3671706"/>
            <a:ext cx="90143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75"/>
              </a:spcAft>
              <a:buClrTx/>
              <a:buSzTx/>
              <a:buFontTx/>
              <a:buNone/>
              <a:tabLst/>
              <a:defRPr/>
            </a:pPr>
            <a:r>
              <a:rPr kumimoji="0" lang="en-US" sz="1000" b="1" i="0" u="none" strike="noStrike" kern="1200" cap="none" spc="0" normalizeH="0" baseline="0" noProof="0">
                <a:ln>
                  <a:noFill/>
                </a:ln>
                <a:solidFill>
                  <a:srgbClr val="008000"/>
                </a:solidFill>
                <a:effectLst/>
                <a:uLnTx/>
                <a:uFillTx/>
                <a:latin typeface="Arial"/>
                <a:cs typeface="Arial"/>
              </a:rPr>
              <a:t>MYD88</a:t>
            </a:r>
            <a:r>
              <a:rPr kumimoji="0" lang="en-US" sz="1000" b="1" i="0" u="none" strike="noStrike" kern="1200" cap="none" spc="0" normalizeH="0" baseline="30000" noProof="0">
                <a:ln>
                  <a:noFill/>
                </a:ln>
                <a:solidFill>
                  <a:srgbClr val="008000"/>
                </a:solidFill>
                <a:effectLst/>
                <a:uLnTx/>
                <a:uFillTx/>
                <a:latin typeface="Arial"/>
                <a:cs typeface="Arial"/>
              </a:rPr>
              <a:t>WT</a:t>
            </a:r>
            <a:r>
              <a:rPr kumimoji="0" lang="en-US" sz="1000" b="1" i="0" u="none" strike="noStrike" kern="1200" cap="none" spc="0" normalizeH="0" baseline="0" noProof="0">
                <a:ln>
                  <a:noFill/>
                </a:ln>
                <a:solidFill>
                  <a:srgbClr val="008000"/>
                </a:solidFill>
                <a:effectLst/>
                <a:uLnTx/>
                <a:uFillTx/>
                <a:latin typeface="Arial"/>
                <a:cs typeface="Arial"/>
              </a:rPr>
              <a:t>/ CXCR4</a:t>
            </a:r>
            <a:r>
              <a:rPr kumimoji="0" lang="en-US" sz="1000" b="1" i="0" u="none" strike="noStrike" kern="1200" cap="none" spc="0" normalizeH="0" baseline="30000" noProof="0">
                <a:ln>
                  <a:noFill/>
                </a:ln>
                <a:solidFill>
                  <a:srgbClr val="008000"/>
                </a:solidFill>
                <a:effectLst/>
                <a:uLnTx/>
                <a:uFillTx/>
                <a:latin typeface="Arial"/>
                <a:cs typeface="Arial"/>
              </a:rPr>
              <a:t>WT</a:t>
            </a:r>
          </a:p>
        </p:txBody>
      </p:sp>
      <p:sp>
        <p:nvSpPr>
          <p:cNvPr id="57" name="Oval 56">
            <a:extLst>
              <a:ext uri="{FF2B5EF4-FFF2-40B4-BE49-F238E27FC236}">
                <a16:creationId xmlns:a16="http://schemas.microsoft.com/office/drawing/2014/main" id="{68140D92-689D-3C9B-B494-E0C6CB1448A3}"/>
              </a:ext>
            </a:extLst>
          </p:cNvPr>
          <p:cNvSpPr/>
          <p:nvPr/>
        </p:nvSpPr>
        <p:spPr>
          <a:xfrm>
            <a:off x="7439087" y="3450350"/>
            <a:ext cx="1234236" cy="731909"/>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8" name="Picture 57">
            <a:extLst>
              <a:ext uri="{FF2B5EF4-FFF2-40B4-BE49-F238E27FC236}">
                <a16:creationId xmlns:a16="http://schemas.microsoft.com/office/drawing/2014/main" id="{54824E83-1FE6-A6CE-D45A-7D07F0B2D090}"/>
              </a:ext>
            </a:extLst>
          </p:cNvPr>
          <p:cNvPicPr>
            <a:picLocks noChangeAspect="1"/>
          </p:cNvPicPr>
          <p:nvPr/>
        </p:nvPicPr>
        <p:blipFill>
          <a:blip r:embed="rId3"/>
          <a:stretch>
            <a:fillRect/>
          </a:stretch>
        </p:blipFill>
        <p:spPr>
          <a:xfrm>
            <a:off x="6392196" y="4413809"/>
            <a:ext cx="3759393" cy="596931"/>
          </a:xfrm>
          <a:prstGeom prst="rect">
            <a:avLst/>
          </a:prstGeom>
        </p:spPr>
      </p:pic>
    </p:spTree>
    <p:extLst>
      <p:ext uri="{BB962C8B-B14F-4D97-AF65-F5344CB8AC3E}">
        <p14:creationId xmlns:p14="http://schemas.microsoft.com/office/powerpoint/2010/main" val="1681497962"/>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AB7477-BB58-BE48-F2A4-C016D44516AD}"/>
              </a:ext>
            </a:extLst>
          </p:cNvPr>
          <p:cNvSpPr>
            <a:spLocks noGrp="1"/>
          </p:cNvSpPr>
          <p:nvPr>
            <p:ph sz="quarter" idx="13"/>
          </p:nvPr>
        </p:nvSpPr>
        <p:spPr>
          <a:xfrm>
            <a:off x="1994733" y="2202481"/>
            <a:ext cx="8640610" cy="2453038"/>
          </a:xfrm>
        </p:spPr>
        <p:txBody>
          <a:bodyPr/>
          <a:lstStyle/>
          <a:p>
            <a:pPr marL="285750" indent="-285750">
              <a:buFont typeface="Arial" panose="020B0604020202020204" pitchFamily="34" charset="0"/>
              <a:buChar char="•"/>
              <a:defRPr/>
            </a:pPr>
            <a:r>
              <a:rPr lang="de-DE" sz="2800" i="1">
                <a:solidFill>
                  <a:srgbClr val="0000FF"/>
                </a:solidFill>
              </a:rPr>
              <a:t>In CXCR4</a:t>
            </a:r>
            <a:r>
              <a:rPr lang="de-DE" sz="2800" i="1" baseline="30000">
                <a:solidFill>
                  <a:srgbClr val="0000FF"/>
                </a:solidFill>
              </a:rPr>
              <a:t>MUT</a:t>
            </a:r>
            <a:r>
              <a:rPr lang="de-DE" sz="2800" i="1">
                <a:solidFill>
                  <a:srgbClr val="0000FF"/>
                </a:solidFill>
              </a:rPr>
              <a:t> </a:t>
            </a:r>
            <a:r>
              <a:rPr lang="de-DE" sz="2800" i="1" err="1">
                <a:solidFill>
                  <a:srgbClr val="0000FF"/>
                </a:solidFill>
              </a:rPr>
              <a:t>patients</a:t>
            </a:r>
            <a:r>
              <a:rPr lang="de-DE" sz="2800" i="1">
                <a:solidFill>
                  <a:srgbClr val="0000FF"/>
                </a:solidFill>
              </a:rPr>
              <a:t> </a:t>
            </a:r>
            <a:r>
              <a:rPr lang="de-DE" sz="2800" i="1" err="1">
                <a:solidFill>
                  <a:srgbClr val="0000FF"/>
                </a:solidFill>
              </a:rPr>
              <a:t>think</a:t>
            </a:r>
            <a:r>
              <a:rPr lang="de-DE" sz="2800" i="1">
                <a:solidFill>
                  <a:srgbClr val="0000FF"/>
                </a:solidFill>
              </a:rPr>
              <a:t> </a:t>
            </a:r>
            <a:r>
              <a:rPr lang="de-DE" sz="2800" i="1" err="1">
                <a:solidFill>
                  <a:srgbClr val="0000FF"/>
                </a:solidFill>
              </a:rPr>
              <a:t>about</a:t>
            </a:r>
            <a:r>
              <a:rPr lang="de-DE" sz="2800" i="1">
                <a:solidFill>
                  <a:srgbClr val="0000FF"/>
                </a:solidFill>
              </a:rPr>
              <a:t> alternatives </a:t>
            </a:r>
          </a:p>
          <a:p>
            <a:pPr marL="0" indent="0">
              <a:buNone/>
              <a:defRPr/>
            </a:pPr>
            <a:r>
              <a:rPr lang="de-DE" sz="2800" i="1">
                <a:solidFill>
                  <a:srgbClr val="0000FF"/>
                </a:solidFill>
                <a:sym typeface="Wingdings" pitchFamily="2" charset="2"/>
              </a:rPr>
              <a:t>	 See </a:t>
            </a:r>
            <a:r>
              <a:rPr lang="de-DE" sz="2800" i="1" err="1">
                <a:solidFill>
                  <a:srgbClr val="0000FF"/>
                </a:solidFill>
                <a:sym typeface="Wingdings" pitchFamily="2" charset="2"/>
              </a:rPr>
              <a:t>next</a:t>
            </a:r>
            <a:r>
              <a:rPr lang="de-DE" sz="2800" i="1">
                <a:solidFill>
                  <a:srgbClr val="0000FF"/>
                </a:solidFill>
                <a:sym typeface="Wingdings" pitchFamily="2" charset="2"/>
              </a:rPr>
              <a:t> </a:t>
            </a:r>
            <a:r>
              <a:rPr lang="de-DE" sz="2800" i="1" err="1">
                <a:solidFill>
                  <a:srgbClr val="0000FF"/>
                </a:solidFill>
                <a:sym typeface="Wingdings" pitchFamily="2" charset="2"/>
              </a:rPr>
              <a:t>slides</a:t>
            </a:r>
            <a:r>
              <a:rPr lang="de-DE" sz="2800" i="1">
                <a:solidFill>
                  <a:srgbClr val="0000FF"/>
                </a:solidFill>
                <a:sym typeface="Wingdings" pitchFamily="2" charset="2"/>
              </a:rPr>
              <a:t> on zanubrutinib and I/R</a:t>
            </a:r>
          </a:p>
          <a:p>
            <a:pPr>
              <a:defRPr/>
            </a:pPr>
            <a:endParaRPr lang="de-DE" sz="2800" i="1">
              <a:solidFill>
                <a:prstClr val="black"/>
              </a:solidFill>
              <a:sym typeface="Wingdings" pitchFamily="2" charset="2"/>
            </a:endParaRPr>
          </a:p>
          <a:p>
            <a:pPr marL="285750" indent="-285750">
              <a:buFont typeface="Arial" panose="020B0604020202020204" pitchFamily="34" charset="0"/>
              <a:buChar char="•"/>
              <a:defRPr/>
            </a:pPr>
            <a:r>
              <a:rPr lang="de-DE" sz="2800" i="1">
                <a:solidFill>
                  <a:srgbClr val="0000FF"/>
                </a:solidFill>
                <a:sym typeface="Wingdings" pitchFamily="2" charset="2"/>
              </a:rPr>
              <a:t>In MYD88</a:t>
            </a:r>
            <a:r>
              <a:rPr lang="de-DE" sz="2800" i="1" baseline="30000">
                <a:solidFill>
                  <a:srgbClr val="0000FF"/>
                </a:solidFill>
                <a:sym typeface="Wingdings" pitchFamily="2" charset="2"/>
              </a:rPr>
              <a:t>WT</a:t>
            </a:r>
            <a:r>
              <a:rPr lang="de-DE" sz="2800" i="1">
                <a:solidFill>
                  <a:srgbClr val="0000FF"/>
                </a:solidFill>
                <a:sym typeface="Wingdings" pitchFamily="2" charset="2"/>
              </a:rPr>
              <a:t> </a:t>
            </a:r>
            <a:r>
              <a:rPr lang="de-DE" sz="2800" i="1" err="1">
                <a:solidFill>
                  <a:srgbClr val="0000FF"/>
                </a:solidFill>
                <a:sym typeface="Wingdings" pitchFamily="2" charset="2"/>
              </a:rPr>
              <a:t>patients</a:t>
            </a:r>
            <a:r>
              <a:rPr lang="de-DE" sz="2800" i="1">
                <a:solidFill>
                  <a:srgbClr val="0000FF"/>
                </a:solidFill>
                <a:sym typeface="Wingdings" pitchFamily="2" charset="2"/>
              </a:rPr>
              <a:t> do not </a:t>
            </a:r>
            <a:r>
              <a:rPr lang="de-DE" sz="2800" i="1" err="1">
                <a:solidFill>
                  <a:srgbClr val="0000FF"/>
                </a:solidFill>
                <a:sym typeface="Wingdings" pitchFamily="2" charset="2"/>
              </a:rPr>
              <a:t>use</a:t>
            </a:r>
            <a:r>
              <a:rPr lang="de-DE" sz="2800" i="1">
                <a:solidFill>
                  <a:srgbClr val="0000FF"/>
                </a:solidFill>
                <a:sym typeface="Wingdings" pitchFamily="2" charset="2"/>
              </a:rPr>
              <a:t> </a:t>
            </a:r>
            <a:r>
              <a:rPr lang="de-DE" sz="2800" i="1" err="1">
                <a:solidFill>
                  <a:srgbClr val="0000FF"/>
                </a:solidFill>
                <a:sym typeface="Wingdings" pitchFamily="2" charset="2"/>
              </a:rPr>
              <a:t>if</a:t>
            </a:r>
            <a:r>
              <a:rPr lang="de-DE" sz="2800" i="1">
                <a:solidFill>
                  <a:srgbClr val="0000FF"/>
                </a:solidFill>
                <a:sym typeface="Wingdings" pitchFamily="2" charset="2"/>
              </a:rPr>
              <a:t> possible</a:t>
            </a:r>
            <a:r>
              <a:rPr lang="de-DE" sz="2800" i="1">
                <a:solidFill>
                  <a:srgbClr val="0000FF"/>
                </a:solidFill>
              </a:rPr>
              <a:t> </a:t>
            </a:r>
          </a:p>
        </p:txBody>
      </p:sp>
      <p:sp>
        <p:nvSpPr>
          <p:cNvPr id="8" name="Title 7">
            <a:extLst>
              <a:ext uri="{FF2B5EF4-FFF2-40B4-BE49-F238E27FC236}">
                <a16:creationId xmlns:a16="http://schemas.microsoft.com/office/drawing/2014/main" id="{079EA18F-54CA-32C2-5E57-C08C5E445333}"/>
              </a:ext>
            </a:extLst>
          </p:cNvPr>
          <p:cNvSpPr>
            <a:spLocks noGrp="1"/>
          </p:cNvSpPr>
          <p:nvPr>
            <p:ph type="ctrTitle"/>
          </p:nvPr>
        </p:nvSpPr>
        <p:spPr/>
        <p:txBody>
          <a:bodyPr/>
          <a:lstStyle/>
          <a:p>
            <a:r>
              <a:rPr lang="en-US"/>
              <a:t>Take-home messages – ibrutinib single agent</a:t>
            </a:r>
            <a:br>
              <a:rPr lang="en-US"/>
            </a:br>
            <a:r>
              <a:rPr lang="en-US"/>
              <a:t>(Speaker’s opinion)</a:t>
            </a:r>
            <a:endParaRPr lang="en-GB"/>
          </a:p>
        </p:txBody>
      </p:sp>
      <p:sp>
        <p:nvSpPr>
          <p:cNvPr id="10" name="TextBox 9">
            <a:extLst>
              <a:ext uri="{FF2B5EF4-FFF2-40B4-BE49-F238E27FC236}">
                <a16:creationId xmlns:a16="http://schemas.microsoft.com/office/drawing/2014/main" id="{1F23D3E2-8F9B-2183-7B69-26F7B0E0D07A}"/>
              </a:ext>
            </a:extLst>
          </p:cNvPr>
          <p:cNvSpPr txBox="1"/>
          <p:nvPr/>
        </p:nvSpPr>
        <p:spPr>
          <a:xfrm>
            <a:off x="883579" y="618901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4; I/R,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ibrutinib+</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rituximab; MUT, mutated;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WT, wild type.</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sp>
        <p:nvSpPr>
          <p:cNvPr id="11" name="Slide Number Placeholder 2">
            <a:extLst>
              <a:ext uri="{FF2B5EF4-FFF2-40B4-BE49-F238E27FC236}">
                <a16:creationId xmlns:a16="http://schemas.microsoft.com/office/drawing/2014/main" id="{47A70837-026E-22BA-65A3-B30994151D2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Tree>
    <p:extLst>
      <p:ext uri="{BB962C8B-B14F-4D97-AF65-F5344CB8AC3E}">
        <p14:creationId xmlns:p14="http://schemas.microsoft.com/office/powerpoint/2010/main" val="412996786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914AE8-936B-46C5-6726-469071F098D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0EDDA1F3-3438-216D-FDB9-8A1E885FDF39}"/>
              </a:ext>
            </a:extLst>
          </p:cNvPr>
          <p:cNvSpPr>
            <a:spLocks noGrp="1"/>
          </p:cNvSpPr>
          <p:nvPr>
            <p:ph type="ctrTitle"/>
          </p:nvPr>
        </p:nvSpPr>
        <p:spPr/>
        <p:txBody>
          <a:bodyPr/>
          <a:lstStyle/>
          <a:p>
            <a:r>
              <a:rPr lang="en-US"/>
              <a:t>Chair and Speakers</a:t>
            </a:r>
            <a:endParaRPr lang="en-GB"/>
          </a:p>
        </p:txBody>
      </p:sp>
      <p:sp>
        <p:nvSpPr>
          <p:cNvPr id="14" name="TextBox 13">
            <a:extLst>
              <a:ext uri="{FF2B5EF4-FFF2-40B4-BE49-F238E27FC236}">
                <a16:creationId xmlns:a16="http://schemas.microsoft.com/office/drawing/2014/main" id="{ECCF8910-26B1-E768-91FB-C9ED61B82206}"/>
              </a:ext>
            </a:extLst>
          </p:cNvPr>
          <p:cNvSpPr txBox="1"/>
          <p:nvPr/>
        </p:nvSpPr>
        <p:spPr>
          <a:xfrm>
            <a:off x="2940471" y="2041769"/>
            <a:ext cx="359811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panose="020B0604020202020204"/>
                <a:ea typeface="+mn-ea"/>
                <a:cs typeface="+mn-cs"/>
              </a:rPr>
              <a:t>Prof. Christian Buske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Comprehensive Cancer Center, </a:t>
            </a:r>
            <a:r>
              <a:rPr kumimoji="0" lang="it-IT" sz="1800" b="0" i="0" u="none" strike="noStrike" kern="1200" cap="none" spc="0" normalizeH="0" baseline="0" noProof="0" err="1">
                <a:ln>
                  <a:noFill/>
                </a:ln>
                <a:solidFill>
                  <a:srgbClr val="283349"/>
                </a:solidFill>
                <a:effectLst/>
                <a:uLnTx/>
                <a:uFillTx/>
                <a:latin typeface="Arial" panose="020B0604020202020204"/>
                <a:ea typeface="+mn-ea"/>
                <a:cs typeface="+mn-cs"/>
              </a:rPr>
              <a:t>Ulm</a:t>
            </a: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 Germany</a:t>
            </a:r>
            <a:endParaRPr kumimoji="0" lang="en-GB"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35D4B146-D8E9-F39F-2A3A-850ED433E17B}"/>
              </a:ext>
            </a:extLst>
          </p:cNvPr>
          <p:cNvSpPr txBox="1"/>
          <p:nvPr/>
        </p:nvSpPr>
        <p:spPr>
          <a:xfrm>
            <a:off x="3032863" y="4347977"/>
            <a:ext cx="354215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panose="020B0604020202020204"/>
                <a:ea typeface="+mn-ea"/>
                <a:cs typeface="+mn-cs"/>
              </a:rPr>
              <a:t>Dr. David Lewis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University Hospitals NHS Trust,</a:t>
            </a:r>
            <a:b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283349"/>
                </a:solidFill>
                <a:effectLst/>
                <a:uLnTx/>
                <a:uFillTx/>
                <a:latin typeface="Arial" panose="020B0604020202020204"/>
                <a:ea typeface="+mn-ea"/>
                <a:cs typeface="+mn-cs"/>
              </a:rPr>
              <a:t>Plymouth, UK</a:t>
            </a:r>
          </a:p>
        </p:txBody>
      </p:sp>
      <p:sp>
        <p:nvSpPr>
          <p:cNvPr id="16" name="TextBox 15">
            <a:extLst>
              <a:ext uri="{FF2B5EF4-FFF2-40B4-BE49-F238E27FC236}">
                <a16:creationId xmlns:a16="http://schemas.microsoft.com/office/drawing/2014/main" id="{B19177C1-B2C5-C1E7-E209-AA38382E8E4F}"/>
              </a:ext>
            </a:extLst>
          </p:cNvPr>
          <p:cNvSpPr txBox="1"/>
          <p:nvPr/>
        </p:nvSpPr>
        <p:spPr>
          <a:xfrm>
            <a:off x="8307040" y="2041769"/>
            <a:ext cx="330689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panose="020B0604020202020204"/>
                <a:ea typeface="+mn-ea"/>
                <a:cs typeface="+mn-cs"/>
              </a:rPr>
              <a:t>Prof. Catherine Thieblemont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Hôpital Saint-Louis,</a:t>
            </a:r>
            <a:b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Paris, France</a:t>
            </a:r>
            <a:endParaRPr kumimoji="0" lang="en-US"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47BC138F-C52C-51B3-C576-BA9B8E9B3A6A}"/>
              </a:ext>
            </a:extLst>
          </p:cNvPr>
          <p:cNvSpPr txBox="1"/>
          <p:nvPr/>
        </p:nvSpPr>
        <p:spPr>
          <a:xfrm>
            <a:off x="8307040" y="4347977"/>
            <a:ext cx="276035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panose="020B0604020202020204"/>
                <a:ea typeface="+mn-ea"/>
                <a:cs typeface="+mn-cs"/>
              </a:rPr>
              <a:t>Dr. Anna Maria Frustaci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Ospedale Niguarda,</a:t>
            </a:r>
            <a:b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it-IT" sz="1800" b="0" i="0" u="none" strike="noStrike" kern="1200" cap="none" spc="0" normalizeH="0" baseline="0" noProof="0">
                <a:ln>
                  <a:noFill/>
                </a:ln>
                <a:solidFill>
                  <a:srgbClr val="283349"/>
                </a:solidFill>
                <a:effectLst/>
                <a:uLnTx/>
                <a:uFillTx/>
                <a:latin typeface="Arial" panose="020B0604020202020204"/>
                <a:ea typeface="+mn-ea"/>
                <a:cs typeface="+mn-cs"/>
              </a:rPr>
              <a:t>Milan, Italy</a:t>
            </a:r>
            <a:endParaRPr kumimoji="0" lang="en-US" sz="1800" b="0" i="0" u="none" strike="noStrike" kern="1200" cap="none" spc="0" normalizeH="0" baseline="0" noProof="0">
              <a:ln>
                <a:noFill/>
              </a:ln>
              <a:solidFill>
                <a:srgbClr val="283349"/>
              </a:solidFill>
              <a:effectLst/>
              <a:uLnTx/>
              <a:uFillTx/>
              <a:latin typeface="Arial" panose="020B0604020202020204"/>
              <a:ea typeface="+mn-ea"/>
              <a:cs typeface="+mn-cs"/>
            </a:endParaRPr>
          </a:p>
        </p:txBody>
      </p:sp>
      <p:pic>
        <p:nvPicPr>
          <p:cNvPr id="10" name="Picture 9" descr="A close-up of a person smiling&#10;&#10;Description automatically generated">
            <a:extLst>
              <a:ext uri="{FF2B5EF4-FFF2-40B4-BE49-F238E27FC236}">
                <a16:creationId xmlns:a16="http://schemas.microsoft.com/office/drawing/2014/main" id="{D9525BED-43D8-F2E7-E847-7AFF66FD3636}"/>
              </a:ext>
            </a:extLst>
          </p:cNvPr>
          <p:cNvPicPr>
            <a:picLocks noChangeAspect="1"/>
          </p:cNvPicPr>
          <p:nvPr/>
        </p:nvPicPr>
        <p:blipFill rotWithShape="1">
          <a:blip r:embed="rId3"/>
          <a:srcRect l="27157" r="10673"/>
          <a:stretch/>
        </p:blipFill>
        <p:spPr>
          <a:xfrm>
            <a:off x="6748880" y="3937611"/>
            <a:ext cx="1503356" cy="1590830"/>
          </a:xfrm>
          <a:prstGeom prst="rect">
            <a:avLst/>
          </a:prstGeom>
        </p:spPr>
      </p:pic>
      <p:pic>
        <p:nvPicPr>
          <p:cNvPr id="12" name="Picture 11" descr="A person sitting at a table&#10;&#10;Description automatically generated">
            <a:extLst>
              <a:ext uri="{FF2B5EF4-FFF2-40B4-BE49-F238E27FC236}">
                <a16:creationId xmlns:a16="http://schemas.microsoft.com/office/drawing/2014/main" id="{9AC1170C-EF2D-0E20-9BBE-D94A3BAF34CA}"/>
              </a:ext>
            </a:extLst>
          </p:cNvPr>
          <p:cNvPicPr>
            <a:picLocks noChangeAspect="1"/>
          </p:cNvPicPr>
          <p:nvPr/>
        </p:nvPicPr>
        <p:blipFill rotWithShape="1">
          <a:blip r:embed="rId4"/>
          <a:srcRect l="16426" t="7970" r="10214" b="43925"/>
          <a:stretch/>
        </p:blipFill>
        <p:spPr>
          <a:xfrm>
            <a:off x="6635563" y="1586693"/>
            <a:ext cx="1616673" cy="1590831"/>
          </a:xfrm>
          <a:prstGeom prst="rect">
            <a:avLst/>
          </a:prstGeom>
        </p:spPr>
      </p:pic>
      <p:pic>
        <p:nvPicPr>
          <p:cNvPr id="18" name="Picture 17" descr="A person in a suit sitting at a table&#10;&#10;Description automatically generated">
            <a:extLst>
              <a:ext uri="{FF2B5EF4-FFF2-40B4-BE49-F238E27FC236}">
                <a16:creationId xmlns:a16="http://schemas.microsoft.com/office/drawing/2014/main" id="{E59CCF85-3402-6784-F437-781FA5E1FC2D}"/>
              </a:ext>
            </a:extLst>
          </p:cNvPr>
          <p:cNvPicPr>
            <a:picLocks noChangeAspect="1"/>
          </p:cNvPicPr>
          <p:nvPr/>
        </p:nvPicPr>
        <p:blipFill rotWithShape="1">
          <a:blip r:embed="rId5"/>
          <a:srcRect l="19756" t="6208" r="2324" b="36062"/>
          <a:stretch/>
        </p:blipFill>
        <p:spPr>
          <a:xfrm>
            <a:off x="1226816" y="1586693"/>
            <a:ext cx="1616673" cy="1597027"/>
          </a:xfrm>
          <a:prstGeom prst="rect">
            <a:avLst/>
          </a:prstGeom>
        </p:spPr>
      </p:pic>
      <p:pic>
        <p:nvPicPr>
          <p:cNvPr id="6" name="Picture 5" descr="A person in a purple shirt&#10;&#10;Description automatically generated">
            <a:extLst>
              <a:ext uri="{FF2B5EF4-FFF2-40B4-BE49-F238E27FC236}">
                <a16:creationId xmlns:a16="http://schemas.microsoft.com/office/drawing/2014/main" id="{BEC47C2A-4FB5-4B83-9855-BD10FB158F8F}"/>
              </a:ext>
            </a:extLst>
          </p:cNvPr>
          <p:cNvPicPr>
            <a:picLocks noChangeAspect="1"/>
          </p:cNvPicPr>
          <p:nvPr/>
        </p:nvPicPr>
        <p:blipFill>
          <a:blip r:embed="rId6"/>
          <a:srcRect t="4589" b="24069"/>
          <a:stretch/>
        </p:blipFill>
        <p:spPr>
          <a:xfrm>
            <a:off x="1285329" y="3937611"/>
            <a:ext cx="1558160" cy="1667435"/>
          </a:xfrm>
          <a:prstGeom prst="rect">
            <a:avLst/>
          </a:prstGeom>
        </p:spPr>
      </p:pic>
    </p:spTree>
    <p:extLst>
      <p:ext uri="{BB962C8B-B14F-4D97-AF65-F5344CB8AC3E}">
        <p14:creationId xmlns:p14="http://schemas.microsoft.com/office/powerpoint/2010/main" val="2588062170"/>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AB7477-BB58-BE48-F2A4-C016D44516AD}"/>
              </a:ext>
            </a:extLst>
          </p:cNvPr>
          <p:cNvSpPr>
            <a:spLocks noGrp="1"/>
          </p:cNvSpPr>
          <p:nvPr>
            <p:ph sz="quarter" idx="13"/>
          </p:nvPr>
        </p:nvSpPr>
        <p:spPr>
          <a:xfrm>
            <a:off x="739448" y="1400505"/>
            <a:ext cx="10637379" cy="2719673"/>
          </a:xfrm>
        </p:spPr>
        <p:txBody>
          <a:bodyPr/>
          <a:lstStyle/>
          <a:p>
            <a:pPr marL="0" indent="0" algn="ctr">
              <a:buNone/>
            </a:pPr>
            <a:r>
              <a:rPr lang="en-GB" sz="2800" b="1" i="1"/>
              <a:t>MYD88 and CXCR4 </a:t>
            </a:r>
          </a:p>
          <a:p>
            <a:pPr marL="0" indent="0" algn="ctr">
              <a:buNone/>
            </a:pPr>
            <a:endParaRPr lang="en-GB" sz="2800"/>
          </a:p>
          <a:p>
            <a:pPr marL="0" indent="0" algn="ctr">
              <a:buNone/>
            </a:pPr>
            <a:r>
              <a:rPr lang="en-US" sz="2800" b="1" i="1">
                <a:solidFill>
                  <a:srgbClr val="0D19FF"/>
                </a:solidFill>
                <a:cs typeface="Arial" panose="020B0604020202020204" pitchFamily="34" charset="0"/>
              </a:rPr>
              <a:t>Any implications?</a:t>
            </a:r>
          </a:p>
          <a:p>
            <a:pPr marL="0" indent="0" algn="ctr">
              <a:buNone/>
            </a:pPr>
            <a:endParaRPr lang="en-US" sz="2800" b="1" i="1">
              <a:solidFill>
                <a:srgbClr val="0D19FF"/>
              </a:solidFill>
              <a:cs typeface="Arial" panose="020B0604020202020204" pitchFamily="34" charset="0"/>
            </a:endParaRPr>
          </a:p>
          <a:p>
            <a:pPr marL="0" indent="0" algn="ctr">
              <a:buNone/>
            </a:pPr>
            <a:r>
              <a:rPr lang="en-US" sz="2800" b="1" i="1">
                <a:solidFill>
                  <a:srgbClr val="C00000"/>
                </a:solidFill>
                <a:cs typeface="Arial" panose="020B0604020202020204" pitchFamily="34" charset="0"/>
              </a:rPr>
              <a:t>Zanubrutinib</a:t>
            </a:r>
            <a:endParaRPr lang="en-GB" sz="2800">
              <a:solidFill>
                <a:srgbClr val="C00000"/>
              </a:solidFill>
            </a:endParaRPr>
          </a:p>
        </p:txBody>
      </p:sp>
      <p:sp>
        <p:nvSpPr>
          <p:cNvPr id="8" name="Title 7">
            <a:extLst>
              <a:ext uri="{FF2B5EF4-FFF2-40B4-BE49-F238E27FC236}">
                <a16:creationId xmlns:a16="http://schemas.microsoft.com/office/drawing/2014/main" id="{079EA18F-54CA-32C2-5E57-C08C5E445333}"/>
              </a:ext>
            </a:extLst>
          </p:cNvPr>
          <p:cNvSpPr>
            <a:spLocks noGrp="1"/>
          </p:cNvSpPr>
          <p:nvPr>
            <p:ph type="ctrTitle"/>
          </p:nvPr>
        </p:nvSpPr>
        <p:spPr/>
        <p:txBody>
          <a:bodyPr/>
          <a:lstStyle/>
          <a:p>
            <a:r>
              <a:rPr lang="en-GB"/>
              <a:t>Waldenström’s macroglobulinemia:</a:t>
            </a:r>
            <a:br>
              <a:rPr lang="en-GB"/>
            </a:br>
            <a:r>
              <a:rPr lang="en-GB"/>
              <a:t>WM is a heterogenous disease!</a:t>
            </a:r>
          </a:p>
        </p:txBody>
      </p:sp>
      <p:sp>
        <p:nvSpPr>
          <p:cNvPr id="10" name="TextBox 9">
            <a:extLst>
              <a:ext uri="{FF2B5EF4-FFF2-40B4-BE49-F238E27FC236}">
                <a16:creationId xmlns:a16="http://schemas.microsoft.com/office/drawing/2014/main" id="{1F23D3E2-8F9B-2183-7B69-26F7B0E0D07A}"/>
              </a:ext>
            </a:extLst>
          </p:cNvPr>
          <p:cNvSpPr txBox="1"/>
          <p:nvPr/>
        </p:nvSpPr>
        <p:spPr>
          <a:xfrm>
            <a:off x="883579" y="618901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4;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WM, Waldenström’s macroglobulinemia.</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sp>
        <p:nvSpPr>
          <p:cNvPr id="11" name="Slide Number Placeholder 2">
            <a:extLst>
              <a:ext uri="{FF2B5EF4-FFF2-40B4-BE49-F238E27FC236}">
                <a16:creationId xmlns:a16="http://schemas.microsoft.com/office/drawing/2014/main" id="{47A70837-026E-22BA-65A3-B30994151D2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Tree>
    <p:extLst>
      <p:ext uri="{BB962C8B-B14F-4D97-AF65-F5344CB8AC3E}">
        <p14:creationId xmlns:p14="http://schemas.microsoft.com/office/powerpoint/2010/main" val="742299165"/>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4C5F713B-E577-2028-05B0-D266DD1CBADE}"/>
              </a:ext>
            </a:extLst>
          </p:cNvPr>
          <p:cNvSpPr/>
          <p:nvPr/>
        </p:nvSpPr>
        <p:spPr>
          <a:xfrm>
            <a:off x="7980654" y="1165816"/>
            <a:ext cx="3944646" cy="2956708"/>
          </a:xfrm>
          <a:prstGeom prst="roundRect">
            <a:avLst>
              <a:gd name="adj" fmla="val 7210"/>
            </a:avLst>
          </a:prstGeom>
          <a:noFill/>
          <a:ln>
            <a:solidFill>
              <a:srgbClr val="1593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Title 198">
            <a:extLst>
              <a:ext uri="{FF2B5EF4-FFF2-40B4-BE49-F238E27FC236}">
                <a16:creationId xmlns:a16="http://schemas.microsoft.com/office/drawing/2014/main" id="{7F794DB6-49A6-8DA0-9C2A-5B8D358586EF}"/>
              </a:ext>
            </a:extLst>
          </p:cNvPr>
          <p:cNvSpPr>
            <a:spLocks noGrp="1"/>
          </p:cNvSpPr>
          <p:nvPr>
            <p:ph type="ctrTitle"/>
          </p:nvPr>
        </p:nvSpPr>
        <p:spPr/>
        <p:txBody>
          <a:bodyPr/>
          <a:lstStyle/>
          <a:p>
            <a:r>
              <a:rPr lang="en-US"/>
              <a:t>ASPEN is an open‑label, multicenter, randomized Phase 3 study of zanubrutinib vs ibrutinib in patients with WM</a:t>
            </a:r>
          </a:p>
        </p:txBody>
      </p:sp>
      <p:sp>
        <p:nvSpPr>
          <p:cNvPr id="3" name="Slide Number Placeholder 2">
            <a:extLst>
              <a:ext uri="{FF2B5EF4-FFF2-40B4-BE49-F238E27FC236}">
                <a16:creationId xmlns:a16="http://schemas.microsoft.com/office/drawing/2014/main" id="{2A71EDBE-3E97-262B-A692-520AED2BE60D}"/>
              </a:ext>
            </a:extLst>
          </p:cNvPr>
          <p:cNvSpPr txBox="1">
            <a:spLocks/>
          </p:cNvSpPr>
          <p:nvPr/>
        </p:nvSpPr>
        <p:spPr>
          <a:xfrm>
            <a:off x="11478226" y="6339057"/>
            <a:ext cx="609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9" name="TextBox 8">
            <a:extLst>
              <a:ext uri="{FF2B5EF4-FFF2-40B4-BE49-F238E27FC236}">
                <a16:creationId xmlns:a16="http://schemas.microsoft.com/office/drawing/2014/main" id="{8F4BD2C8-23D3-B105-0279-DC4066307A74}"/>
              </a:ext>
            </a:extLst>
          </p:cNvPr>
          <p:cNvSpPr txBox="1"/>
          <p:nvPr/>
        </p:nvSpPr>
        <p:spPr>
          <a:xfrm>
            <a:off x="883579" y="5753589"/>
            <a:ext cx="1059464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BID, twice a day;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BTK</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Bruton tyrosine kinase; CR, complete response;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type 4; LOD, limit of detection; MUT, mutated;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NCCN</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National Comprehensive Cancer Network; NGS, next-generation sequencing; PCR, polymerase chain reaction; PD, progressive disease;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PFS</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progression-free survival;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QD</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once a day; R/R, relapsed/refractory;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VGPR</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very good partial response; WT, wild type; WM, Waldenström macroglobulinemia.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1) Dimopoulos MA et al. Presented by Constantine Tam at the 11th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IWWM</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October 27-30, 2022; Session XI: Plenary Session II, Presentation WM041. Available at: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hlinkClick r:id="rId3"/>
              </a:rPr>
              <a:t>Dimopoulos_BGB-3111-302_Biomarker_IWWM_Presentation_2022.pdf</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2) </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Dimopoulos MA et al. </a:t>
            </a:r>
            <a:r>
              <a:rPr kumimoji="0" lang="it-IT" sz="900" b="0" i="0" u="none" strike="noStrike" kern="1200" cap="none" spc="0" normalizeH="0" baseline="0" noProof="0">
                <a:ln>
                  <a:noFill/>
                </a:ln>
                <a:solidFill>
                  <a:srgbClr val="283349"/>
                </a:solidFill>
                <a:effectLst/>
                <a:uLnTx/>
                <a:uFillTx/>
                <a:latin typeface="Arial" panose="020B0604020202020204"/>
                <a:cs typeface="Arial"/>
                <a:sym typeface="Arial"/>
              </a:rPr>
              <a:t>J Clin Oncol. 2023;41(33):5099-5106</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a:t>
            </a:r>
            <a:endPar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endParaRPr>
          </a:p>
        </p:txBody>
      </p:sp>
      <p:grpSp>
        <p:nvGrpSpPr>
          <p:cNvPr id="200" name="Group 199">
            <a:extLst>
              <a:ext uri="{FF2B5EF4-FFF2-40B4-BE49-F238E27FC236}">
                <a16:creationId xmlns:a16="http://schemas.microsoft.com/office/drawing/2014/main" id="{55E6516D-E6DE-F817-6D2E-CF0CAF3FA12D}"/>
              </a:ext>
            </a:extLst>
          </p:cNvPr>
          <p:cNvGrpSpPr/>
          <p:nvPr/>
        </p:nvGrpSpPr>
        <p:grpSpPr>
          <a:xfrm>
            <a:off x="948247" y="4488815"/>
            <a:ext cx="7080938" cy="939485"/>
            <a:chOff x="1801549" y="4317005"/>
            <a:chExt cx="7080938" cy="939485"/>
          </a:xfrm>
        </p:grpSpPr>
        <p:sp>
          <p:nvSpPr>
            <p:cNvPr id="5" name="Text Placeholder 2">
              <a:extLst>
                <a:ext uri="{FF2B5EF4-FFF2-40B4-BE49-F238E27FC236}">
                  <a16:creationId xmlns:a16="http://schemas.microsoft.com/office/drawing/2014/main" id="{064B39C3-D0F4-8241-9FDA-DD33D6B6E9C1}"/>
                </a:ext>
              </a:extLst>
            </p:cNvPr>
            <p:cNvSpPr txBox="1">
              <a:spLocks/>
            </p:cNvSpPr>
            <p:nvPr/>
          </p:nvSpPr>
          <p:spPr>
            <a:xfrm>
              <a:off x="1889482" y="4487980"/>
              <a:ext cx="2180154" cy="499894"/>
            </a:xfrm>
            <a:prstGeom prst="rect">
              <a:avLst/>
            </a:prstGeom>
          </p:spPr>
          <p:txBody>
            <a:bodyPr/>
            <a:lstStyle>
              <a:lvl1pPr marL="137160" indent="-13716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bg1">
                      <a:lumMod val="10000"/>
                    </a:schemeClr>
                  </a:solidFill>
                  <a:latin typeface="+mn-lt"/>
                  <a:ea typeface="+mn-ea"/>
                  <a:cs typeface="+mn-cs"/>
                </a:defRPr>
              </a:lvl1pPr>
              <a:lvl2pPr marL="594360" indent="-228600" algn="l" defTabSz="914400" rtl="0" eaLnBrk="1" latinLnBrk="0" hangingPunct="1">
                <a:lnSpc>
                  <a:spcPct val="90000"/>
                </a:lnSpc>
                <a:spcBef>
                  <a:spcPts val="500"/>
                </a:spcBef>
                <a:buClr>
                  <a:schemeClr val="accent1"/>
                </a:buClr>
                <a:buFont typeface="System Font Regular"/>
                <a:buChar char="–"/>
                <a:defRPr sz="1800" kern="1200">
                  <a:solidFill>
                    <a:schemeClr val="bg1">
                      <a:lumMod val="10000"/>
                    </a:schemeClr>
                  </a:solidFill>
                  <a:latin typeface="+mn-lt"/>
                  <a:ea typeface="+mn-ea"/>
                  <a:cs typeface="+mn-cs"/>
                </a:defRPr>
              </a:lvl2pPr>
              <a:lvl3pPr marL="960120" indent="-13716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bg1">
                      <a:lumMod val="10000"/>
                    </a:schemeClr>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System Font Regular"/>
                <a:buChar char="–"/>
                <a:defRPr sz="1800" kern="1200">
                  <a:solidFill>
                    <a:schemeClr val="bg1">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450"/>
                </a:spcAft>
                <a:buClr>
                  <a:srgbClr val="FF0000"/>
                </a:buClr>
                <a:buSzTx/>
                <a:buFont typeface="Arial" panose="020B0604020202020204" pitchFamily="34" charset="0"/>
                <a:buNone/>
                <a:tabLst/>
                <a:defRPr/>
              </a:pPr>
              <a:r>
                <a:rPr kumimoji="0" lang="en-US" sz="1400" b="0" i="0" u="none" strike="noStrike" kern="1200" cap="none" spc="0" normalizeH="0" baseline="0" noProof="0">
                  <a:ln>
                    <a:noFill/>
                  </a:ln>
                  <a:solidFill>
                    <a:srgbClr val="283349">
                      <a:lumMod val="10000"/>
                    </a:srgbClr>
                  </a:solidFill>
                  <a:effectLst/>
                  <a:uLnTx/>
                  <a:uFillTx/>
                  <a:latin typeface="Arial" panose="020B0604020202020204"/>
                  <a:ea typeface="+mn-ea"/>
                  <a:cs typeface="+mn-cs"/>
                </a:rPr>
                <a:t>Clinical efficacy endpoints include</a:t>
              </a:r>
            </a:p>
          </p:txBody>
        </p:sp>
        <p:sp>
          <p:nvSpPr>
            <p:cNvPr id="34" name="Text Placeholder 2">
              <a:extLst>
                <a:ext uri="{FF2B5EF4-FFF2-40B4-BE49-F238E27FC236}">
                  <a16:creationId xmlns:a16="http://schemas.microsoft.com/office/drawing/2014/main" id="{C276C9E0-BEE4-2353-752E-581D5617E8CC}"/>
                </a:ext>
              </a:extLst>
            </p:cNvPr>
            <p:cNvSpPr txBox="1">
              <a:spLocks/>
            </p:cNvSpPr>
            <p:nvPr/>
          </p:nvSpPr>
          <p:spPr>
            <a:xfrm>
              <a:off x="3663316" y="4360825"/>
              <a:ext cx="5107802" cy="861774"/>
            </a:xfrm>
            <a:prstGeom prst="rect">
              <a:avLst/>
            </a:prstGeom>
          </p:spPr>
          <p:txBody>
            <a:bodyPr wrap="square" lIns="0" tIns="0" rIns="0" bIns="0">
              <a:spAutoFit/>
            </a:bodyPr>
            <a:lstStyle>
              <a:lvl1pPr marL="285750" indent="-285750">
                <a:buClr>
                  <a:srgbClr val="ED1C23"/>
                </a:buClr>
                <a:buFont typeface="Arial" panose="020B0604020202020204" pitchFamily="34" charset="0"/>
                <a:buChar char="•"/>
                <a:defRPr>
                  <a:solidFill>
                    <a:schemeClr val="tx1"/>
                  </a:solidFill>
                  <a:latin typeface="Arial" panose="020B0604020202020204" pitchFamily="34" charset="0"/>
                  <a:ea typeface="+mn-ea"/>
                  <a:cs typeface="Arial" panose="020B0604020202020204" pitchFamily="34" charset="0"/>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a:lstStyle>
            <a:p>
              <a:pPr marL="257175" marR="0" lvl="1" indent="-214313" algn="l" defTabSz="6858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r>
                <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Response rates (</a:t>
              </a:r>
              <a:r>
                <a:rPr kumimoji="0" lang="en-US" sz="14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CR+VGPR</a:t>
              </a:r>
              <a:r>
                <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major responses) </a:t>
              </a:r>
            </a:p>
            <a:p>
              <a:pPr marL="257175" marR="0" lvl="1" indent="-214313" algn="l" defTabSz="6858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r>
                <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Time to response </a:t>
              </a:r>
            </a:p>
            <a:p>
              <a:pPr marL="257175" marR="0" lvl="1" indent="-214313" algn="l" defTabSz="6858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r>
                <a:rPr kumimoji="0" lang="en-US" sz="14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PFS</a:t>
              </a:r>
              <a:r>
                <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assessed according to response criteria in the </a:t>
              </a:r>
              <a:r>
                <a:rPr kumimoji="0" lang="en-US" sz="14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NCCN</a:t>
              </a:r>
              <a:r>
                <a:rPr kumimoji="0" lang="en-US" sz="1400" b="0" i="0" u="none" strike="noStrike" kern="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WM guidelines and modified Owen criteria</a:t>
              </a:r>
              <a:r>
                <a:rPr kumimoji="0" lang="en-US" sz="1400" b="0" i="0" u="none" strike="noStrike" kern="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by investigator</a:t>
              </a:r>
            </a:p>
          </p:txBody>
        </p:sp>
        <p:sp>
          <p:nvSpPr>
            <p:cNvPr id="35" name="Rectangle 34">
              <a:extLst>
                <a:ext uri="{FF2B5EF4-FFF2-40B4-BE49-F238E27FC236}">
                  <a16:creationId xmlns:a16="http://schemas.microsoft.com/office/drawing/2014/main" id="{7D21339A-618E-0A16-4DE9-4A055C2280FF}"/>
                </a:ext>
              </a:extLst>
            </p:cNvPr>
            <p:cNvSpPr/>
            <p:nvPr/>
          </p:nvSpPr>
          <p:spPr>
            <a:xfrm>
              <a:off x="1801549" y="4317005"/>
              <a:ext cx="7080938" cy="939485"/>
            </a:xfrm>
            <a:prstGeom prst="rect">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6" name="Rectangle: Rounded Corners 5">
            <a:extLst>
              <a:ext uri="{FF2B5EF4-FFF2-40B4-BE49-F238E27FC236}">
                <a16:creationId xmlns:a16="http://schemas.microsoft.com/office/drawing/2014/main" id="{DDA47E54-8DBD-8AA3-7FE7-0258EB2EF44D}"/>
              </a:ext>
            </a:extLst>
          </p:cNvPr>
          <p:cNvSpPr/>
          <p:nvPr/>
        </p:nvSpPr>
        <p:spPr>
          <a:xfrm>
            <a:off x="651511" y="1594780"/>
            <a:ext cx="2622126" cy="1881339"/>
          </a:xfrm>
          <a:prstGeom prst="roundRect">
            <a:avLst>
              <a:gd name="adj" fmla="val 7416"/>
            </a:avLst>
          </a:prstGeom>
          <a:solidFill>
            <a:srgbClr val="787979"/>
          </a:solidFill>
          <a:ln>
            <a:solidFill>
              <a:srgbClr val="787979"/>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Eligible Patients</a:t>
            </a:r>
          </a:p>
          <a:p>
            <a:pPr marL="128588" marR="0" lvl="0" indent="-128588"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Histologic diagnosis of WM</a:t>
            </a:r>
          </a:p>
          <a:p>
            <a:pPr marL="128588" marR="0" lvl="0" indent="-128588"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Meeting ≥1 criterion for treatment initiation </a:t>
            </a:r>
          </a:p>
          <a:p>
            <a:pPr marL="128588" marR="0" lvl="0" indent="-128588"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If treatment naïve, </a:t>
            </a:r>
            <a:b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must be considered unsuitable for standard chemoimmunotherapy</a:t>
            </a:r>
          </a:p>
          <a:p>
            <a:pPr marL="128588" marR="0" lvl="0" indent="-128588"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No prior </a:t>
            </a:r>
            <a:r>
              <a:rPr kumimoji="0" lang="en-US" sz="12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BTK</a:t>
            </a: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inhibitors</a:t>
            </a:r>
          </a:p>
        </p:txBody>
      </p:sp>
      <p:sp>
        <p:nvSpPr>
          <p:cNvPr id="11" name="Rectangle: Rounded Corners 10">
            <a:extLst>
              <a:ext uri="{FF2B5EF4-FFF2-40B4-BE49-F238E27FC236}">
                <a16:creationId xmlns:a16="http://schemas.microsoft.com/office/drawing/2014/main" id="{C7E71162-A994-11AE-CD47-371AD0C36B41}"/>
              </a:ext>
            </a:extLst>
          </p:cNvPr>
          <p:cNvSpPr/>
          <p:nvPr/>
        </p:nvSpPr>
        <p:spPr>
          <a:xfrm>
            <a:off x="6292319" y="1260212"/>
            <a:ext cx="1591205" cy="550876"/>
          </a:xfrm>
          <a:prstGeom prst="roundRect">
            <a:avLst>
              <a:gd name="adj" fmla="val 22292"/>
            </a:avLst>
          </a:prstGeom>
          <a:solidFill>
            <a:srgbClr val="159396"/>
          </a:solidFill>
          <a:ln>
            <a:solidFill>
              <a:srgbClr val="1593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Arm A: Zanubrutinib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n=102</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160 mg BID until PD</a:t>
            </a:r>
          </a:p>
        </p:txBody>
      </p:sp>
      <p:sp>
        <p:nvSpPr>
          <p:cNvPr id="12" name="Rectangle: Rounded Corners 11">
            <a:extLst>
              <a:ext uri="{FF2B5EF4-FFF2-40B4-BE49-F238E27FC236}">
                <a16:creationId xmlns:a16="http://schemas.microsoft.com/office/drawing/2014/main" id="{D3788D58-7A41-E553-7A6A-71CECE691EE6}"/>
              </a:ext>
            </a:extLst>
          </p:cNvPr>
          <p:cNvSpPr/>
          <p:nvPr/>
        </p:nvSpPr>
        <p:spPr>
          <a:xfrm>
            <a:off x="6295964" y="1934293"/>
            <a:ext cx="1587559" cy="525103"/>
          </a:xfrm>
          <a:prstGeom prst="roundRect">
            <a:avLst>
              <a:gd name="adj" fmla="val 22292"/>
            </a:avLst>
          </a:prstGeom>
          <a:solidFill>
            <a:srgbClr val="0E51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Arm B: Ibrutinib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n=99</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420 mg </a:t>
            </a:r>
            <a:r>
              <a:rPr kumimoji="0" lang="en-US" sz="105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QD</a:t>
            </a:r>
            <a:r>
              <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until PD</a:t>
            </a:r>
          </a:p>
        </p:txBody>
      </p:sp>
      <p:sp>
        <p:nvSpPr>
          <p:cNvPr id="13" name="Rectangle: Rounded Corners 12">
            <a:extLst>
              <a:ext uri="{FF2B5EF4-FFF2-40B4-BE49-F238E27FC236}">
                <a16:creationId xmlns:a16="http://schemas.microsoft.com/office/drawing/2014/main" id="{C0832FFC-937F-42D1-2329-4C4717792929}"/>
              </a:ext>
            </a:extLst>
          </p:cNvPr>
          <p:cNvSpPr/>
          <p:nvPr/>
        </p:nvSpPr>
        <p:spPr>
          <a:xfrm>
            <a:off x="6399749" y="2679511"/>
            <a:ext cx="1442678" cy="827743"/>
          </a:xfrm>
          <a:prstGeom prst="roundRect">
            <a:avLst>
              <a:gd name="adj" fmla="val 22292"/>
            </a:avLst>
          </a:prstGeom>
          <a:solidFill>
            <a:srgbClr val="159396"/>
          </a:solidFill>
          <a:ln>
            <a:solidFill>
              <a:srgbClr val="1593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Arm C: Zanubrutinib</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N=28</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160 mg BID until PD</a:t>
            </a:r>
          </a:p>
        </p:txBody>
      </p:sp>
      <p:sp>
        <p:nvSpPr>
          <p:cNvPr id="17" name="Rectangle: Rounded Corners 16">
            <a:extLst>
              <a:ext uri="{FF2B5EF4-FFF2-40B4-BE49-F238E27FC236}">
                <a16:creationId xmlns:a16="http://schemas.microsoft.com/office/drawing/2014/main" id="{A188B6C8-C992-F6E7-AE96-3917AFF1A6C6}"/>
              </a:ext>
            </a:extLst>
          </p:cNvPr>
          <p:cNvSpPr/>
          <p:nvPr/>
        </p:nvSpPr>
        <p:spPr>
          <a:xfrm>
            <a:off x="3803171" y="2681679"/>
            <a:ext cx="1328899" cy="819280"/>
          </a:xfrm>
          <a:prstGeom prst="roundRect">
            <a:avLst>
              <a:gd name="adj" fmla="val 22292"/>
            </a:avLst>
          </a:prstGeom>
          <a:solidFill>
            <a:srgbClr val="703B97"/>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Patients with </a:t>
            </a:r>
            <a:b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05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MYD88</a:t>
            </a:r>
            <a:r>
              <a:rPr kumimoji="0" lang="en-US" sz="1050" b="1" i="1"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WT</a:t>
            </a:r>
            <a:r>
              <a:rPr kumimoji="0" lang="en-US" sz="105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WM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N=28 (23 R/R)</a:t>
            </a:r>
          </a:p>
        </p:txBody>
      </p:sp>
      <p:sp>
        <p:nvSpPr>
          <p:cNvPr id="18" name="TextBox 17">
            <a:extLst>
              <a:ext uri="{FF2B5EF4-FFF2-40B4-BE49-F238E27FC236}">
                <a16:creationId xmlns:a16="http://schemas.microsoft.com/office/drawing/2014/main" id="{BDA2BF1D-3A35-CB3B-F270-33498B21BCD5}"/>
              </a:ext>
            </a:extLst>
          </p:cNvPr>
          <p:cNvSpPr txBox="1"/>
          <p:nvPr/>
        </p:nvSpPr>
        <p:spPr>
          <a:xfrm>
            <a:off x="4082842" y="1281624"/>
            <a:ext cx="787730" cy="2616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Cohort 1</a:t>
            </a:r>
          </a:p>
        </p:txBody>
      </p:sp>
      <p:sp>
        <p:nvSpPr>
          <p:cNvPr id="19" name="TextBox 18">
            <a:extLst>
              <a:ext uri="{FF2B5EF4-FFF2-40B4-BE49-F238E27FC236}">
                <a16:creationId xmlns:a16="http://schemas.microsoft.com/office/drawing/2014/main" id="{5E1862A0-7975-6324-6C83-DCA10D7B3CFF}"/>
              </a:ext>
            </a:extLst>
          </p:cNvPr>
          <p:cNvSpPr txBox="1"/>
          <p:nvPr/>
        </p:nvSpPr>
        <p:spPr>
          <a:xfrm>
            <a:off x="4080358" y="2419852"/>
            <a:ext cx="774524" cy="2616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Cohort</a:t>
            </a:r>
            <a:r>
              <a:rPr kumimoji="0" lang="en-US" sz="1100" b="1" i="0" u="none" strike="noStrike" kern="1200" cap="none" spc="0" normalizeH="0" baseline="0" noProof="0">
                <a:ln>
                  <a:noFill/>
                </a:ln>
                <a:solidFill>
                  <a:prstClr val="black"/>
                </a:solidFill>
                <a:effectLst/>
                <a:uLnTx/>
                <a:uFillTx/>
                <a:latin typeface="Calibri"/>
                <a:cs typeface="+mn-cs"/>
              </a:rPr>
              <a:t> 2</a:t>
            </a:r>
          </a:p>
        </p:txBody>
      </p:sp>
      <p:sp>
        <p:nvSpPr>
          <p:cNvPr id="21" name="TextBox 20">
            <a:extLst>
              <a:ext uri="{FF2B5EF4-FFF2-40B4-BE49-F238E27FC236}">
                <a16:creationId xmlns:a16="http://schemas.microsoft.com/office/drawing/2014/main" id="{4449A90F-9C54-8F83-DC82-DD81A7144BA2}"/>
              </a:ext>
            </a:extLst>
          </p:cNvPr>
          <p:cNvSpPr txBox="1"/>
          <p:nvPr/>
        </p:nvSpPr>
        <p:spPr>
          <a:xfrm>
            <a:off x="4034682" y="3505022"/>
            <a:ext cx="3206327" cy="5770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Stratiﬁcation Factors</a:t>
            </a:r>
          </a:p>
          <a:p>
            <a:pPr marL="85725" marR="0" lvl="0" indent="-8572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CXCR4</a:t>
            </a:r>
            <a:r>
              <a:rPr kumimoji="0" lang="en-US" sz="10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status (</a:t>
            </a:r>
            <a:r>
              <a:rPr kumimoji="0" lang="en-US" sz="105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CXCR4</a:t>
            </a:r>
            <a:r>
              <a:rPr kumimoji="0" lang="en-US" sz="1050" b="0" i="1"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MUT</a:t>
            </a:r>
            <a:r>
              <a:rPr kumimoji="0" lang="en-US" sz="10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vs </a:t>
            </a:r>
            <a:r>
              <a:rPr kumimoji="0" lang="en-US" sz="105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CXCR4</a:t>
            </a:r>
            <a:r>
              <a:rPr kumimoji="0" lang="en-US" sz="1050" b="0" i="1"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WT</a:t>
            </a:r>
            <a:r>
              <a:rPr kumimoji="0" lang="en-US" sz="10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/missing)</a:t>
            </a:r>
          </a:p>
          <a:p>
            <a:pPr marL="85725" marR="0" lvl="0" indent="-8572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Number of prior lines of therapy (0 vs 1-3 vs &gt;3)</a:t>
            </a:r>
          </a:p>
        </p:txBody>
      </p:sp>
      <p:sp>
        <p:nvSpPr>
          <p:cNvPr id="22" name="TextBox 21">
            <a:extLst>
              <a:ext uri="{FF2B5EF4-FFF2-40B4-BE49-F238E27FC236}">
                <a16:creationId xmlns:a16="http://schemas.microsoft.com/office/drawing/2014/main" id="{F6A6CA06-2CBA-628C-C451-BF96D58F4129}"/>
              </a:ext>
            </a:extLst>
          </p:cNvPr>
          <p:cNvSpPr txBox="1"/>
          <p:nvPr/>
        </p:nvSpPr>
        <p:spPr>
          <a:xfrm>
            <a:off x="631662" y="3507255"/>
            <a:ext cx="3364524"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ClinicalTrials.gov: NCT03053440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EU Clinical Trial Register: EUDRACT 2016-002980-33</a:t>
            </a:r>
          </a:p>
        </p:txBody>
      </p:sp>
      <p:cxnSp>
        <p:nvCxnSpPr>
          <p:cNvPr id="23" name="Straight Arrow Connector 22">
            <a:extLst>
              <a:ext uri="{FF2B5EF4-FFF2-40B4-BE49-F238E27FC236}">
                <a16:creationId xmlns:a16="http://schemas.microsoft.com/office/drawing/2014/main" id="{42FB61FE-8606-AE8E-541E-650AAF8528BF}"/>
              </a:ext>
            </a:extLst>
          </p:cNvPr>
          <p:cNvCxnSpPr>
            <a:cxnSpLocks/>
          </p:cNvCxnSpPr>
          <p:nvPr/>
        </p:nvCxnSpPr>
        <p:spPr>
          <a:xfrm>
            <a:off x="5000918" y="1856779"/>
            <a:ext cx="411600" cy="8246"/>
          </a:xfrm>
          <a:prstGeom prst="straightConnector1">
            <a:avLst/>
          </a:prstGeom>
          <a:ln w="38100">
            <a:solidFill>
              <a:srgbClr val="787979"/>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1FAEC39-C079-3D85-5BB5-1ADF0059A306}"/>
              </a:ext>
            </a:extLst>
          </p:cNvPr>
          <p:cNvCxnSpPr>
            <a:cxnSpLocks/>
            <a:stCxn id="17" idx="3"/>
            <a:endCxn id="13" idx="1"/>
          </p:cNvCxnSpPr>
          <p:nvPr/>
        </p:nvCxnSpPr>
        <p:spPr>
          <a:xfrm>
            <a:off x="5132070" y="3091319"/>
            <a:ext cx="1267679" cy="2064"/>
          </a:xfrm>
          <a:prstGeom prst="straightConnector1">
            <a:avLst/>
          </a:prstGeom>
          <a:ln w="38100">
            <a:solidFill>
              <a:srgbClr val="787979"/>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48A36BDE-3CCF-A485-07EF-C1E7D3BC4B9D}"/>
              </a:ext>
            </a:extLst>
          </p:cNvPr>
          <p:cNvCxnSpPr>
            <a:cxnSpLocks/>
            <a:stCxn id="6" idx="3"/>
            <a:endCxn id="10" idx="1"/>
          </p:cNvCxnSpPr>
          <p:nvPr/>
        </p:nvCxnSpPr>
        <p:spPr>
          <a:xfrm flipV="1">
            <a:off x="3273637" y="1856780"/>
            <a:ext cx="529534" cy="678670"/>
          </a:xfrm>
          <a:prstGeom prst="bentConnector3">
            <a:avLst/>
          </a:prstGeom>
          <a:ln w="38100">
            <a:solidFill>
              <a:srgbClr val="787979"/>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7D79622B-3D89-BD09-2F6F-6383F447045C}"/>
              </a:ext>
            </a:extLst>
          </p:cNvPr>
          <p:cNvCxnSpPr>
            <a:cxnSpLocks/>
            <a:stCxn id="6" idx="3"/>
            <a:endCxn id="17" idx="1"/>
          </p:cNvCxnSpPr>
          <p:nvPr/>
        </p:nvCxnSpPr>
        <p:spPr>
          <a:xfrm>
            <a:off x="3273637" y="2535450"/>
            <a:ext cx="529534" cy="555869"/>
          </a:xfrm>
          <a:prstGeom prst="bentConnector3">
            <a:avLst/>
          </a:prstGeom>
          <a:ln w="38100">
            <a:solidFill>
              <a:srgbClr val="787979"/>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6F00CE8A-61A4-81EC-22EE-163E01069DDA}"/>
              </a:ext>
            </a:extLst>
          </p:cNvPr>
          <p:cNvCxnSpPr>
            <a:cxnSpLocks/>
            <a:endCxn id="11" idx="1"/>
          </p:cNvCxnSpPr>
          <p:nvPr/>
        </p:nvCxnSpPr>
        <p:spPr>
          <a:xfrm flipV="1">
            <a:off x="5907542" y="1535650"/>
            <a:ext cx="384777" cy="358397"/>
          </a:xfrm>
          <a:prstGeom prst="bentConnector3">
            <a:avLst>
              <a:gd name="adj1" fmla="val 50000"/>
            </a:avLst>
          </a:prstGeom>
          <a:ln w="38100">
            <a:solidFill>
              <a:srgbClr val="78797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9783E29E-F1CE-7446-F975-B83646F6A6EF}"/>
              </a:ext>
            </a:extLst>
          </p:cNvPr>
          <p:cNvCxnSpPr>
            <a:cxnSpLocks/>
          </p:cNvCxnSpPr>
          <p:nvPr/>
        </p:nvCxnSpPr>
        <p:spPr>
          <a:xfrm>
            <a:off x="5923785" y="1892996"/>
            <a:ext cx="356042" cy="303849"/>
          </a:xfrm>
          <a:prstGeom prst="bentConnector3">
            <a:avLst>
              <a:gd name="adj1" fmla="val 50000"/>
            </a:avLst>
          </a:prstGeom>
          <a:ln w="38100">
            <a:solidFill>
              <a:srgbClr val="787979"/>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8A7DC347-566C-7BE7-2022-B6687F4BA4CE}"/>
              </a:ext>
            </a:extLst>
          </p:cNvPr>
          <p:cNvSpPr/>
          <p:nvPr/>
        </p:nvSpPr>
        <p:spPr>
          <a:xfrm>
            <a:off x="8255275" y="1291879"/>
            <a:ext cx="616491" cy="490194"/>
          </a:xfrm>
          <a:prstGeom prst="ellipse">
            <a:avLst/>
          </a:prstGeom>
          <a:solidFill>
            <a:srgbClr val="15939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98</a:t>
            </a:r>
          </a:p>
        </p:txBody>
      </p:sp>
      <p:sp>
        <p:nvSpPr>
          <p:cNvPr id="30" name="Oval 29">
            <a:extLst>
              <a:ext uri="{FF2B5EF4-FFF2-40B4-BE49-F238E27FC236}">
                <a16:creationId xmlns:a16="http://schemas.microsoft.com/office/drawing/2014/main" id="{9FCD2C80-6489-51A6-B9CE-639A9C30DD58}"/>
              </a:ext>
            </a:extLst>
          </p:cNvPr>
          <p:cNvSpPr/>
          <p:nvPr/>
        </p:nvSpPr>
        <p:spPr>
          <a:xfrm>
            <a:off x="8270241" y="1930081"/>
            <a:ext cx="586558" cy="522084"/>
          </a:xfrm>
          <a:prstGeom prst="ellipse">
            <a:avLst/>
          </a:prstGeom>
          <a:solidFill>
            <a:srgbClr val="0E518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92</a:t>
            </a:r>
          </a:p>
        </p:txBody>
      </p:sp>
      <p:sp>
        <p:nvSpPr>
          <p:cNvPr id="31" name="Oval 30">
            <a:extLst>
              <a:ext uri="{FF2B5EF4-FFF2-40B4-BE49-F238E27FC236}">
                <a16:creationId xmlns:a16="http://schemas.microsoft.com/office/drawing/2014/main" id="{52C2D7E6-01DE-5015-0956-52EA3AF17BCC}"/>
              </a:ext>
            </a:extLst>
          </p:cNvPr>
          <p:cNvSpPr/>
          <p:nvPr/>
        </p:nvSpPr>
        <p:spPr>
          <a:xfrm>
            <a:off x="8255275" y="2832200"/>
            <a:ext cx="616490" cy="522083"/>
          </a:xfrm>
          <a:prstGeom prst="ellipse">
            <a:avLst/>
          </a:prstGeom>
          <a:solidFill>
            <a:srgbClr val="15939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20</a:t>
            </a:r>
          </a:p>
        </p:txBody>
      </p:sp>
      <p:sp>
        <p:nvSpPr>
          <p:cNvPr id="32" name="TextBox 31">
            <a:extLst>
              <a:ext uri="{FF2B5EF4-FFF2-40B4-BE49-F238E27FC236}">
                <a16:creationId xmlns:a16="http://schemas.microsoft.com/office/drawing/2014/main" id="{6C39802D-1F71-4326-4EDE-B33E8FAE6BBD}"/>
              </a:ext>
            </a:extLst>
          </p:cNvPr>
          <p:cNvSpPr txBox="1"/>
          <p:nvPr/>
        </p:nvSpPr>
        <p:spPr>
          <a:xfrm>
            <a:off x="7970792" y="3407989"/>
            <a:ext cx="1316582" cy="52322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cs typeface="+mn-cs"/>
              </a:rPr>
              <a:t>Evaluable NGS results (n)</a:t>
            </a:r>
          </a:p>
        </p:txBody>
      </p:sp>
      <p:sp>
        <p:nvSpPr>
          <p:cNvPr id="33" name="TextBox 32">
            <a:extLst>
              <a:ext uri="{FF2B5EF4-FFF2-40B4-BE49-F238E27FC236}">
                <a16:creationId xmlns:a16="http://schemas.microsoft.com/office/drawing/2014/main" id="{72DCCC21-D1AE-768E-03AF-09009FA6DAD7}"/>
              </a:ext>
            </a:extLst>
          </p:cNvPr>
          <p:cNvSpPr txBox="1"/>
          <p:nvPr/>
        </p:nvSpPr>
        <p:spPr>
          <a:xfrm>
            <a:off x="9361305" y="1469228"/>
            <a:ext cx="2864748" cy="222368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450"/>
              </a:spcAft>
              <a:buClr>
                <a:srgbClr val="FF0000"/>
              </a:buClr>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Methodology</a:t>
            </a:r>
          </a:p>
          <a:p>
            <a:pPr marL="128588" marR="0" lvl="0" indent="-128588" algn="l" defTabSz="685800" rtl="0" eaLnBrk="1" fontAlgn="auto" latinLnBrk="0" hangingPunct="1">
              <a:lnSpc>
                <a:spcPct val="100000"/>
              </a:lnSpc>
              <a:spcBef>
                <a:spcPts val="0"/>
              </a:spcBef>
              <a:spcAft>
                <a:spcPts val="450"/>
              </a:spcAft>
              <a:buClr>
                <a:srgbClr val="FF0000"/>
              </a:buClr>
              <a:buSzTx/>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Pretreatment bone marrow aspirates without enrichment</a:t>
            </a:r>
          </a:p>
          <a:p>
            <a:pPr marL="128588" marR="0" lvl="0" indent="-128588" algn="l" defTabSz="685800" rtl="0" eaLnBrk="1" fontAlgn="auto" latinLnBrk="0" hangingPunct="1">
              <a:lnSpc>
                <a:spcPct val="100000"/>
              </a:lnSpc>
              <a:spcBef>
                <a:spcPts val="0"/>
              </a:spcBef>
              <a:spcAft>
                <a:spcPts val="450"/>
              </a:spcAft>
              <a:buClr>
                <a:srgbClr val="FF0000"/>
              </a:buClr>
              <a:buSzTx/>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152-gene panel with</a:t>
            </a:r>
            <a:br>
              <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br>
            <a:r>
              <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0.1%-0.25% sensitivity</a:t>
            </a:r>
          </a:p>
          <a:p>
            <a:pPr marL="128588" marR="0" lvl="0" indent="-128588" algn="l" defTabSz="685800" rtl="0" eaLnBrk="1" fontAlgn="auto" latinLnBrk="0" hangingPunct="1">
              <a:lnSpc>
                <a:spcPct val="100000"/>
              </a:lnSpc>
              <a:spcBef>
                <a:spcPts val="0"/>
              </a:spcBef>
              <a:spcAft>
                <a:spcPts val="450"/>
              </a:spcAft>
              <a:buClr>
                <a:srgbClr val="FF0000"/>
              </a:buClr>
              <a:buSzTx/>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Multivariate analyses: correlation between genetic alterations and treatment responses</a:t>
            </a:r>
          </a:p>
        </p:txBody>
      </p:sp>
      <p:cxnSp>
        <p:nvCxnSpPr>
          <p:cNvPr id="36" name="Straight Arrow Connector 35">
            <a:extLst>
              <a:ext uri="{FF2B5EF4-FFF2-40B4-BE49-F238E27FC236}">
                <a16:creationId xmlns:a16="http://schemas.microsoft.com/office/drawing/2014/main" id="{539DA72C-3098-E147-D033-5E0F260E3B28}"/>
              </a:ext>
            </a:extLst>
          </p:cNvPr>
          <p:cNvCxnSpPr>
            <a:cxnSpLocks/>
            <a:stCxn id="11" idx="3"/>
            <a:endCxn id="29" idx="2"/>
          </p:cNvCxnSpPr>
          <p:nvPr/>
        </p:nvCxnSpPr>
        <p:spPr>
          <a:xfrm>
            <a:off x="7883524" y="1535650"/>
            <a:ext cx="371751" cy="1326"/>
          </a:xfrm>
          <a:prstGeom prst="straightConnector1">
            <a:avLst/>
          </a:prstGeom>
          <a:ln w="38100">
            <a:solidFill>
              <a:srgbClr val="787979"/>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FE14954-4846-5456-6E96-E57AEEEDDBF5}"/>
              </a:ext>
            </a:extLst>
          </p:cNvPr>
          <p:cNvCxnSpPr>
            <a:cxnSpLocks/>
            <a:stCxn id="12" idx="3"/>
            <a:endCxn id="30" idx="2"/>
          </p:cNvCxnSpPr>
          <p:nvPr/>
        </p:nvCxnSpPr>
        <p:spPr>
          <a:xfrm flipV="1">
            <a:off x="7883523" y="2191123"/>
            <a:ext cx="386718" cy="5722"/>
          </a:xfrm>
          <a:prstGeom prst="straightConnector1">
            <a:avLst/>
          </a:prstGeom>
          <a:ln w="38100">
            <a:solidFill>
              <a:srgbClr val="787979"/>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11618FF-1E6E-9C74-9F07-1FE1933348EE}"/>
              </a:ext>
            </a:extLst>
          </p:cNvPr>
          <p:cNvCxnSpPr>
            <a:cxnSpLocks/>
            <a:stCxn id="13" idx="3"/>
            <a:endCxn id="31" idx="2"/>
          </p:cNvCxnSpPr>
          <p:nvPr/>
        </p:nvCxnSpPr>
        <p:spPr>
          <a:xfrm flipV="1">
            <a:off x="7842427" y="3093242"/>
            <a:ext cx="412848" cy="141"/>
          </a:xfrm>
          <a:prstGeom prst="straightConnector1">
            <a:avLst/>
          </a:prstGeom>
          <a:ln w="38100">
            <a:solidFill>
              <a:srgbClr val="787979"/>
            </a:solidFill>
            <a:tailEnd type="triangle"/>
          </a:ln>
        </p:spPr>
        <p:style>
          <a:lnRef idx="1">
            <a:schemeClr val="accent1"/>
          </a:lnRef>
          <a:fillRef idx="0">
            <a:schemeClr val="accent1"/>
          </a:fillRef>
          <a:effectRef idx="0">
            <a:schemeClr val="accent1"/>
          </a:effectRef>
          <a:fontRef idx="minor">
            <a:schemeClr val="tx1"/>
          </a:fontRef>
        </p:style>
      </p:cxnSp>
      <p:sp>
        <p:nvSpPr>
          <p:cNvPr id="37" name="Isosceles Triangle 36">
            <a:extLst>
              <a:ext uri="{FF2B5EF4-FFF2-40B4-BE49-F238E27FC236}">
                <a16:creationId xmlns:a16="http://schemas.microsoft.com/office/drawing/2014/main" id="{C0A3D28C-FA96-D5A1-4DBC-F2E6D9E7D0CF}"/>
              </a:ext>
            </a:extLst>
          </p:cNvPr>
          <p:cNvSpPr/>
          <p:nvPr/>
        </p:nvSpPr>
        <p:spPr>
          <a:xfrm rot="5400000">
            <a:off x="8094377" y="2159852"/>
            <a:ext cx="2062403" cy="326457"/>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9FE05CC7-7400-A8EB-9452-232E563D8E0A}"/>
              </a:ext>
            </a:extLst>
          </p:cNvPr>
          <p:cNvSpPr txBox="1"/>
          <p:nvPr/>
        </p:nvSpPr>
        <p:spPr>
          <a:xfrm>
            <a:off x="8733389" y="4163527"/>
            <a:ext cx="2961558" cy="1569660"/>
          </a:xfrm>
          <a:prstGeom prst="rect">
            <a:avLst/>
          </a:prstGeom>
          <a:noFill/>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MYD88</a:t>
            </a:r>
            <a:r>
              <a:rPr kumimoji="0" lang="en-US"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status was assessed by a PCR-based assay, with 0.2%-0.5% LOD which was used for patients’ enrollment. </a:t>
            </a:r>
            <a:r>
              <a:rPr kumimoji="0" lang="en-US" sz="1200" b="0" i="1"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CXCR4</a:t>
            </a:r>
            <a:r>
              <a:rPr kumimoji="0" lang="en-US"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status was evaluated by sanger sequencing with 10%-15% sensitivity for stratification factors and tested by 152-gene NGS panel with 0.1%-0.25% sensitivity for biomarker analysis. </a:t>
            </a: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A421B1DC-D015-488D-6D57-B1B1D22C25D3}"/>
              </a:ext>
            </a:extLst>
          </p:cNvPr>
          <p:cNvSpPr/>
          <p:nvPr/>
        </p:nvSpPr>
        <p:spPr>
          <a:xfrm>
            <a:off x="5411724" y="1635048"/>
            <a:ext cx="528198" cy="515895"/>
          </a:xfrm>
          <a:prstGeom prst="ellipse">
            <a:avLst/>
          </a:prstGeom>
          <a:solidFill>
            <a:srgbClr val="EDEDED"/>
          </a:solidFill>
          <a:ln>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Arial Narrow" panose="020B0606020202030204" pitchFamily="34" charset="0"/>
                <a:ea typeface="+mn-ea"/>
                <a:cs typeface="Arial" panose="020B0604020202020204" pitchFamily="34" charset="0"/>
              </a:rPr>
              <a:t>1:1</a:t>
            </a:r>
          </a:p>
        </p:txBody>
      </p:sp>
      <p:sp>
        <p:nvSpPr>
          <p:cNvPr id="10" name="Rectangle: Rounded Corners 9">
            <a:extLst>
              <a:ext uri="{FF2B5EF4-FFF2-40B4-BE49-F238E27FC236}">
                <a16:creationId xmlns:a16="http://schemas.microsoft.com/office/drawing/2014/main" id="{AB6E1F87-02E3-E8F4-B544-DF99E370FD8A}"/>
              </a:ext>
            </a:extLst>
          </p:cNvPr>
          <p:cNvSpPr/>
          <p:nvPr/>
        </p:nvSpPr>
        <p:spPr>
          <a:xfrm>
            <a:off x="3803171" y="1510783"/>
            <a:ext cx="1328899" cy="691993"/>
          </a:xfrm>
          <a:prstGeom prst="roundRect">
            <a:avLst>
              <a:gd name="adj" fmla="val 22292"/>
            </a:avLst>
          </a:prstGeom>
          <a:solidFill>
            <a:srgbClr val="0E5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Patients with </a:t>
            </a:r>
            <a:b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05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MYD88</a:t>
            </a:r>
            <a:r>
              <a:rPr kumimoji="0" lang="en-US" sz="1050" b="1" i="1"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MUT</a:t>
            </a:r>
            <a:r>
              <a:rPr kumimoji="0" lang="en-US" sz="105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WM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N=201 (164 R/R)</a:t>
            </a:r>
          </a:p>
        </p:txBody>
      </p:sp>
    </p:spTree>
    <p:extLst>
      <p:ext uri="{BB962C8B-B14F-4D97-AF65-F5344CB8AC3E}">
        <p14:creationId xmlns:p14="http://schemas.microsoft.com/office/powerpoint/2010/main" val="3467201196"/>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D4FDCE-C699-0DEC-70B6-47CF74AE91B9}"/>
              </a:ext>
            </a:extLst>
          </p:cNvPr>
          <p:cNvSpPr txBox="1"/>
          <p:nvPr/>
        </p:nvSpPr>
        <p:spPr>
          <a:xfrm>
            <a:off x="998147" y="5125482"/>
            <a:ext cx="3156858" cy="230832"/>
          </a:xfrm>
          <a:prstGeom prst="rect">
            <a:avLst/>
          </a:prstGeom>
          <a:noFill/>
        </p:spPr>
        <p:txBody>
          <a:bodyPr wrap="square"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FF"/>
                </a:solidFill>
                <a:effectLst/>
                <a:uLnTx/>
                <a:uFillTx/>
                <a:latin typeface="Arial" panose="020B0604020202020204" pitchFamily="34" charset="0"/>
                <a:cs typeface="Arial" panose="020B0604020202020204" pitchFamily="34" charset="0"/>
              </a:rPr>
              <a:t>Bold blue </a:t>
            </a:r>
            <a:r>
              <a:rPr kumimoji="0" lang="en-US" sz="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text indicates &gt;10% difference between arms</a:t>
            </a:r>
          </a:p>
        </p:txBody>
      </p:sp>
      <p:sp>
        <p:nvSpPr>
          <p:cNvPr id="195" name="TextBox 194">
            <a:extLst>
              <a:ext uri="{FF2B5EF4-FFF2-40B4-BE49-F238E27FC236}">
                <a16:creationId xmlns:a16="http://schemas.microsoft.com/office/drawing/2014/main" id="{BC50B0D3-6B82-5561-026D-41ED4EF5D967}"/>
              </a:ext>
            </a:extLst>
          </p:cNvPr>
          <p:cNvSpPr txBox="1"/>
          <p:nvPr/>
        </p:nvSpPr>
        <p:spPr>
          <a:xfrm>
            <a:off x="7349303" y="1650388"/>
            <a:ext cx="3886200" cy="30008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PFS</a:t>
            </a:r>
            <a:r>
              <a:rPr kumimoji="0" lang="en-US" sz="135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in Patients with </a:t>
            </a:r>
            <a:r>
              <a:rPr kumimoji="0" lang="en-US" sz="1350" b="1"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MYD88</a:t>
            </a:r>
            <a:r>
              <a:rPr kumimoji="0" lang="en-US" sz="1350" b="1" i="1"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MUT</a:t>
            </a:r>
            <a:r>
              <a:rPr kumimoji="0" lang="en-US" sz="1350" b="1"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CXCR4</a:t>
            </a:r>
            <a:r>
              <a:rPr kumimoji="0" lang="en-US" sz="1350" b="1" i="1"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MUT</a:t>
            </a:r>
          </a:p>
        </p:txBody>
      </p:sp>
      <p:sp>
        <p:nvSpPr>
          <p:cNvPr id="199" name="Title 198">
            <a:extLst>
              <a:ext uri="{FF2B5EF4-FFF2-40B4-BE49-F238E27FC236}">
                <a16:creationId xmlns:a16="http://schemas.microsoft.com/office/drawing/2014/main" id="{7F794DB6-49A6-8DA0-9C2A-5B8D358586EF}"/>
              </a:ext>
            </a:extLst>
          </p:cNvPr>
          <p:cNvSpPr>
            <a:spLocks noGrp="1"/>
          </p:cNvSpPr>
          <p:nvPr>
            <p:ph type="ctrTitle"/>
          </p:nvPr>
        </p:nvSpPr>
        <p:spPr/>
        <p:txBody>
          <a:bodyPr/>
          <a:lstStyle/>
          <a:p>
            <a:r>
              <a:rPr lang="en-US"/>
              <a:t>Response and </a:t>
            </a:r>
            <a:r>
              <a:rPr lang="en-US" err="1"/>
              <a:t>PFS</a:t>
            </a:r>
            <a:r>
              <a:rPr lang="en-US"/>
              <a:t> in patients with </a:t>
            </a:r>
            <a:r>
              <a:rPr lang="en-US" i="1"/>
              <a:t>MYD88</a:t>
            </a:r>
            <a:r>
              <a:rPr lang="en-US" i="1" baseline="30000"/>
              <a:t>MUT</a:t>
            </a:r>
            <a:r>
              <a:rPr lang="en-US" i="1" baseline="30000">
                <a:solidFill>
                  <a:srgbClr val="FF0000"/>
                </a:solidFill>
              </a:rPr>
              <a:t> </a:t>
            </a:r>
            <a:r>
              <a:rPr lang="en-US"/>
              <a:t>by </a:t>
            </a:r>
            <a:r>
              <a:rPr lang="en-US" i="1"/>
              <a:t>CXCR4</a:t>
            </a:r>
            <a:r>
              <a:rPr lang="en-US" i="1" baseline="30000"/>
              <a:t> </a:t>
            </a:r>
            <a:r>
              <a:rPr lang="en-US"/>
              <a:t>status</a:t>
            </a:r>
          </a:p>
        </p:txBody>
      </p:sp>
      <p:sp>
        <p:nvSpPr>
          <p:cNvPr id="3" name="Slide Number Placeholder 2">
            <a:extLst>
              <a:ext uri="{FF2B5EF4-FFF2-40B4-BE49-F238E27FC236}">
                <a16:creationId xmlns:a16="http://schemas.microsoft.com/office/drawing/2014/main" id="{2A71EDBE-3E97-262B-A692-520AED2BE60D}"/>
              </a:ext>
            </a:extLst>
          </p:cNvPr>
          <p:cNvSpPr txBox="1">
            <a:spLocks/>
          </p:cNvSpPr>
          <p:nvPr/>
        </p:nvSpPr>
        <p:spPr>
          <a:xfrm>
            <a:off x="11478226" y="6339057"/>
            <a:ext cx="609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4BF231A3-A33D-E9D5-2A2C-EDD297BA90AE}"/>
              </a:ext>
            </a:extLst>
          </p:cNvPr>
          <p:cNvSpPr txBox="1"/>
          <p:nvPr/>
        </p:nvSpPr>
        <p:spPr>
          <a:xfrm>
            <a:off x="1694636" y="1651312"/>
            <a:ext cx="3565921" cy="30008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Response Assessment by </a:t>
            </a:r>
            <a:r>
              <a:rPr kumimoji="0" lang="en-US" sz="1350" b="1"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CXCR4</a:t>
            </a:r>
            <a:r>
              <a:rPr kumimoji="0" lang="en-US" sz="135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US" sz="1350" b="1"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Status</a:t>
            </a:r>
            <a:r>
              <a:rPr kumimoji="0" lang="en-US" sz="1350" b="1" i="0" u="none" strike="noStrike" kern="1200" cap="none" spc="0" normalizeH="0" baseline="30000" noProof="0" err="1">
                <a:ln>
                  <a:noFill/>
                </a:ln>
                <a:solidFill>
                  <a:prstClr val="black"/>
                </a:solidFill>
                <a:effectLst/>
                <a:uLnTx/>
                <a:uFillTx/>
                <a:latin typeface="Arial" panose="020B0604020202020204" pitchFamily="34" charset="0"/>
                <a:cs typeface="Arial" panose="020B0604020202020204" pitchFamily="34" charset="0"/>
              </a:rPr>
              <a:t>a</a:t>
            </a:r>
            <a:endParaRPr kumimoji="0" lang="en-US" sz="135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aphicFrame>
        <p:nvGraphicFramePr>
          <p:cNvPr id="8" name="Table 7">
            <a:extLst>
              <a:ext uri="{FF2B5EF4-FFF2-40B4-BE49-F238E27FC236}">
                <a16:creationId xmlns:a16="http://schemas.microsoft.com/office/drawing/2014/main" id="{04D9F0D6-5CC0-E3E9-8532-E29057E2656E}"/>
              </a:ext>
            </a:extLst>
          </p:cNvPr>
          <p:cNvGraphicFramePr>
            <a:graphicFrameLocks noGrp="1"/>
          </p:cNvGraphicFramePr>
          <p:nvPr/>
        </p:nvGraphicFramePr>
        <p:xfrm>
          <a:off x="739449" y="2001158"/>
          <a:ext cx="5476295" cy="3167156"/>
        </p:xfrm>
        <a:graphic>
          <a:graphicData uri="http://schemas.openxmlformats.org/drawingml/2006/table">
            <a:tbl>
              <a:tblPr/>
              <a:tblGrid>
                <a:gridCol w="1767492">
                  <a:extLst>
                    <a:ext uri="{9D8B030D-6E8A-4147-A177-3AD203B41FA5}">
                      <a16:colId xmlns:a16="http://schemas.microsoft.com/office/drawing/2014/main" val="20000"/>
                    </a:ext>
                  </a:extLst>
                </a:gridCol>
                <a:gridCol w="750997">
                  <a:extLst>
                    <a:ext uri="{9D8B030D-6E8A-4147-A177-3AD203B41FA5}">
                      <a16:colId xmlns:a16="http://schemas.microsoft.com/office/drawing/2014/main" val="3485922528"/>
                    </a:ext>
                  </a:extLst>
                </a:gridCol>
                <a:gridCol w="1112260">
                  <a:extLst>
                    <a:ext uri="{9D8B030D-6E8A-4147-A177-3AD203B41FA5}">
                      <a16:colId xmlns:a16="http://schemas.microsoft.com/office/drawing/2014/main" val="2821055349"/>
                    </a:ext>
                  </a:extLst>
                </a:gridCol>
                <a:gridCol w="750997">
                  <a:extLst>
                    <a:ext uri="{9D8B030D-6E8A-4147-A177-3AD203B41FA5}">
                      <a16:colId xmlns:a16="http://schemas.microsoft.com/office/drawing/2014/main" val="1177069570"/>
                    </a:ext>
                  </a:extLst>
                </a:gridCol>
                <a:gridCol w="1094549">
                  <a:extLst>
                    <a:ext uri="{9D8B030D-6E8A-4147-A177-3AD203B41FA5}">
                      <a16:colId xmlns:a16="http://schemas.microsoft.com/office/drawing/2014/main" val="1517901342"/>
                    </a:ext>
                  </a:extLst>
                </a:gridCol>
              </a:tblGrid>
              <a:tr h="280162">
                <a:tc row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l" fontAlgn="ctr"/>
                      <a:r>
                        <a:rPr lang="en-US" sz="1200" b="1" i="0" u="none" strike="noStrike">
                          <a:solidFill>
                            <a:srgbClr val="FFFFFF"/>
                          </a:solidFill>
                          <a:effectLst/>
                          <a:latin typeface="Arial" panose="020B0604020202020204" pitchFamily="34" charset="0"/>
                          <a:cs typeface="Arial" panose="020B0604020202020204" pitchFamily="34" charset="0"/>
                        </a:rPr>
                        <a:t>Response</a:t>
                      </a:r>
                    </a:p>
                  </a:txBody>
                  <a:tcPr marL="68580" marR="68580" marT="34290" marB="34290" anchor="b">
                    <a:lnL w="12700" cap="flat" cmpd="sng" algn="ctr">
                      <a:solidFill>
                        <a:sysClr val="window" lastClr="FFFFFF"/>
                      </a:solidFill>
                      <a:prstDash val="solid"/>
                      <a:round/>
                      <a:headEnd type="none" w="med" len="med"/>
                      <a:tailEnd type="none" w="med" len="med"/>
                    </a:lnL>
                    <a:lnR w="12700" cmpd="sng">
                      <a:noFill/>
                    </a:lnR>
                    <a:lnT w="12700" cap="flat" cmpd="sng" algn="ctr">
                      <a:solidFill>
                        <a:sysClr val="window" lastClr="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0508F"/>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400" b="1" i="1">
                          <a:solidFill>
                            <a:srgbClr val="FFFFFF"/>
                          </a:solidFill>
                          <a:latin typeface="Arial" panose="020B0604020202020204" pitchFamily="34" charset="0"/>
                          <a:cs typeface="Arial" panose="020B0604020202020204" pitchFamily="34" charset="0"/>
                        </a:rPr>
                        <a:t>CXCR4</a:t>
                      </a:r>
                      <a:r>
                        <a:rPr lang="en-US" sz="1400" b="1" i="1" baseline="30000">
                          <a:solidFill>
                            <a:srgbClr val="FFFFFF"/>
                          </a:solidFill>
                          <a:latin typeface="Arial" panose="020B0604020202020204" pitchFamily="34" charset="0"/>
                          <a:cs typeface="Arial" panose="020B0604020202020204" pitchFamily="34" charset="0"/>
                        </a:rPr>
                        <a:t>MUT</a:t>
                      </a:r>
                    </a:p>
                  </a:txBody>
                  <a:tcPr marL="6858" marR="6858" marT="34290" marB="34290" anchor="ctr">
                    <a:lnL w="12700" cmpd="sng">
                      <a:noFill/>
                    </a:lnL>
                    <a:lnR w="12700" cmpd="sng">
                      <a:noFill/>
                    </a:lnR>
                    <a:lnT w="12700" cap="flat" cmpd="sng" algn="ctr">
                      <a:solidFill>
                        <a:sysClr val="window" lastClr="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0508F"/>
                    </a:solidFill>
                  </a:tcPr>
                </a:tc>
                <a:tc hMerge="1">
                  <a:txBody>
                    <a:bodyPr/>
                    <a:lstStyle/>
                    <a:p>
                      <a:endParaRPr lang="en-US">
                        <a:solidFill>
                          <a:schemeClr val="bg1"/>
                        </a:solidFill>
                      </a:endParaRPr>
                    </a:p>
                  </a:txBody>
                  <a:tcPr>
                    <a:lnL w="12700" cmpd="sng">
                      <a:noFill/>
                    </a:lnL>
                    <a:lnB w="12700" cmpd="sng">
                      <a:noFill/>
                    </a:lnB>
                    <a:solidFill>
                      <a:schemeClr val="tx2"/>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400" b="1" i="1">
                          <a:solidFill>
                            <a:srgbClr val="FFFFFF"/>
                          </a:solidFill>
                          <a:latin typeface="Arial" panose="020B0604020202020204" pitchFamily="34" charset="0"/>
                          <a:cs typeface="Arial" panose="020B0604020202020204" pitchFamily="34" charset="0"/>
                        </a:rPr>
                        <a:t>CXCR4</a:t>
                      </a:r>
                      <a:r>
                        <a:rPr lang="en-US" sz="1400" b="1" i="1" baseline="30000">
                          <a:solidFill>
                            <a:srgbClr val="FFFFFF"/>
                          </a:solidFill>
                          <a:latin typeface="Arial" panose="020B0604020202020204" pitchFamily="34" charset="0"/>
                          <a:cs typeface="Arial" panose="020B0604020202020204" pitchFamily="34" charset="0"/>
                        </a:rPr>
                        <a:t>WT</a:t>
                      </a:r>
                    </a:p>
                  </a:txBody>
                  <a:tcPr marL="6858" marR="6858" marT="34290" marB="34290" anchor="ctr">
                    <a:lnL w="12700" cmpd="sng">
                      <a:no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0508F"/>
                    </a:solidFill>
                  </a:tcPr>
                </a:tc>
                <a:tc hMerge="1">
                  <a:txBody>
                    <a:bodyPr/>
                    <a:lstStyle/>
                    <a:p>
                      <a:pPr algn="ctr"/>
                      <a:r>
                        <a:rPr lang="en-US" sz="1100" b="1">
                          <a:solidFill>
                            <a:schemeClr val="bg1"/>
                          </a:solidFill>
                        </a:rPr>
                        <a:t>Cohort 2</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0508F"/>
                    </a:solidFill>
                  </a:tcPr>
                </a:tc>
                <a:extLst>
                  <a:ext uri="{0D108BD9-81ED-4DB2-BD59-A6C34878D82A}">
                    <a16:rowId xmlns:a16="http://schemas.microsoft.com/office/drawing/2014/main" val="2113175817"/>
                  </a:ext>
                </a:extLst>
              </a:tr>
              <a:tr h="478988">
                <a:tc vMerge="1">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100" b="1" i="0" u="none" strike="noStrike">
                          <a:solidFill>
                            <a:schemeClr val="bg1"/>
                          </a:solidFill>
                          <a:effectLst/>
                          <a:latin typeface="+mn-lt"/>
                          <a:cs typeface="Arial"/>
                        </a:rPr>
                        <a:t>AE Categories, n (%)</a:t>
                      </a:r>
                    </a:p>
                  </a:txBody>
                  <a:tcPr marL="18288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10508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1">
                          <a:solidFill>
                            <a:srgbClr val="FFFFFF"/>
                          </a:solidFill>
                          <a:latin typeface="Arial" panose="020B0604020202020204" pitchFamily="34" charset="0"/>
                          <a:cs typeface="Arial" panose="020B0604020202020204" pitchFamily="34" charset="0"/>
                        </a:rPr>
                        <a:t>Ibrutinib</a:t>
                      </a:r>
                    </a:p>
                    <a:p>
                      <a:pPr algn="ctr"/>
                      <a:r>
                        <a:rPr lang="en-US" sz="1200" b="1">
                          <a:solidFill>
                            <a:srgbClr val="FFFFFF"/>
                          </a:solidFill>
                          <a:latin typeface="Arial" panose="020B0604020202020204" pitchFamily="34" charset="0"/>
                          <a:cs typeface="Arial" panose="020B0604020202020204" pitchFamily="34" charset="0"/>
                        </a:rPr>
                        <a:t>(n=20)</a:t>
                      </a:r>
                    </a:p>
                  </a:txBody>
                  <a:tcPr marL="6858" marR="6858"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0508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1">
                          <a:solidFill>
                            <a:srgbClr val="FFFFFF"/>
                          </a:solidFill>
                          <a:latin typeface="Arial" panose="020B0604020202020204" pitchFamily="34" charset="0"/>
                          <a:cs typeface="Arial" panose="020B0604020202020204" pitchFamily="34" charset="0"/>
                        </a:rPr>
                        <a:t>Zanubrutinib</a:t>
                      </a:r>
                      <a:br>
                        <a:rPr lang="en-US" sz="1200" b="1">
                          <a:solidFill>
                            <a:srgbClr val="FFFFFF"/>
                          </a:solidFill>
                          <a:latin typeface="Arial" panose="020B0604020202020204" pitchFamily="34" charset="0"/>
                          <a:cs typeface="Arial" panose="020B0604020202020204" pitchFamily="34" charset="0"/>
                        </a:rPr>
                      </a:br>
                      <a:r>
                        <a:rPr lang="en-US" sz="1200" b="1">
                          <a:solidFill>
                            <a:srgbClr val="FFFFFF"/>
                          </a:solidFill>
                          <a:latin typeface="Arial" panose="020B0604020202020204" pitchFamily="34" charset="0"/>
                          <a:cs typeface="Arial" panose="020B0604020202020204" pitchFamily="34" charset="0"/>
                        </a:rPr>
                        <a:t>(n=33)</a:t>
                      </a:r>
                    </a:p>
                  </a:txBody>
                  <a:tcPr marL="6858" marR="6858"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0508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1">
                          <a:solidFill>
                            <a:srgbClr val="FFFFFF"/>
                          </a:solidFill>
                          <a:latin typeface="Arial" panose="020B0604020202020204" pitchFamily="34" charset="0"/>
                          <a:cs typeface="Arial" panose="020B0604020202020204" pitchFamily="34" charset="0"/>
                        </a:rPr>
                        <a:t>Ibrutinib</a:t>
                      </a:r>
                    </a:p>
                    <a:p>
                      <a:pPr algn="ctr"/>
                      <a:r>
                        <a:rPr lang="en-US" sz="1200" b="1">
                          <a:solidFill>
                            <a:srgbClr val="FFFFFF"/>
                          </a:solidFill>
                          <a:latin typeface="Arial" panose="020B0604020202020204" pitchFamily="34" charset="0"/>
                          <a:cs typeface="Arial" panose="020B0604020202020204" pitchFamily="34" charset="0"/>
                        </a:rPr>
                        <a:t>(n=72)</a:t>
                      </a:r>
                    </a:p>
                  </a:txBody>
                  <a:tcPr marL="6858" marR="6858" marT="34290" marB="3429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10508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1">
                          <a:solidFill>
                            <a:srgbClr val="FFFFFF"/>
                          </a:solidFill>
                          <a:latin typeface="Arial" panose="020B0604020202020204" pitchFamily="34" charset="0"/>
                          <a:cs typeface="Arial" panose="020B0604020202020204" pitchFamily="34" charset="0"/>
                        </a:rPr>
                        <a:t>Zanubrutinib</a:t>
                      </a:r>
                      <a:br>
                        <a:rPr lang="en-US" sz="1200" b="1">
                          <a:solidFill>
                            <a:srgbClr val="FFFFFF"/>
                          </a:solidFill>
                          <a:latin typeface="Arial" panose="020B0604020202020204" pitchFamily="34" charset="0"/>
                          <a:cs typeface="Arial" panose="020B0604020202020204" pitchFamily="34" charset="0"/>
                        </a:rPr>
                      </a:br>
                      <a:r>
                        <a:rPr lang="en-US" sz="1200" b="1">
                          <a:solidFill>
                            <a:srgbClr val="FFFFFF"/>
                          </a:solidFill>
                          <a:latin typeface="Arial" panose="020B0604020202020204" pitchFamily="34" charset="0"/>
                          <a:cs typeface="Arial" panose="020B0604020202020204" pitchFamily="34" charset="0"/>
                        </a:rPr>
                        <a:t>(n=65)</a:t>
                      </a:r>
                    </a:p>
                  </a:txBody>
                  <a:tcPr marL="6858" marR="6858" marT="34290" marB="34290" anchor="ctr">
                    <a:lnL w="12700" cmpd="sng">
                      <a:noFill/>
                    </a:lnL>
                    <a:lnR w="12700" cap="flat" cmpd="sng" algn="ctr">
                      <a:solidFill>
                        <a:sysClr val="window" lastClr="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10508F"/>
                    </a:solidFill>
                  </a:tcPr>
                </a:tc>
                <a:extLst>
                  <a:ext uri="{0D108BD9-81ED-4DB2-BD59-A6C34878D82A}">
                    <a16:rowId xmlns:a16="http://schemas.microsoft.com/office/drawing/2014/main" val="10000"/>
                  </a:ext>
                </a:extLst>
              </a:tr>
              <a:tr h="4789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200" b="1">
                          <a:solidFill>
                            <a:schemeClr val="bg1"/>
                          </a:solidFill>
                          <a:latin typeface="Arial" panose="020B0604020202020204" pitchFamily="34" charset="0"/>
                          <a:cs typeface="Arial" panose="020B0604020202020204" pitchFamily="34" charset="0"/>
                        </a:rPr>
                        <a:t>VGPR or better, </a:t>
                      </a:r>
                    </a:p>
                    <a:p>
                      <a:r>
                        <a:rPr lang="en-US" sz="1200" b="0">
                          <a:solidFill>
                            <a:schemeClr val="bg1"/>
                          </a:solidFill>
                          <a:latin typeface="Arial" panose="020B0604020202020204" pitchFamily="34" charset="0"/>
                          <a:cs typeface="Arial" panose="020B0604020202020204" pitchFamily="34" charset="0"/>
                        </a:rPr>
                        <a:t>n (%)</a:t>
                      </a:r>
                    </a:p>
                  </a:txBody>
                  <a:tcPr marL="68580" marR="68580" marT="13716" marB="13716">
                    <a:lnL w="12700" cap="flat" cmpd="sng" algn="ctr">
                      <a:solidFill>
                        <a:sysClr val="window" lastClr="FFFFF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rgbClr val="C00000"/>
                          </a:solidFill>
                          <a:latin typeface="Arial" panose="020B0604020202020204" pitchFamily="34" charset="0"/>
                          <a:cs typeface="Arial" panose="020B0604020202020204" pitchFamily="34" charset="0"/>
                        </a:rPr>
                        <a:t>2 </a:t>
                      </a:r>
                      <a:br>
                        <a:rPr lang="en-US" sz="1200" b="0">
                          <a:solidFill>
                            <a:srgbClr val="C00000"/>
                          </a:solidFill>
                          <a:latin typeface="Arial" panose="020B0604020202020204" pitchFamily="34" charset="0"/>
                          <a:cs typeface="Arial" panose="020B0604020202020204" pitchFamily="34" charset="0"/>
                        </a:rPr>
                      </a:br>
                      <a:r>
                        <a:rPr lang="en-US" sz="1200" b="0">
                          <a:solidFill>
                            <a:srgbClr val="C00000"/>
                          </a:solidFill>
                          <a:latin typeface="Arial" panose="020B0604020202020204" pitchFamily="34" charset="0"/>
                          <a:cs typeface="Arial" panose="020B0604020202020204" pitchFamily="34" charset="0"/>
                        </a:rPr>
                        <a:t>(10.0)</a:t>
                      </a:r>
                    </a:p>
                  </a:txBody>
                  <a:tcPr marL="6858" marR="6858"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1">
                          <a:solidFill>
                            <a:srgbClr val="0000FF"/>
                          </a:solidFill>
                          <a:latin typeface="Arial" panose="020B0604020202020204" pitchFamily="34" charset="0"/>
                          <a:cs typeface="Arial" panose="020B0604020202020204" pitchFamily="34" charset="0"/>
                        </a:rPr>
                        <a:t>7 </a:t>
                      </a:r>
                      <a:br>
                        <a:rPr lang="en-US" sz="1200" b="1">
                          <a:solidFill>
                            <a:srgbClr val="0000FF"/>
                          </a:solidFill>
                          <a:latin typeface="Arial" panose="020B0604020202020204" pitchFamily="34" charset="0"/>
                          <a:cs typeface="Arial" panose="020B0604020202020204" pitchFamily="34" charset="0"/>
                        </a:rPr>
                      </a:br>
                      <a:r>
                        <a:rPr lang="en-US" sz="1200" b="1">
                          <a:solidFill>
                            <a:srgbClr val="0000FF"/>
                          </a:solidFill>
                          <a:latin typeface="Arial" panose="020B0604020202020204" pitchFamily="34" charset="0"/>
                          <a:cs typeface="Arial" panose="020B0604020202020204" pitchFamily="34" charset="0"/>
                        </a:rPr>
                        <a:t>(21.2)</a:t>
                      </a:r>
                    </a:p>
                  </a:txBody>
                  <a:tcPr marL="6858" marR="6858"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rgbClr val="C00000"/>
                          </a:solidFill>
                          <a:latin typeface="Arial" panose="020B0604020202020204" pitchFamily="34" charset="0"/>
                          <a:cs typeface="Arial" panose="020B0604020202020204" pitchFamily="34" charset="0"/>
                        </a:rPr>
                        <a:t>22 </a:t>
                      </a:r>
                      <a:br>
                        <a:rPr lang="en-US" sz="1200" b="0">
                          <a:solidFill>
                            <a:srgbClr val="C00000"/>
                          </a:solidFill>
                          <a:latin typeface="Arial" panose="020B0604020202020204" pitchFamily="34" charset="0"/>
                          <a:cs typeface="Arial" panose="020B0604020202020204" pitchFamily="34" charset="0"/>
                        </a:rPr>
                      </a:br>
                      <a:r>
                        <a:rPr lang="en-US" sz="1200" b="0">
                          <a:solidFill>
                            <a:srgbClr val="C00000"/>
                          </a:solidFill>
                          <a:latin typeface="Arial" panose="020B0604020202020204" pitchFamily="34" charset="0"/>
                          <a:cs typeface="Arial" panose="020B0604020202020204" pitchFamily="34" charset="0"/>
                        </a:rPr>
                        <a:t>(30.6) </a:t>
                      </a:r>
                    </a:p>
                  </a:txBody>
                  <a:tcPr marL="6858" marR="6858" marT="34290" marB="3429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1">
                          <a:solidFill>
                            <a:srgbClr val="0000FF"/>
                          </a:solidFill>
                          <a:latin typeface="Arial" panose="020B0604020202020204" pitchFamily="34" charset="0"/>
                          <a:cs typeface="Arial" panose="020B0604020202020204" pitchFamily="34" charset="0"/>
                        </a:rPr>
                        <a:t>29 </a:t>
                      </a:r>
                      <a:br>
                        <a:rPr lang="en-US" sz="1200" b="1">
                          <a:solidFill>
                            <a:srgbClr val="0000FF"/>
                          </a:solidFill>
                          <a:latin typeface="Arial" panose="020B0604020202020204" pitchFamily="34" charset="0"/>
                          <a:cs typeface="Arial" panose="020B0604020202020204" pitchFamily="34" charset="0"/>
                        </a:rPr>
                      </a:br>
                      <a:r>
                        <a:rPr lang="en-US" sz="1200" b="1">
                          <a:solidFill>
                            <a:srgbClr val="0000FF"/>
                          </a:solidFill>
                          <a:latin typeface="Arial" panose="020B0604020202020204" pitchFamily="34" charset="0"/>
                          <a:cs typeface="Arial" panose="020B0604020202020204" pitchFamily="34" charset="0"/>
                        </a:rPr>
                        <a:t>(44.6) </a:t>
                      </a:r>
                    </a:p>
                  </a:txBody>
                  <a:tcPr marL="6858" marR="6858" marT="34290" marB="34290" anchor="ctr">
                    <a:lnL w="12700" cmpd="sng">
                      <a:noFill/>
                    </a:lnL>
                    <a:lnR w="12700" cap="flat" cmpd="sng" algn="ctr">
                      <a:solidFill>
                        <a:sysClr val="window" lastClr="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34190305"/>
                  </a:ext>
                </a:extLst>
              </a:tr>
              <a:tr h="4789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200" b="1" baseline="0">
                          <a:solidFill>
                            <a:schemeClr val="bg1"/>
                          </a:solidFill>
                          <a:latin typeface="Arial" panose="020B0604020202020204" pitchFamily="34" charset="0"/>
                          <a:cs typeface="Arial" panose="020B0604020202020204" pitchFamily="34" charset="0"/>
                        </a:rPr>
                        <a:t>Major response</a:t>
                      </a:r>
                      <a:r>
                        <a:rPr lang="en-US" sz="1200" b="1">
                          <a:solidFill>
                            <a:schemeClr val="bg1"/>
                          </a:solidFill>
                          <a:latin typeface="Arial" panose="020B0604020202020204" pitchFamily="34" charset="0"/>
                          <a:cs typeface="Arial" panose="020B0604020202020204" pitchFamily="34" charset="0"/>
                        </a:rPr>
                        <a:t>, </a:t>
                      </a:r>
                    </a:p>
                    <a:p>
                      <a:r>
                        <a:rPr lang="en-US" sz="1200" b="0">
                          <a:solidFill>
                            <a:schemeClr val="bg1"/>
                          </a:solidFill>
                          <a:latin typeface="Arial" panose="020B0604020202020204" pitchFamily="34" charset="0"/>
                          <a:cs typeface="Arial" panose="020B0604020202020204" pitchFamily="34" charset="0"/>
                        </a:rPr>
                        <a:t>n (%)</a:t>
                      </a:r>
                    </a:p>
                  </a:txBody>
                  <a:tcPr marL="68580" marR="68580" marT="13716" marB="13716">
                    <a:lnL w="12700" cap="flat" cmpd="sng" algn="ctr">
                      <a:solidFill>
                        <a:sysClr val="window" lastClr="FFFFF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rgbClr val="C00000"/>
                          </a:solidFill>
                          <a:latin typeface="Arial" panose="020B0604020202020204" pitchFamily="34" charset="0"/>
                          <a:cs typeface="Arial" panose="020B0604020202020204" pitchFamily="34" charset="0"/>
                        </a:rPr>
                        <a:t>13 </a:t>
                      </a:r>
                      <a:br>
                        <a:rPr lang="en-US" sz="1200" b="0">
                          <a:solidFill>
                            <a:srgbClr val="C00000"/>
                          </a:solidFill>
                          <a:latin typeface="Arial" panose="020B0604020202020204" pitchFamily="34" charset="0"/>
                          <a:cs typeface="Arial" panose="020B0604020202020204" pitchFamily="34" charset="0"/>
                        </a:rPr>
                      </a:br>
                      <a:r>
                        <a:rPr lang="en-US" sz="1200" b="0">
                          <a:solidFill>
                            <a:srgbClr val="C00000"/>
                          </a:solidFill>
                          <a:latin typeface="Arial" panose="020B0604020202020204" pitchFamily="34" charset="0"/>
                          <a:cs typeface="Arial" panose="020B0604020202020204" pitchFamily="34" charset="0"/>
                        </a:rPr>
                        <a:t>(65.0)</a:t>
                      </a:r>
                    </a:p>
                  </a:txBody>
                  <a:tcPr marL="6858" marR="6858"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1">
                          <a:solidFill>
                            <a:srgbClr val="0000FF"/>
                          </a:solidFill>
                          <a:latin typeface="Arial" panose="020B0604020202020204" pitchFamily="34" charset="0"/>
                          <a:cs typeface="Arial" panose="020B0604020202020204" pitchFamily="34" charset="0"/>
                        </a:rPr>
                        <a:t>26 </a:t>
                      </a:r>
                      <a:br>
                        <a:rPr lang="en-US" sz="1200" b="1">
                          <a:solidFill>
                            <a:srgbClr val="0000FF"/>
                          </a:solidFill>
                          <a:latin typeface="Arial" panose="020B0604020202020204" pitchFamily="34" charset="0"/>
                          <a:cs typeface="Arial" panose="020B0604020202020204" pitchFamily="34" charset="0"/>
                        </a:rPr>
                      </a:br>
                      <a:r>
                        <a:rPr lang="en-US" sz="1200" b="1">
                          <a:solidFill>
                            <a:srgbClr val="0000FF"/>
                          </a:solidFill>
                          <a:latin typeface="Arial" panose="020B0604020202020204" pitchFamily="34" charset="0"/>
                          <a:cs typeface="Arial" panose="020B0604020202020204" pitchFamily="34" charset="0"/>
                        </a:rPr>
                        <a:t>(78.8)</a:t>
                      </a:r>
                    </a:p>
                  </a:txBody>
                  <a:tcPr marL="6858" marR="6858"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rgbClr val="C00000"/>
                          </a:solidFill>
                          <a:latin typeface="Arial" panose="020B0604020202020204" pitchFamily="34" charset="0"/>
                          <a:cs typeface="Arial" panose="020B0604020202020204" pitchFamily="34" charset="0"/>
                        </a:rPr>
                        <a:t>61 </a:t>
                      </a:r>
                      <a:br>
                        <a:rPr lang="en-US" sz="1200" b="0">
                          <a:solidFill>
                            <a:srgbClr val="C00000"/>
                          </a:solidFill>
                          <a:latin typeface="Arial" panose="020B0604020202020204" pitchFamily="34" charset="0"/>
                          <a:cs typeface="Arial" panose="020B0604020202020204" pitchFamily="34" charset="0"/>
                        </a:rPr>
                      </a:br>
                      <a:r>
                        <a:rPr lang="en-US" sz="1200" b="0">
                          <a:solidFill>
                            <a:srgbClr val="C00000"/>
                          </a:solidFill>
                          <a:latin typeface="Arial" panose="020B0604020202020204" pitchFamily="34" charset="0"/>
                          <a:cs typeface="Arial" panose="020B0604020202020204" pitchFamily="34" charset="0"/>
                        </a:rPr>
                        <a:t>(84.7)</a:t>
                      </a:r>
                    </a:p>
                  </a:txBody>
                  <a:tcPr marL="6858" marR="6858" marT="34290" marB="3429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1">
                          <a:solidFill>
                            <a:srgbClr val="0000FF"/>
                          </a:solidFill>
                          <a:latin typeface="Arial" panose="020B0604020202020204" pitchFamily="34" charset="0"/>
                          <a:cs typeface="Arial" panose="020B0604020202020204" pitchFamily="34" charset="0"/>
                        </a:rPr>
                        <a:t>54 </a:t>
                      </a:r>
                      <a:br>
                        <a:rPr lang="en-US" sz="1200" b="1">
                          <a:solidFill>
                            <a:srgbClr val="0000FF"/>
                          </a:solidFill>
                          <a:latin typeface="Arial" panose="020B0604020202020204" pitchFamily="34" charset="0"/>
                          <a:cs typeface="Arial" panose="020B0604020202020204" pitchFamily="34" charset="0"/>
                        </a:rPr>
                      </a:br>
                      <a:r>
                        <a:rPr lang="en-US" sz="1200" b="1">
                          <a:solidFill>
                            <a:srgbClr val="0000FF"/>
                          </a:solidFill>
                          <a:latin typeface="Arial" panose="020B0604020202020204" pitchFamily="34" charset="0"/>
                          <a:cs typeface="Arial" panose="020B0604020202020204" pitchFamily="34" charset="0"/>
                        </a:rPr>
                        <a:t>(83.1)</a:t>
                      </a:r>
                    </a:p>
                  </a:txBody>
                  <a:tcPr marL="6858" marR="6858" marT="34290" marB="34290" anchor="ctr">
                    <a:lnL w="12700" cmpd="sng">
                      <a:noFill/>
                    </a:lnL>
                    <a:lnR w="12700" cap="flat" cmpd="sng" algn="ctr">
                      <a:solidFill>
                        <a:sysClr val="window" lastClr="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149538911"/>
                  </a:ext>
                </a:extLst>
              </a:tr>
              <a:tr h="4789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200" b="1">
                          <a:solidFill>
                            <a:schemeClr val="bg1"/>
                          </a:solidFill>
                          <a:latin typeface="Arial" panose="020B0604020202020204" pitchFamily="34" charset="0"/>
                          <a:cs typeface="Arial" panose="020B0604020202020204" pitchFamily="34" charset="0"/>
                        </a:rPr>
                        <a:t>Overall response, </a:t>
                      </a:r>
                    </a:p>
                    <a:p>
                      <a:r>
                        <a:rPr lang="en-US" sz="1200" b="0">
                          <a:solidFill>
                            <a:schemeClr val="bg1"/>
                          </a:solidFill>
                          <a:latin typeface="Arial" panose="020B0604020202020204" pitchFamily="34" charset="0"/>
                          <a:cs typeface="Arial" panose="020B0604020202020204" pitchFamily="34" charset="0"/>
                        </a:rPr>
                        <a:t>n (%)</a:t>
                      </a:r>
                    </a:p>
                  </a:txBody>
                  <a:tcPr marL="68580" marR="68580" marT="13716" marB="13716">
                    <a:lnL w="12700" cap="flat" cmpd="sng" algn="ctr">
                      <a:solidFill>
                        <a:sysClr val="window" lastClr="FFFFF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chemeClr val="bg1"/>
                          </a:solidFill>
                          <a:latin typeface="Arial" panose="020B0604020202020204" pitchFamily="34" charset="0"/>
                          <a:cs typeface="Arial" panose="020B0604020202020204" pitchFamily="34" charset="0"/>
                        </a:rPr>
                        <a:t>19 </a:t>
                      </a:r>
                      <a:br>
                        <a:rPr lang="en-US" sz="1200" b="0">
                          <a:solidFill>
                            <a:schemeClr val="bg1"/>
                          </a:solidFill>
                          <a:latin typeface="Arial" panose="020B0604020202020204" pitchFamily="34" charset="0"/>
                          <a:cs typeface="Arial" panose="020B0604020202020204" pitchFamily="34" charset="0"/>
                        </a:rPr>
                      </a:br>
                      <a:r>
                        <a:rPr lang="en-US" sz="1200" b="0">
                          <a:solidFill>
                            <a:schemeClr val="bg1"/>
                          </a:solidFill>
                          <a:latin typeface="Arial" panose="020B0604020202020204" pitchFamily="34" charset="0"/>
                          <a:cs typeface="Arial" panose="020B0604020202020204" pitchFamily="34" charset="0"/>
                        </a:rPr>
                        <a:t>(95.0)</a:t>
                      </a:r>
                    </a:p>
                  </a:txBody>
                  <a:tcPr marL="6858" marR="6858"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chemeClr val="bg1"/>
                          </a:solidFill>
                          <a:latin typeface="Arial" panose="020B0604020202020204" pitchFamily="34" charset="0"/>
                          <a:cs typeface="Arial" panose="020B0604020202020204" pitchFamily="34" charset="0"/>
                        </a:rPr>
                        <a:t>30 </a:t>
                      </a:r>
                      <a:br>
                        <a:rPr lang="en-US" sz="1200" b="0">
                          <a:solidFill>
                            <a:schemeClr val="bg1"/>
                          </a:solidFill>
                          <a:latin typeface="Arial" panose="020B0604020202020204" pitchFamily="34" charset="0"/>
                          <a:cs typeface="Arial" panose="020B0604020202020204" pitchFamily="34" charset="0"/>
                        </a:rPr>
                      </a:br>
                      <a:r>
                        <a:rPr lang="en-US" sz="1200" b="0">
                          <a:solidFill>
                            <a:schemeClr val="bg1"/>
                          </a:solidFill>
                          <a:latin typeface="Arial" panose="020B0604020202020204" pitchFamily="34" charset="0"/>
                          <a:cs typeface="Arial" panose="020B0604020202020204" pitchFamily="34" charset="0"/>
                        </a:rPr>
                        <a:t>(90.9)</a:t>
                      </a:r>
                    </a:p>
                  </a:txBody>
                  <a:tcPr marL="6858" marR="6858"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chemeClr val="bg1"/>
                          </a:solidFill>
                          <a:latin typeface="Arial" panose="020B0604020202020204" pitchFamily="34" charset="0"/>
                          <a:cs typeface="Arial" panose="020B0604020202020204" pitchFamily="34" charset="0"/>
                        </a:rPr>
                        <a:t>68 </a:t>
                      </a:r>
                      <a:br>
                        <a:rPr lang="en-US" sz="1200" b="0">
                          <a:solidFill>
                            <a:schemeClr val="bg1"/>
                          </a:solidFill>
                          <a:latin typeface="Arial" panose="020B0604020202020204" pitchFamily="34" charset="0"/>
                          <a:cs typeface="Arial" panose="020B0604020202020204" pitchFamily="34" charset="0"/>
                        </a:rPr>
                      </a:br>
                      <a:r>
                        <a:rPr lang="en-US" sz="1200" b="0">
                          <a:solidFill>
                            <a:schemeClr val="bg1"/>
                          </a:solidFill>
                          <a:latin typeface="Arial" panose="020B0604020202020204" pitchFamily="34" charset="0"/>
                          <a:cs typeface="Arial" panose="020B0604020202020204" pitchFamily="34" charset="0"/>
                        </a:rPr>
                        <a:t>(94.4)</a:t>
                      </a:r>
                    </a:p>
                  </a:txBody>
                  <a:tcPr marL="6858" marR="6858" marT="34290" marB="3429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chemeClr val="bg1"/>
                          </a:solidFill>
                          <a:latin typeface="Arial" panose="020B0604020202020204" pitchFamily="34" charset="0"/>
                          <a:cs typeface="Arial" panose="020B0604020202020204" pitchFamily="34" charset="0"/>
                        </a:rPr>
                        <a:t>63 </a:t>
                      </a:r>
                      <a:br>
                        <a:rPr lang="en-US" sz="1200" b="0">
                          <a:solidFill>
                            <a:schemeClr val="bg1"/>
                          </a:solidFill>
                          <a:latin typeface="Arial" panose="020B0604020202020204" pitchFamily="34" charset="0"/>
                          <a:cs typeface="Arial" panose="020B0604020202020204" pitchFamily="34" charset="0"/>
                        </a:rPr>
                      </a:br>
                      <a:r>
                        <a:rPr lang="en-US" sz="1200" b="0">
                          <a:solidFill>
                            <a:schemeClr val="bg1"/>
                          </a:solidFill>
                          <a:latin typeface="Arial" panose="020B0604020202020204" pitchFamily="34" charset="0"/>
                          <a:cs typeface="Arial" panose="020B0604020202020204" pitchFamily="34" charset="0"/>
                        </a:rPr>
                        <a:t>(96.9)</a:t>
                      </a:r>
                    </a:p>
                  </a:txBody>
                  <a:tcPr marL="6858" marR="6858" marT="34290" marB="34290" anchor="ctr">
                    <a:lnL w="12700" cmpd="sng">
                      <a:noFill/>
                    </a:lnL>
                    <a:lnR w="12700" cap="flat" cmpd="sng" algn="ctr">
                      <a:solidFill>
                        <a:sysClr val="window" lastClr="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73111445"/>
                  </a:ext>
                </a:extLst>
              </a:tr>
              <a:tr h="52056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200" b="1">
                          <a:solidFill>
                            <a:schemeClr val="bg1"/>
                          </a:solidFill>
                          <a:latin typeface="Arial" panose="020B0604020202020204" pitchFamily="34" charset="0"/>
                          <a:cs typeface="Arial" panose="020B0604020202020204" pitchFamily="34" charset="0"/>
                        </a:rPr>
                        <a:t>Median time to major response, </a:t>
                      </a:r>
                      <a:r>
                        <a:rPr lang="en-US" sz="1200" b="0">
                          <a:solidFill>
                            <a:schemeClr val="bg1"/>
                          </a:solidFill>
                          <a:latin typeface="Arial" panose="020B0604020202020204" pitchFamily="34" charset="0"/>
                          <a:cs typeface="Arial" panose="020B0604020202020204" pitchFamily="34" charset="0"/>
                        </a:rPr>
                        <a:t>median (months)</a:t>
                      </a:r>
                    </a:p>
                  </a:txBody>
                  <a:tcPr marL="68580" marR="68580" marT="13716" marB="13716">
                    <a:lnL w="12700" cap="flat" cmpd="sng" algn="ctr">
                      <a:solidFill>
                        <a:sysClr val="window" lastClr="FFFFF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chemeClr val="bg1"/>
                          </a:solidFill>
                          <a:latin typeface="Arial" panose="020B0604020202020204" pitchFamily="34" charset="0"/>
                          <a:cs typeface="Arial" panose="020B0604020202020204" pitchFamily="34" charset="0"/>
                        </a:rPr>
                        <a:t>6.6</a:t>
                      </a:r>
                    </a:p>
                  </a:txBody>
                  <a:tcPr marL="6858" marR="6858"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chemeClr val="bg1"/>
                          </a:solidFill>
                          <a:latin typeface="Arial" panose="020B0604020202020204" pitchFamily="34" charset="0"/>
                          <a:cs typeface="Arial" panose="020B0604020202020204" pitchFamily="34" charset="0"/>
                        </a:rPr>
                        <a:t>3.4</a:t>
                      </a:r>
                    </a:p>
                  </a:txBody>
                  <a:tcPr marL="6858" marR="6858"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chemeClr val="bg1"/>
                          </a:solidFill>
                          <a:latin typeface="Arial" panose="020B0604020202020204" pitchFamily="34" charset="0"/>
                          <a:cs typeface="Arial" panose="020B0604020202020204" pitchFamily="34" charset="0"/>
                        </a:rPr>
                        <a:t>2.8</a:t>
                      </a:r>
                    </a:p>
                  </a:txBody>
                  <a:tcPr marL="6858" marR="6858" marT="34290" marB="3429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200" b="0">
                          <a:solidFill>
                            <a:schemeClr val="bg1"/>
                          </a:solidFill>
                          <a:latin typeface="Arial" panose="020B0604020202020204" pitchFamily="34" charset="0"/>
                          <a:cs typeface="Arial" panose="020B0604020202020204" pitchFamily="34" charset="0"/>
                        </a:rPr>
                        <a:t>2.8</a:t>
                      </a:r>
                    </a:p>
                  </a:txBody>
                  <a:tcPr marL="6858" marR="6858" marT="34290" marB="34290" anchor="ctr">
                    <a:lnL w="12700" cmpd="sng">
                      <a:noFill/>
                    </a:lnL>
                    <a:lnR w="12700" cap="flat" cmpd="sng" algn="ctr">
                      <a:solidFill>
                        <a:sysClr val="window" lastClr="FFFFF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647142921"/>
                  </a:ext>
                </a:extLst>
              </a:tr>
              <a:tr h="35788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200" b="1">
                          <a:solidFill>
                            <a:schemeClr val="bg1"/>
                          </a:solidFill>
                          <a:latin typeface="Arial" panose="020B0604020202020204" pitchFamily="34" charset="0"/>
                          <a:cs typeface="Arial" panose="020B0604020202020204" pitchFamily="34" charset="0"/>
                        </a:rPr>
                        <a:t>Median time to VGPR, </a:t>
                      </a:r>
                      <a:r>
                        <a:rPr lang="en-US" sz="1200" b="0">
                          <a:solidFill>
                            <a:schemeClr val="bg1"/>
                          </a:solidFill>
                          <a:latin typeface="Arial" panose="020B0604020202020204" pitchFamily="34" charset="0"/>
                          <a:cs typeface="Arial" panose="020B0604020202020204" pitchFamily="34" charset="0"/>
                        </a:rPr>
                        <a:t>median (months)</a:t>
                      </a:r>
                    </a:p>
                  </a:txBody>
                  <a:tcPr marL="68580" marR="68580" marT="13716" marB="13716">
                    <a:lnL w="12700" cap="flat" cmpd="sng" algn="ctr">
                      <a:solidFill>
                        <a:sysClr val="window" lastClr="FFFFFF"/>
                      </a:solidFill>
                      <a:prstDash val="solid"/>
                      <a:round/>
                      <a:headEnd type="none" w="med" len="med"/>
                      <a:tailEnd type="none" w="med" len="med"/>
                    </a:lnL>
                    <a:lnR w="12700" cmpd="sng">
                      <a:noFill/>
                    </a:lnR>
                    <a:lnT w="12700" cmpd="sng">
                      <a:no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685766" rtl="0" eaLnBrk="1" latinLnBrk="0" hangingPunct="1"/>
                      <a:r>
                        <a:rPr lang="en-US" sz="1200" b="0" kern="1200">
                          <a:solidFill>
                            <a:schemeClr val="bg1"/>
                          </a:solidFill>
                          <a:latin typeface="Arial" panose="020B0604020202020204" pitchFamily="34" charset="0"/>
                          <a:ea typeface="+mn-ea"/>
                          <a:cs typeface="Arial" panose="020B0604020202020204" pitchFamily="34" charset="0"/>
                        </a:rPr>
                        <a:t>31.3</a:t>
                      </a:r>
                    </a:p>
                  </a:txBody>
                  <a:tcPr marL="6858" marR="6858" marT="34290" marB="34290" anchor="ctr">
                    <a:lnL w="12700" cmpd="sng">
                      <a:noFill/>
                    </a:lnL>
                    <a:lnR w="12700" cmpd="sng">
                      <a:noFill/>
                    </a:lnR>
                    <a:lnT w="12700" cmpd="sng">
                      <a:no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685766" rtl="0" eaLnBrk="1" latinLnBrk="0" hangingPunct="1"/>
                      <a:r>
                        <a:rPr lang="en-US" sz="1200" b="0" kern="1200">
                          <a:solidFill>
                            <a:schemeClr val="bg1"/>
                          </a:solidFill>
                          <a:latin typeface="Arial" panose="020B0604020202020204" pitchFamily="34" charset="0"/>
                          <a:ea typeface="+mn-ea"/>
                          <a:cs typeface="Arial" panose="020B0604020202020204" pitchFamily="34" charset="0"/>
                        </a:rPr>
                        <a:t>11.1</a:t>
                      </a:r>
                    </a:p>
                  </a:txBody>
                  <a:tcPr marL="6858" marR="6858" marT="34290" marB="34290" anchor="ctr">
                    <a:lnL w="12700" cmpd="sng">
                      <a:noFill/>
                    </a:lnL>
                    <a:lnR w="12700" cmpd="sng">
                      <a:noFill/>
                    </a:lnR>
                    <a:lnT w="12700" cmpd="sng">
                      <a:no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685766" rtl="0" eaLnBrk="1" latinLnBrk="0" hangingPunct="1"/>
                      <a:r>
                        <a:rPr lang="en-US" sz="1200" b="0" kern="1200">
                          <a:solidFill>
                            <a:schemeClr val="bg1"/>
                          </a:solidFill>
                          <a:latin typeface="Arial" panose="020B0604020202020204" pitchFamily="34" charset="0"/>
                          <a:ea typeface="+mn-ea"/>
                          <a:cs typeface="Arial" panose="020B0604020202020204" pitchFamily="34" charset="0"/>
                        </a:rPr>
                        <a:t>11.3</a:t>
                      </a:r>
                    </a:p>
                  </a:txBody>
                  <a:tcPr marL="6858" marR="6858" marT="34290" marB="34290" anchor="ctr">
                    <a:lnL w="12700" cmpd="sng">
                      <a:noFill/>
                    </a:lnL>
                    <a:lnR w="12700" cap="flat" cmpd="sng" algn="ctr">
                      <a:noFill/>
                      <a:prstDash val="solid"/>
                      <a:round/>
                      <a:headEnd type="none" w="med" len="med"/>
                      <a:tailEnd type="none" w="med" len="med"/>
                    </a:lnR>
                    <a:lnT w="12700" cmpd="sng">
                      <a:no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685766" rtl="0" eaLnBrk="1" latinLnBrk="0" hangingPunct="1"/>
                      <a:r>
                        <a:rPr lang="en-US" sz="1200" b="0" kern="1200">
                          <a:solidFill>
                            <a:schemeClr val="bg1"/>
                          </a:solidFill>
                          <a:latin typeface="Arial" panose="020B0604020202020204" pitchFamily="34" charset="0"/>
                          <a:ea typeface="+mn-ea"/>
                          <a:cs typeface="Arial" panose="020B0604020202020204" pitchFamily="34" charset="0"/>
                        </a:rPr>
                        <a:t>6.5</a:t>
                      </a:r>
                    </a:p>
                  </a:txBody>
                  <a:tcPr marL="6858" marR="6858" marT="34290" marB="34290" anchor="ctr">
                    <a:lnL w="12700" cmpd="sng">
                      <a:noFill/>
                    </a:lnL>
                    <a:lnR w="12700" cap="flat" cmpd="sng" algn="ctr">
                      <a:solidFill>
                        <a:sysClr val="window" lastClr="FFFFFF"/>
                      </a:solidFill>
                      <a:prstDash val="solid"/>
                      <a:round/>
                      <a:headEnd type="none" w="med" len="med"/>
                      <a:tailEnd type="none" w="med" len="med"/>
                    </a:lnR>
                    <a:lnT w="12700" cmpd="sng">
                      <a:no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095193292"/>
                  </a:ext>
                </a:extLst>
              </a:tr>
            </a:tbl>
          </a:graphicData>
        </a:graphic>
      </p:graphicFrame>
      <p:sp>
        <p:nvSpPr>
          <p:cNvPr id="9" name="TextBox 8">
            <a:extLst>
              <a:ext uri="{FF2B5EF4-FFF2-40B4-BE49-F238E27FC236}">
                <a16:creationId xmlns:a16="http://schemas.microsoft.com/office/drawing/2014/main" id="{8F4BD2C8-23D3-B105-0279-DC4066307A74}"/>
              </a:ext>
            </a:extLst>
          </p:cNvPr>
          <p:cNvSpPr txBox="1"/>
          <p:nvPr/>
        </p:nvSpPr>
        <p:spPr>
          <a:xfrm>
            <a:off x="883579" y="5753589"/>
            <a:ext cx="1059464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Data cutoff: October 31,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283349"/>
                </a:solidFill>
                <a:effectLst/>
                <a:uLnTx/>
                <a:uFillTx/>
                <a:latin typeface="Arial" panose="020B0604020202020204"/>
                <a:cs typeface="Arial"/>
                <a:sym typeface="Arial"/>
              </a:rPr>
              <a:t>a</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CXCR4 mutation determined by NGS. 92 ibrutinib patients and 98 zanubrutinib patients had NGS results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CI, confidence interval;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4; HR, hazard ratio; MUT, mutated;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PFS</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progression-free survival;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VGPR</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very good partial response; WT, wild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1) Dimopoulos MA et al. Presented at the 11th </a:t>
            </a:r>
            <a:r>
              <a:rPr kumimoji="0" lang="en-US" sz="900" b="0" i="0" u="none" strike="noStrike" kern="1200" cap="none" spc="0" normalizeH="0" baseline="0" noProof="0" err="1">
                <a:ln>
                  <a:noFill/>
                </a:ln>
                <a:solidFill>
                  <a:srgbClr val="283349"/>
                </a:solidFill>
                <a:effectLst/>
                <a:uLnTx/>
                <a:uFillTx/>
                <a:latin typeface="Arial" panose="020B0604020202020204"/>
                <a:cs typeface="Arial"/>
                <a:sym typeface="Arial"/>
              </a:rPr>
              <a:t>IWWM</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 October 27-30, 2022; Session XI: Plenary Session II, Presentation WM042. Available at: </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hlinkClick r:id="rId3"/>
              </a:rPr>
              <a:t>Dimopoulos_BGB-3111-302_IWWM_Presentation_2022.pdf</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 2) Dimopoulos MA et al. </a:t>
            </a:r>
            <a:r>
              <a:rPr kumimoji="0" lang="it-IT" sz="900" b="0" i="0" u="none" strike="noStrike" kern="1200" cap="none" spc="0" normalizeH="0" baseline="0" noProof="0">
                <a:ln>
                  <a:noFill/>
                </a:ln>
                <a:solidFill>
                  <a:srgbClr val="283349"/>
                </a:solidFill>
                <a:effectLst/>
                <a:uLnTx/>
                <a:uFillTx/>
                <a:latin typeface="Arial" panose="020B0604020202020204"/>
                <a:cs typeface="Arial"/>
                <a:sym typeface="Arial"/>
              </a:rPr>
              <a:t>J Clin Oncol. 2023;41(33):5099-5106.</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grpSp>
        <p:nvGrpSpPr>
          <p:cNvPr id="16" name="Group 15">
            <a:extLst>
              <a:ext uri="{FF2B5EF4-FFF2-40B4-BE49-F238E27FC236}">
                <a16:creationId xmlns:a16="http://schemas.microsoft.com/office/drawing/2014/main" id="{743F8FCF-EFCC-B510-4EEB-F7F27157A2BE}"/>
              </a:ext>
            </a:extLst>
          </p:cNvPr>
          <p:cNvGrpSpPr/>
          <p:nvPr/>
        </p:nvGrpSpPr>
        <p:grpSpPr>
          <a:xfrm>
            <a:off x="6732718" y="1816803"/>
            <a:ext cx="5459281" cy="3390809"/>
            <a:chOff x="6732718" y="1816803"/>
            <a:chExt cx="5459281" cy="3390809"/>
          </a:xfrm>
        </p:grpSpPr>
        <p:pic>
          <p:nvPicPr>
            <p:cNvPr id="2" name="Picture 1">
              <a:extLst>
                <a:ext uri="{FF2B5EF4-FFF2-40B4-BE49-F238E27FC236}">
                  <a16:creationId xmlns:a16="http://schemas.microsoft.com/office/drawing/2014/main" id="{1AAFE53A-B9A6-04B1-5DD3-81FAFAC16B6B}"/>
                </a:ext>
              </a:extLst>
            </p:cNvPr>
            <p:cNvPicPr>
              <a:picLocks noChangeAspect="1"/>
            </p:cNvPicPr>
            <p:nvPr/>
          </p:nvPicPr>
          <p:blipFill>
            <a:blip r:embed="rId4"/>
            <a:stretch>
              <a:fillRect/>
            </a:stretch>
          </p:blipFill>
          <p:spPr>
            <a:xfrm>
              <a:off x="6732718" y="1816803"/>
              <a:ext cx="5119370" cy="3390809"/>
            </a:xfrm>
            <a:prstGeom prst="rect">
              <a:avLst/>
            </a:prstGeom>
          </p:spPr>
        </p:pic>
        <p:sp>
          <p:nvSpPr>
            <p:cNvPr id="14" name="TextBox 13">
              <a:extLst>
                <a:ext uri="{FF2B5EF4-FFF2-40B4-BE49-F238E27FC236}">
                  <a16:creationId xmlns:a16="http://schemas.microsoft.com/office/drawing/2014/main" id="{44D1E151-46A8-5E58-8D8C-BDEB1EEC8714}"/>
                </a:ext>
              </a:extLst>
            </p:cNvPr>
            <p:cNvSpPr txBox="1"/>
            <p:nvPr/>
          </p:nvSpPr>
          <p:spPr>
            <a:xfrm>
              <a:off x="10626436" y="2423790"/>
              <a:ext cx="1565563" cy="246221"/>
            </a:xfrm>
            <a:prstGeom prst="rect">
              <a:avLst/>
            </a:prstGeom>
            <a:solidFill>
              <a:srgbClr val="FFFFFF"/>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C46061"/>
                  </a:solidFill>
                  <a:effectLst/>
                  <a:uLnTx/>
                  <a:uFillTx/>
                  <a:latin typeface="Arial" charset="0"/>
                </a:rPr>
                <a:t>73.2% zanubrutinib</a:t>
              </a:r>
              <a:endParaRPr kumimoji="0" lang="en-GB" sz="1000" b="1" i="0" u="none" strike="noStrike" kern="1200" cap="none" spc="0" normalizeH="0" baseline="0" noProof="0">
                <a:ln>
                  <a:noFill/>
                </a:ln>
                <a:solidFill>
                  <a:srgbClr val="C46061"/>
                </a:solidFill>
                <a:effectLst/>
                <a:uLnTx/>
                <a:uFillTx/>
                <a:latin typeface="Arial" charset="0"/>
              </a:endParaRPr>
            </a:p>
          </p:txBody>
        </p:sp>
        <p:sp>
          <p:nvSpPr>
            <p:cNvPr id="15" name="TextBox 14">
              <a:extLst>
                <a:ext uri="{FF2B5EF4-FFF2-40B4-BE49-F238E27FC236}">
                  <a16:creationId xmlns:a16="http://schemas.microsoft.com/office/drawing/2014/main" id="{6C386C72-314D-588B-8AA2-7121B305CCBF}"/>
                </a:ext>
              </a:extLst>
            </p:cNvPr>
            <p:cNvSpPr txBox="1"/>
            <p:nvPr/>
          </p:nvSpPr>
          <p:spPr>
            <a:xfrm>
              <a:off x="10637818" y="2897110"/>
              <a:ext cx="1450008" cy="246221"/>
            </a:xfrm>
            <a:prstGeom prst="rect">
              <a:avLst/>
            </a:prstGeom>
            <a:solidFill>
              <a:srgbClr val="FFFFFF"/>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C659B"/>
                  </a:solidFill>
                  <a:effectLst/>
                  <a:uLnTx/>
                  <a:uFillTx/>
                  <a:latin typeface="Arial" charset="0"/>
                </a:rPr>
                <a:t>49.0% ibrutinib</a:t>
              </a:r>
              <a:endParaRPr kumimoji="0" lang="en-GB" sz="1000" b="1" i="0" u="none" strike="noStrike" kern="1200" cap="none" spc="0" normalizeH="0" baseline="0" noProof="0">
                <a:ln>
                  <a:noFill/>
                </a:ln>
                <a:solidFill>
                  <a:srgbClr val="2C659B"/>
                </a:solidFill>
                <a:effectLst/>
                <a:uLnTx/>
                <a:uFillTx/>
                <a:latin typeface="Arial" charset="0"/>
              </a:endParaRPr>
            </a:p>
          </p:txBody>
        </p:sp>
      </p:grpSp>
      <p:sp>
        <p:nvSpPr>
          <p:cNvPr id="5" name="TextBox 4">
            <a:extLst>
              <a:ext uri="{FF2B5EF4-FFF2-40B4-BE49-F238E27FC236}">
                <a16:creationId xmlns:a16="http://schemas.microsoft.com/office/drawing/2014/main" id="{903A6E7D-D8A2-6FB7-58FF-25BA1967A5AA}"/>
              </a:ext>
            </a:extLst>
          </p:cNvPr>
          <p:cNvSpPr txBox="1"/>
          <p:nvPr/>
        </p:nvSpPr>
        <p:spPr>
          <a:xfrm>
            <a:off x="830743" y="1268009"/>
            <a:ext cx="5981125"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srgbClr val="283349"/>
                </a:solidFill>
                <a:effectLst/>
                <a:uLnTx/>
                <a:uFillTx/>
                <a:latin typeface="Arial" charset="0"/>
              </a:rPr>
              <a:t>ASPEN Phase 3 trial: zanubrutinib vs ibrutinib in WM</a:t>
            </a:r>
          </a:p>
        </p:txBody>
      </p:sp>
    </p:spTree>
    <p:extLst>
      <p:ext uri="{BB962C8B-B14F-4D97-AF65-F5344CB8AC3E}">
        <p14:creationId xmlns:p14="http://schemas.microsoft.com/office/powerpoint/2010/main" val="2249069283"/>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itle 198">
            <a:extLst>
              <a:ext uri="{FF2B5EF4-FFF2-40B4-BE49-F238E27FC236}">
                <a16:creationId xmlns:a16="http://schemas.microsoft.com/office/drawing/2014/main" id="{7F794DB6-49A6-8DA0-9C2A-5B8D358586EF}"/>
              </a:ext>
            </a:extLst>
          </p:cNvPr>
          <p:cNvSpPr>
            <a:spLocks noGrp="1"/>
          </p:cNvSpPr>
          <p:nvPr>
            <p:ph type="ctrTitle"/>
          </p:nvPr>
        </p:nvSpPr>
        <p:spPr/>
        <p:txBody>
          <a:bodyPr/>
          <a:lstStyle/>
          <a:p>
            <a:r>
              <a:rPr lang="en-US"/>
              <a:t>Best overall response by investigator over time – </a:t>
            </a:r>
            <a:r>
              <a:rPr lang="en-US" i="1"/>
              <a:t>MYD88</a:t>
            </a:r>
            <a:r>
              <a:rPr lang="en-US" i="1" baseline="30000"/>
              <a:t>WT</a:t>
            </a:r>
          </a:p>
        </p:txBody>
      </p:sp>
      <p:sp>
        <p:nvSpPr>
          <p:cNvPr id="3" name="Slide Number Placeholder 2">
            <a:extLst>
              <a:ext uri="{FF2B5EF4-FFF2-40B4-BE49-F238E27FC236}">
                <a16:creationId xmlns:a16="http://schemas.microsoft.com/office/drawing/2014/main" id="{2A71EDBE-3E97-262B-A692-520AED2BE60D}"/>
              </a:ext>
            </a:extLst>
          </p:cNvPr>
          <p:cNvSpPr txBox="1">
            <a:spLocks/>
          </p:cNvSpPr>
          <p:nvPr/>
        </p:nvSpPr>
        <p:spPr>
          <a:xfrm>
            <a:off x="11478226" y="6339057"/>
            <a:ext cx="609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10" name="TextBox 9">
            <a:extLst>
              <a:ext uri="{FF2B5EF4-FFF2-40B4-BE49-F238E27FC236}">
                <a16:creationId xmlns:a16="http://schemas.microsoft.com/office/drawing/2014/main" id="{45C829EA-E1E7-77C3-0BD3-15D0148437C1}"/>
              </a:ext>
            </a:extLst>
          </p:cNvPr>
          <p:cNvSpPr txBox="1"/>
          <p:nvPr/>
        </p:nvSpPr>
        <p:spPr>
          <a:xfrm>
            <a:off x="2855090" y="1252135"/>
            <a:ext cx="5868364" cy="338554"/>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Responses Over Time Observed in </a:t>
            </a:r>
            <a:r>
              <a:rPr kumimoji="0" lang="en-US" sz="1600" b="1"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MYD88</a:t>
            </a:r>
            <a:r>
              <a:rPr kumimoji="0" lang="en-US" sz="1600" b="1" i="1"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WT</a:t>
            </a:r>
            <a:endParaRPr kumimoji="0" lang="en-US" sz="1600" b="0" i="1"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1" name="Graphic 289">
            <a:extLst>
              <a:ext uri="{FF2B5EF4-FFF2-40B4-BE49-F238E27FC236}">
                <a16:creationId xmlns:a16="http://schemas.microsoft.com/office/drawing/2014/main" id="{B919FD48-6118-E444-0999-7E7515362443}"/>
              </a:ext>
            </a:extLst>
          </p:cNvPr>
          <p:cNvGrpSpPr/>
          <p:nvPr/>
        </p:nvGrpSpPr>
        <p:grpSpPr>
          <a:xfrm>
            <a:off x="3347606" y="1876460"/>
            <a:ext cx="60104" cy="3198618"/>
            <a:chOff x="7804177" y="2387963"/>
            <a:chExt cx="40495" cy="1882102"/>
          </a:xfrm>
        </p:grpSpPr>
        <p:sp>
          <p:nvSpPr>
            <p:cNvPr id="224" name="Freeform 308">
              <a:extLst>
                <a:ext uri="{FF2B5EF4-FFF2-40B4-BE49-F238E27FC236}">
                  <a16:creationId xmlns:a16="http://schemas.microsoft.com/office/drawing/2014/main" id="{5F3377E3-148D-02B2-ED80-73A4BF93915A}"/>
                </a:ext>
              </a:extLst>
            </p:cNvPr>
            <p:cNvSpPr/>
            <p:nvPr/>
          </p:nvSpPr>
          <p:spPr>
            <a:xfrm>
              <a:off x="7804177" y="4261413"/>
              <a:ext cx="40495" cy="8652"/>
            </a:xfrm>
            <a:custGeom>
              <a:avLst/>
              <a:gdLst>
                <a:gd name="connsiteX0" fmla="*/ 40496 w 40495"/>
                <a:gd name="connsiteY0" fmla="*/ 0 h 8652"/>
                <a:gd name="connsiteX1" fmla="*/ 0 w 40495"/>
                <a:gd name="connsiteY1" fmla="*/ 0 h 8652"/>
              </a:gdLst>
              <a:ahLst/>
              <a:cxnLst>
                <a:cxn ang="0">
                  <a:pos x="connsiteX0" y="connsiteY0"/>
                </a:cxn>
                <a:cxn ang="0">
                  <a:pos x="connsiteX1" y="connsiteY1"/>
                </a:cxn>
              </a:cxnLst>
              <a:rect l="l" t="t" r="r" b="b"/>
              <a:pathLst>
                <a:path w="40495" h="8652">
                  <a:moveTo>
                    <a:pt x="40496" y="0"/>
                  </a:moveTo>
                  <a:lnTo>
                    <a:pt x="0" y="0"/>
                  </a:lnTo>
                </a:path>
              </a:pathLst>
            </a:custGeom>
            <a:ln w="6490" cap="flat">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5" name="Freeform 309">
              <a:extLst>
                <a:ext uri="{FF2B5EF4-FFF2-40B4-BE49-F238E27FC236}">
                  <a16:creationId xmlns:a16="http://schemas.microsoft.com/office/drawing/2014/main" id="{55358C68-20E4-F1F1-9CD7-E7A277B3226B}"/>
                </a:ext>
              </a:extLst>
            </p:cNvPr>
            <p:cNvSpPr/>
            <p:nvPr/>
          </p:nvSpPr>
          <p:spPr>
            <a:xfrm>
              <a:off x="7804177" y="4070789"/>
              <a:ext cx="40495" cy="8652"/>
            </a:xfrm>
            <a:custGeom>
              <a:avLst/>
              <a:gdLst>
                <a:gd name="connsiteX0" fmla="*/ 40496 w 40495"/>
                <a:gd name="connsiteY0" fmla="*/ 0 h 8652"/>
                <a:gd name="connsiteX1" fmla="*/ 0 w 40495"/>
                <a:gd name="connsiteY1" fmla="*/ 0 h 8652"/>
              </a:gdLst>
              <a:ahLst/>
              <a:cxnLst>
                <a:cxn ang="0">
                  <a:pos x="connsiteX0" y="connsiteY0"/>
                </a:cxn>
                <a:cxn ang="0">
                  <a:pos x="connsiteX1" y="connsiteY1"/>
                </a:cxn>
              </a:cxnLst>
              <a:rect l="l" t="t" r="r" b="b"/>
              <a:pathLst>
                <a:path w="40495" h="8652">
                  <a:moveTo>
                    <a:pt x="40496" y="0"/>
                  </a:moveTo>
                  <a:lnTo>
                    <a:pt x="0" y="0"/>
                  </a:lnTo>
                </a:path>
              </a:pathLst>
            </a:custGeom>
            <a:ln w="6490" cap="flat">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6" name="Freeform 310">
              <a:extLst>
                <a:ext uri="{FF2B5EF4-FFF2-40B4-BE49-F238E27FC236}">
                  <a16:creationId xmlns:a16="http://schemas.microsoft.com/office/drawing/2014/main" id="{B2938B45-D070-F4A8-AF92-A6AD7483238C}"/>
                </a:ext>
              </a:extLst>
            </p:cNvPr>
            <p:cNvSpPr/>
            <p:nvPr/>
          </p:nvSpPr>
          <p:spPr>
            <a:xfrm>
              <a:off x="7804177" y="3883712"/>
              <a:ext cx="40495" cy="8652"/>
            </a:xfrm>
            <a:custGeom>
              <a:avLst/>
              <a:gdLst>
                <a:gd name="connsiteX0" fmla="*/ 40496 w 40495"/>
                <a:gd name="connsiteY0" fmla="*/ 0 h 8652"/>
                <a:gd name="connsiteX1" fmla="*/ 0 w 40495"/>
                <a:gd name="connsiteY1" fmla="*/ 0 h 8652"/>
              </a:gdLst>
              <a:ahLst/>
              <a:cxnLst>
                <a:cxn ang="0">
                  <a:pos x="connsiteX0" y="connsiteY0"/>
                </a:cxn>
                <a:cxn ang="0">
                  <a:pos x="connsiteX1" y="connsiteY1"/>
                </a:cxn>
              </a:cxnLst>
              <a:rect l="l" t="t" r="r" b="b"/>
              <a:pathLst>
                <a:path w="40495" h="8652">
                  <a:moveTo>
                    <a:pt x="40496" y="0"/>
                  </a:moveTo>
                  <a:lnTo>
                    <a:pt x="0" y="0"/>
                  </a:lnTo>
                </a:path>
              </a:pathLst>
            </a:custGeom>
            <a:ln w="6490" cap="flat">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7" name="Freeform 311">
              <a:extLst>
                <a:ext uri="{FF2B5EF4-FFF2-40B4-BE49-F238E27FC236}">
                  <a16:creationId xmlns:a16="http://schemas.microsoft.com/office/drawing/2014/main" id="{664272CD-2044-6A47-23D0-87670E611D33}"/>
                </a:ext>
              </a:extLst>
            </p:cNvPr>
            <p:cNvSpPr/>
            <p:nvPr/>
          </p:nvSpPr>
          <p:spPr>
            <a:xfrm>
              <a:off x="7804177" y="3696808"/>
              <a:ext cx="40495" cy="8652"/>
            </a:xfrm>
            <a:custGeom>
              <a:avLst/>
              <a:gdLst>
                <a:gd name="connsiteX0" fmla="*/ 40496 w 40495"/>
                <a:gd name="connsiteY0" fmla="*/ 0 h 8652"/>
                <a:gd name="connsiteX1" fmla="*/ 0 w 40495"/>
                <a:gd name="connsiteY1" fmla="*/ 0 h 8652"/>
              </a:gdLst>
              <a:ahLst/>
              <a:cxnLst>
                <a:cxn ang="0">
                  <a:pos x="connsiteX0" y="connsiteY0"/>
                </a:cxn>
                <a:cxn ang="0">
                  <a:pos x="connsiteX1" y="connsiteY1"/>
                </a:cxn>
              </a:cxnLst>
              <a:rect l="l" t="t" r="r" b="b"/>
              <a:pathLst>
                <a:path w="40495" h="8652">
                  <a:moveTo>
                    <a:pt x="40496" y="0"/>
                  </a:moveTo>
                  <a:lnTo>
                    <a:pt x="0" y="0"/>
                  </a:lnTo>
                </a:path>
              </a:pathLst>
            </a:custGeom>
            <a:ln w="6490" cap="flat">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8" name="Freeform 312">
              <a:extLst>
                <a:ext uri="{FF2B5EF4-FFF2-40B4-BE49-F238E27FC236}">
                  <a16:creationId xmlns:a16="http://schemas.microsoft.com/office/drawing/2014/main" id="{2AEFB5FD-55A8-86A4-60A5-A802F5C3A5A2}"/>
                </a:ext>
              </a:extLst>
            </p:cNvPr>
            <p:cNvSpPr/>
            <p:nvPr/>
          </p:nvSpPr>
          <p:spPr>
            <a:xfrm>
              <a:off x="7804177" y="3509818"/>
              <a:ext cx="40495" cy="8652"/>
            </a:xfrm>
            <a:custGeom>
              <a:avLst/>
              <a:gdLst>
                <a:gd name="connsiteX0" fmla="*/ 40496 w 40495"/>
                <a:gd name="connsiteY0" fmla="*/ 0 h 8652"/>
                <a:gd name="connsiteX1" fmla="*/ 0 w 40495"/>
                <a:gd name="connsiteY1" fmla="*/ 0 h 8652"/>
              </a:gdLst>
              <a:ahLst/>
              <a:cxnLst>
                <a:cxn ang="0">
                  <a:pos x="connsiteX0" y="connsiteY0"/>
                </a:cxn>
                <a:cxn ang="0">
                  <a:pos x="connsiteX1" y="connsiteY1"/>
                </a:cxn>
              </a:cxnLst>
              <a:rect l="l" t="t" r="r" b="b"/>
              <a:pathLst>
                <a:path w="40495" h="8652">
                  <a:moveTo>
                    <a:pt x="40496" y="0"/>
                  </a:moveTo>
                  <a:lnTo>
                    <a:pt x="0" y="0"/>
                  </a:lnTo>
                </a:path>
              </a:pathLst>
            </a:custGeom>
            <a:ln w="6490" cap="flat">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9" name="Freeform 313">
              <a:extLst>
                <a:ext uri="{FF2B5EF4-FFF2-40B4-BE49-F238E27FC236}">
                  <a16:creationId xmlns:a16="http://schemas.microsoft.com/office/drawing/2014/main" id="{12D2F0E2-4C4E-2455-8B08-F5BE56BECD1F}"/>
                </a:ext>
              </a:extLst>
            </p:cNvPr>
            <p:cNvSpPr/>
            <p:nvPr/>
          </p:nvSpPr>
          <p:spPr>
            <a:xfrm>
              <a:off x="7804177" y="3322828"/>
              <a:ext cx="40495" cy="8652"/>
            </a:xfrm>
            <a:custGeom>
              <a:avLst/>
              <a:gdLst>
                <a:gd name="connsiteX0" fmla="*/ 40496 w 40495"/>
                <a:gd name="connsiteY0" fmla="*/ 0 h 8652"/>
                <a:gd name="connsiteX1" fmla="*/ 0 w 40495"/>
                <a:gd name="connsiteY1" fmla="*/ 0 h 8652"/>
              </a:gdLst>
              <a:ahLst/>
              <a:cxnLst>
                <a:cxn ang="0">
                  <a:pos x="connsiteX0" y="connsiteY0"/>
                </a:cxn>
                <a:cxn ang="0">
                  <a:pos x="connsiteX1" y="connsiteY1"/>
                </a:cxn>
              </a:cxnLst>
              <a:rect l="l" t="t" r="r" b="b"/>
              <a:pathLst>
                <a:path w="40495" h="8652">
                  <a:moveTo>
                    <a:pt x="40496" y="0"/>
                  </a:moveTo>
                  <a:lnTo>
                    <a:pt x="0" y="0"/>
                  </a:lnTo>
                </a:path>
              </a:pathLst>
            </a:custGeom>
            <a:ln w="6490" cap="flat">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0" name="Freeform 314">
              <a:extLst>
                <a:ext uri="{FF2B5EF4-FFF2-40B4-BE49-F238E27FC236}">
                  <a16:creationId xmlns:a16="http://schemas.microsoft.com/office/drawing/2014/main" id="{88861745-F1BD-557B-FA7D-BE1B99E8A854}"/>
                </a:ext>
              </a:extLst>
            </p:cNvPr>
            <p:cNvSpPr/>
            <p:nvPr/>
          </p:nvSpPr>
          <p:spPr>
            <a:xfrm>
              <a:off x="7804177" y="3135838"/>
              <a:ext cx="40495" cy="8652"/>
            </a:xfrm>
            <a:custGeom>
              <a:avLst/>
              <a:gdLst>
                <a:gd name="connsiteX0" fmla="*/ 40496 w 40495"/>
                <a:gd name="connsiteY0" fmla="*/ 0 h 8652"/>
                <a:gd name="connsiteX1" fmla="*/ 0 w 40495"/>
                <a:gd name="connsiteY1" fmla="*/ 0 h 8652"/>
              </a:gdLst>
              <a:ahLst/>
              <a:cxnLst>
                <a:cxn ang="0">
                  <a:pos x="connsiteX0" y="connsiteY0"/>
                </a:cxn>
                <a:cxn ang="0">
                  <a:pos x="connsiteX1" y="connsiteY1"/>
                </a:cxn>
              </a:cxnLst>
              <a:rect l="l" t="t" r="r" b="b"/>
              <a:pathLst>
                <a:path w="40495" h="8652">
                  <a:moveTo>
                    <a:pt x="40496" y="0"/>
                  </a:moveTo>
                  <a:lnTo>
                    <a:pt x="0" y="0"/>
                  </a:lnTo>
                </a:path>
              </a:pathLst>
            </a:custGeom>
            <a:ln w="6490" cap="flat">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1" name="Freeform 315">
              <a:extLst>
                <a:ext uri="{FF2B5EF4-FFF2-40B4-BE49-F238E27FC236}">
                  <a16:creationId xmlns:a16="http://schemas.microsoft.com/office/drawing/2014/main" id="{A7451AC8-C872-3A83-299A-C6ED8D360283}"/>
                </a:ext>
              </a:extLst>
            </p:cNvPr>
            <p:cNvSpPr/>
            <p:nvPr/>
          </p:nvSpPr>
          <p:spPr>
            <a:xfrm>
              <a:off x="7804177" y="2948934"/>
              <a:ext cx="40495" cy="8652"/>
            </a:xfrm>
            <a:custGeom>
              <a:avLst/>
              <a:gdLst>
                <a:gd name="connsiteX0" fmla="*/ 40496 w 40495"/>
                <a:gd name="connsiteY0" fmla="*/ 0 h 8652"/>
                <a:gd name="connsiteX1" fmla="*/ 0 w 40495"/>
                <a:gd name="connsiteY1" fmla="*/ 0 h 8652"/>
              </a:gdLst>
              <a:ahLst/>
              <a:cxnLst>
                <a:cxn ang="0">
                  <a:pos x="connsiteX0" y="connsiteY0"/>
                </a:cxn>
                <a:cxn ang="0">
                  <a:pos x="connsiteX1" y="connsiteY1"/>
                </a:cxn>
              </a:cxnLst>
              <a:rect l="l" t="t" r="r" b="b"/>
              <a:pathLst>
                <a:path w="40495" h="8652">
                  <a:moveTo>
                    <a:pt x="40496" y="0"/>
                  </a:moveTo>
                  <a:lnTo>
                    <a:pt x="0" y="0"/>
                  </a:lnTo>
                </a:path>
              </a:pathLst>
            </a:custGeom>
            <a:ln w="6490" cap="flat">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2" name="Freeform 316">
              <a:extLst>
                <a:ext uri="{FF2B5EF4-FFF2-40B4-BE49-F238E27FC236}">
                  <a16:creationId xmlns:a16="http://schemas.microsoft.com/office/drawing/2014/main" id="{4DEE10D1-E504-B1BD-8CBC-73F785E24563}"/>
                </a:ext>
              </a:extLst>
            </p:cNvPr>
            <p:cNvSpPr/>
            <p:nvPr/>
          </p:nvSpPr>
          <p:spPr>
            <a:xfrm>
              <a:off x="7804177" y="2761944"/>
              <a:ext cx="40495" cy="8652"/>
            </a:xfrm>
            <a:custGeom>
              <a:avLst/>
              <a:gdLst>
                <a:gd name="connsiteX0" fmla="*/ 40496 w 40495"/>
                <a:gd name="connsiteY0" fmla="*/ 0 h 8652"/>
                <a:gd name="connsiteX1" fmla="*/ 0 w 40495"/>
                <a:gd name="connsiteY1" fmla="*/ 0 h 8652"/>
              </a:gdLst>
              <a:ahLst/>
              <a:cxnLst>
                <a:cxn ang="0">
                  <a:pos x="connsiteX0" y="connsiteY0"/>
                </a:cxn>
                <a:cxn ang="0">
                  <a:pos x="connsiteX1" y="connsiteY1"/>
                </a:cxn>
              </a:cxnLst>
              <a:rect l="l" t="t" r="r" b="b"/>
              <a:pathLst>
                <a:path w="40495" h="8652">
                  <a:moveTo>
                    <a:pt x="40496" y="0"/>
                  </a:moveTo>
                  <a:lnTo>
                    <a:pt x="0" y="0"/>
                  </a:lnTo>
                </a:path>
              </a:pathLst>
            </a:custGeom>
            <a:ln w="6490" cap="flat">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3" name="Freeform 317">
              <a:extLst>
                <a:ext uri="{FF2B5EF4-FFF2-40B4-BE49-F238E27FC236}">
                  <a16:creationId xmlns:a16="http://schemas.microsoft.com/office/drawing/2014/main" id="{8AD7F007-1D9E-23BF-87F4-51C823B5F37B}"/>
                </a:ext>
              </a:extLst>
            </p:cNvPr>
            <p:cNvSpPr/>
            <p:nvPr/>
          </p:nvSpPr>
          <p:spPr>
            <a:xfrm>
              <a:off x="7804177" y="2574867"/>
              <a:ext cx="40495" cy="8652"/>
            </a:xfrm>
            <a:custGeom>
              <a:avLst/>
              <a:gdLst>
                <a:gd name="connsiteX0" fmla="*/ 40496 w 40495"/>
                <a:gd name="connsiteY0" fmla="*/ 0 h 8652"/>
                <a:gd name="connsiteX1" fmla="*/ 0 w 40495"/>
                <a:gd name="connsiteY1" fmla="*/ 0 h 8652"/>
              </a:gdLst>
              <a:ahLst/>
              <a:cxnLst>
                <a:cxn ang="0">
                  <a:pos x="connsiteX0" y="connsiteY0"/>
                </a:cxn>
                <a:cxn ang="0">
                  <a:pos x="connsiteX1" y="connsiteY1"/>
                </a:cxn>
              </a:cxnLst>
              <a:rect l="l" t="t" r="r" b="b"/>
              <a:pathLst>
                <a:path w="40495" h="8652">
                  <a:moveTo>
                    <a:pt x="40496" y="0"/>
                  </a:moveTo>
                  <a:lnTo>
                    <a:pt x="0" y="0"/>
                  </a:lnTo>
                </a:path>
              </a:pathLst>
            </a:custGeom>
            <a:ln w="6490" cap="flat">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4" name="Freeform 318">
              <a:extLst>
                <a:ext uri="{FF2B5EF4-FFF2-40B4-BE49-F238E27FC236}">
                  <a16:creationId xmlns:a16="http://schemas.microsoft.com/office/drawing/2014/main" id="{0FC67924-4EFB-19B4-D07D-3A4667DD3CF0}"/>
                </a:ext>
              </a:extLst>
            </p:cNvPr>
            <p:cNvSpPr/>
            <p:nvPr/>
          </p:nvSpPr>
          <p:spPr>
            <a:xfrm>
              <a:off x="7804177" y="2387963"/>
              <a:ext cx="40495" cy="8652"/>
            </a:xfrm>
            <a:custGeom>
              <a:avLst/>
              <a:gdLst>
                <a:gd name="connsiteX0" fmla="*/ 40496 w 40495"/>
                <a:gd name="connsiteY0" fmla="*/ 0 h 8652"/>
                <a:gd name="connsiteX1" fmla="*/ 0 w 40495"/>
                <a:gd name="connsiteY1" fmla="*/ 0 h 8652"/>
              </a:gdLst>
              <a:ahLst/>
              <a:cxnLst>
                <a:cxn ang="0">
                  <a:pos x="connsiteX0" y="connsiteY0"/>
                </a:cxn>
                <a:cxn ang="0">
                  <a:pos x="connsiteX1" y="connsiteY1"/>
                </a:cxn>
              </a:cxnLst>
              <a:rect l="l" t="t" r="r" b="b"/>
              <a:pathLst>
                <a:path w="40495" h="8652">
                  <a:moveTo>
                    <a:pt x="40496" y="0"/>
                  </a:moveTo>
                  <a:lnTo>
                    <a:pt x="0" y="0"/>
                  </a:lnTo>
                </a:path>
              </a:pathLst>
            </a:custGeom>
            <a:ln w="6490" cap="flat">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2" name="Graphic 289">
            <a:extLst>
              <a:ext uri="{FF2B5EF4-FFF2-40B4-BE49-F238E27FC236}">
                <a16:creationId xmlns:a16="http://schemas.microsoft.com/office/drawing/2014/main" id="{7B6835D8-AED0-3858-08E5-27EBB61B1585}"/>
              </a:ext>
            </a:extLst>
          </p:cNvPr>
          <p:cNvGrpSpPr/>
          <p:nvPr/>
        </p:nvGrpSpPr>
        <p:grpSpPr>
          <a:xfrm>
            <a:off x="3407711" y="1876458"/>
            <a:ext cx="5477633" cy="3199940"/>
            <a:chOff x="7844673" y="2387963"/>
            <a:chExt cx="3690567" cy="1882881"/>
          </a:xfrm>
        </p:grpSpPr>
        <p:sp>
          <p:nvSpPr>
            <p:cNvPr id="222" name="Freeform 320">
              <a:extLst>
                <a:ext uri="{FF2B5EF4-FFF2-40B4-BE49-F238E27FC236}">
                  <a16:creationId xmlns:a16="http://schemas.microsoft.com/office/drawing/2014/main" id="{C76CA9AB-B13D-3E46-F5D8-68076C282A70}"/>
                </a:ext>
              </a:extLst>
            </p:cNvPr>
            <p:cNvSpPr/>
            <p:nvPr/>
          </p:nvSpPr>
          <p:spPr>
            <a:xfrm>
              <a:off x="7844673" y="4262192"/>
              <a:ext cx="3690567" cy="8652"/>
            </a:xfrm>
            <a:custGeom>
              <a:avLst/>
              <a:gdLst>
                <a:gd name="connsiteX0" fmla="*/ 0 w 3690567"/>
                <a:gd name="connsiteY0" fmla="*/ 0 h 8652"/>
                <a:gd name="connsiteX1" fmla="*/ 3690568 w 3690567"/>
                <a:gd name="connsiteY1" fmla="*/ 0 h 8652"/>
              </a:gdLst>
              <a:ahLst/>
              <a:cxnLst>
                <a:cxn ang="0">
                  <a:pos x="connsiteX0" y="connsiteY0"/>
                </a:cxn>
                <a:cxn ang="0">
                  <a:pos x="connsiteX1" y="connsiteY1"/>
                </a:cxn>
              </a:cxnLst>
              <a:rect l="l" t="t" r="r" b="b"/>
              <a:pathLst>
                <a:path w="3690567" h="8652">
                  <a:moveTo>
                    <a:pt x="0" y="0"/>
                  </a:moveTo>
                  <a:lnTo>
                    <a:pt x="3690568" y="0"/>
                  </a:lnTo>
                </a:path>
              </a:pathLst>
            </a:custGeom>
            <a:ln w="6490" cap="sq">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3" name="Freeform 321">
              <a:extLst>
                <a:ext uri="{FF2B5EF4-FFF2-40B4-BE49-F238E27FC236}">
                  <a16:creationId xmlns:a16="http://schemas.microsoft.com/office/drawing/2014/main" id="{34EDEFB6-CC0C-7D51-4E3D-998ED767075A}"/>
                </a:ext>
              </a:extLst>
            </p:cNvPr>
            <p:cNvSpPr/>
            <p:nvPr/>
          </p:nvSpPr>
          <p:spPr>
            <a:xfrm>
              <a:off x="7844673" y="2387963"/>
              <a:ext cx="8652" cy="1873449"/>
            </a:xfrm>
            <a:custGeom>
              <a:avLst/>
              <a:gdLst>
                <a:gd name="connsiteX0" fmla="*/ 0 w 8652"/>
                <a:gd name="connsiteY0" fmla="*/ 1873450 h 1873449"/>
                <a:gd name="connsiteX1" fmla="*/ 0 w 8652"/>
                <a:gd name="connsiteY1" fmla="*/ 0 h 1873449"/>
              </a:gdLst>
              <a:ahLst/>
              <a:cxnLst>
                <a:cxn ang="0">
                  <a:pos x="connsiteX0" y="connsiteY0"/>
                </a:cxn>
                <a:cxn ang="0">
                  <a:pos x="connsiteX1" y="connsiteY1"/>
                </a:cxn>
              </a:cxnLst>
              <a:rect l="l" t="t" r="r" b="b"/>
              <a:pathLst>
                <a:path w="8652" h="1873449">
                  <a:moveTo>
                    <a:pt x="0" y="1873450"/>
                  </a:moveTo>
                  <a:lnTo>
                    <a:pt x="0" y="0"/>
                  </a:lnTo>
                </a:path>
              </a:pathLst>
            </a:custGeom>
            <a:ln w="6490" cap="sq">
              <a:solidFill>
                <a:srgbClr val="6D6D6D"/>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3" name="Graphic 289">
            <a:extLst>
              <a:ext uri="{FF2B5EF4-FFF2-40B4-BE49-F238E27FC236}">
                <a16:creationId xmlns:a16="http://schemas.microsoft.com/office/drawing/2014/main" id="{908D70A1-F665-54CC-853A-1129B2CEAF4D}"/>
              </a:ext>
            </a:extLst>
          </p:cNvPr>
          <p:cNvGrpSpPr/>
          <p:nvPr/>
        </p:nvGrpSpPr>
        <p:grpSpPr>
          <a:xfrm>
            <a:off x="7429986" y="1882480"/>
            <a:ext cx="693517" cy="3177988"/>
            <a:chOff x="10554689" y="2391425"/>
            <a:chExt cx="467259" cy="1869901"/>
          </a:xfrm>
        </p:grpSpPr>
        <p:sp>
          <p:nvSpPr>
            <p:cNvPr id="216" name="Freeform 324">
              <a:extLst>
                <a:ext uri="{FF2B5EF4-FFF2-40B4-BE49-F238E27FC236}">
                  <a16:creationId xmlns:a16="http://schemas.microsoft.com/office/drawing/2014/main" id="{830B084D-F745-55D4-6E3E-8A0CEE867E8F}"/>
                </a:ext>
              </a:extLst>
            </p:cNvPr>
            <p:cNvSpPr/>
            <p:nvPr/>
          </p:nvSpPr>
          <p:spPr>
            <a:xfrm>
              <a:off x="10554689" y="4187690"/>
              <a:ext cx="467259" cy="73636"/>
            </a:xfrm>
            <a:custGeom>
              <a:avLst/>
              <a:gdLst>
                <a:gd name="connsiteX0" fmla="*/ 0 w 467259"/>
                <a:gd name="connsiteY0" fmla="*/ 0 h 73636"/>
                <a:gd name="connsiteX1" fmla="*/ 467259 w 467259"/>
                <a:gd name="connsiteY1" fmla="*/ 0 h 73636"/>
                <a:gd name="connsiteX2" fmla="*/ 467259 w 467259"/>
                <a:gd name="connsiteY2" fmla="*/ 73636 h 73636"/>
                <a:gd name="connsiteX3" fmla="*/ 0 w 467259"/>
                <a:gd name="connsiteY3" fmla="*/ 73636 h 73636"/>
              </a:gdLst>
              <a:ahLst/>
              <a:cxnLst>
                <a:cxn ang="0">
                  <a:pos x="connsiteX0" y="connsiteY0"/>
                </a:cxn>
                <a:cxn ang="0">
                  <a:pos x="connsiteX1" y="connsiteY1"/>
                </a:cxn>
                <a:cxn ang="0">
                  <a:pos x="connsiteX2" y="connsiteY2"/>
                </a:cxn>
                <a:cxn ang="0">
                  <a:pos x="connsiteX3" y="connsiteY3"/>
                </a:cxn>
              </a:cxnLst>
              <a:rect l="l" t="t" r="r" b="b"/>
              <a:pathLst>
                <a:path w="467259" h="73636">
                  <a:moveTo>
                    <a:pt x="0" y="0"/>
                  </a:moveTo>
                  <a:lnTo>
                    <a:pt x="467259" y="0"/>
                  </a:lnTo>
                  <a:lnTo>
                    <a:pt x="467259" y="73636"/>
                  </a:lnTo>
                  <a:lnTo>
                    <a:pt x="0" y="73636"/>
                  </a:lnTo>
                  <a:close/>
                </a:path>
              </a:pathLst>
            </a:custGeom>
            <a:solidFill>
              <a:srgbClr val="D41D22"/>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7" name="Freeform 325">
              <a:extLst>
                <a:ext uri="{FF2B5EF4-FFF2-40B4-BE49-F238E27FC236}">
                  <a16:creationId xmlns:a16="http://schemas.microsoft.com/office/drawing/2014/main" id="{D3FC067B-EA5C-3B44-2BBE-2A825D6A6E86}"/>
                </a:ext>
              </a:extLst>
            </p:cNvPr>
            <p:cNvSpPr/>
            <p:nvPr/>
          </p:nvSpPr>
          <p:spPr>
            <a:xfrm>
              <a:off x="10554689" y="3685992"/>
              <a:ext cx="467259" cy="501697"/>
            </a:xfrm>
            <a:custGeom>
              <a:avLst/>
              <a:gdLst>
                <a:gd name="connsiteX0" fmla="*/ 0 w 467259"/>
                <a:gd name="connsiteY0" fmla="*/ 0 h 501697"/>
                <a:gd name="connsiteX1" fmla="*/ 467259 w 467259"/>
                <a:gd name="connsiteY1" fmla="*/ 0 h 501697"/>
                <a:gd name="connsiteX2" fmla="*/ 467259 w 467259"/>
                <a:gd name="connsiteY2" fmla="*/ 501698 h 501697"/>
                <a:gd name="connsiteX3" fmla="*/ 0 w 467259"/>
                <a:gd name="connsiteY3" fmla="*/ 501698 h 501697"/>
              </a:gdLst>
              <a:ahLst/>
              <a:cxnLst>
                <a:cxn ang="0">
                  <a:pos x="connsiteX0" y="connsiteY0"/>
                </a:cxn>
                <a:cxn ang="0">
                  <a:pos x="connsiteX1" y="connsiteY1"/>
                </a:cxn>
                <a:cxn ang="0">
                  <a:pos x="connsiteX2" y="connsiteY2"/>
                </a:cxn>
                <a:cxn ang="0">
                  <a:pos x="connsiteX3" y="connsiteY3"/>
                </a:cxn>
              </a:cxnLst>
              <a:rect l="l" t="t" r="r" b="b"/>
              <a:pathLst>
                <a:path w="467259" h="501697">
                  <a:moveTo>
                    <a:pt x="0" y="0"/>
                  </a:moveTo>
                  <a:lnTo>
                    <a:pt x="467259" y="0"/>
                  </a:lnTo>
                  <a:lnTo>
                    <a:pt x="467259" y="501698"/>
                  </a:lnTo>
                  <a:lnTo>
                    <a:pt x="0" y="501698"/>
                  </a:lnTo>
                  <a:close/>
                </a:path>
              </a:pathLst>
            </a:custGeom>
            <a:solidFill>
              <a:srgbClr val="2F4053"/>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8" name="Freeform 326">
              <a:extLst>
                <a:ext uri="{FF2B5EF4-FFF2-40B4-BE49-F238E27FC236}">
                  <a16:creationId xmlns:a16="http://schemas.microsoft.com/office/drawing/2014/main" id="{5EAAD4FA-FC87-77C2-BFF9-826782ACA2FB}"/>
                </a:ext>
              </a:extLst>
            </p:cNvPr>
            <p:cNvSpPr/>
            <p:nvPr/>
          </p:nvSpPr>
          <p:spPr>
            <a:xfrm>
              <a:off x="10554689" y="3036934"/>
              <a:ext cx="467259" cy="649057"/>
            </a:xfrm>
            <a:custGeom>
              <a:avLst/>
              <a:gdLst>
                <a:gd name="connsiteX0" fmla="*/ 0 w 467259"/>
                <a:gd name="connsiteY0" fmla="*/ 0 h 649057"/>
                <a:gd name="connsiteX1" fmla="*/ 467259 w 467259"/>
                <a:gd name="connsiteY1" fmla="*/ 0 h 649057"/>
                <a:gd name="connsiteX2" fmla="*/ 467259 w 467259"/>
                <a:gd name="connsiteY2" fmla="*/ 649058 h 649057"/>
                <a:gd name="connsiteX3" fmla="*/ 0 w 467259"/>
                <a:gd name="connsiteY3" fmla="*/ 649058 h 649057"/>
              </a:gdLst>
              <a:ahLst/>
              <a:cxnLst>
                <a:cxn ang="0">
                  <a:pos x="connsiteX0" y="connsiteY0"/>
                </a:cxn>
                <a:cxn ang="0">
                  <a:pos x="connsiteX1" y="connsiteY1"/>
                </a:cxn>
                <a:cxn ang="0">
                  <a:pos x="connsiteX2" y="connsiteY2"/>
                </a:cxn>
                <a:cxn ang="0">
                  <a:pos x="connsiteX3" y="connsiteY3"/>
                </a:cxn>
              </a:cxnLst>
              <a:rect l="l" t="t" r="r" b="b"/>
              <a:pathLst>
                <a:path w="467259" h="649057">
                  <a:moveTo>
                    <a:pt x="0" y="0"/>
                  </a:moveTo>
                  <a:lnTo>
                    <a:pt x="467259" y="0"/>
                  </a:lnTo>
                  <a:lnTo>
                    <a:pt x="467259" y="649058"/>
                  </a:lnTo>
                  <a:lnTo>
                    <a:pt x="0" y="649058"/>
                  </a:lnTo>
                  <a:close/>
                </a:path>
              </a:pathLst>
            </a:custGeom>
            <a:solidFill>
              <a:srgbClr val="124783"/>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9" name="Freeform 327">
              <a:extLst>
                <a:ext uri="{FF2B5EF4-FFF2-40B4-BE49-F238E27FC236}">
                  <a16:creationId xmlns:a16="http://schemas.microsoft.com/office/drawing/2014/main" id="{7B23BB22-4CB7-4C66-47C1-A6CFD47837D2}"/>
                </a:ext>
              </a:extLst>
            </p:cNvPr>
            <p:cNvSpPr/>
            <p:nvPr/>
          </p:nvSpPr>
          <p:spPr>
            <a:xfrm>
              <a:off x="10554689" y="2749311"/>
              <a:ext cx="467259" cy="287710"/>
            </a:xfrm>
            <a:custGeom>
              <a:avLst/>
              <a:gdLst>
                <a:gd name="connsiteX0" fmla="*/ 0 w 467259"/>
                <a:gd name="connsiteY0" fmla="*/ 0 h 287710"/>
                <a:gd name="connsiteX1" fmla="*/ 467259 w 467259"/>
                <a:gd name="connsiteY1" fmla="*/ 0 h 287710"/>
                <a:gd name="connsiteX2" fmla="*/ 467259 w 467259"/>
                <a:gd name="connsiteY2" fmla="*/ 287710 h 287710"/>
                <a:gd name="connsiteX3" fmla="*/ 0 w 467259"/>
                <a:gd name="connsiteY3" fmla="*/ 287710 h 287710"/>
              </a:gdLst>
              <a:ahLst/>
              <a:cxnLst>
                <a:cxn ang="0">
                  <a:pos x="connsiteX0" y="connsiteY0"/>
                </a:cxn>
                <a:cxn ang="0">
                  <a:pos x="connsiteX1" y="connsiteY1"/>
                </a:cxn>
                <a:cxn ang="0">
                  <a:pos x="connsiteX2" y="connsiteY2"/>
                </a:cxn>
                <a:cxn ang="0">
                  <a:pos x="connsiteX3" y="connsiteY3"/>
                </a:cxn>
              </a:cxnLst>
              <a:rect l="l" t="t" r="r" b="b"/>
              <a:pathLst>
                <a:path w="467259" h="287710">
                  <a:moveTo>
                    <a:pt x="0" y="0"/>
                  </a:moveTo>
                  <a:lnTo>
                    <a:pt x="467259" y="0"/>
                  </a:lnTo>
                  <a:lnTo>
                    <a:pt x="467259" y="287710"/>
                  </a:lnTo>
                  <a:lnTo>
                    <a:pt x="0" y="287710"/>
                  </a:lnTo>
                  <a:close/>
                </a:path>
              </a:pathLst>
            </a:custGeom>
            <a:solidFill>
              <a:srgbClr val="9BBA41"/>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0" name="Freeform 328">
              <a:extLst>
                <a:ext uri="{FF2B5EF4-FFF2-40B4-BE49-F238E27FC236}">
                  <a16:creationId xmlns:a16="http://schemas.microsoft.com/office/drawing/2014/main" id="{99BBE0A9-002C-AFBB-64A7-8DBE158841AA}"/>
                </a:ext>
              </a:extLst>
            </p:cNvPr>
            <p:cNvSpPr/>
            <p:nvPr/>
          </p:nvSpPr>
          <p:spPr>
            <a:xfrm>
              <a:off x="10554689" y="2461600"/>
              <a:ext cx="467259" cy="287710"/>
            </a:xfrm>
            <a:custGeom>
              <a:avLst/>
              <a:gdLst>
                <a:gd name="connsiteX0" fmla="*/ 0 w 467259"/>
                <a:gd name="connsiteY0" fmla="*/ 0 h 287710"/>
                <a:gd name="connsiteX1" fmla="*/ 467259 w 467259"/>
                <a:gd name="connsiteY1" fmla="*/ 0 h 287710"/>
                <a:gd name="connsiteX2" fmla="*/ 467259 w 467259"/>
                <a:gd name="connsiteY2" fmla="*/ 287710 h 287710"/>
                <a:gd name="connsiteX3" fmla="*/ 0 w 467259"/>
                <a:gd name="connsiteY3" fmla="*/ 287710 h 287710"/>
              </a:gdLst>
              <a:ahLst/>
              <a:cxnLst>
                <a:cxn ang="0">
                  <a:pos x="connsiteX0" y="connsiteY0"/>
                </a:cxn>
                <a:cxn ang="0">
                  <a:pos x="connsiteX1" y="connsiteY1"/>
                </a:cxn>
                <a:cxn ang="0">
                  <a:pos x="connsiteX2" y="connsiteY2"/>
                </a:cxn>
                <a:cxn ang="0">
                  <a:pos x="connsiteX3" y="connsiteY3"/>
                </a:cxn>
              </a:cxnLst>
              <a:rect l="l" t="t" r="r" b="b"/>
              <a:pathLst>
                <a:path w="467259" h="287710">
                  <a:moveTo>
                    <a:pt x="0" y="0"/>
                  </a:moveTo>
                  <a:lnTo>
                    <a:pt x="467259" y="0"/>
                  </a:lnTo>
                  <a:lnTo>
                    <a:pt x="467259" y="287710"/>
                  </a:lnTo>
                  <a:lnTo>
                    <a:pt x="0" y="287710"/>
                  </a:lnTo>
                  <a:close/>
                </a:path>
              </a:pathLst>
            </a:custGeom>
            <a:solidFill>
              <a:srgbClr val="00878A"/>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1" name="Freeform 329">
              <a:extLst>
                <a:ext uri="{FF2B5EF4-FFF2-40B4-BE49-F238E27FC236}">
                  <a16:creationId xmlns:a16="http://schemas.microsoft.com/office/drawing/2014/main" id="{2D91CD1C-DC88-0782-7A0E-6D6F2AD3458A}"/>
                </a:ext>
              </a:extLst>
            </p:cNvPr>
            <p:cNvSpPr/>
            <p:nvPr/>
          </p:nvSpPr>
          <p:spPr>
            <a:xfrm>
              <a:off x="10554689" y="2391425"/>
              <a:ext cx="467259" cy="70175"/>
            </a:xfrm>
            <a:custGeom>
              <a:avLst/>
              <a:gdLst>
                <a:gd name="connsiteX0" fmla="*/ 0 w 467259"/>
                <a:gd name="connsiteY0" fmla="*/ 0 h 70175"/>
                <a:gd name="connsiteX1" fmla="*/ 467259 w 467259"/>
                <a:gd name="connsiteY1" fmla="*/ 0 h 70175"/>
                <a:gd name="connsiteX2" fmla="*/ 467259 w 467259"/>
                <a:gd name="connsiteY2" fmla="*/ 70175 h 70175"/>
                <a:gd name="connsiteX3" fmla="*/ 0 w 467259"/>
                <a:gd name="connsiteY3" fmla="*/ 70175 h 70175"/>
              </a:gdLst>
              <a:ahLst/>
              <a:cxnLst>
                <a:cxn ang="0">
                  <a:pos x="connsiteX0" y="connsiteY0"/>
                </a:cxn>
                <a:cxn ang="0">
                  <a:pos x="connsiteX1" y="connsiteY1"/>
                </a:cxn>
                <a:cxn ang="0">
                  <a:pos x="connsiteX2" y="connsiteY2"/>
                </a:cxn>
                <a:cxn ang="0">
                  <a:pos x="connsiteX3" y="connsiteY3"/>
                </a:cxn>
              </a:cxnLst>
              <a:rect l="l" t="t" r="r" b="b"/>
              <a:pathLst>
                <a:path w="467259" h="70175">
                  <a:moveTo>
                    <a:pt x="0" y="0"/>
                  </a:moveTo>
                  <a:lnTo>
                    <a:pt x="467259" y="0"/>
                  </a:lnTo>
                  <a:lnTo>
                    <a:pt x="467259" y="70175"/>
                  </a:lnTo>
                  <a:lnTo>
                    <a:pt x="0" y="70175"/>
                  </a:lnTo>
                  <a:close/>
                </a:path>
              </a:pathLst>
            </a:custGeom>
            <a:solidFill>
              <a:srgbClr val="64348C"/>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7" name="Graphic 289">
            <a:extLst>
              <a:ext uri="{FF2B5EF4-FFF2-40B4-BE49-F238E27FC236}">
                <a16:creationId xmlns:a16="http://schemas.microsoft.com/office/drawing/2014/main" id="{37634ABB-075B-4287-B8D8-800C83D396FC}"/>
              </a:ext>
            </a:extLst>
          </p:cNvPr>
          <p:cNvGrpSpPr/>
          <p:nvPr/>
        </p:nvGrpSpPr>
        <p:grpSpPr>
          <a:xfrm>
            <a:off x="5811777" y="1876594"/>
            <a:ext cx="693517" cy="3184019"/>
            <a:chOff x="9464418" y="2387963"/>
            <a:chExt cx="467259" cy="1873450"/>
          </a:xfrm>
        </p:grpSpPr>
        <p:sp>
          <p:nvSpPr>
            <p:cNvPr id="211" name="Freeform 331">
              <a:extLst>
                <a:ext uri="{FF2B5EF4-FFF2-40B4-BE49-F238E27FC236}">
                  <a16:creationId xmlns:a16="http://schemas.microsoft.com/office/drawing/2014/main" id="{736DB1FB-0B0E-16DC-B55D-2D6B4E58D92F}"/>
                </a:ext>
              </a:extLst>
            </p:cNvPr>
            <p:cNvSpPr/>
            <p:nvPr/>
          </p:nvSpPr>
          <p:spPr>
            <a:xfrm>
              <a:off x="9464418" y="3682531"/>
              <a:ext cx="467259" cy="578882"/>
            </a:xfrm>
            <a:custGeom>
              <a:avLst/>
              <a:gdLst>
                <a:gd name="connsiteX0" fmla="*/ 0 w 467259"/>
                <a:gd name="connsiteY0" fmla="*/ 0 h 578882"/>
                <a:gd name="connsiteX1" fmla="*/ 467259 w 467259"/>
                <a:gd name="connsiteY1" fmla="*/ 0 h 578882"/>
                <a:gd name="connsiteX2" fmla="*/ 467259 w 467259"/>
                <a:gd name="connsiteY2" fmla="*/ 578882 h 578882"/>
                <a:gd name="connsiteX3" fmla="*/ 0 w 467259"/>
                <a:gd name="connsiteY3" fmla="*/ 578882 h 578882"/>
              </a:gdLst>
              <a:ahLst/>
              <a:cxnLst>
                <a:cxn ang="0">
                  <a:pos x="connsiteX0" y="connsiteY0"/>
                </a:cxn>
                <a:cxn ang="0">
                  <a:pos x="connsiteX1" y="connsiteY1"/>
                </a:cxn>
                <a:cxn ang="0">
                  <a:pos x="connsiteX2" y="connsiteY2"/>
                </a:cxn>
                <a:cxn ang="0">
                  <a:pos x="connsiteX3" y="connsiteY3"/>
                </a:cxn>
              </a:cxnLst>
              <a:rect l="l" t="t" r="r" b="b"/>
              <a:pathLst>
                <a:path w="467259" h="578882">
                  <a:moveTo>
                    <a:pt x="0" y="0"/>
                  </a:moveTo>
                  <a:lnTo>
                    <a:pt x="467259" y="0"/>
                  </a:lnTo>
                  <a:lnTo>
                    <a:pt x="467259" y="578882"/>
                  </a:lnTo>
                  <a:lnTo>
                    <a:pt x="0" y="578882"/>
                  </a:lnTo>
                  <a:close/>
                </a:path>
              </a:pathLst>
            </a:custGeom>
            <a:solidFill>
              <a:srgbClr val="2F4053"/>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2" name="Freeform 332">
              <a:extLst>
                <a:ext uri="{FF2B5EF4-FFF2-40B4-BE49-F238E27FC236}">
                  <a16:creationId xmlns:a16="http://schemas.microsoft.com/office/drawing/2014/main" id="{AB907CD2-418E-36E5-BCFE-54A2EEE83D9D}"/>
                </a:ext>
              </a:extLst>
            </p:cNvPr>
            <p:cNvSpPr/>
            <p:nvPr/>
          </p:nvSpPr>
          <p:spPr>
            <a:xfrm>
              <a:off x="9464418" y="3251008"/>
              <a:ext cx="467259" cy="431522"/>
            </a:xfrm>
            <a:custGeom>
              <a:avLst/>
              <a:gdLst>
                <a:gd name="connsiteX0" fmla="*/ 0 w 467259"/>
                <a:gd name="connsiteY0" fmla="*/ 0 h 431522"/>
                <a:gd name="connsiteX1" fmla="*/ 467259 w 467259"/>
                <a:gd name="connsiteY1" fmla="*/ 0 h 431522"/>
                <a:gd name="connsiteX2" fmla="*/ 467259 w 467259"/>
                <a:gd name="connsiteY2" fmla="*/ 431522 h 431522"/>
                <a:gd name="connsiteX3" fmla="*/ 0 w 467259"/>
                <a:gd name="connsiteY3" fmla="*/ 431522 h 431522"/>
              </a:gdLst>
              <a:ahLst/>
              <a:cxnLst>
                <a:cxn ang="0">
                  <a:pos x="connsiteX0" y="connsiteY0"/>
                </a:cxn>
                <a:cxn ang="0">
                  <a:pos x="connsiteX1" y="connsiteY1"/>
                </a:cxn>
                <a:cxn ang="0">
                  <a:pos x="connsiteX2" y="connsiteY2"/>
                </a:cxn>
                <a:cxn ang="0">
                  <a:pos x="connsiteX3" y="connsiteY3"/>
                </a:cxn>
              </a:cxnLst>
              <a:rect l="l" t="t" r="r" b="b"/>
              <a:pathLst>
                <a:path w="467259" h="431522">
                  <a:moveTo>
                    <a:pt x="0" y="0"/>
                  </a:moveTo>
                  <a:lnTo>
                    <a:pt x="467259" y="0"/>
                  </a:lnTo>
                  <a:lnTo>
                    <a:pt x="467259" y="431522"/>
                  </a:lnTo>
                  <a:lnTo>
                    <a:pt x="0" y="431522"/>
                  </a:lnTo>
                  <a:close/>
                </a:path>
              </a:pathLst>
            </a:custGeom>
            <a:solidFill>
              <a:srgbClr val="124783"/>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3" name="Freeform 333">
              <a:extLst>
                <a:ext uri="{FF2B5EF4-FFF2-40B4-BE49-F238E27FC236}">
                  <a16:creationId xmlns:a16="http://schemas.microsoft.com/office/drawing/2014/main" id="{E9041F14-B76D-ADDB-527E-6D90EABAB5DD}"/>
                </a:ext>
              </a:extLst>
            </p:cNvPr>
            <p:cNvSpPr/>
            <p:nvPr/>
          </p:nvSpPr>
          <p:spPr>
            <a:xfrm>
              <a:off x="9464418" y="2749311"/>
              <a:ext cx="467259" cy="501697"/>
            </a:xfrm>
            <a:custGeom>
              <a:avLst/>
              <a:gdLst>
                <a:gd name="connsiteX0" fmla="*/ 0 w 467259"/>
                <a:gd name="connsiteY0" fmla="*/ 0 h 501697"/>
                <a:gd name="connsiteX1" fmla="*/ 467259 w 467259"/>
                <a:gd name="connsiteY1" fmla="*/ 0 h 501697"/>
                <a:gd name="connsiteX2" fmla="*/ 467259 w 467259"/>
                <a:gd name="connsiteY2" fmla="*/ 501698 h 501697"/>
                <a:gd name="connsiteX3" fmla="*/ 0 w 467259"/>
                <a:gd name="connsiteY3" fmla="*/ 501698 h 501697"/>
              </a:gdLst>
              <a:ahLst/>
              <a:cxnLst>
                <a:cxn ang="0">
                  <a:pos x="connsiteX0" y="connsiteY0"/>
                </a:cxn>
                <a:cxn ang="0">
                  <a:pos x="connsiteX1" y="connsiteY1"/>
                </a:cxn>
                <a:cxn ang="0">
                  <a:pos x="connsiteX2" y="connsiteY2"/>
                </a:cxn>
                <a:cxn ang="0">
                  <a:pos x="connsiteX3" y="connsiteY3"/>
                </a:cxn>
              </a:cxnLst>
              <a:rect l="l" t="t" r="r" b="b"/>
              <a:pathLst>
                <a:path w="467259" h="501697">
                  <a:moveTo>
                    <a:pt x="0" y="0"/>
                  </a:moveTo>
                  <a:lnTo>
                    <a:pt x="467259" y="0"/>
                  </a:lnTo>
                  <a:lnTo>
                    <a:pt x="467259" y="501698"/>
                  </a:lnTo>
                  <a:lnTo>
                    <a:pt x="0" y="501698"/>
                  </a:lnTo>
                  <a:close/>
                </a:path>
              </a:pathLst>
            </a:custGeom>
            <a:solidFill>
              <a:srgbClr val="9BBA41"/>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4" name="Freeform 334">
              <a:extLst>
                <a:ext uri="{FF2B5EF4-FFF2-40B4-BE49-F238E27FC236}">
                  <a16:creationId xmlns:a16="http://schemas.microsoft.com/office/drawing/2014/main" id="{67ADF76E-CC2A-CC64-03FA-F324DAC495E3}"/>
                </a:ext>
              </a:extLst>
            </p:cNvPr>
            <p:cNvSpPr/>
            <p:nvPr/>
          </p:nvSpPr>
          <p:spPr>
            <a:xfrm>
              <a:off x="9464418" y="2458052"/>
              <a:ext cx="467259" cy="291171"/>
            </a:xfrm>
            <a:custGeom>
              <a:avLst/>
              <a:gdLst>
                <a:gd name="connsiteX0" fmla="*/ 0 w 467259"/>
                <a:gd name="connsiteY0" fmla="*/ 0 h 291171"/>
                <a:gd name="connsiteX1" fmla="*/ 467259 w 467259"/>
                <a:gd name="connsiteY1" fmla="*/ 0 h 291171"/>
                <a:gd name="connsiteX2" fmla="*/ 467259 w 467259"/>
                <a:gd name="connsiteY2" fmla="*/ 291172 h 291171"/>
                <a:gd name="connsiteX3" fmla="*/ 0 w 467259"/>
                <a:gd name="connsiteY3" fmla="*/ 291172 h 291171"/>
              </a:gdLst>
              <a:ahLst/>
              <a:cxnLst>
                <a:cxn ang="0">
                  <a:pos x="connsiteX0" y="connsiteY0"/>
                </a:cxn>
                <a:cxn ang="0">
                  <a:pos x="connsiteX1" y="connsiteY1"/>
                </a:cxn>
                <a:cxn ang="0">
                  <a:pos x="connsiteX2" y="connsiteY2"/>
                </a:cxn>
                <a:cxn ang="0">
                  <a:pos x="connsiteX3" y="connsiteY3"/>
                </a:cxn>
              </a:cxnLst>
              <a:rect l="l" t="t" r="r" b="b"/>
              <a:pathLst>
                <a:path w="467259" h="291171">
                  <a:moveTo>
                    <a:pt x="0" y="0"/>
                  </a:moveTo>
                  <a:lnTo>
                    <a:pt x="467259" y="0"/>
                  </a:lnTo>
                  <a:lnTo>
                    <a:pt x="467259" y="291172"/>
                  </a:lnTo>
                  <a:lnTo>
                    <a:pt x="0" y="291172"/>
                  </a:lnTo>
                  <a:close/>
                </a:path>
              </a:pathLst>
            </a:custGeom>
            <a:solidFill>
              <a:srgbClr val="00878A"/>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5" name="Freeform 335">
              <a:extLst>
                <a:ext uri="{FF2B5EF4-FFF2-40B4-BE49-F238E27FC236}">
                  <a16:creationId xmlns:a16="http://schemas.microsoft.com/office/drawing/2014/main" id="{07064FE7-2AA4-A05C-A2C1-821F6E7B2544}"/>
                </a:ext>
              </a:extLst>
            </p:cNvPr>
            <p:cNvSpPr/>
            <p:nvPr/>
          </p:nvSpPr>
          <p:spPr>
            <a:xfrm>
              <a:off x="9464418" y="2387963"/>
              <a:ext cx="467259" cy="70175"/>
            </a:xfrm>
            <a:custGeom>
              <a:avLst/>
              <a:gdLst>
                <a:gd name="connsiteX0" fmla="*/ 0 w 467259"/>
                <a:gd name="connsiteY0" fmla="*/ 0 h 70175"/>
                <a:gd name="connsiteX1" fmla="*/ 467259 w 467259"/>
                <a:gd name="connsiteY1" fmla="*/ 0 h 70175"/>
                <a:gd name="connsiteX2" fmla="*/ 467259 w 467259"/>
                <a:gd name="connsiteY2" fmla="*/ 70175 h 70175"/>
                <a:gd name="connsiteX3" fmla="*/ 0 w 467259"/>
                <a:gd name="connsiteY3" fmla="*/ 70175 h 70175"/>
              </a:gdLst>
              <a:ahLst/>
              <a:cxnLst>
                <a:cxn ang="0">
                  <a:pos x="connsiteX0" y="connsiteY0"/>
                </a:cxn>
                <a:cxn ang="0">
                  <a:pos x="connsiteX1" y="connsiteY1"/>
                </a:cxn>
                <a:cxn ang="0">
                  <a:pos x="connsiteX2" y="connsiteY2"/>
                </a:cxn>
                <a:cxn ang="0">
                  <a:pos x="connsiteX3" y="connsiteY3"/>
                </a:cxn>
              </a:cxnLst>
              <a:rect l="l" t="t" r="r" b="b"/>
              <a:pathLst>
                <a:path w="467259" h="70175">
                  <a:moveTo>
                    <a:pt x="0" y="0"/>
                  </a:moveTo>
                  <a:lnTo>
                    <a:pt x="467259" y="0"/>
                  </a:lnTo>
                  <a:lnTo>
                    <a:pt x="467259" y="70175"/>
                  </a:lnTo>
                  <a:lnTo>
                    <a:pt x="0" y="70175"/>
                  </a:lnTo>
                  <a:close/>
                </a:path>
              </a:pathLst>
            </a:custGeom>
            <a:solidFill>
              <a:srgbClr val="64348C"/>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8" name="Graphic 289">
            <a:extLst>
              <a:ext uri="{FF2B5EF4-FFF2-40B4-BE49-F238E27FC236}">
                <a16:creationId xmlns:a16="http://schemas.microsoft.com/office/drawing/2014/main" id="{ED3A616F-31E9-BDD2-BC4A-DC9F9C1E0478}"/>
              </a:ext>
            </a:extLst>
          </p:cNvPr>
          <p:cNvGrpSpPr/>
          <p:nvPr/>
        </p:nvGrpSpPr>
        <p:grpSpPr>
          <a:xfrm>
            <a:off x="4193570" y="1882477"/>
            <a:ext cx="693517" cy="3178132"/>
            <a:chOff x="8374147" y="2391425"/>
            <a:chExt cx="467259" cy="1869987"/>
          </a:xfrm>
        </p:grpSpPr>
        <p:sp>
          <p:nvSpPr>
            <p:cNvPr id="206" name="Freeform 337">
              <a:extLst>
                <a:ext uri="{FF2B5EF4-FFF2-40B4-BE49-F238E27FC236}">
                  <a16:creationId xmlns:a16="http://schemas.microsoft.com/office/drawing/2014/main" id="{B9F73BB8-02FB-5A83-C03F-41EE426858D3}"/>
                </a:ext>
              </a:extLst>
            </p:cNvPr>
            <p:cNvSpPr/>
            <p:nvPr/>
          </p:nvSpPr>
          <p:spPr>
            <a:xfrm>
              <a:off x="8374147" y="3756167"/>
              <a:ext cx="467259" cy="505245"/>
            </a:xfrm>
            <a:custGeom>
              <a:avLst/>
              <a:gdLst>
                <a:gd name="connsiteX0" fmla="*/ 0 w 467259"/>
                <a:gd name="connsiteY0" fmla="*/ 0 h 505245"/>
                <a:gd name="connsiteX1" fmla="*/ 467259 w 467259"/>
                <a:gd name="connsiteY1" fmla="*/ 0 h 505245"/>
                <a:gd name="connsiteX2" fmla="*/ 467259 w 467259"/>
                <a:gd name="connsiteY2" fmla="*/ 505246 h 505245"/>
                <a:gd name="connsiteX3" fmla="*/ 0 w 467259"/>
                <a:gd name="connsiteY3" fmla="*/ 505246 h 505245"/>
              </a:gdLst>
              <a:ahLst/>
              <a:cxnLst>
                <a:cxn ang="0">
                  <a:pos x="connsiteX0" y="connsiteY0"/>
                </a:cxn>
                <a:cxn ang="0">
                  <a:pos x="connsiteX1" y="connsiteY1"/>
                </a:cxn>
                <a:cxn ang="0">
                  <a:pos x="connsiteX2" y="connsiteY2"/>
                </a:cxn>
                <a:cxn ang="0">
                  <a:pos x="connsiteX3" y="connsiteY3"/>
                </a:cxn>
              </a:cxnLst>
              <a:rect l="l" t="t" r="r" b="b"/>
              <a:pathLst>
                <a:path w="467259" h="505245">
                  <a:moveTo>
                    <a:pt x="0" y="0"/>
                  </a:moveTo>
                  <a:lnTo>
                    <a:pt x="467259" y="0"/>
                  </a:lnTo>
                  <a:lnTo>
                    <a:pt x="467259" y="505246"/>
                  </a:lnTo>
                  <a:lnTo>
                    <a:pt x="0" y="505246"/>
                  </a:lnTo>
                  <a:close/>
                </a:path>
              </a:pathLst>
            </a:custGeom>
            <a:solidFill>
              <a:srgbClr val="2F4053"/>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7" name="Freeform 338">
              <a:extLst>
                <a:ext uri="{FF2B5EF4-FFF2-40B4-BE49-F238E27FC236}">
                  <a16:creationId xmlns:a16="http://schemas.microsoft.com/office/drawing/2014/main" id="{17450085-3EF6-0C7F-BD7E-F8A1C706A427}"/>
                </a:ext>
              </a:extLst>
            </p:cNvPr>
            <p:cNvSpPr/>
            <p:nvPr/>
          </p:nvSpPr>
          <p:spPr>
            <a:xfrm>
              <a:off x="8374147" y="3254470"/>
              <a:ext cx="467259" cy="501697"/>
            </a:xfrm>
            <a:custGeom>
              <a:avLst/>
              <a:gdLst>
                <a:gd name="connsiteX0" fmla="*/ 0 w 467259"/>
                <a:gd name="connsiteY0" fmla="*/ 0 h 501697"/>
                <a:gd name="connsiteX1" fmla="*/ 467259 w 467259"/>
                <a:gd name="connsiteY1" fmla="*/ 0 h 501697"/>
                <a:gd name="connsiteX2" fmla="*/ 467259 w 467259"/>
                <a:gd name="connsiteY2" fmla="*/ 501698 h 501697"/>
                <a:gd name="connsiteX3" fmla="*/ 0 w 467259"/>
                <a:gd name="connsiteY3" fmla="*/ 501698 h 501697"/>
              </a:gdLst>
              <a:ahLst/>
              <a:cxnLst>
                <a:cxn ang="0">
                  <a:pos x="connsiteX0" y="connsiteY0"/>
                </a:cxn>
                <a:cxn ang="0">
                  <a:pos x="connsiteX1" y="connsiteY1"/>
                </a:cxn>
                <a:cxn ang="0">
                  <a:pos x="connsiteX2" y="connsiteY2"/>
                </a:cxn>
                <a:cxn ang="0">
                  <a:pos x="connsiteX3" y="connsiteY3"/>
                </a:cxn>
              </a:cxnLst>
              <a:rect l="l" t="t" r="r" b="b"/>
              <a:pathLst>
                <a:path w="467259" h="501697">
                  <a:moveTo>
                    <a:pt x="0" y="0"/>
                  </a:moveTo>
                  <a:lnTo>
                    <a:pt x="467259" y="0"/>
                  </a:lnTo>
                  <a:lnTo>
                    <a:pt x="467259" y="501698"/>
                  </a:lnTo>
                  <a:lnTo>
                    <a:pt x="0" y="501698"/>
                  </a:lnTo>
                  <a:close/>
                </a:path>
              </a:pathLst>
            </a:custGeom>
            <a:solidFill>
              <a:srgbClr val="124783"/>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8" name="Freeform 339">
              <a:extLst>
                <a:ext uri="{FF2B5EF4-FFF2-40B4-BE49-F238E27FC236}">
                  <a16:creationId xmlns:a16="http://schemas.microsoft.com/office/drawing/2014/main" id="{24692D16-756C-ECB1-7909-D04CC9F82240}"/>
                </a:ext>
              </a:extLst>
            </p:cNvPr>
            <p:cNvSpPr/>
            <p:nvPr/>
          </p:nvSpPr>
          <p:spPr>
            <a:xfrm>
              <a:off x="8374147" y="2819486"/>
              <a:ext cx="467259" cy="435070"/>
            </a:xfrm>
            <a:custGeom>
              <a:avLst/>
              <a:gdLst>
                <a:gd name="connsiteX0" fmla="*/ 0 w 467259"/>
                <a:gd name="connsiteY0" fmla="*/ 0 h 435070"/>
                <a:gd name="connsiteX1" fmla="*/ 467259 w 467259"/>
                <a:gd name="connsiteY1" fmla="*/ 0 h 435070"/>
                <a:gd name="connsiteX2" fmla="*/ 467259 w 467259"/>
                <a:gd name="connsiteY2" fmla="*/ 435070 h 435070"/>
                <a:gd name="connsiteX3" fmla="*/ 0 w 467259"/>
                <a:gd name="connsiteY3" fmla="*/ 435070 h 435070"/>
              </a:gdLst>
              <a:ahLst/>
              <a:cxnLst>
                <a:cxn ang="0">
                  <a:pos x="connsiteX0" y="connsiteY0"/>
                </a:cxn>
                <a:cxn ang="0">
                  <a:pos x="connsiteX1" y="connsiteY1"/>
                </a:cxn>
                <a:cxn ang="0">
                  <a:pos x="connsiteX2" y="connsiteY2"/>
                </a:cxn>
                <a:cxn ang="0">
                  <a:pos x="connsiteX3" y="connsiteY3"/>
                </a:cxn>
              </a:cxnLst>
              <a:rect l="l" t="t" r="r" b="b"/>
              <a:pathLst>
                <a:path w="467259" h="435070">
                  <a:moveTo>
                    <a:pt x="0" y="0"/>
                  </a:moveTo>
                  <a:lnTo>
                    <a:pt x="467259" y="0"/>
                  </a:lnTo>
                  <a:lnTo>
                    <a:pt x="467259" y="435070"/>
                  </a:lnTo>
                  <a:lnTo>
                    <a:pt x="0" y="435070"/>
                  </a:lnTo>
                  <a:close/>
                </a:path>
              </a:pathLst>
            </a:custGeom>
            <a:solidFill>
              <a:srgbClr val="9BBA41"/>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9" name="Freeform 340">
              <a:extLst>
                <a:ext uri="{FF2B5EF4-FFF2-40B4-BE49-F238E27FC236}">
                  <a16:creationId xmlns:a16="http://schemas.microsoft.com/office/drawing/2014/main" id="{F1634B01-D041-AE1A-E4B2-EC3C69E524F2}"/>
                </a:ext>
              </a:extLst>
            </p:cNvPr>
            <p:cNvSpPr/>
            <p:nvPr/>
          </p:nvSpPr>
          <p:spPr>
            <a:xfrm>
              <a:off x="8374147" y="2461600"/>
              <a:ext cx="467259" cy="357885"/>
            </a:xfrm>
            <a:custGeom>
              <a:avLst/>
              <a:gdLst>
                <a:gd name="connsiteX0" fmla="*/ 0 w 467259"/>
                <a:gd name="connsiteY0" fmla="*/ 0 h 357885"/>
                <a:gd name="connsiteX1" fmla="*/ 467259 w 467259"/>
                <a:gd name="connsiteY1" fmla="*/ 0 h 357885"/>
                <a:gd name="connsiteX2" fmla="*/ 467259 w 467259"/>
                <a:gd name="connsiteY2" fmla="*/ 357886 h 357885"/>
                <a:gd name="connsiteX3" fmla="*/ 0 w 467259"/>
                <a:gd name="connsiteY3" fmla="*/ 357886 h 357885"/>
              </a:gdLst>
              <a:ahLst/>
              <a:cxnLst>
                <a:cxn ang="0">
                  <a:pos x="connsiteX0" y="connsiteY0"/>
                </a:cxn>
                <a:cxn ang="0">
                  <a:pos x="connsiteX1" y="connsiteY1"/>
                </a:cxn>
                <a:cxn ang="0">
                  <a:pos x="connsiteX2" y="connsiteY2"/>
                </a:cxn>
                <a:cxn ang="0">
                  <a:pos x="connsiteX3" y="connsiteY3"/>
                </a:cxn>
              </a:cxnLst>
              <a:rect l="l" t="t" r="r" b="b"/>
              <a:pathLst>
                <a:path w="467259" h="357885">
                  <a:moveTo>
                    <a:pt x="0" y="0"/>
                  </a:moveTo>
                  <a:lnTo>
                    <a:pt x="467259" y="0"/>
                  </a:lnTo>
                  <a:lnTo>
                    <a:pt x="467259" y="357886"/>
                  </a:lnTo>
                  <a:lnTo>
                    <a:pt x="0" y="357886"/>
                  </a:lnTo>
                  <a:close/>
                </a:path>
              </a:pathLst>
            </a:custGeom>
            <a:solidFill>
              <a:srgbClr val="00878A"/>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0" name="Freeform 341">
              <a:extLst>
                <a:ext uri="{FF2B5EF4-FFF2-40B4-BE49-F238E27FC236}">
                  <a16:creationId xmlns:a16="http://schemas.microsoft.com/office/drawing/2014/main" id="{E909AE68-D79F-E638-23A6-054AE1114CF1}"/>
                </a:ext>
              </a:extLst>
            </p:cNvPr>
            <p:cNvSpPr/>
            <p:nvPr/>
          </p:nvSpPr>
          <p:spPr>
            <a:xfrm>
              <a:off x="8374147" y="2391425"/>
              <a:ext cx="467259" cy="70175"/>
            </a:xfrm>
            <a:custGeom>
              <a:avLst/>
              <a:gdLst>
                <a:gd name="connsiteX0" fmla="*/ 0 w 467259"/>
                <a:gd name="connsiteY0" fmla="*/ 0 h 70175"/>
                <a:gd name="connsiteX1" fmla="*/ 467259 w 467259"/>
                <a:gd name="connsiteY1" fmla="*/ 0 h 70175"/>
                <a:gd name="connsiteX2" fmla="*/ 467259 w 467259"/>
                <a:gd name="connsiteY2" fmla="*/ 70175 h 70175"/>
                <a:gd name="connsiteX3" fmla="*/ 0 w 467259"/>
                <a:gd name="connsiteY3" fmla="*/ 70175 h 70175"/>
              </a:gdLst>
              <a:ahLst/>
              <a:cxnLst>
                <a:cxn ang="0">
                  <a:pos x="connsiteX0" y="connsiteY0"/>
                </a:cxn>
                <a:cxn ang="0">
                  <a:pos x="connsiteX1" y="connsiteY1"/>
                </a:cxn>
                <a:cxn ang="0">
                  <a:pos x="connsiteX2" y="connsiteY2"/>
                </a:cxn>
                <a:cxn ang="0">
                  <a:pos x="connsiteX3" y="connsiteY3"/>
                </a:cxn>
              </a:cxnLst>
              <a:rect l="l" t="t" r="r" b="b"/>
              <a:pathLst>
                <a:path w="467259" h="70175">
                  <a:moveTo>
                    <a:pt x="0" y="0"/>
                  </a:moveTo>
                  <a:lnTo>
                    <a:pt x="467259" y="0"/>
                  </a:lnTo>
                  <a:lnTo>
                    <a:pt x="467259" y="70175"/>
                  </a:lnTo>
                  <a:lnTo>
                    <a:pt x="0" y="70175"/>
                  </a:lnTo>
                  <a:close/>
                </a:path>
              </a:pathLst>
            </a:custGeom>
            <a:solidFill>
              <a:srgbClr val="64348C"/>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A7DA0907-1075-5433-42A2-16FC2A584A42}"/>
              </a:ext>
            </a:extLst>
          </p:cNvPr>
          <p:cNvSpPr txBox="1"/>
          <p:nvPr/>
        </p:nvSpPr>
        <p:spPr>
          <a:xfrm>
            <a:off x="4296145" y="4480108"/>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26.9</a:t>
            </a:r>
          </a:p>
        </p:txBody>
      </p:sp>
      <p:sp>
        <p:nvSpPr>
          <p:cNvPr id="20" name="TextBox 19">
            <a:extLst>
              <a:ext uri="{FF2B5EF4-FFF2-40B4-BE49-F238E27FC236}">
                <a16:creationId xmlns:a16="http://schemas.microsoft.com/office/drawing/2014/main" id="{3C049165-3086-6EFA-77C3-024B206A51E4}"/>
              </a:ext>
            </a:extLst>
          </p:cNvPr>
          <p:cNvSpPr txBox="1"/>
          <p:nvPr/>
        </p:nvSpPr>
        <p:spPr>
          <a:xfrm>
            <a:off x="4296145" y="3588479"/>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26.9</a:t>
            </a:r>
          </a:p>
        </p:txBody>
      </p:sp>
      <p:sp>
        <p:nvSpPr>
          <p:cNvPr id="21" name="TextBox 20">
            <a:extLst>
              <a:ext uri="{FF2B5EF4-FFF2-40B4-BE49-F238E27FC236}">
                <a16:creationId xmlns:a16="http://schemas.microsoft.com/office/drawing/2014/main" id="{70F56331-D7CB-C0EB-C4E4-66891CEC0CB8}"/>
              </a:ext>
            </a:extLst>
          </p:cNvPr>
          <p:cNvSpPr txBox="1"/>
          <p:nvPr/>
        </p:nvSpPr>
        <p:spPr>
          <a:xfrm>
            <a:off x="4320032" y="2776259"/>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23.1</a:t>
            </a:r>
          </a:p>
        </p:txBody>
      </p:sp>
      <p:sp>
        <p:nvSpPr>
          <p:cNvPr id="22" name="TextBox 21">
            <a:extLst>
              <a:ext uri="{FF2B5EF4-FFF2-40B4-BE49-F238E27FC236}">
                <a16:creationId xmlns:a16="http://schemas.microsoft.com/office/drawing/2014/main" id="{EBDACE07-4ADE-ECAD-3C72-6143CE820FD4}"/>
              </a:ext>
            </a:extLst>
          </p:cNvPr>
          <p:cNvSpPr txBox="1"/>
          <p:nvPr/>
        </p:nvSpPr>
        <p:spPr>
          <a:xfrm>
            <a:off x="4317206" y="2067574"/>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19.2</a:t>
            </a:r>
          </a:p>
        </p:txBody>
      </p:sp>
      <p:sp>
        <p:nvSpPr>
          <p:cNvPr id="23" name="TextBox 22">
            <a:extLst>
              <a:ext uri="{FF2B5EF4-FFF2-40B4-BE49-F238E27FC236}">
                <a16:creationId xmlns:a16="http://schemas.microsoft.com/office/drawing/2014/main" id="{6A31D912-B2A5-F34F-F993-EB9C5F07A73C}"/>
              </a:ext>
            </a:extLst>
          </p:cNvPr>
          <p:cNvSpPr txBox="1"/>
          <p:nvPr/>
        </p:nvSpPr>
        <p:spPr>
          <a:xfrm>
            <a:off x="4348800" y="1803170"/>
            <a:ext cx="39786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3.8</a:t>
            </a:r>
          </a:p>
        </p:txBody>
      </p:sp>
      <p:sp>
        <p:nvSpPr>
          <p:cNvPr id="24" name="TextBox 23">
            <a:extLst>
              <a:ext uri="{FF2B5EF4-FFF2-40B4-BE49-F238E27FC236}">
                <a16:creationId xmlns:a16="http://schemas.microsoft.com/office/drawing/2014/main" id="{F538FE09-B092-4454-390A-6536931FB995}"/>
              </a:ext>
            </a:extLst>
          </p:cNvPr>
          <p:cNvSpPr txBox="1"/>
          <p:nvPr/>
        </p:nvSpPr>
        <p:spPr>
          <a:xfrm>
            <a:off x="5959444" y="1808242"/>
            <a:ext cx="39786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3.8</a:t>
            </a:r>
          </a:p>
        </p:txBody>
      </p:sp>
      <p:sp>
        <p:nvSpPr>
          <p:cNvPr id="25" name="TextBox 24">
            <a:extLst>
              <a:ext uri="{FF2B5EF4-FFF2-40B4-BE49-F238E27FC236}">
                <a16:creationId xmlns:a16="http://schemas.microsoft.com/office/drawing/2014/main" id="{2EC24BBC-458A-5D98-9A38-1C6922979EA9}"/>
              </a:ext>
            </a:extLst>
          </p:cNvPr>
          <p:cNvSpPr txBox="1"/>
          <p:nvPr/>
        </p:nvSpPr>
        <p:spPr>
          <a:xfrm>
            <a:off x="5930293" y="2080274"/>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15.4</a:t>
            </a:r>
          </a:p>
        </p:txBody>
      </p:sp>
      <p:sp>
        <p:nvSpPr>
          <p:cNvPr id="26" name="TextBox 25">
            <a:extLst>
              <a:ext uri="{FF2B5EF4-FFF2-40B4-BE49-F238E27FC236}">
                <a16:creationId xmlns:a16="http://schemas.microsoft.com/office/drawing/2014/main" id="{FA8975EE-5396-F8FC-E964-EC39926B4191}"/>
              </a:ext>
            </a:extLst>
          </p:cNvPr>
          <p:cNvSpPr txBox="1"/>
          <p:nvPr/>
        </p:nvSpPr>
        <p:spPr>
          <a:xfrm>
            <a:off x="5906659" y="2738077"/>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26.9</a:t>
            </a:r>
          </a:p>
        </p:txBody>
      </p:sp>
      <p:sp>
        <p:nvSpPr>
          <p:cNvPr id="27" name="TextBox 26">
            <a:extLst>
              <a:ext uri="{FF2B5EF4-FFF2-40B4-BE49-F238E27FC236}">
                <a16:creationId xmlns:a16="http://schemas.microsoft.com/office/drawing/2014/main" id="{9B3CC643-62C2-1550-0CBC-744C7B0666EC}"/>
              </a:ext>
            </a:extLst>
          </p:cNvPr>
          <p:cNvSpPr txBox="1"/>
          <p:nvPr/>
        </p:nvSpPr>
        <p:spPr>
          <a:xfrm>
            <a:off x="5930549" y="3541767"/>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23.1</a:t>
            </a:r>
          </a:p>
        </p:txBody>
      </p:sp>
      <p:sp>
        <p:nvSpPr>
          <p:cNvPr id="28" name="TextBox 27">
            <a:extLst>
              <a:ext uri="{FF2B5EF4-FFF2-40B4-BE49-F238E27FC236}">
                <a16:creationId xmlns:a16="http://schemas.microsoft.com/office/drawing/2014/main" id="{133CF629-4D48-A44C-CD32-29E28885344F}"/>
              </a:ext>
            </a:extLst>
          </p:cNvPr>
          <p:cNvSpPr txBox="1"/>
          <p:nvPr/>
        </p:nvSpPr>
        <p:spPr>
          <a:xfrm>
            <a:off x="5908331" y="4427954"/>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30.8</a:t>
            </a:r>
          </a:p>
        </p:txBody>
      </p:sp>
      <p:sp>
        <p:nvSpPr>
          <p:cNvPr id="29" name="TextBox 28">
            <a:extLst>
              <a:ext uri="{FF2B5EF4-FFF2-40B4-BE49-F238E27FC236}">
                <a16:creationId xmlns:a16="http://schemas.microsoft.com/office/drawing/2014/main" id="{6A99FF23-6856-4C83-1766-6A85CA4F029D}"/>
              </a:ext>
            </a:extLst>
          </p:cNvPr>
          <p:cNvSpPr txBox="1"/>
          <p:nvPr/>
        </p:nvSpPr>
        <p:spPr>
          <a:xfrm>
            <a:off x="7591863" y="1803170"/>
            <a:ext cx="39786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3.8</a:t>
            </a:r>
          </a:p>
        </p:txBody>
      </p:sp>
      <p:sp>
        <p:nvSpPr>
          <p:cNvPr id="30" name="TextBox 29">
            <a:extLst>
              <a:ext uri="{FF2B5EF4-FFF2-40B4-BE49-F238E27FC236}">
                <a16:creationId xmlns:a16="http://schemas.microsoft.com/office/drawing/2014/main" id="{036EFC1C-7B8B-4310-B566-4E8BD84EF8E7}"/>
              </a:ext>
            </a:extLst>
          </p:cNvPr>
          <p:cNvSpPr txBox="1"/>
          <p:nvPr/>
        </p:nvSpPr>
        <p:spPr>
          <a:xfrm>
            <a:off x="7549384" y="2023443"/>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15.4</a:t>
            </a:r>
          </a:p>
        </p:txBody>
      </p:sp>
      <p:sp>
        <p:nvSpPr>
          <p:cNvPr id="31" name="TextBox 30">
            <a:extLst>
              <a:ext uri="{FF2B5EF4-FFF2-40B4-BE49-F238E27FC236}">
                <a16:creationId xmlns:a16="http://schemas.microsoft.com/office/drawing/2014/main" id="{5893CA7C-9CD2-E50A-B4DD-DD7BB144E533}"/>
              </a:ext>
            </a:extLst>
          </p:cNvPr>
          <p:cNvSpPr txBox="1"/>
          <p:nvPr/>
        </p:nvSpPr>
        <p:spPr>
          <a:xfrm>
            <a:off x="7549384" y="2521832"/>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15.4</a:t>
            </a:r>
          </a:p>
        </p:txBody>
      </p:sp>
      <p:sp>
        <p:nvSpPr>
          <p:cNvPr id="32" name="TextBox 31">
            <a:extLst>
              <a:ext uri="{FF2B5EF4-FFF2-40B4-BE49-F238E27FC236}">
                <a16:creationId xmlns:a16="http://schemas.microsoft.com/office/drawing/2014/main" id="{899F5F3E-5978-22D1-A95C-398B05B244DE}"/>
              </a:ext>
            </a:extLst>
          </p:cNvPr>
          <p:cNvSpPr txBox="1"/>
          <p:nvPr/>
        </p:nvSpPr>
        <p:spPr>
          <a:xfrm>
            <a:off x="7549384" y="3285079"/>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34.6</a:t>
            </a:r>
          </a:p>
        </p:txBody>
      </p:sp>
      <p:sp>
        <p:nvSpPr>
          <p:cNvPr id="33" name="TextBox 32">
            <a:extLst>
              <a:ext uri="{FF2B5EF4-FFF2-40B4-BE49-F238E27FC236}">
                <a16:creationId xmlns:a16="http://schemas.microsoft.com/office/drawing/2014/main" id="{499DEA4E-4CE3-02FE-4998-2722F3831652}"/>
              </a:ext>
            </a:extLst>
          </p:cNvPr>
          <p:cNvSpPr txBox="1"/>
          <p:nvPr/>
        </p:nvSpPr>
        <p:spPr>
          <a:xfrm>
            <a:off x="7549384" y="4321860"/>
            <a:ext cx="48282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26.9</a:t>
            </a:r>
          </a:p>
        </p:txBody>
      </p:sp>
      <p:sp>
        <p:nvSpPr>
          <p:cNvPr id="34" name="TextBox 33">
            <a:extLst>
              <a:ext uri="{FF2B5EF4-FFF2-40B4-BE49-F238E27FC236}">
                <a16:creationId xmlns:a16="http://schemas.microsoft.com/office/drawing/2014/main" id="{3973B5FA-6ED1-2683-76D6-55FDFE4435D8}"/>
              </a:ext>
            </a:extLst>
          </p:cNvPr>
          <p:cNvSpPr txBox="1"/>
          <p:nvPr/>
        </p:nvSpPr>
        <p:spPr>
          <a:xfrm>
            <a:off x="7591863" y="4838897"/>
            <a:ext cx="39786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ProximaNova-Regular"/>
                <a:rtl val="0"/>
              </a:rPr>
              <a:t>3.8</a:t>
            </a:r>
          </a:p>
        </p:txBody>
      </p:sp>
      <p:sp>
        <p:nvSpPr>
          <p:cNvPr id="35" name="TextBox 34">
            <a:extLst>
              <a:ext uri="{FF2B5EF4-FFF2-40B4-BE49-F238E27FC236}">
                <a16:creationId xmlns:a16="http://schemas.microsoft.com/office/drawing/2014/main" id="{63C474FB-22B9-3CA4-070A-9954A41088E9}"/>
              </a:ext>
            </a:extLst>
          </p:cNvPr>
          <p:cNvSpPr txBox="1"/>
          <p:nvPr/>
        </p:nvSpPr>
        <p:spPr>
          <a:xfrm>
            <a:off x="8379975" y="3815843"/>
            <a:ext cx="506870" cy="26160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ProximaNova-Regular"/>
                <a:rtl val="0"/>
              </a:rPr>
              <a:t>MRR</a:t>
            </a:r>
            <a:endParaRPr kumimoji="0" lang="en-US"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endParaRPr>
          </a:p>
        </p:txBody>
      </p:sp>
      <p:sp>
        <p:nvSpPr>
          <p:cNvPr id="36" name="TextBox 35">
            <a:extLst>
              <a:ext uri="{FF2B5EF4-FFF2-40B4-BE49-F238E27FC236}">
                <a16:creationId xmlns:a16="http://schemas.microsoft.com/office/drawing/2014/main" id="{16965565-87C9-166B-BAD0-424A37EAC466}"/>
              </a:ext>
            </a:extLst>
          </p:cNvPr>
          <p:cNvSpPr txBox="1"/>
          <p:nvPr/>
        </p:nvSpPr>
        <p:spPr>
          <a:xfrm>
            <a:off x="8418549" y="4028735"/>
            <a:ext cx="466795" cy="26160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65%</a:t>
            </a:r>
          </a:p>
        </p:txBody>
      </p:sp>
      <p:grpSp>
        <p:nvGrpSpPr>
          <p:cNvPr id="37" name="Graphic 289">
            <a:extLst>
              <a:ext uri="{FF2B5EF4-FFF2-40B4-BE49-F238E27FC236}">
                <a16:creationId xmlns:a16="http://schemas.microsoft.com/office/drawing/2014/main" id="{60409EEF-556B-CB47-7373-3DC94E87A4D6}"/>
              </a:ext>
            </a:extLst>
          </p:cNvPr>
          <p:cNvGrpSpPr/>
          <p:nvPr/>
        </p:nvGrpSpPr>
        <p:grpSpPr>
          <a:xfrm>
            <a:off x="8148768" y="2979553"/>
            <a:ext cx="231170" cy="2058705"/>
            <a:chOff x="11038995" y="3036935"/>
            <a:chExt cx="155752" cy="1211325"/>
          </a:xfrm>
          <a:noFill/>
        </p:grpSpPr>
        <p:sp>
          <p:nvSpPr>
            <p:cNvPr id="204" name="Freeform 495">
              <a:extLst>
                <a:ext uri="{FF2B5EF4-FFF2-40B4-BE49-F238E27FC236}">
                  <a16:creationId xmlns:a16="http://schemas.microsoft.com/office/drawing/2014/main" id="{6FFA74E4-7EF7-70AA-E650-A50C10EDED36}"/>
                </a:ext>
              </a:extLst>
            </p:cNvPr>
            <p:cNvSpPr/>
            <p:nvPr/>
          </p:nvSpPr>
          <p:spPr>
            <a:xfrm>
              <a:off x="11038995" y="3036935"/>
              <a:ext cx="77876" cy="1211325"/>
            </a:xfrm>
            <a:custGeom>
              <a:avLst/>
              <a:gdLst>
                <a:gd name="connsiteX0" fmla="*/ 0 w 77876"/>
                <a:gd name="connsiteY0" fmla="*/ 1211326 h 1211325"/>
                <a:gd name="connsiteX1" fmla="*/ 77877 w 77876"/>
                <a:gd name="connsiteY1" fmla="*/ 1211326 h 1211325"/>
                <a:gd name="connsiteX2" fmla="*/ 77877 w 77876"/>
                <a:gd name="connsiteY2" fmla="*/ 0 h 1211325"/>
                <a:gd name="connsiteX3" fmla="*/ 0 w 77876"/>
                <a:gd name="connsiteY3" fmla="*/ 0 h 1211325"/>
              </a:gdLst>
              <a:ahLst/>
              <a:cxnLst>
                <a:cxn ang="0">
                  <a:pos x="connsiteX0" y="connsiteY0"/>
                </a:cxn>
                <a:cxn ang="0">
                  <a:pos x="connsiteX1" y="connsiteY1"/>
                </a:cxn>
                <a:cxn ang="0">
                  <a:pos x="connsiteX2" y="connsiteY2"/>
                </a:cxn>
                <a:cxn ang="0">
                  <a:pos x="connsiteX3" y="connsiteY3"/>
                </a:cxn>
              </a:cxnLst>
              <a:rect l="l" t="t" r="r" b="b"/>
              <a:pathLst>
                <a:path w="77876" h="1211325">
                  <a:moveTo>
                    <a:pt x="0" y="1211326"/>
                  </a:moveTo>
                  <a:lnTo>
                    <a:pt x="77877" y="1211326"/>
                  </a:lnTo>
                  <a:lnTo>
                    <a:pt x="77877" y="0"/>
                  </a:lnTo>
                  <a:lnTo>
                    <a:pt x="0" y="0"/>
                  </a:lnTo>
                </a:path>
              </a:pathLst>
            </a:custGeom>
            <a:noFill/>
            <a:ln w="6490"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5" name="Freeform 496">
              <a:extLst>
                <a:ext uri="{FF2B5EF4-FFF2-40B4-BE49-F238E27FC236}">
                  <a16:creationId xmlns:a16="http://schemas.microsoft.com/office/drawing/2014/main" id="{214440ED-99DE-6335-ABC9-E54EE79AD90A}"/>
                </a:ext>
              </a:extLst>
            </p:cNvPr>
            <p:cNvSpPr/>
            <p:nvPr/>
          </p:nvSpPr>
          <p:spPr>
            <a:xfrm>
              <a:off x="11116871" y="3642641"/>
              <a:ext cx="77876" cy="8652"/>
            </a:xfrm>
            <a:custGeom>
              <a:avLst/>
              <a:gdLst>
                <a:gd name="connsiteX0" fmla="*/ 0 w 77876"/>
                <a:gd name="connsiteY0" fmla="*/ 0 h 8652"/>
                <a:gd name="connsiteX1" fmla="*/ 77877 w 77876"/>
                <a:gd name="connsiteY1" fmla="*/ 0 h 8652"/>
              </a:gdLst>
              <a:ahLst/>
              <a:cxnLst>
                <a:cxn ang="0">
                  <a:pos x="connsiteX0" y="connsiteY0"/>
                </a:cxn>
                <a:cxn ang="0">
                  <a:pos x="connsiteX1" y="connsiteY1"/>
                </a:cxn>
              </a:cxnLst>
              <a:rect l="l" t="t" r="r" b="b"/>
              <a:pathLst>
                <a:path w="77876" h="8652">
                  <a:moveTo>
                    <a:pt x="0" y="0"/>
                  </a:moveTo>
                  <a:lnTo>
                    <a:pt x="77877" y="0"/>
                  </a:lnTo>
                </a:path>
              </a:pathLst>
            </a:custGeom>
            <a:ln w="6490"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8" name="TextBox 37">
            <a:extLst>
              <a:ext uri="{FF2B5EF4-FFF2-40B4-BE49-F238E27FC236}">
                <a16:creationId xmlns:a16="http://schemas.microsoft.com/office/drawing/2014/main" id="{C6414D9D-8D46-FBB0-D82B-B2E5A58F2F75}"/>
              </a:ext>
            </a:extLst>
          </p:cNvPr>
          <p:cNvSpPr txBox="1"/>
          <p:nvPr/>
        </p:nvSpPr>
        <p:spPr>
          <a:xfrm>
            <a:off x="3805152" y="4783985"/>
            <a:ext cx="26962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0</a:t>
            </a:r>
          </a:p>
        </p:txBody>
      </p:sp>
      <p:sp>
        <p:nvSpPr>
          <p:cNvPr id="39" name="Freeform 503">
            <a:extLst>
              <a:ext uri="{FF2B5EF4-FFF2-40B4-BE49-F238E27FC236}">
                <a16:creationId xmlns:a16="http://schemas.microsoft.com/office/drawing/2014/main" id="{787FE9CE-E976-1E66-EC47-B2234F387D13}"/>
              </a:ext>
            </a:extLst>
          </p:cNvPr>
          <p:cNvSpPr/>
          <p:nvPr/>
        </p:nvSpPr>
        <p:spPr>
          <a:xfrm>
            <a:off x="4053015" y="4934640"/>
            <a:ext cx="269626" cy="112738"/>
          </a:xfrm>
          <a:custGeom>
            <a:avLst/>
            <a:gdLst>
              <a:gd name="connsiteX0" fmla="*/ 0 w 122612"/>
              <a:gd name="connsiteY0" fmla="*/ 0 h 44822"/>
              <a:gd name="connsiteX1" fmla="*/ 77877 w 122612"/>
              <a:gd name="connsiteY1" fmla="*/ 0 h 44822"/>
              <a:gd name="connsiteX2" fmla="*/ 122613 w 122612"/>
              <a:gd name="connsiteY2" fmla="*/ 44822 h 44822"/>
            </a:gdLst>
            <a:ahLst/>
            <a:cxnLst>
              <a:cxn ang="0">
                <a:pos x="connsiteX0" y="connsiteY0"/>
              </a:cxn>
              <a:cxn ang="0">
                <a:pos x="connsiteX1" y="connsiteY1"/>
              </a:cxn>
              <a:cxn ang="0">
                <a:pos x="connsiteX2" y="connsiteY2"/>
              </a:cxn>
            </a:cxnLst>
            <a:rect l="l" t="t" r="r" b="b"/>
            <a:pathLst>
              <a:path w="122612" h="44822">
                <a:moveTo>
                  <a:pt x="0" y="0"/>
                </a:moveTo>
                <a:lnTo>
                  <a:pt x="77877" y="0"/>
                </a:lnTo>
                <a:lnTo>
                  <a:pt x="122613" y="44822"/>
                </a:lnTo>
              </a:path>
            </a:pathLst>
          </a:custGeom>
          <a:noFill/>
          <a:ln w="6490"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B98D6F14-70DB-9982-93BB-5BA87B00769D}"/>
              </a:ext>
            </a:extLst>
          </p:cNvPr>
          <p:cNvSpPr txBox="1"/>
          <p:nvPr/>
        </p:nvSpPr>
        <p:spPr>
          <a:xfrm>
            <a:off x="5403707" y="4819354"/>
            <a:ext cx="26962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0</a:t>
            </a:r>
          </a:p>
        </p:txBody>
      </p:sp>
      <p:sp>
        <p:nvSpPr>
          <p:cNvPr id="41" name="Freeform 505">
            <a:extLst>
              <a:ext uri="{FF2B5EF4-FFF2-40B4-BE49-F238E27FC236}">
                <a16:creationId xmlns:a16="http://schemas.microsoft.com/office/drawing/2014/main" id="{FE75CB7D-1BC7-1983-830B-E9FA0BE41159}"/>
              </a:ext>
            </a:extLst>
          </p:cNvPr>
          <p:cNvSpPr/>
          <p:nvPr/>
        </p:nvSpPr>
        <p:spPr>
          <a:xfrm>
            <a:off x="5619458" y="4934639"/>
            <a:ext cx="244737" cy="112738"/>
          </a:xfrm>
          <a:custGeom>
            <a:avLst/>
            <a:gdLst>
              <a:gd name="connsiteX0" fmla="*/ 0 w 122612"/>
              <a:gd name="connsiteY0" fmla="*/ 0 h 44822"/>
              <a:gd name="connsiteX1" fmla="*/ 77877 w 122612"/>
              <a:gd name="connsiteY1" fmla="*/ 0 h 44822"/>
              <a:gd name="connsiteX2" fmla="*/ 122613 w 122612"/>
              <a:gd name="connsiteY2" fmla="*/ 44822 h 44822"/>
            </a:gdLst>
            <a:ahLst/>
            <a:cxnLst>
              <a:cxn ang="0">
                <a:pos x="connsiteX0" y="connsiteY0"/>
              </a:cxn>
              <a:cxn ang="0">
                <a:pos x="connsiteX1" y="connsiteY1"/>
              </a:cxn>
              <a:cxn ang="0">
                <a:pos x="connsiteX2" y="connsiteY2"/>
              </a:cxn>
            </a:cxnLst>
            <a:rect l="l" t="t" r="r" b="b"/>
            <a:pathLst>
              <a:path w="122612" h="44822">
                <a:moveTo>
                  <a:pt x="0" y="0"/>
                </a:moveTo>
                <a:lnTo>
                  <a:pt x="77877" y="0"/>
                </a:lnTo>
                <a:lnTo>
                  <a:pt x="122613" y="44822"/>
                </a:lnTo>
              </a:path>
            </a:pathLst>
          </a:custGeom>
          <a:noFill/>
          <a:ln w="6490" cap="flat">
            <a:solidFill>
              <a:srgbClr val="000000"/>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437A33E0-EB23-99AD-E542-F79713C9F6CF}"/>
              </a:ext>
            </a:extLst>
          </p:cNvPr>
          <p:cNvSpPr txBox="1"/>
          <p:nvPr/>
        </p:nvSpPr>
        <p:spPr>
          <a:xfrm>
            <a:off x="3138581" y="4887482"/>
            <a:ext cx="26962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0</a:t>
            </a:r>
          </a:p>
        </p:txBody>
      </p:sp>
      <p:sp>
        <p:nvSpPr>
          <p:cNvPr id="43" name="TextBox 42">
            <a:extLst>
              <a:ext uri="{FF2B5EF4-FFF2-40B4-BE49-F238E27FC236}">
                <a16:creationId xmlns:a16="http://schemas.microsoft.com/office/drawing/2014/main" id="{BAF892D5-0036-50A7-7006-A1B28A39DF33}"/>
              </a:ext>
            </a:extLst>
          </p:cNvPr>
          <p:cNvSpPr txBox="1"/>
          <p:nvPr/>
        </p:nvSpPr>
        <p:spPr>
          <a:xfrm>
            <a:off x="3053623" y="4585431"/>
            <a:ext cx="3545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10</a:t>
            </a:r>
          </a:p>
        </p:txBody>
      </p:sp>
      <p:sp>
        <p:nvSpPr>
          <p:cNvPr id="44" name="TextBox 43">
            <a:extLst>
              <a:ext uri="{FF2B5EF4-FFF2-40B4-BE49-F238E27FC236}">
                <a16:creationId xmlns:a16="http://schemas.microsoft.com/office/drawing/2014/main" id="{5433E5AF-148A-A2D5-3F3F-683997739D73}"/>
              </a:ext>
            </a:extLst>
          </p:cNvPr>
          <p:cNvSpPr txBox="1"/>
          <p:nvPr/>
        </p:nvSpPr>
        <p:spPr>
          <a:xfrm>
            <a:off x="3053623" y="4283527"/>
            <a:ext cx="3545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20</a:t>
            </a:r>
          </a:p>
        </p:txBody>
      </p:sp>
      <p:sp>
        <p:nvSpPr>
          <p:cNvPr id="45" name="TextBox 44">
            <a:extLst>
              <a:ext uri="{FF2B5EF4-FFF2-40B4-BE49-F238E27FC236}">
                <a16:creationId xmlns:a16="http://schemas.microsoft.com/office/drawing/2014/main" id="{363D0419-1395-130A-99A9-9DCA47E91027}"/>
              </a:ext>
            </a:extLst>
          </p:cNvPr>
          <p:cNvSpPr txBox="1"/>
          <p:nvPr/>
        </p:nvSpPr>
        <p:spPr>
          <a:xfrm>
            <a:off x="3062269" y="3964699"/>
            <a:ext cx="3545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30</a:t>
            </a:r>
          </a:p>
        </p:txBody>
      </p:sp>
      <p:sp>
        <p:nvSpPr>
          <p:cNvPr id="46" name="TextBox 45">
            <a:extLst>
              <a:ext uri="{FF2B5EF4-FFF2-40B4-BE49-F238E27FC236}">
                <a16:creationId xmlns:a16="http://schemas.microsoft.com/office/drawing/2014/main" id="{C14177BF-7179-1FD3-7486-D9597C2E194D}"/>
              </a:ext>
            </a:extLst>
          </p:cNvPr>
          <p:cNvSpPr txBox="1"/>
          <p:nvPr/>
        </p:nvSpPr>
        <p:spPr>
          <a:xfrm>
            <a:off x="3062012" y="3646019"/>
            <a:ext cx="3545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40</a:t>
            </a:r>
          </a:p>
        </p:txBody>
      </p:sp>
      <p:sp>
        <p:nvSpPr>
          <p:cNvPr id="47" name="TextBox 46">
            <a:extLst>
              <a:ext uri="{FF2B5EF4-FFF2-40B4-BE49-F238E27FC236}">
                <a16:creationId xmlns:a16="http://schemas.microsoft.com/office/drawing/2014/main" id="{AB600126-60DA-A63E-AC47-E1955A9E00C7}"/>
              </a:ext>
            </a:extLst>
          </p:cNvPr>
          <p:cNvSpPr txBox="1"/>
          <p:nvPr/>
        </p:nvSpPr>
        <p:spPr>
          <a:xfrm>
            <a:off x="3053623" y="3327338"/>
            <a:ext cx="3545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50</a:t>
            </a:r>
          </a:p>
        </p:txBody>
      </p:sp>
      <p:sp>
        <p:nvSpPr>
          <p:cNvPr id="48" name="TextBox 47">
            <a:extLst>
              <a:ext uri="{FF2B5EF4-FFF2-40B4-BE49-F238E27FC236}">
                <a16:creationId xmlns:a16="http://schemas.microsoft.com/office/drawing/2014/main" id="{AF2B174E-6EFA-7D31-04CB-AC51C12EB87A}"/>
              </a:ext>
            </a:extLst>
          </p:cNvPr>
          <p:cNvSpPr txBox="1"/>
          <p:nvPr/>
        </p:nvSpPr>
        <p:spPr>
          <a:xfrm>
            <a:off x="3053623" y="3008509"/>
            <a:ext cx="3545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60</a:t>
            </a:r>
          </a:p>
        </p:txBody>
      </p:sp>
      <p:sp>
        <p:nvSpPr>
          <p:cNvPr id="49" name="TextBox 48">
            <a:extLst>
              <a:ext uri="{FF2B5EF4-FFF2-40B4-BE49-F238E27FC236}">
                <a16:creationId xmlns:a16="http://schemas.microsoft.com/office/drawing/2014/main" id="{BCCDA9C3-AFAD-0E01-1B62-6B8C0A0C43CA}"/>
              </a:ext>
            </a:extLst>
          </p:cNvPr>
          <p:cNvSpPr txBox="1"/>
          <p:nvPr/>
        </p:nvSpPr>
        <p:spPr>
          <a:xfrm>
            <a:off x="3054608" y="2689827"/>
            <a:ext cx="3545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70</a:t>
            </a:r>
          </a:p>
        </p:txBody>
      </p:sp>
      <p:sp>
        <p:nvSpPr>
          <p:cNvPr id="50" name="TextBox 49">
            <a:extLst>
              <a:ext uri="{FF2B5EF4-FFF2-40B4-BE49-F238E27FC236}">
                <a16:creationId xmlns:a16="http://schemas.microsoft.com/office/drawing/2014/main" id="{F84295CC-0337-FCEA-8EA4-9F190FF22CB7}"/>
              </a:ext>
            </a:extLst>
          </p:cNvPr>
          <p:cNvSpPr txBox="1"/>
          <p:nvPr/>
        </p:nvSpPr>
        <p:spPr>
          <a:xfrm>
            <a:off x="3053623" y="2370998"/>
            <a:ext cx="3545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80</a:t>
            </a:r>
          </a:p>
        </p:txBody>
      </p:sp>
      <p:sp>
        <p:nvSpPr>
          <p:cNvPr id="51" name="TextBox 50">
            <a:extLst>
              <a:ext uri="{FF2B5EF4-FFF2-40B4-BE49-F238E27FC236}">
                <a16:creationId xmlns:a16="http://schemas.microsoft.com/office/drawing/2014/main" id="{2E880E23-6B6F-C81F-C350-A92865700791}"/>
              </a:ext>
            </a:extLst>
          </p:cNvPr>
          <p:cNvSpPr txBox="1"/>
          <p:nvPr/>
        </p:nvSpPr>
        <p:spPr>
          <a:xfrm>
            <a:off x="3053623" y="2052317"/>
            <a:ext cx="35458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90</a:t>
            </a:r>
          </a:p>
        </p:txBody>
      </p:sp>
      <p:sp>
        <p:nvSpPr>
          <p:cNvPr id="52" name="TextBox 51">
            <a:extLst>
              <a:ext uri="{FF2B5EF4-FFF2-40B4-BE49-F238E27FC236}">
                <a16:creationId xmlns:a16="http://schemas.microsoft.com/office/drawing/2014/main" id="{EEFB8338-B482-C1CE-503E-C10C8E04FA9A}"/>
              </a:ext>
            </a:extLst>
          </p:cNvPr>
          <p:cNvSpPr txBox="1"/>
          <p:nvPr/>
        </p:nvSpPr>
        <p:spPr>
          <a:xfrm>
            <a:off x="2950736" y="1733638"/>
            <a:ext cx="43954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100</a:t>
            </a:r>
          </a:p>
        </p:txBody>
      </p:sp>
      <p:sp>
        <p:nvSpPr>
          <p:cNvPr id="53" name="TextBox 52">
            <a:extLst>
              <a:ext uri="{FF2B5EF4-FFF2-40B4-BE49-F238E27FC236}">
                <a16:creationId xmlns:a16="http://schemas.microsoft.com/office/drawing/2014/main" id="{75F03F97-B719-D6B0-29DF-A6BCCF0DE24C}"/>
              </a:ext>
            </a:extLst>
          </p:cNvPr>
          <p:cNvSpPr txBox="1"/>
          <p:nvPr/>
        </p:nvSpPr>
        <p:spPr>
          <a:xfrm rot="16200000">
            <a:off x="2413370" y="3289045"/>
            <a:ext cx="1005404" cy="276999"/>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Bold"/>
                <a:rtl val="0"/>
              </a:rPr>
              <a:t>Patients, %</a:t>
            </a:r>
          </a:p>
        </p:txBody>
      </p:sp>
      <p:sp>
        <p:nvSpPr>
          <p:cNvPr id="54" name="TextBox 53">
            <a:extLst>
              <a:ext uri="{FF2B5EF4-FFF2-40B4-BE49-F238E27FC236}">
                <a16:creationId xmlns:a16="http://schemas.microsoft.com/office/drawing/2014/main" id="{6F52EF70-03E4-C0AC-5B29-BEB537AB2F63}"/>
              </a:ext>
            </a:extLst>
          </p:cNvPr>
          <p:cNvSpPr txBox="1"/>
          <p:nvPr/>
        </p:nvSpPr>
        <p:spPr>
          <a:xfrm>
            <a:off x="4087528" y="5111533"/>
            <a:ext cx="1035861"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Zanubrutinib</a:t>
            </a:r>
          </a:p>
        </p:txBody>
      </p:sp>
      <p:sp>
        <p:nvSpPr>
          <p:cNvPr id="55" name="TextBox 54">
            <a:extLst>
              <a:ext uri="{FF2B5EF4-FFF2-40B4-BE49-F238E27FC236}">
                <a16:creationId xmlns:a16="http://schemas.microsoft.com/office/drawing/2014/main" id="{C3213FEF-BC42-9028-5015-066C3AB1CD98}"/>
              </a:ext>
            </a:extLst>
          </p:cNvPr>
          <p:cNvSpPr txBox="1"/>
          <p:nvPr/>
        </p:nvSpPr>
        <p:spPr>
          <a:xfrm>
            <a:off x="3878506" y="5393063"/>
            <a:ext cx="1382110" cy="338554"/>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Bold"/>
                <a:rtl val="0"/>
              </a:rPr>
              <a:t>17.9 months</a:t>
            </a:r>
          </a:p>
        </p:txBody>
      </p:sp>
      <p:sp>
        <p:nvSpPr>
          <p:cNvPr id="56" name="TextBox 55">
            <a:extLst>
              <a:ext uri="{FF2B5EF4-FFF2-40B4-BE49-F238E27FC236}">
                <a16:creationId xmlns:a16="http://schemas.microsoft.com/office/drawing/2014/main" id="{B464D2A4-30E6-F997-CEDF-F5105AF63517}"/>
              </a:ext>
            </a:extLst>
          </p:cNvPr>
          <p:cNvSpPr txBox="1"/>
          <p:nvPr/>
        </p:nvSpPr>
        <p:spPr>
          <a:xfrm>
            <a:off x="2916631" y="5393063"/>
            <a:ext cx="639919" cy="338554"/>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Bold"/>
                <a:rtl val="0"/>
              </a:rPr>
              <a:t>mFU</a:t>
            </a:r>
          </a:p>
        </p:txBody>
      </p:sp>
      <p:sp>
        <p:nvSpPr>
          <p:cNvPr id="57" name="TextBox 56">
            <a:extLst>
              <a:ext uri="{FF2B5EF4-FFF2-40B4-BE49-F238E27FC236}">
                <a16:creationId xmlns:a16="http://schemas.microsoft.com/office/drawing/2014/main" id="{A5BFA81B-3549-7FEE-899F-A260A962630C}"/>
              </a:ext>
            </a:extLst>
          </p:cNvPr>
          <p:cNvSpPr txBox="1"/>
          <p:nvPr/>
        </p:nvSpPr>
        <p:spPr>
          <a:xfrm>
            <a:off x="5715228" y="5111533"/>
            <a:ext cx="1035861"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Zanubrutinib</a:t>
            </a:r>
          </a:p>
        </p:txBody>
      </p:sp>
      <p:sp>
        <p:nvSpPr>
          <p:cNvPr id="58" name="TextBox 57">
            <a:extLst>
              <a:ext uri="{FF2B5EF4-FFF2-40B4-BE49-F238E27FC236}">
                <a16:creationId xmlns:a16="http://schemas.microsoft.com/office/drawing/2014/main" id="{1CBB5FBD-3273-4C86-F6DA-B57495AA81B3}"/>
              </a:ext>
            </a:extLst>
          </p:cNvPr>
          <p:cNvSpPr txBox="1"/>
          <p:nvPr/>
        </p:nvSpPr>
        <p:spPr>
          <a:xfrm>
            <a:off x="5480916" y="5393063"/>
            <a:ext cx="1382110" cy="338554"/>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Bold"/>
                <a:rtl val="0"/>
              </a:rPr>
              <a:t>28.9 months</a:t>
            </a:r>
          </a:p>
        </p:txBody>
      </p:sp>
      <p:sp>
        <p:nvSpPr>
          <p:cNvPr id="59" name="TextBox 58">
            <a:extLst>
              <a:ext uri="{FF2B5EF4-FFF2-40B4-BE49-F238E27FC236}">
                <a16:creationId xmlns:a16="http://schemas.microsoft.com/office/drawing/2014/main" id="{6F2B0AB6-CB5F-DB4C-2A4C-99FEFABB9F6D}"/>
              </a:ext>
            </a:extLst>
          </p:cNvPr>
          <p:cNvSpPr txBox="1"/>
          <p:nvPr/>
        </p:nvSpPr>
        <p:spPr>
          <a:xfrm>
            <a:off x="7286321" y="5100320"/>
            <a:ext cx="1035861"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Zanubrutinib</a:t>
            </a:r>
          </a:p>
        </p:txBody>
      </p:sp>
      <p:sp>
        <p:nvSpPr>
          <p:cNvPr id="60" name="TextBox 59">
            <a:extLst>
              <a:ext uri="{FF2B5EF4-FFF2-40B4-BE49-F238E27FC236}">
                <a16:creationId xmlns:a16="http://schemas.microsoft.com/office/drawing/2014/main" id="{C4B80244-6AE1-A682-2663-7FB40B52F423}"/>
              </a:ext>
            </a:extLst>
          </p:cNvPr>
          <p:cNvSpPr txBox="1"/>
          <p:nvPr/>
        </p:nvSpPr>
        <p:spPr>
          <a:xfrm>
            <a:off x="7099895" y="5393063"/>
            <a:ext cx="1382110" cy="338554"/>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Bold"/>
                <a:rtl val="0"/>
              </a:rPr>
              <a:t>42.9 months</a:t>
            </a:r>
          </a:p>
        </p:txBody>
      </p:sp>
      <p:sp>
        <p:nvSpPr>
          <p:cNvPr id="62" name="TextBox 61">
            <a:extLst>
              <a:ext uri="{FF2B5EF4-FFF2-40B4-BE49-F238E27FC236}">
                <a16:creationId xmlns:a16="http://schemas.microsoft.com/office/drawing/2014/main" id="{A2FB84DF-0A32-C6D1-DD06-1787C61CCA43}"/>
              </a:ext>
            </a:extLst>
          </p:cNvPr>
          <p:cNvSpPr txBox="1"/>
          <p:nvPr/>
        </p:nvSpPr>
        <p:spPr>
          <a:xfrm>
            <a:off x="8736405" y="1819296"/>
            <a:ext cx="39786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PD</a:t>
            </a:r>
          </a:p>
        </p:txBody>
      </p:sp>
      <p:sp>
        <p:nvSpPr>
          <p:cNvPr id="63" name="TextBox 62">
            <a:extLst>
              <a:ext uri="{FF2B5EF4-FFF2-40B4-BE49-F238E27FC236}">
                <a16:creationId xmlns:a16="http://schemas.microsoft.com/office/drawing/2014/main" id="{FBFAF696-97F5-2248-7D8C-434B7110CC93}"/>
              </a:ext>
            </a:extLst>
          </p:cNvPr>
          <p:cNvSpPr txBox="1"/>
          <p:nvPr/>
        </p:nvSpPr>
        <p:spPr>
          <a:xfrm>
            <a:off x="8736405" y="2098714"/>
            <a:ext cx="39786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SD</a:t>
            </a:r>
          </a:p>
        </p:txBody>
      </p:sp>
      <p:sp>
        <p:nvSpPr>
          <p:cNvPr id="192" name="TextBox 191">
            <a:extLst>
              <a:ext uri="{FF2B5EF4-FFF2-40B4-BE49-F238E27FC236}">
                <a16:creationId xmlns:a16="http://schemas.microsoft.com/office/drawing/2014/main" id="{6CA0C2D7-862E-4EB2-F314-02DE80435B10}"/>
              </a:ext>
            </a:extLst>
          </p:cNvPr>
          <p:cNvSpPr txBox="1"/>
          <p:nvPr/>
        </p:nvSpPr>
        <p:spPr>
          <a:xfrm>
            <a:off x="8736405" y="2661514"/>
            <a:ext cx="397866"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PR</a:t>
            </a:r>
          </a:p>
        </p:txBody>
      </p:sp>
      <p:sp>
        <p:nvSpPr>
          <p:cNvPr id="193" name="TextBox 192">
            <a:extLst>
              <a:ext uri="{FF2B5EF4-FFF2-40B4-BE49-F238E27FC236}">
                <a16:creationId xmlns:a16="http://schemas.microsoft.com/office/drawing/2014/main" id="{75E4B778-FC47-1A6F-2B0B-71EB6E6DA29E}"/>
              </a:ext>
            </a:extLst>
          </p:cNvPr>
          <p:cNvSpPr txBox="1"/>
          <p:nvPr/>
        </p:nvSpPr>
        <p:spPr>
          <a:xfrm>
            <a:off x="8736405" y="2963874"/>
            <a:ext cx="620682"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VGPR</a:t>
            </a:r>
          </a:p>
        </p:txBody>
      </p:sp>
      <p:sp>
        <p:nvSpPr>
          <p:cNvPr id="194" name="TextBox 193">
            <a:extLst>
              <a:ext uri="{FF2B5EF4-FFF2-40B4-BE49-F238E27FC236}">
                <a16:creationId xmlns:a16="http://schemas.microsoft.com/office/drawing/2014/main" id="{CF504A28-7B48-DB59-E20C-BB82883D58DD}"/>
              </a:ext>
            </a:extLst>
          </p:cNvPr>
          <p:cNvSpPr txBox="1"/>
          <p:nvPr/>
        </p:nvSpPr>
        <p:spPr>
          <a:xfrm>
            <a:off x="8736405" y="3242407"/>
            <a:ext cx="405879"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CR</a:t>
            </a:r>
          </a:p>
        </p:txBody>
      </p:sp>
      <p:sp>
        <p:nvSpPr>
          <p:cNvPr id="196" name="TextBox 195">
            <a:extLst>
              <a:ext uri="{FF2B5EF4-FFF2-40B4-BE49-F238E27FC236}">
                <a16:creationId xmlns:a16="http://schemas.microsoft.com/office/drawing/2014/main" id="{581EF7F2-0BD9-6EEE-B2F8-D2A12AA7B6AD}"/>
              </a:ext>
            </a:extLst>
          </p:cNvPr>
          <p:cNvSpPr txBox="1"/>
          <p:nvPr/>
        </p:nvSpPr>
        <p:spPr>
          <a:xfrm>
            <a:off x="8736405" y="2378128"/>
            <a:ext cx="423513"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roximaNova-Regular"/>
                <a:rtl val="0"/>
              </a:rPr>
              <a:t>MR</a:t>
            </a:r>
          </a:p>
        </p:txBody>
      </p:sp>
      <p:sp>
        <p:nvSpPr>
          <p:cNvPr id="197" name="Freeform 544">
            <a:extLst>
              <a:ext uri="{FF2B5EF4-FFF2-40B4-BE49-F238E27FC236}">
                <a16:creationId xmlns:a16="http://schemas.microsoft.com/office/drawing/2014/main" id="{842016AF-98C8-1659-A315-E449F6533951}"/>
              </a:ext>
            </a:extLst>
          </p:cNvPr>
          <p:cNvSpPr/>
          <p:nvPr/>
        </p:nvSpPr>
        <p:spPr>
          <a:xfrm>
            <a:off x="8639601" y="1914833"/>
            <a:ext cx="115586" cy="132354"/>
          </a:xfrm>
          <a:custGeom>
            <a:avLst/>
            <a:gdLst>
              <a:gd name="connsiteX0" fmla="*/ 0 w 77876"/>
              <a:gd name="connsiteY0" fmla="*/ 0 h 77876"/>
              <a:gd name="connsiteX1" fmla="*/ 77877 w 77876"/>
              <a:gd name="connsiteY1" fmla="*/ 0 h 77876"/>
              <a:gd name="connsiteX2" fmla="*/ 77877 w 77876"/>
              <a:gd name="connsiteY2" fmla="*/ 77877 h 77876"/>
              <a:gd name="connsiteX3" fmla="*/ 0 w 77876"/>
              <a:gd name="connsiteY3" fmla="*/ 77877 h 77876"/>
            </a:gdLst>
            <a:ahLst/>
            <a:cxnLst>
              <a:cxn ang="0">
                <a:pos x="connsiteX0" y="connsiteY0"/>
              </a:cxn>
              <a:cxn ang="0">
                <a:pos x="connsiteX1" y="connsiteY1"/>
              </a:cxn>
              <a:cxn ang="0">
                <a:pos x="connsiteX2" y="connsiteY2"/>
              </a:cxn>
              <a:cxn ang="0">
                <a:pos x="connsiteX3" y="connsiteY3"/>
              </a:cxn>
            </a:cxnLst>
            <a:rect l="l" t="t" r="r" b="b"/>
            <a:pathLst>
              <a:path w="77876" h="77876">
                <a:moveTo>
                  <a:pt x="0" y="0"/>
                </a:moveTo>
                <a:lnTo>
                  <a:pt x="77877" y="0"/>
                </a:lnTo>
                <a:lnTo>
                  <a:pt x="77877" y="77877"/>
                </a:lnTo>
                <a:lnTo>
                  <a:pt x="0" y="77877"/>
                </a:lnTo>
                <a:close/>
              </a:path>
            </a:pathLst>
          </a:custGeom>
          <a:solidFill>
            <a:srgbClr val="64348C"/>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8" name="Freeform 545">
            <a:extLst>
              <a:ext uri="{FF2B5EF4-FFF2-40B4-BE49-F238E27FC236}">
                <a16:creationId xmlns:a16="http://schemas.microsoft.com/office/drawing/2014/main" id="{3C24D390-F3AA-8F51-6DB2-32979A23AB4A}"/>
              </a:ext>
            </a:extLst>
          </p:cNvPr>
          <p:cNvSpPr/>
          <p:nvPr/>
        </p:nvSpPr>
        <p:spPr>
          <a:xfrm>
            <a:off x="8639601" y="2186897"/>
            <a:ext cx="115586" cy="132354"/>
          </a:xfrm>
          <a:custGeom>
            <a:avLst/>
            <a:gdLst>
              <a:gd name="connsiteX0" fmla="*/ 0 w 77876"/>
              <a:gd name="connsiteY0" fmla="*/ 0 h 77876"/>
              <a:gd name="connsiteX1" fmla="*/ 77877 w 77876"/>
              <a:gd name="connsiteY1" fmla="*/ 0 h 77876"/>
              <a:gd name="connsiteX2" fmla="*/ 77877 w 77876"/>
              <a:gd name="connsiteY2" fmla="*/ 77877 h 77876"/>
              <a:gd name="connsiteX3" fmla="*/ 0 w 77876"/>
              <a:gd name="connsiteY3" fmla="*/ 77877 h 77876"/>
            </a:gdLst>
            <a:ahLst/>
            <a:cxnLst>
              <a:cxn ang="0">
                <a:pos x="connsiteX0" y="connsiteY0"/>
              </a:cxn>
              <a:cxn ang="0">
                <a:pos x="connsiteX1" y="connsiteY1"/>
              </a:cxn>
              <a:cxn ang="0">
                <a:pos x="connsiteX2" y="connsiteY2"/>
              </a:cxn>
              <a:cxn ang="0">
                <a:pos x="connsiteX3" y="connsiteY3"/>
              </a:cxn>
            </a:cxnLst>
            <a:rect l="l" t="t" r="r" b="b"/>
            <a:pathLst>
              <a:path w="77876" h="77876">
                <a:moveTo>
                  <a:pt x="0" y="0"/>
                </a:moveTo>
                <a:lnTo>
                  <a:pt x="77877" y="0"/>
                </a:lnTo>
                <a:lnTo>
                  <a:pt x="77877" y="77877"/>
                </a:lnTo>
                <a:lnTo>
                  <a:pt x="0" y="77877"/>
                </a:lnTo>
                <a:close/>
              </a:path>
            </a:pathLst>
          </a:custGeom>
          <a:solidFill>
            <a:srgbClr val="00878A"/>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0" name="Freeform 546">
            <a:extLst>
              <a:ext uri="{FF2B5EF4-FFF2-40B4-BE49-F238E27FC236}">
                <a16:creationId xmlns:a16="http://schemas.microsoft.com/office/drawing/2014/main" id="{7053C261-5D6D-B54E-BA8F-A073928E9B4B}"/>
              </a:ext>
            </a:extLst>
          </p:cNvPr>
          <p:cNvSpPr/>
          <p:nvPr/>
        </p:nvSpPr>
        <p:spPr>
          <a:xfrm>
            <a:off x="8639601" y="2481019"/>
            <a:ext cx="115586" cy="132354"/>
          </a:xfrm>
          <a:custGeom>
            <a:avLst/>
            <a:gdLst>
              <a:gd name="connsiteX0" fmla="*/ 0 w 77876"/>
              <a:gd name="connsiteY0" fmla="*/ 0 h 77876"/>
              <a:gd name="connsiteX1" fmla="*/ 77877 w 77876"/>
              <a:gd name="connsiteY1" fmla="*/ 0 h 77876"/>
              <a:gd name="connsiteX2" fmla="*/ 77877 w 77876"/>
              <a:gd name="connsiteY2" fmla="*/ 77877 h 77876"/>
              <a:gd name="connsiteX3" fmla="*/ 0 w 77876"/>
              <a:gd name="connsiteY3" fmla="*/ 77877 h 77876"/>
            </a:gdLst>
            <a:ahLst/>
            <a:cxnLst>
              <a:cxn ang="0">
                <a:pos x="connsiteX0" y="connsiteY0"/>
              </a:cxn>
              <a:cxn ang="0">
                <a:pos x="connsiteX1" y="connsiteY1"/>
              </a:cxn>
              <a:cxn ang="0">
                <a:pos x="connsiteX2" y="connsiteY2"/>
              </a:cxn>
              <a:cxn ang="0">
                <a:pos x="connsiteX3" y="connsiteY3"/>
              </a:cxn>
            </a:cxnLst>
            <a:rect l="l" t="t" r="r" b="b"/>
            <a:pathLst>
              <a:path w="77876" h="77876">
                <a:moveTo>
                  <a:pt x="0" y="0"/>
                </a:moveTo>
                <a:lnTo>
                  <a:pt x="77877" y="0"/>
                </a:lnTo>
                <a:lnTo>
                  <a:pt x="77877" y="77877"/>
                </a:lnTo>
                <a:lnTo>
                  <a:pt x="0" y="77877"/>
                </a:lnTo>
                <a:close/>
              </a:path>
            </a:pathLst>
          </a:custGeom>
          <a:solidFill>
            <a:srgbClr val="9BBA41"/>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1" name="Freeform 547">
            <a:extLst>
              <a:ext uri="{FF2B5EF4-FFF2-40B4-BE49-F238E27FC236}">
                <a16:creationId xmlns:a16="http://schemas.microsoft.com/office/drawing/2014/main" id="{244DB332-D540-2E54-12EA-135BAC87769C}"/>
              </a:ext>
            </a:extLst>
          </p:cNvPr>
          <p:cNvSpPr/>
          <p:nvPr/>
        </p:nvSpPr>
        <p:spPr>
          <a:xfrm>
            <a:off x="8639601" y="2767788"/>
            <a:ext cx="115586" cy="132354"/>
          </a:xfrm>
          <a:custGeom>
            <a:avLst/>
            <a:gdLst>
              <a:gd name="connsiteX0" fmla="*/ 0 w 77876"/>
              <a:gd name="connsiteY0" fmla="*/ 0 h 77876"/>
              <a:gd name="connsiteX1" fmla="*/ 77877 w 77876"/>
              <a:gd name="connsiteY1" fmla="*/ 0 h 77876"/>
              <a:gd name="connsiteX2" fmla="*/ 77877 w 77876"/>
              <a:gd name="connsiteY2" fmla="*/ 77877 h 77876"/>
              <a:gd name="connsiteX3" fmla="*/ 0 w 77876"/>
              <a:gd name="connsiteY3" fmla="*/ 77877 h 77876"/>
            </a:gdLst>
            <a:ahLst/>
            <a:cxnLst>
              <a:cxn ang="0">
                <a:pos x="connsiteX0" y="connsiteY0"/>
              </a:cxn>
              <a:cxn ang="0">
                <a:pos x="connsiteX1" y="connsiteY1"/>
              </a:cxn>
              <a:cxn ang="0">
                <a:pos x="connsiteX2" y="connsiteY2"/>
              </a:cxn>
              <a:cxn ang="0">
                <a:pos x="connsiteX3" y="connsiteY3"/>
              </a:cxn>
            </a:cxnLst>
            <a:rect l="l" t="t" r="r" b="b"/>
            <a:pathLst>
              <a:path w="77876" h="77876">
                <a:moveTo>
                  <a:pt x="0" y="0"/>
                </a:moveTo>
                <a:lnTo>
                  <a:pt x="77877" y="0"/>
                </a:lnTo>
                <a:lnTo>
                  <a:pt x="77877" y="77877"/>
                </a:lnTo>
                <a:lnTo>
                  <a:pt x="0" y="77877"/>
                </a:lnTo>
                <a:close/>
              </a:path>
            </a:pathLst>
          </a:custGeom>
          <a:solidFill>
            <a:srgbClr val="124783"/>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2" name="Freeform 548">
            <a:extLst>
              <a:ext uri="{FF2B5EF4-FFF2-40B4-BE49-F238E27FC236}">
                <a16:creationId xmlns:a16="http://schemas.microsoft.com/office/drawing/2014/main" id="{9C274A01-6492-8E43-A78C-AC5F0C628AF3}"/>
              </a:ext>
            </a:extLst>
          </p:cNvPr>
          <p:cNvSpPr/>
          <p:nvPr/>
        </p:nvSpPr>
        <p:spPr>
          <a:xfrm>
            <a:off x="8639601" y="3054558"/>
            <a:ext cx="115586" cy="132354"/>
          </a:xfrm>
          <a:custGeom>
            <a:avLst/>
            <a:gdLst>
              <a:gd name="connsiteX0" fmla="*/ 0 w 77876"/>
              <a:gd name="connsiteY0" fmla="*/ 0 h 77876"/>
              <a:gd name="connsiteX1" fmla="*/ 77877 w 77876"/>
              <a:gd name="connsiteY1" fmla="*/ 0 h 77876"/>
              <a:gd name="connsiteX2" fmla="*/ 77877 w 77876"/>
              <a:gd name="connsiteY2" fmla="*/ 77877 h 77876"/>
              <a:gd name="connsiteX3" fmla="*/ 0 w 77876"/>
              <a:gd name="connsiteY3" fmla="*/ 77877 h 77876"/>
            </a:gdLst>
            <a:ahLst/>
            <a:cxnLst>
              <a:cxn ang="0">
                <a:pos x="connsiteX0" y="connsiteY0"/>
              </a:cxn>
              <a:cxn ang="0">
                <a:pos x="connsiteX1" y="connsiteY1"/>
              </a:cxn>
              <a:cxn ang="0">
                <a:pos x="connsiteX2" y="connsiteY2"/>
              </a:cxn>
              <a:cxn ang="0">
                <a:pos x="connsiteX3" y="connsiteY3"/>
              </a:cxn>
            </a:cxnLst>
            <a:rect l="l" t="t" r="r" b="b"/>
            <a:pathLst>
              <a:path w="77876" h="77876">
                <a:moveTo>
                  <a:pt x="0" y="0"/>
                </a:moveTo>
                <a:lnTo>
                  <a:pt x="77877" y="0"/>
                </a:lnTo>
                <a:lnTo>
                  <a:pt x="77877" y="77877"/>
                </a:lnTo>
                <a:lnTo>
                  <a:pt x="0" y="77877"/>
                </a:lnTo>
                <a:close/>
              </a:path>
            </a:pathLst>
          </a:custGeom>
          <a:solidFill>
            <a:srgbClr val="2F4053"/>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3" name="Freeform 549">
            <a:extLst>
              <a:ext uri="{FF2B5EF4-FFF2-40B4-BE49-F238E27FC236}">
                <a16:creationId xmlns:a16="http://schemas.microsoft.com/office/drawing/2014/main" id="{083DB4A8-008D-F90D-E0A9-07B1EBD2AC75}"/>
              </a:ext>
            </a:extLst>
          </p:cNvPr>
          <p:cNvSpPr/>
          <p:nvPr/>
        </p:nvSpPr>
        <p:spPr>
          <a:xfrm>
            <a:off x="8639601" y="3333974"/>
            <a:ext cx="115586" cy="132354"/>
          </a:xfrm>
          <a:custGeom>
            <a:avLst/>
            <a:gdLst>
              <a:gd name="connsiteX0" fmla="*/ 0 w 77876"/>
              <a:gd name="connsiteY0" fmla="*/ 0 h 77876"/>
              <a:gd name="connsiteX1" fmla="*/ 77877 w 77876"/>
              <a:gd name="connsiteY1" fmla="*/ 0 h 77876"/>
              <a:gd name="connsiteX2" fmla="*/ 77877 w 77876"/>
              <a:gd name="connsiteY2" fmla="*/ 77877 h 77876"/>
              <a:gd name="connsiteX3" fmla="*/ 0 w 77876"/>
              <a:gd name="connsiteY3" fmla="*/ 77877 h 77876"/>
            </a:gdLst>
            <a:ahLst/>
            <a:cxnLst>
              <a:cxn ang="0">
                <a:pos x="connsiteX0" y="connsiteY0"/>
              </a:cxn>
              <a:cxn ang="0">
                <a:pos x="connsiteX1" y="connsiteY1"/>
              </a:cxn>
              <a:cxn ang="0">
                <a:pos x="connsiteX2" y="connsiteY2"/>
              </a:cxn>
              <a:cxn ang="0">
                <a:pos x="connsiteX3" y="connsiteY3"/>
              </a:cxn>
            </a:cxnLst>
            <a:rect l="l" t="t" r="r" b="b"/>
            <a:pathLst>
              <a:path w="77876" h="77876">
                <a:moveTo>
                  <a:pt x="0" y="0"/>
                </a:moveTo>
                <a:lnTo>
                  <a:pt x="77877" y="0"/>
                </a:lnTo>
                <a:lnTo>
                  <a:pt x="77877" y="77877"/>
                </a:lnTo>
                <a:lnTo>
                  <a:pt x="0" y="77877"/>
                </a:lnTo>
                <a:close/>
              </a:path>
            </a:pathLst>
          </a:custGeom>
          <a:solidFill>
            <a:srgbClr val="D41D22"/>
          </a:solidFill>
          <a:ln w="8653"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30C950B-2C8F-12F7-50F0-AB2823F609E1}"/>
              </a:ext>
            </a:extLst>
          </p:cNvPr>
          <p:cNvSpPr txBox="1"/>
          <p:nvPr/>
        </p:nvSpPr>
        <p:spPr>
          <a:xfrm>
            <a:off x="883579" y="5753589"/>
            <a:ext cx="1059464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Data cutoff: October 31,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CR, complete response;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type 4;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mFU</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median follow-up; MR, major response;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MRR</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major response rate;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a:t>
            </a:r>
            <a:b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b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PD, progressive disease; PR, partial response; SD, stable disease;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VGPR</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very good partial response; WT, wild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1) Dimopoulos MA et al. Presented at the 11th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IWWM</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October 27-30, 2022; Session XI: Plenary Session II, Presentation WM042. Available at: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hlinkClick r:id="rId3"/>
              </a:rPr>
              <a:t>Dimopoulos_BGB-3111-302_IWWM_Presentation_2022.pdf</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a:t>
            </a:r>
            <a:b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b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2) </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Dimopoulos MA et al. </a:t>
            </a:r>
            <a:r>
              <a:rPr kumimoji="0" lang="it-IT" sz="900" b="0" i="0" u="none" strike="noStrike" kern="1200" cap="none" spc="0" normalizeH="0" baseline="0" noProof="0">
                <a:ln>
                  <a:noFill/>
                </a:ln>
                <a:solidFill>
                  <a:srgbClr val="283349"/>
                </a:solidFill>
                <a:effectLst/>
                <a:uLnTx/>
                <a:uFillTx/>
                <a:latin typeface="Arial" panose="020B0604020202020204"/>
                <a:cs typeface="Arial"/>
                <a:sym typeface="Arial"/>
              </a:rPr>
              <a:t>J </a:t>
            </a:r>
            <a:r>
              <a:rPr kumimoji="0" lang="it-IT" sz="900" b="0" i="0" u="none" strike="noStrike" kern="1200" cap="none" spc="0" normalizeH="0" baseline="0" noProof="0" err="1">
                <a:ln>
                  <a:noFill/>
                </a:ln>
                <a:solidFill>
                  <a:srgbClr val="283349"/>
                </a:solidFill>
                <a:effectLst/>
                <a:uLnTx/>
                <a:uFillTx/>
                <a:latin typeface="Arial" panose="020B0604020202020204"/>
                <a:cs typeface="Arial"/>
                <a:sym typeface="Arial"/>
              </a:rPr>
              <a:t>Clin</a:t>
            </a:r>
            <a:r>
              <a:rPr kumimoji="0" lang="it-IT" sz="900" b="0" i="0" u="none" strike="noStrike" kern="1200" cap="none" spc="0" normalizeH="0" baseline="0" noProof="0">
                <a:ln>
                  <a:noFill/>
                </a:ln>
                <a:solidFill>
                  <a:srgbClr val="283349"/>
                </a:solidFill>
                <a:effectLst/>
                <a:uLnTx/>
                <a:uFillTx/>
                <a:latin typeface="Arial" panose="020B0604020202020204"/>
                <a:cs typeface="Arial"/>
                <a:sym typeface="Arial"/>
              </a:rPr>
              <a:t> </a:t>
            </a:r>
            <a:r>
              <a:rPr kumimoji="0" lang="it-IT" sz="900" b="0" i="0" u="none" strike="noStrike" kern="1200" cap="none" spc="0" normalizeH="0" baseline="0" noProof="0" err="1">
                <a:ln>
                  <a:noFill/>
                </a:ln>
                <a:solidFill>
                  <a:srgbClr val="283349"/>
                </a:solidFill>
                <a:effectLst/>
                <a:uLnTx/>
                <a:uFillTx/>
                <a:latin typeface="Arial" panose="020B0604020202020204"/>
                <a:cs typeface="Arial"/>
                <a:sym typeface="Arial"/>
              </a:rPr>
              <a:t>Oncol</a:t>
            </a:r>
            <a:r>
              <a:rPr kumimoji="0" lang="it-IT" sz="900" b="0" i="0" u="none" strike="noStrike" kern="1200" cap="none" spc="0" normalizeH="0" baseline="0" noProof="0">
                <a:ln>
                  <a:noFill/>
                </a:ln>
                <a:solidFill>
                  <a:srgbClr val="283349"/>
                </a:solidFill>
                <a:effectLst/>
                <a:uLnTx/>
                <a:uFillTx/>
                <a:latin typeface="Arial" panose="020B0604020202020204"/>
                <a:cs typeface="Arial"/>
                <a:sym typeface="Arial"/>
              </a:rPr>
              <a:t>. 2023;41(33):5099-5106</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a:t>
            </a:r>
            <a:endPar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endParaRPr>
          </a:p>
        </p:txBody>
      </p:sp>
    </p:spTree>
    <p:extLst>
      <p:ext uri="{BB962C8B-B14F-4D97-AF65-F5344CB8AC3E}">
        <p14:creationId xmlns:p14="http://schemas.microsoft.com/office/powerpoint/2010/main" val="1858003745"/>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AB7477-BB58-BE48-F2A4-C016D44516AD}"/>
              </a:ext>
            </a:extLst>
          </p:cNvPr>
          <p:cNvSpPr>
            <a:spLocks noGrp="1"/>
          </p:cNvSpPr>
          <p:nvPr>
            <p:ph sz="quarter" idx="13"/>
          </p:nvPr>
        </p:nvSpPr>
        <p:spPr>
          <a:xfrm>
            <a:off x="1360716" y="2209800"/>
            <a:ext cx="9797142" cy="2453038"/>
          </a:xfrm>
        </p:spPr>
        <p:txBody>
          <a:bodyPr/>
          <a:lstStyle/>
          <a:p>
            <a:pPr marL="285750" indent="-285750">
              <a:buFont typeface="Arial" panose="020B0604020202020204" pitchFamily="34" charset="0"/>
              <a:buChar char="•"/>
              <a:defRPr/>
            </a:pPr>
            <a:r>
              <a:rPr lang="de-DE" sz="2800" i="1">
                <a:solidFill>
                  <a:srgbClr val="0000FF"/>
                </a:solidFill>
              </a:rPr>
              <a:t>In CXCR4</a:t>
            </a:r>
            <a:r>
              <a:rPr lang="de-DE" sz="2800" i="1" baseline="30000">
                <a:solidFill>
                  <a:srgbClr val="0000FF"/>
                </a:solidFill>
              </a:rPr>
              <a:t>MUT</a:t>
            </a:r>
            <a:r>
              <a:rPr lang="de-DE" sz="2800" i="1">
                <a:solidFill>
                  <a:srgbClr val="0000FF"/>
                </a:solidFill>
              </a:rPr>
              <a:t> </a:t>
            </a:r>
            <a:r>
              <a:rPr lang="de-DE" sz="2800" i="1" err="1">
                <a:solidFill>
                  <a:srgbClr val="0000FF"/>
                </a:solidFill>
              </a:rPr>
              <a:t>patients</a:t>
            </a:r>
            <a:r>
              <a:rPr lang="de-DE" sz="2800" i="1">
                <a:solidFill>
                  <a:srgbClr val="0000FF"/>
                </a:solidFill>
              </a:rPr>
              <a:t>, zanubrutinib </a:t>
            </a:r>
            <a:r>
              <a:rPr lang="de-DE" sz="2800" i="1" err="1">
                <a:solidFill>
                  <a:srgbClr val="0000FF"/>
                </a:solidFill>
              </a:rPr>
              <a:t>is</a:t>
            </a:r>
            <a:r>
              <a:rPr lang="de-DE" sz="2800" i="1">
                <a:solidFill>
                  <a:srgbClr val="0000FF"/>
                </a:solidFill>
              </a:rPr>
              <a:t> </a:t>
            </a:r>
            <a:r>
              <a:rPr lang="de-DE" sz="2800" i="1" err="1">
                <a:solidFill>
                  <a:srgbClr val="0000FF"/>
                </a:solidFill>
              </a:rPr>
              <a:t>the</a:t>
            </a:r>
            <a:r>
              <a:rPr lang="de-DE" sz="2800" i="1">
                <a:solidFill>
                  <a:srgbClr val="0000FF"/>
                </a:solidFill>
              </a:rPr>
              <a:t> </a:t>
            </a:r>
            <a:r>
              <a:rPr lang="de-DE" sz="2800" i="1" err="1">
                <a:solidFill>
                  <a:srgbClr val="0000FF"/>
                </a:solidFill>
              </a:rPr>
              <a:t>preferred</a:t>
            </a:r>
            <a:r>
              <a:rPr lang="de-DE" sz="2800" i="1">
                <a:solidFill>
                  <a:srgbClr val="0000FF"/>
                </a:solidFill>
              </a:rPr>
              <a:t> </a:t>
            </a:r>
            <a:r>
              <a:rPr lang="de-DE" sz="2800" i="1" err="1">
                <a:solidFill>
                  <a:srgbClr val="0000FF"/>
                </a:solidFill>
              </a:rPr>
              <a:t>cBTKi</a:t>
            </a:r>
            <a:r>
              <a:rPr lang="de-DE" sz="2800" i="1">
                <a:solidFill>
                  <a:srgbClr val="0000FF"/>
                </a:solidFill>
              </a:rPr>
              <a:t> </a:t>
            </a:r>
            <a:r>
              <a:rPr lang="de-DE" sz="2800" i="1" err="1">
                <a:solidFill>
                  <a:srgbClr val="0000FF"/>
                </a:solidFill>
              </a:rPr>
              <a:t>over</a:t>
            </a:r>
            <a:r>
              <a:rPr lang="de-DE" sz="2800" i="1">
                <a:solidFill>
                  <a:srgbClr val="0000FF"/>
                </a:solidFill>
              </a:rPr>
              <a:t> </a:t>
            </a:r>
            <a:r>
              <a:rPr lang="de-DE" sz="2800" i="1" err="1">
                <a:solidFill>
                  <a:srgbClr val="0000FF"/>
                </a:solidFill>
              </a:rPr>
              <a:t>ibrutinib</a:t>
            </a:r>
            <a:endParaRPr lang="de-DE" sz="2800" i="1">
              <a:solidFill>
                <a:srgbClr val="0000FF"/>
              </a:solidFill>
            </a:endParaRPr>
          </a:p>
          <a:p>
            <a:pPr marL="285750" indent="-285750">
              <a:buFont typeface="Arial" panose="020B0604020202020204" pitchFamily="34" charset="0"/>
              <a:buChar char="•"/>
              <a:defRPr/>
            </a:pPr>
            <a:endParaRPr lang="de-DE" sz="2800" i="1">
              <a:solidFill>
                <a:prstClr val="black"/>
              </a:solidFill>
              <a:sym typeface="Wingdings" pitchFamily="2" charset="2"/>
            </a:endParaRPr>
          </a:p>
          <a:p>
            <a:pPr marL="285750" indent="-285750">
              <a:buFont typeface="Arial" panose="020B0604020202020204" pitchFamily="34" charset="0"/>
              <a:buChar char="•"/>
              <a:defRPr/>
            </a:pPr>
            <a:r>
              <a:rPr lang="de-DE" sz="2800" i="1">
                <a:solidFill>
                  <a:srgbClr val="0000FF"/>
                </a:solidFill>
                <a:sym typeface="Wingdings" pitchFamily="2" charset="2"/>
              </a:rPr>
              <a:t>In MYD88</a:t>
            </a:r>
            <a:r>
              <a:rPr lang="de-DE" sz="2800" i="1" baseline="30000">
                <a:solidFill>
                  <a:srgbClr val="0000FF"/>
                </a:solidFill>
                <a:sym typeface="Wingdings" pitchFamily="2" charset="2"/>
              </a:rPr>
              <a:t>WT</a:t>
            </a:r>
            <a:r>
              <a:rPr lang="de-DE" sz="2800" i="1">
                <a:solidFill>
                  <a:srgbClr val="0000FF"/>
                </a:solidFill>
                <a:sym typeface="Wingdings" pitchFamily="2" charset="2"/>
              </a:rPr>
              <a:t> </a:t>
            </a:r>
            <a:r>
              <a:rPr lang="de-DE" sz="2800" i="1" err="1">
                <a:solidFill>
                  <a:srgbClr val="0000FF"/>
                </a:solidFill>
                <a:sym typeface="Wingdings" pitchFamily="2" charset="2"/>
              </a:rPr>
              <a:t>patients</a:t>
            </a:r>
            <a:r>
              <a:rPr lang="de-DE" sz="2800" i="1">
                <a:solidFill>
                  <a:srgbClr val="0000FF"/>
                </a:solidFill>
                <a:sym typeface="Wingdings" pitchFamily="2" charset="2"/>
              </a:rPr>
              <a:t>, </a:t>
            </a:r>
            <a:r>
              <a:rPr lang="de-DE" sz="2800" i="1">
                <a:solidFill>
                  <a:srgbClr val="0000FF"/>
                </a:solidFill>
              </a:rPr>
              <a:t>zanubrutinib </a:t>
            </a:r>
            <a:r>
              <a:rPr lang="de-DE" sz="2800" i="1" err="1">
                <a:solidFill>
                  <a:srgbClr val="0000FF"/>
                </a:solidFill>
              </a:rPr>
              <a:t>is</a:t>
            </a:r>
            <a:r>
              <a:rPr lang="de-DE" sz="2800" i="1">
                <a:solidFill>
                  <a:srgbClr val="0000FF"/>
                </a:solidFill>
                <a:sym typeface="Wingdings" pitchFamily="2" charset="2"/>
              </a:rPr>
              <a:t> </a:t>
            </a:r>
            <a:r>
              <a:rPr lang="de-DE" sz="2800" i="1" err="1">
                <a:solidFill>
                  <a:srgbClr val="0000FF"/>
                </a:solidFill>
                <a:sym typeface="Wingdings" pitchFamily="2" charset="2"/>
              </a:rPr>
              <a:t>the</a:t>
            </a:r>
            <a:r>
              <a:rPr lang="de-DE" sz="2800" i="1">
                <a:solidFill>
                  <a:srgbClr val="0000FF"/>
                </a:solidFill>
                <a:sym typeface="Wingdings" pitchFamily="2" charset="2"/>
              </a:rPr>
              <a:t> </a:t>
            </a:r>
            <a:r>
              <a:rPr lang="de-DE" sz="2800" i="1" err="1">
                <a:solidFill>
                  <a:srgbClr val="0000FF"/>
                </a:solidFill>
                <a:sym typeface="Wingdings" pitchFamily="2" charset="2"/>
              </a:rPr>
              <a:t>treatment</a:t>
            </a:r>
            <a:r>
              <a:rPr lang="de-DE" sz="2800" i="1">
                <a:solidFill>
                  <a:srgbClr val="0000FF"/>
                </a:solidFill>
                <a:sym typeface="Wingdings" pitchFamily="2" charset="2"/>
              </a:rPr>
              <a:t> </a:t>
            </a:r>
            <a:r>
              <a:rPr lang="de-DE" sz="2800" i="1" err="1">
                <a:solidFill>
                  <a:srgbClr val="0000FF"/>
                </a:solidFill>
                <a:sym typeface="Wingdings" pitchFamily="2" charset="2"/>
              </a:rPr>
              <a:t>of</a:t>
            </a:r>
            <a:r>
              <a:rPr lang="de-DE" sz="2800" i="1">
                <a:solidFill>
                  <a:srgbClr val="0000FF"/>
                </a:solidFill>
                <a:sym typeface="Wingdings" pitchFamily="2" charset="2"/>
              </a:rPr>
              <a:t> </a:t>
            </a:r>
            <a:r>
              <a:rPr lang="de-DE" sz="2800" i="1" err="1">
                <a:solidFill>
                  <a:srgbClr val="0000FF"/>
                </a:solidFill>
                <a:sym typeface="Wingdings" pitchFamily="2" charset="2"/>
              </a:rPr>
              <a:t>choice</a:t>
            </a:r>
            <a:r>
              <a:rPr lang="de-DE" sz="2800" i="1">
                <a:solidFill>
                  <a:srgbClr val="0000FF"/>
                </a:solidFill>
                <a:sym typeface="Wingdings" pitchFamily="2" charset="2"/>
              </a:rPr>
              <a:t> </a:t>
            </a:r>
            <a:r>
              <a:rPr lang="de-DE" sz="2800" i="1" err="1">
                <a:solidFill>
                  <a:srgbClr val="0000FF"/>
                </a:solidFill>
                <a:sym typeface="Wingdings" pitchFamily="2" charset="2"/>
              </a:rPr>
              <a:t>if</a:t>
            </a:r>
            <a:r>
              <a:rPr lang="de-DE" sz="2800" i="1">
                <a:solidFill>
                  <a:srgbClr val="0000FF"/>
                </a:solidFill>
                <a:sym typeface="Wingdings" pitchFamily="2" charset="2"/>
              </a:rPr>
              <a:t> </a:t>
            </a:r>
            <a:r>
              <a:rPr lang="de-DE" sz="2800" i="1" err="1">
                <a:solidFill>
                  <a:srgbClr val="0000FF"/>
                </a:solidFill>
                <a:sym typeface="Wingdings" pitchFamily="2" charset="2"/>
              </a:rPr>
              <a:t>you</a:t>
            </a:r>
            <a:r>
              <a:rPr lang="de-DE" sz="2800" i="1">
                <a:solidFill>
                  <a:srgbClr val="0000FF"/>
                </a:solidFill>
                <a:sym typeface="Wingdings" pitchFamily="2" charset="2"/>
              </a:rPr>
              <a:t> </a:t>
            </a:r>
            <a:r>
              <a:rPr lang="de-DE" sz="2800" i="1" err="1">
                <a:solidFill>
                  <a:srgbClr val="0000FF"/>
                </a:solidFill>
                <a:sym typeface="Wingdings" pitchFamily="2" charset="2"/>
              </a:rPr>
              <a:t>want</a:t>
            </a:r>
            <a:r>
              <a:rPr lang="de-DE" sz="2800" i="1">
                <a:solidFill>
                  <a:srgbClr val="0000FF"/>
                </a:solidFill>
                <a:sym typeface="Wingdings" pitchFamily="2" charset="2"/>
              </a:rPr>
              <a:t> </a:t>
            </a:r>
            <a:r>
              <a:rPr lang="de-DE" sz="2800" i="1" err="1">
                <a:solidFill>
                  <a:srgbClr val="0000FF"/>
                </a:solidFill>
                <a:sym typeface="Wingdings" pitchFamily="2" charset="2"/>
              </a:rPr>
              <a:t>to</a:t>
            </a:r>
            <a:r>
              <a:rPr lang="de-DE" sz="2800" i="1">
                <a:solidFill>
                  <a:srgbClr val="0000FF"/>
                </a:solidFill>
                <a:sym typeface="Wingdings" pitchFamily="2" charset="2"/>
              </a:rPr>
              <a:t> </a:t>
            </a:r>
            <a:r>
              <a:rPr lang="de-DE" sz="2800" i="1" err="1">
                <a:solidFill>
                  <a:srgbClr val="0000FF"/>
                </a:solidFill>
                <a:sym typeface="Wingdings" pitchFamily="2" charset="2"/>
              </a:rPr>
              <a:t>use</a:t>
            </a:r>
            <a:r>
              <a:rPr lang="de-DE" sz="2800" i="1">
                <a:solidFill>
                  <a:srgbClr val="0000FF"/>
                </a:solidFill>
                <a:sym typeface="Wingdings" pitchFamily="2" charset="2"/>
              </a:rPr>
              <a:t> </a:t>
            </a:r>
            <a:r>
              <a:rPr lang="de-DE" sz="2800" i="1" err="1">
                <a:solidFill>
                  <a:srgbClr val="0000FF"/>
                </a:solidFill>
                <a:sym typeface="Wingdings" pitchFamily="2" charset="2"/>
              </a:rPr>
              <a:t>single</a:t>
            </a:r>
            <a:r>
              <a:rPr lang="de-DE" sz="2800" i="1">
                <a:solidFill>
                  <a:srgbClr val="0000FF"/>
                </a:solidFill>
                <a:sym typeface="Wingdings" pitchFamily="2" charset="2"/>
              </a:rPr>
              <a:t> </a:t>
            </a:r>
            <a:r>
              <a:rPr lang="de-DE" sz="2800" i="1" err="1">
                <a:solidFill>
                  <a:srgbClr val="0000FF"/>
                </a:solidFill>
                <a:sym typeface="Wingdings" pitchFamily="2" charset="2"/>
              </a:rPr>
              <a:t>agent</a:t>
            </a:r>
            <a:r>
              <a:rPr lang="de-DE" sz="2800" i="1">
                <a:solidFill>
                  <a:srgbClr val="0000FF"/>
                </a:solidFill>
                <a:sym typeface="Wingdings" pitchFamily="2" charset="2"/>
              </a:rPr>
              <a:t> </a:t>
            </a:r>
            <a:r>
              <a:rPr lang="de-DE" sz="2800" i="1" err="1">
                <a:solidFill>
                  <a:srgbClr val="0000FF"/>
                </a:solidFill>
                <a:sym typeface="Wingdings" pitchFamily="2" charset="2"/>
              </a:rPr>
              <a:t>cBTKi</a:t>
            </a:r>
            <a:endParaRPr lang="de-DE" sz="2800" i="1">
              <a:solidFill>
                <a:srgbClr val="0000FF"/>
              </a:solidFill>
            </a:endParaRPr>
          </a:p>
        </p:txBody>
      </p:sp>
      <p:sp>
        <p:nvSpPr>
          <p:cNvPr id="8" name="Title 7">
            <a:extLst>
              <a:ext uri="{FF2B5EF4-FFF2-40B4-BE49-F238E27FC236}">
                <a16:creationId xmlns:a16="http://schemas.microsoft.com/office/drawing/2014/main" id="{079EA18F-54CA-32C2-5E57-C08C5E445333}"/>
              </a:ext>
            </a:extLst>
          </p:cNvPr>
          <p:cNvSpPr>
            <a:spLocks noGrp="1"/>
          </p:cNvSpPr>
          <p:nvPr>
            <p:ph type="ctrTitle"/>
          </p:nvPr>
        </p:nvSpPr>
        <p:spPr/>
        <p:txBody>
          <a:bodyPr/>
          <a:lstStyle/>
          <a:p>
            <a:r>
              <a:rPr lang="en-US"/>
              <a:t>Take home messages – zanubrutinib single agent </a:t>
            </a:r>
            <a:br>
              <a:rPr lang="en-US"/>
            </a:br>
            <a:r>
              <a:rPr lang="en-US"/>
              <a:t>(Speaker’s opinion)</a:t>
            </a:r>
            <a:endParaRPr lang="en-GB"/>
          </a:p>
        </p:txBody>
      </p:sp>
      <p:sp>
        <p:nvSpPr>
          <p:cNvPr id="10" name="TextBox 9">
            <a:extLst>
              <a:ext uri="{FF2B5EF4-FFF2-40B4-BE49-F238E27FC236}">
                <a16:creationId xmlns:a16="http://schemas.microsoft.com/office/drawing/2014/main" id="{1F23D3E2-8F9B-2183-7B69-26F7B0E0D07A}"/>
              </a:ext>
            </a:extLst>
          </p:cNvPr>
          <p:cNvSpPr txBox="1"/>
          <p:nvPr/>
        </p:nvSpPr>
        <p:spPr>
          <a:xfrm>
            <a:off x="883579" y="618901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cBTKi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covalent Bruton’s tyrosine kinase inhibitor;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4; MUT, mutated;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WT, wild type.</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sp>
        <p:nvSpPr>
          <p:cNvPr id="11" name="Slide Number Placeholder 2">
            <a:extLst>
              <a:ext uri="{FF2B5EF4-FFF2-40B4-BE49-F238E27FC236}">
                <a16:creationId xmlns:a16="http://schemas.microsoft.com/office/drawing/2014/main" id="{47A70837-026E-22BA-65A3-B30994151D2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Tree>
    <p:extLst>
      <p:ext uri="{BB962C8B-B14F-4D97-AF65-F5344CB8AC3E}">
        <p14:creationId xmlns:p14="http://schemas.microsoft.com/office/powerpoint/2010/main" val="843319073"/>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AB7477-BB58-BE48-F2A4-C016D44516AD}"/>
              </a:ext>
            </a:extLst>
          </p:cNvPr>
          <p:cNvSpPr>
            <a:spLocks noGrp="1"/>
          </p:cNvSpPr>
          <p:nvPr>
            <p:ph sz="quarter" idx="13"/>
          </p:nvPr>
        </p:nvSpPr>
        <p:spPr>
          <a:xfrm>
            <a:off x="739448" y="1400505"/>
            <a:ext cx="10637379" cy="3694009"/>
          </a:xfrm>
        </p:spPr>
        <p:txBody>
          <a:bodyPr/>
          <a:lstStyle/>
          <a:p>
            <a:pPr marL="0" indent="0" algn="ctr">
              <a:buNone/>
            </a:pPr>
            <a:r>
              <a:rPr lang="en-GB" sz="2800" b="1" i="1"/>
              <a:t>MYD88 and CXCR4 </a:t>
            </a:r>
          </a:p>
          <a:p>
            <a:pPr marL="0" indent="0" algn="ctr">
              <a:buNone/>
            </a:pPr>
            <a:endParaRPr lang="en-GB" sz="2800"/>
          </a:p>
          <a:p>
            <a:pPr marL="0" indent="0" algn="ctr">
              <a:buNone/>
            </a:pPr>
            <a:r>
              <a:rPr lang="en-US" sz="2800" b="1" i="1">
                <a:solidFill>
                  <a:srgbClr val="0D19FF"/>
                </a:solidFill>
                <a:cs typeface="Arial" panose="020B0604020202020204" pitchFamily="34" charset="0"/>
              </a:rPr>
              <a:t>Any implications?</a:t>
            </a:r>
          </a:p>
          <a:p>
            <a:pPr marL="0" indent="0" algn="ctr">
              <a:buNone/>
            </a:pPr>
            <a:endParaRPr lang="en-US" sz="2800" b="1" i="1">
              <a:solidFill>
                <a:srgbClr val="0D19FF"/>
              </a:solidFill>
              <a:cs typeface="Arial" panose="020B0604020202020204" pitchFamily="34" charset="0"/>
            </a:endParaRPr>
          </a:p>
          <a:p>
            <a:pPr marL="0" indent="0" algn="ctr">
              <a:buNone/>
            </a:pPr>
            <a:r>
              <a:rPr lang="en-US" sz="2800" b="1" i="1">
                <a:solidFill>
                  <a:srgbClr val="0D19FF"/>
                </a:solidFill>
                <a:cs typeface="Arial" panose="020B0604020202020204" pitchFamily="34" charset="0"/>
              </a:rPr>
              <a:t>Any other approaches beyond </a:t>
            </a:r>
            <a:r>
              <a:rPr lang="en-US" sz="2800" b="1" i="1" err="1">
                <a:solidFill>
                  <a:srgbClr val="0D19FF"/>
                </a:solidFill>
                <a:cs typeface="Arial" panose="020B0604020202020204" pitchFamily="34" charset="0"/>
              </a:rPr>
              <a:t>cBTKi</a:t>
            </a:r>
            <a:r>
              <a:rPr lang="en-US" sz="2800" b="1" i="1">
                <a:solidFill>
                  <a:srgbClr val="0D19FF"/>
                </a:solidFill>
                <a:cs typeface="Arial" panose="020B0604020202020204" pitchFamily="34" charset="0"/>
              </a:rPr>
              <a:t> monotherapy?</a:t>
            </a:r>
            <a:br>
              <a:rPr lang="en-US" sz="2800" b="1" i="1">
                <a:solidFill>
                  <a:srgbClr val="0D19FF"/>
                </a:solidFill>
                <a:cs typeface="Arial" panose="020B0604020202020204" pitchFamily="34" charset="0"/>
              </a:rPr>
            </a:br>
            <a:br>
              <a:rPr lang="en-US" sz="2800" b="1" i="1">
                <a:solidFill>
                  <a:srgbClr val="0D19FF"/>
                </a:solidFill>
                <a:cs typeface="Arial" panose="020B0604020202020204" pitchFamily="34" charset="0"/>
              </a:rPr>
            </a:br>
            <a:r>
              <a:rPr lang="en-US" sz="2800" b="1" i="1">
                <a:solidFill>
                  <a:srgbClr val="0D19FF"/>
                </a:solidFill>
                <a:cs typeface="Arial" panose="020B0604020202020204" pitchFamily="34" charset="0"/>
              </a:rPr>
              <a:t>Ibrutinib/rituximab</a:t>
            </a:r>
            <a:endParaRPr lang="en-GB" sz="2800"/>
          </a:p>
        </p:txBody>
      </p:sp>
      <p:sp>
        <p:nvSpPr>
          <p:cNvPr id="8" name="Title 7">
            <a:extLst>
              <a:ext uri="{FF2B5EF4-FFF2-40B4-BE49-F238E27FC236}">
                <a16:creationId xmlns:a16="http://schemas.microsoft.com/office/drawing/2014/main" id="{079EA18F-54CA-32C2-5E57-C08C5E445333}"/>
              </a:ext>
            </a:extLst>
          </p:cNvPr>
          <p:cNvSpPr>
            <a:spLocks noGrp="1"/>
          </p:cNvSpPr>
          <p:nvPr>
            <p:ph type="ctrTitle"/>
          </p:nvPr>
        </p:nvSpPr>
        <p:spPr/>
        <p:txBody>
          <a:bodyPr/>
          <a:lstStyle/>
          <a:p>
            <a:r>
              <a:rPr lang="en-GB"/>
              <a:t>Waldenström’s macroglobulinemia:</a:t>
            </a:r>
            <a:br>
              <a:rPr lang="en-GB"/>
            </a:br>
            <a:r>
              <a:rPr lang="en-GB"/>
              <a:t>WM is a heterogenous disease!</a:t>
            </a:r>
          </a:p>
        </p:txBody>
      </p:sp>
      <p:sp>
        <p:nvSpPr>
          <p:cNvPr id="10" name="TextBox 9">
            <a:extLst>
              <a:ext uri="{FF2B5EF4-FFF2-40B4-BE49-F238E27FC236}">
                <a16:creationId xmlns:a16="http://schemas.microsoft.com/office/drawing/2014/main" id="{1F23D3E2-8F9B-2183-7B69-26F7B0E0D07A}"/>
              </a:ext>
            </a:extLst>
          </p:cNvPr>
          <p:cNvSpPr txBox="1"/>
          <p:nvPr/>
        </p:nvSpPr>
        <p:spPr>
          <a:xfrm>
            <a:off x="883579" y="618901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cBTKi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covalent Bruton’s tyrosine kinase inhibitor;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4;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WM, Waldenström’s macroglobulinemia.</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sp>
        <p:nvSpPr>
          <p:cNvPr id="11" name="Slide Number Placeholder 2">
            <a:extLst>
              <a:ext uri="{FF2B5EF4-FFF2-40B4-BE49-F238E27FC236}">
                <a16:creationId xmlns:a16="http://schemas.microsoft.com/office/drawing/2014/main" id="{47A70837-026E-22BA-65A3-B30994151D2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Tree>
    <p:extLst>
      <p:ext uri="{BB962C8B-B14F-4D97-AF65-F5344CB8AC3E}">
        <p14:creationId xmlns:p14="http://schemas.microsoft.com/office/powerpoint/2010/main" val="377588729"/>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AB2530-1A04-6D28-043F-B231BA425A65}"/>
              </a:ext>
            </a:extLst>
          </p:cNvPr>
          <p:cNvSpPr>
            <a:spLocks noGrp="1"/>
          </p:cNvSpPr>
          <p:nvPr>
            <p:ph type="ctrTitle"/>
          </p:nvPr>
        </p:nvSpPr>
        <p:spPr/>
        <p:txBody>
          <a:bodyPr/>
          <a:lstStyle/>
          <a:p>
            <a:r>
              <a:rPr lang="en-GB"/>
              <a:t>iNNOVATE (PCYC-1127) study design</a:t>
            </a:r>
          </a:p>
        </p:txBody>
      </p:sp>
      <p:grpSp>
        <p:nvGrpSpPr>
          <p:cNvPr id="16" name="Group 15">
            <a:extLst>
              <a:ext uri="{FF2B5EF4-FFF2-40B4-BE49-F238E27FC236}">
                <a16:creationId xmlns:a16="http://schemas.microsoft.com/office/drawing/2014/main" id="{7FE5A577-F927-D506-E592-CF2F532A4135}"/>
              </a:ext>
            </a:extLst>
          </p:cNvPr>
          <p:cNvGrpSpPr/>
          <p:nvPr/>
        </p:nvGrpSpPr>
        <p:grpSpPr>
          <a:xfrm>
            <a:off x="1197007" y="1452755"/>
            <a:ext cx="9797985" cy="2895841"/>
            <a:chOff x="1698022" y="2213611"/>
            <a:chExt cx="8870311" cy="2621662"/>
          </a:xfrm>
        </p:grpSpPr>
        <p:sp>
          <p:nvSpPr>
            <p:cNvPr id="17" name="Rounded Rectangle 8">
              <a:extLst>
                <a:ext uri="{FF2B5EF4-FFF2-40B4-BE49-F238E27FC236}">
                  <a16:creationId xmlns:a16="http://schemas.microsoft.com/office/drawing/2014/main" id="{9B183BE0-F9AD-573E-E2CA-CF0872E516DB}"/>
                </a:ext>
              </a:extLst>
            </p:cNvPr>
            <p:cNvSpPr/>
            <p:nvPr/>
          </p:nvSpPr>
          <p:spPr bwMode="auto">
            <a:xfrm>
              <a:off x="6641113" y="2257559"/>
              <a:ext cx="2426865" cy="1271386"/>
            </a:xfrm>
            <a:prstGeom prst="roundRect">
              <a:avLst/>
            </a:prstGeom>
            <a:solidFill>
              <a:srgbClr val="83C851"/>
            </a:solidFill>
            <a:ln w="9525" cap="flat" cmpd="sng" algn="ctr">
              <a:noFill/>
              <a:prstDash val="solid"/>
              <a:headEnd type="none" w="med" len="med"/>
              <a:tailEnd type="none" w="med" len="med"/>
            </a:ln>
            <a:effectLst/>
          </p:spPr>
          <p:txBody>
            <a:bodyPr vert="horz" wrap="square" lIns="25718" tIns="25718" rIns="25718" bIns="25718" numCol="1" rtlCol="0" anchor="ctr" anchorCtr="0" compatLnSpc="1">
              <a:prstTxWarp prst="textNoShape">
                <a:avLst/>
              </a:prstTxWarp>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Calibri"/>
                  <a:ea typeface="+mn-ea"/>
                  <a:cs typeface="Arial" panose="020B0604020202020204" pitchFamily="34" charset="0"/>
                </a:rPr>
                <a:t>Arm A</a:t>
              </a:r>
              <a:br>
                <a:rPr kumimoji="0" lang="en-US" sz="1400" b="1" i="0" u="none" strike="noStrike" kern="0" cap="none" spc="0" normalizeH="0" baseline="0" noProof="0">
                  <a:ln>
                    <a:noFill/>
                  </a:ln>
                  <a:solidFill>
                    <a:srgbClr val="FFFFFF"/>
                  </a:solidFill>
                  <a:effectLst/>
                  <a:uLnTx/>
                  <a:uFillTx/>
                  <a:latin typeface="Calibri"/>
                  <a:ea typeface="+mn-ea"/>
                  <a:cs typeface="Arial" panose="020B0604020202020204" pitchFamily="34" charset="0"/>
                </a:rPr>
              </a:br>
              <a:r>
                <a:rPr kumimoji="0" lang="en-US" sz="1400" b="1" i="0" u="none" strike="noStrike" kern="0" cap="none" spc="0" normalizeH="0" baseline="0" noProof="0">
                  <a:ln>
                    <a:noFill/>
                  </a:ln>
                  <a:solidFill>
                    <a:srgbClr val="FFFFFF"/>
                  </a:solidFill>
                  <a:effectLst/>
                  <a:uLnTx/>
                  <a:uFillTx/>
                  <a:latin typeface="Calibri"/>
                  <a:ea typeface="+mn-ea"/>
                  <a:cs typeface="Arial" panose="020B0604020202020204" pitchFamily="34" charset="0"/>
                </a:rPr>
                <a:t>Ibrutinib-RTX</a:t>
              </a: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rPr>
                <a:t>Oral ibrutinib 420 mg once daily until PD</a:t>
              </a: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rPr>
                <a:t>RTX 375 mg/m</a:t>
              </a:r>
              <a:r>
                <a:rPr kumimoji="0" lang="en-US" sz="1400" b="0" i="0" u="none" strike="noStrike" kern="0" cap="none" spc="0" normalizeH="0" baseline="30000" noProof="0">
                  <a:ln>
                    <a:noFill/>
                  </a:ln>
                  <a:solidFill>
                    <a:srgbClr val="FFFFFF"/>
                  </a:solidFill>
                  <a:effectLst/>
                  <a:uLnTx/>
                  <a:uFillTx/>
                  <a:latin typeface="Calibri"/>
                  <a:ea typeface="+mn-ea"/>
                  <a:cs typeface="Arial" panose="020B0604020202020204" pitchFamily="34" charset="0"/>
                </a:rPr>
                <a:t>2</a:t>
              </a:r>
              <a:r>
                <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rPr>
                <a:t> IV on </a:t>
              </a:r>
              <a:br>
                <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rPr>
              </a:br>
              <a:r>
                <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rPr>
                <a:t>day 1 of weeks 1–4 and 17–20</a:t>
              </a:r>
            </a:p>
          </p:txBody>
        </p:sp>
        <p:sp>
          <p:nvSpPr>
            <p:cNvPr id="18" name="Isosceles Triangle 17">
              <a:extLst>
                <a:ext uri="{FF2B5EF4-FFF2-40B4-BE49-F238E27FC236}">
                  <a16:creationId xmlns:a16="http://schemas.microsoft.com/office/drawing/2014/main" id="{54B19D5B-82F8-63DE-8369-D1092A5F5F27}"/>
                </a:ext>
              </a:extLst>
            </p:cNvPr>
            <p:cNvSpPr/>
            <p:nvPr/>
          </p:nvSpPr>
          <p:spPr bwMode="auto">
            <a:xfrm rot="5400000">
              <a:off x="6218188" y="4135563"/>
              <a:ext cx="523875" cy="184820"/>
            </a:xfrm>
            <a:prstGeom prst="triangle">
              <a:avLst/>
            </a:prstGeom>
            <a:gradFill rotWithShape="1">
              <a:gsLst>
                <a:gs pos="0">
                  <a:srgbClr val="EEECE1">
                    <a:lumMod val="75000"/>
                  </a:srgbClr>
                </a:gs>
                <a:gs pos="80000">
                  <a:srgbClr val="EEECE1"/>
                </a:gs>
                <a:gs pos="100000">
                  <a:srgbClr val="EEECE1">
                    <a:lumMod val="60000"/>
                    <a:lumOff val="40000"/>
                  </a:srgb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square" lIns="51435" tIns="25718" rIns="51435" bIns="25718" numCol="1" rtlCol="0" anchor="t" anchorCtr="0" compatLnSpc="1">
              <a:prstTxWarp prst="textNoShape">
                <a:avLst/>
              </a:prstTxWarp>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19" name="Rounded Rectangle 10">
              <a:extLst>
                <a:ext uri="{FF2B5EF4-FFF2-40B4-BE49-F238E27FC236}">
                  <a16:creationId xmlns:a16="http://schemas.microsoft.com/office/drawing/2014/main" id="{2E19E402-CB76-6AA9-B949-C6D78B2DB4DF}"/>
                </a:ext>
              </a:extLst>
            </p:cNvPr>
            <p:cNvSpPr/>
            <p:nvPr/>
          </p:nvSpPr>
          <p:spPr bwMode="auto">
            <a:xfrm>
              <a:off x="1698022" y="2213611"/>
              <a:ext cx="2204576" cy="2577731"/>
            </a:xfrm>
            <a:prstGeom prst="roundRect">
              <a:avLst>
                <a:gd name="adj" fmla="val 8496"/>
              </a:avLst>
            </a:prstGeom>
            <a:solidFill>
              <a:srgbClr val="006580"/>
            </a:solidFill>
            <a:ln w="12700" cap="flat" cmpd="sng" algn="ctr">
              <a:noFill/>
              <a:prstDash val="solid"/>
              <a:round/>
              <a:headEnd type="none" w="med" len="med"/>
              <a:tailEnd type="none" w="med" len="med"/>
            </a:ln>
            <a:effectLst/>
          </p:spPr>
          <p:txBody>
            <a:bodyPr vert="horz" wrap="square" lIns="25718" tIns="25718" rIns="25718" bIns="25718" numCol="1" rtlCol="0" anchor="t" anchorCtr="0" compatLnSpc="1">
              <a:prstTxWarp prst="textNoShape">
                <a:avLst/>
              </a:prstTxWarp>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endParaRPr>
            </a:p>
            <a:p>
              <a:pPr marL="0" marR="0" lvl="0" indent="0" algn="ctr" defTabSz="514350" rtl="0" eaLnBrk="1" fontAlgn="auto" latinLnBrk="0" hangingPunct="1">
                <a:lnSpc>
                  <a:spcPct val="100000"/>
                </a:lnSpc>
                <a:spcBef>
                  <a:spcPts val="0"/>
                </a:spcBef>
                <a:spcAft>
                  <a:spcPts val="338"/>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rPr>
                <a:t>Key eligibility criteria</a:t>
              </a:r>
            </a:p>
            <a:p>
              <a:pPr marL="160735" marR="0" lvl="0" indent="-160735" algn="l" defTabSz="51435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rPr>
                <a:t>Confirmed </a:t>
              </a:r>
              <a:r>
                <a:rPr kumimoji="0" lang="en-US" sz="1400" b="0" i="0" u="none" strike="noStrike" kern="0" cap="none" spc="0" normalizeH="0" baseline="0" noProof="0" err="1">
                  <a:ln>
                    <a:noFill/>
                  </a:ln>
                  <a:solidFill>
                    <a:srgbClr val="FFFFFF"/>
                  </a:solidFill>
                  <a:effectLst/>
                  <a:uLnTx/>
                  <a:uFillTx/>
                  <a:latin typeface="Arial" panose="020B0604020202020204" pitchFamily="34" charset="0"/>
                  <a:ea typeface="Calibri" charset="0"/>
                  <a:cs typeface="Arial" panose="020B0604020202020204" pitchFamily="34" charset="0"/>
                </a:rPr>
                <a:t>WM</a:t>
              </a:r>
              <a:r>
                <a:rPr kumimoji="0" lang="en-US" sz="1400" b="0" i="0" u="none" strike="noStrike" kern="0" cap="none" spc="0" normalizeH="0" baseline="30000" noProof="0" err="1">
                  <a:ln>
                    <a:noFill/>
                  </a:ln>
                  <a:solidFill>
                    <a:srgbClr val="FFFFFF"/>
                  </a:solidFill>
                  <a:effectLst/>
                  <a:uLnTx/>
                  <a:uFillTx/>
                  <a:latin typeface="Arial" panose="020B0604020202020204" pitchFamily="34" charset="0"/>
                  <a:ea typeface="Calibri" charset="0"/>
                  <a:cs typeface="Arial" panose="020B0604020202020204" pitchFamily="34" charset="0"/>
                </a:rPr>
                <a:t>a</a:t>
              </a: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rPr>
                <a:t> (N≈150)</a:t>
              </a:r>
            </a:p>
            <a:p>
              <a:pPr marL="160735" marR="0" lvl="0" indent="-160735" algn="l" defTabSz="51435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rPr>
                <a:t>Measurable disease</a:t>
              </a:r>
              <a:br>
                <a:rPr kumimoji="0" lang="en-US" sz="1400" b="0"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rPr>
              </a:b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rPr>
                <a:t>(serum IgM &gt;0.5 g/dL)</a:t>
              </a:r>
            </a:p>
            <a:p>
              <a:pPr marL="160735" marR="0" lvl="0" indent="-160735" algn="l" defTabSz="51435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rPr>
                <a:t>RTX sensitive</a:t>
              </a:r>
            </a:p>
            <a:p>
              <a:pPr marL="257175" marR="0" lvl="1" indent="-93762" algn="l" defTabSz="51435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rPr>
                <a:t>Not refractory to last prior RTX-based therapy</a:t>
              </a:r>
            </a:p>
            <a:p>
              <a:pPr marL="257175" marR="0" lvl="1" indent="-93762" algn="l" defTabSz="51435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rPr>
                <a:t>Had not received RTX</a:t>
              </a:r>
              <a:br>
                <a:rPr kumimoji="0" lang="en-US" sz="1400" b="0"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rPr>
              </a:br>
              <a:r>
                <a:rPr kumimoji="0" lang="en-US" sz="1400" b="0" i="0" u="none" strike="noStrike" kern="0" cap="none" spc="0" normalizeH="0" baseline="0" noProof="0">
                  <a:ln>
                    <a:noFill/>
                  </a:ln>
                  <a:solidFill>
                    <a:srgbClr val="FFFFFF"/>
                  </a:solidFill>
                  <a:effectLst/>
                  <a:uLnTx/>
                  <a:uFillTx/>
                  <a:latin typeface="Arial" panose="020B0604020202020204" pitchFamily="34" charset="0"/>
                  <a:ea typeface="Calibri" charset="0"/>
                  <a:cs typeface="Arial" panose="020B0604020202020204" pitchFamily="34" charset="0"/>
                </a:rPr>
                <a:t>&lt;12 months before first  study dose</a:t>
              </a:r>
            </a:p>
          </p:txBody>
        </p:sp>
        <p:sp>
          <p:nvSpPr>
            <p:cNvPr id="20" name="Rounded Rectangle 8">
              <a:extLst>
                <a:ext uri="{FF2B5EF4-FFF2-40B4-BE49-F238E27FC236}">
                  <a16:creationId xmlns:a16="http://schemas.microsoft.com/office/drawing/2014/main" id="{82FDA1FD-A152-430C-05E0-129125DF6D5B}"/>
                </a:ext>
              </a:extLst>
            </p:cNvPr>
            <p:cNvSpPr/>
            <p:nvPr/>
          </p:nvSpPr>
          <p:spPr bwMode="auto">
            <a:xfrm>
              <a:off x="6641114" y="3598214"/>
              <a:ext cx="2426865" cy="1233469"/>
            </a:xfrm>
            <a:prstGeom prst="roundRect">
              <a:avLst/>
            </a:prstGeom>
            <a:solidFill>
              <a:srgbClr val="3492D0"/>
            </a:solidFill>
            <a:ln w="9525" cap="flat" cmpd="sng" algn="ctr">
              <a:noFill/>
              <a:prstDash val="solid"/>
              <a:headEnd type="none" w="med" len="med"/>
              <a:tailEnd type="none" w="med" len="med"/>
            </a:ln>
            <a:effectLst/>
          </p:spPr>
          <p:txBody>
            <a:bodyPr vert="horz" wrap="square" lIns="25718" tIns="25718" rIns="25718" bIns="25718" numCol="1" rtlCol="0" anchor="ctr" anchorCtr="0" compatLnSpc="1">
              <a:prstTxWarp prst="textNoShape">
                <a:avLst/>
              </a:prstTxWarp>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Calibri"/>
                  <a:ea typeface="+mn-ea"/>
                  <a:cs typeface="Arial" panose="020B0604020202020204" pitchFamily="34" charset="0"/>
                </a:rPr>
                <a:t>Arm B</a:t>
              </a:r>
              <a:br>
                <a:rPr kumimoji="0" lang="en-US" sz="1400" b="1" i="0" u="none" strike="noStrike" kern="0" cap="none" spc="0" normalizeH="0" baseline="0" noProof="0">
                  <a:ln>
                    <a:noFill/>
                  </a:ln>
                  <a:solidFill>
                    <a:srgbClr val="FFFFFF"/>
                  </a:solidFill>
                  <a:effectLst/>
                  <a:uLnTx/>
                  <a:uFillTx/>
                  <a:latin typeface="Calibri"/>
                  <a:ea typeface="+mn-ea"/>
                  <a:cs typeface="Arial" panose="020B0604020202020204" pitchFamily="34" charset="0"/>
                </a:rPr>
              </a:br>
              <a:r>
                <a:rPr kumimoji="0" lang="en-US" sz="1400" b="1" i="0" u="none" strike="noStrike" kern="0" cap="none" spc="0" normalizeH="0" baseline="0" noProof="0">
                  <a:ln>
                    <a:noFill/>
                  </a:ln>
                  <a:solidFill>
                    <a:srgbClr val="FFFFFF"/>
                  </a:solidFill>
                  <a:effectLst/>
                  <a:uLnTx/>
                  <a:uFillTx/>
                  <a:latin typeface="Calibri"/>
                  <a:ea typeface="+mn-ea"/>
                  <a:cs typeface="Arial" panose="020B0604020202020204" pitchFamily="34" charset="0"/>
                </a:rPr>
                <a:t>Placebo-RTX</a:t>
              </a: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rPr>
                <a:t>Placebo until PD</a:t>
              </a: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rPr>
                <a:t>RTX 375 mg/m</a:t>
              </a:r>
              <a:r>
                <a:rPr kumimoji="0" lang="en-US" sz="1400" b="0" i="0" u="none" strike="noStrike" kern="0" cap="none" spc="0" normalizeH="0" baseline="30000" noProof="0">
                  <a:ln>
                    <a:noFill/>
                  </a:ln>
                  <a:solidFill>
                    <a:srgbClr val="FFFFFF"/>
                  </a:solidFill>
                  <a:effectLst/>
                  <a:uLnTx/>
                  <a:uFillTx/>
                  <a:latin typeface="Calibri"/>
                  <a:ea typeface="+mn-ea"/>
                  <a:cs typeface="Arial" panose="020B0604020202020204" pitchFamily="34" charset="0"/>
                </a:rPr>
                <a:t>2</a:t>
              </a:r>
              <a:r>
                <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rPr>
                <a:t> IV on</a:t>
              </a: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rPr>
                <a:t>day 1 of weeks 1–4 and 17–20</a:t>
              </a:r>
            </a:p>
          </p:txBody>
        </p:sp>
        <p:sp>
          <p:nvSpPr>
            <p:cNvPr id="21" name="Isosceles Triangle 20">
              <a:extLst>
                <a:ext uri="{FF2B5EF4-FFF2-40B4-BE49-F238E27FC236}">
                  <a16:creationId xmlns:a16="http://schemas.microsoft.com/office/drawing/2014/main" id="{5FF3551F-571A-2E05-AFF7-5FB623562B54}"/>
                </a:ext>
              </a:extLst>
            </p:cNvPr>
            <p:cNvSpPr/>
            <p:nvPr/>
          </p:nvSpPr>
          <p:spPr bwMode="auto">
            <a:xfrm rot="5400000">
              <a:off x="6218188" y="2824867"/>
              <a:ext cx="523875" cy="184820"/>
            </a:xfrm>
            <a:prstGeom prst="triangle">
              <a:avLst/>
            </a:prstGeom>
            <a:gradFill rotWithShape="1">
              <a:gsLst>
                <a:gs pos="0">
                  <a:srgbClr val="EEECE1">
                    <a:lumMod val="75000"/>
                  </a:srgbClr>
                </a:gs>
                <a:gs pos="80000">
                  <a:srgbClr val="EEECE1"/>
                </a:gs>
                <a:gs pos="100000">
                  <a:srgbClr val="EEECE1">
                    <a:lumMod val="60000"/>
                    <a:lumOff val="40000"/>
                  </a:srgb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square" lIns="51435" tIns="25718" rIns="51435" bIns="25718" numCol="1" rtlCol="0" anchor="t" anchorCtr="0" compatLnSpc="1">
              <a:prstTxWarp prst="textNoShape">
                <a:avLst/>
              </a:prstTxWarp>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22" name="Rectangle: Rounded Corners 21">
              <a:extLst>
                <a:ext uri="{FF2B5EF4-FFF2-40B4-BE49-F238E27FC236}">
                  <a16:creationId xmlns:a16="http://schemas.microsoft.com/office/drawing/2014/main" id="{B82D4048-EE32-0483-5D16-DA5AA073B456}"/>
                </a:ext>
              </a:extLst>
            </p:cNvPr>
            <p:cNvSpPr/>
            <p:nvPr/>
          </p:nvSpPr>
          <p:spPr bwMode="auto">
            <a:xfrm>
              <a:off x="4150236" y="2213611"/>
              <a:ext cx="2174362" cy="2577731"/>
            </a:xfrm>
            <a:prstGeom prst="roundRect">
              <a:avLst/>
            </a:prstGeom>
            <a:solidFill>
              <a:srgbClr val="EEECE1"/>
            </a:solidFill>
            <a:ln w="12700" cap="flat" cmpd="sng" algn="ctr">
              <a:solidFill>
                <a:sysClr val="windowText" lastClr="000000"/>
              </a:solidFill>
              <a:prstDash val="solid"/>
              <a:round/>
              <a:headEnd type="none" w="med" len="med"/>
              <a:tailEnd type="none" w="med" len="med"/>
            </a:ln>
            <a:effectLst/>
          </p:spPr>
          <p:txBody>
            <a:bodyPr vert="horz" wrap="square" lIns="25718" tIns="25718" rIns="25718" bIns="25718" numCol="1" rtlCol="0" anchor="t" anchorCtr="0" compatLnSpc="1">
              <a:prstTxWarp prst="textNoShape">
                <a:avLst/>
              </a:prstTxWarp>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r>
                <a:rPr kumimoji="0" lang="en-US" sz="1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1:1 Randomization</a:t>
              </a:r>
            </a:p>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Stratification</a:t>
              </a:r>
            </a:p>
            <a:p>
              <a:pPr marL="66973" marR="0" lvl="0" indent="-66973" algn="l" defTabSz="51435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0" cap="none" spc="0" normalizeH="0" baseline="0" noProof="0">
                  <a:ln>
                    <a:noFill/>
                  </a:ln>
                  <a:solidFill>
                    <a:prstClr val="black"/>
                  </a:solidFill>
                  <a:effectLst/>
                  <a:uLnTx/>
                  <a:uFillTx/>
                  <a:latin typeface="Arial" panose="020B0604020202020204" pitchFamily="34" charset="0"/>
                  <a:ea typeface="Calibri" charset="0"/>
                  <a:cs typeface="Arial" panose="020B0604020202020204" pitchFamily="34" charset="0"/>
                </a:rPr>
                <a:t>IPSSWM (low vs intermediate vs high)</a:t>
              </a:r>
            </a:p>
            <a:p>
              <a:pPr marL="66973" marR="0" lvl="0" indent="-66973" algn="l" defTabSz="51435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0" cap="none" spc="0" normalizeH="0" baseline="0" noProof="0">
                  <a:ln>
                    <a:noFill/>
                  </a:ln>
                  <a:solidFill>
                    <a:prstClr val="black"/>
                  </a:solidFill>
                  <a:effectLst/>
                  <a:uLnTx/>
                  <a:uFillTx/>
                  <a:latin typeface="Arial" panose="020B0604020202020204" pitchFamily="34" charset="0"/>
                  <a:ea typeface="Calibri" charset="0"/>
                  <a:cs typeface="Arial" panose="020B0604020202020204" pitchFamily="34" charset="0"/>
                </a:rPr>
                <a:t>Number of prior regimens (0 vs 1–2 vs ≥3)</a:t>
              </a:r>
            </a:p>
            <a:p>
              <a:pPr marL="66973" marR="0" lvl="0" indent="-66973" algn="l" defTabSz="51435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0" cap="none" spc="0" normalizeH="0" baseline="0" noProof="0">
                  <a:ln>
                    <a:noFill/>
                  </a:ln>
                  <a:solidFill>
                    <a:prstClr val="black"/>
                  </a:solidFill>
                  <a:effectLst/>
                  <a:uLnTx/>
                  <a:uFillTx/>
                  <a:latin typeface="Arial" panose="020B0604020202020204" pitchFamily="34" charset="0"/>
                  <a:ea typeface="Calibri" charset="0"/>
                  <a:cs typeface="Arial" panose="020B0604020202020204" pitchFamily="34" charset="0"/>
                </a:rPr>
                <a:t>ECOG PS (0–1 vs 2)</a:t>
              </a:r>
            </a:p>
          </p:txBody>
        </p:sp>
        <p:sp>
          <p:nvSpPr>
            <p:cNvPr id="23" name="Isosceles Triangle 22">
              <a:extLst>
                <a:ext uri="{FF2B5EF4-FFF2-40B4-BE49-F238E27FC236}">
                  <a16:creationId xmlns:a16="http://schemas.microsoft.com/office/drawing/2014/main" id="{EB178557-4A28-F70A-384F-76620B95586B}"/>
                </a:ext>
              </a:extLst>
            </p:cNvPr>
            <p:cNvSpPr/>
            <p:nvPr/>
          </p:nvSpPr>
          <p:spPr bwMode="auto">
            <a:xfrm rot="5400000">
              <a:off x="3770414" y="3396194"/>
              <a:ext cx="523875" cy="184820"/>
            </a:xfrm>
            <a:prstGeom prst="triangle">
              <a:avLst/>
            </a:prstGeom>
            <a:gradFill rotWithShape="1">
              <a:gsLst>
                <a:gs pos="0">
                  <a:srgbClr val="EEECE1">
                    <a:lumMod val="75000"/>
                  </a:srgbClr>
                </a:gs>
                <a:gs pos="80000">
                  <a:srgbClr val="EEECE1"/>
                </a:gs>
                <a:gs pos="100000">
                  <a:srgbClr val="EEECE1">
                    <a:lumMod val="60000"/>
                    <a:lumOff val="40000"/>
                  </a:srgb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square" lIns="51435" tIns="25718" rIns="51435" bIns="25718" numCol="1" rtlCol="0" anchor="t" anchorCtr="0" compatLnSpc="1">
              <a:prstTxWarp prst="textNoShape">
                <a:avLst/>
              </a:prstTxWarp>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24" name="Isosceles Triangle 23">
              <a:extLst>
                <a:ext uri="{FF2B5EF4-FFF2-40B4-BE49-F238E27FC236}">
                  <a16:creationId xmlns:a16="http://schemas.microsoft.com/office/drawing/2014/main" id="{C93BAF2B-DD39-1ACA-B1BA-575CCBC06960}"/>
                </a:ext>
              </a:extLst>
            </p:cNvPr>
            <p:cNvSpPr/>
            <p:nvPr/>
          </p:nvSpPr>
          <p:spPr bwMode="auto">
            <a:xfrm rot="5400000">
              <a:off x="8991855" y="4119372"/>
              <a:ext cx="523875" cy="184820"/>
            </a:xfrm>
            <a:prstGeom prst="triangle">
              <a:avLst/>
            </a:prstGeom>
            <a:gradFill rotWithShape="1">
              <a:gsLst>
                <a:gs pos="0">
                  <a:srgbClr val="EEECE1">
                    <a:lumMod val="75000"/>
                  </a:srgbClr>
                </a:gs>
                <a:gs pos="80000">
                  <a:srgbClr val="EEECE1"/>
                </a:gs>
                <a:gs pos="100000">
                  <a:srgbClr val="EEECE1">
                    <a:lumMod val="60000"/>
                    <a:lumOff val="40000"/>
                  </a:srgb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square" lIns="51435" tIns="25718" rIns="51435" bIns="25718" numCol="1" rtlCol="0" anchor="t" anchorCtr="0" compatLnSpc="1">
              <a:prstTxWarp prst="textNoShape">
                <a:avLst/>
              </a:prstTxWarp>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25" name="Rounded Rectangle 8">
              <a:extLst>
                <a:ext uri="{FF2B5EF4-FFF2-40B4-BE49-F238E27FC236}">
                  <a16:creationId xmlns:a16="http://schemas.microsoft.com/office/drawing/2014/main" id="{910BA6EE-B0F5-2B34-DC9D-ACA0935C95D1}"/>
                </a:ext>
              </a:extLst>
            </p:cNvPr>
            <p:cNvSpPr/>
            <p:nvPr/>
          </p:nvSpPr>
          <p:spPr bwMode="auto">
            <a:xfrm>
              <a:off x="9396784" y="3601804"/>
              <a:ext cx="1171549" cy="1233469"/>
            </a:xfrm>
            <a:prstGeom prst="roundRect">
              <a:avLst/>
            </a:prstGeom>
            <a:solidFill>
              <a:srgbClr val="FF9403"/>
            </a:solidFill>
            <a:ln w="9525" cap="flat" cmpd="sng" algn="ctr">
              <a:noFill/>
              <a:prstDash val="solid"/>
              <a:headEnd type="none" w="med" len="med"/>
              <a:tailEnd type="none" w="med" len="med"/>
            </a:ln>
            <a:effectLst/>
          </p:spPr>
          <p:txBody>
            <a:bodyPr vert="horz" wrap="square" lIns="25718" tIns="25718" rIns="25718" bIns="25718" numCol="1" rtlCol="0" anchor="ctr" anchorCtr="0" compatLnSpc="1">
              <a:prstTxWarp prst="textNoShape">
                <a:avLst/>
              </a:prstTxWarp>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Calibri"/>
                  <a:ea typeface="+mn-ea"/>
                  <a:cs typeface="Arial" panose="020B0604020202020204" pitchFamily="34" charset="0"/>
                </a:rPr>
                <a:t>Crossover to single-agent ibrutinib allowed after </a:t>
              </a:r>
              <a:r>
                <a:rPr kumimoji="0" lang="en-US" sz="1400" b="0" i="0" u="none" strike="noStrike" kern="0" cap="none" spc="0" normalizeH="0" baseline="0" noProof="0" err="1">
                  <a:ln>
                    <a:noFill/>
                  </a:ln>
                  <a:solidFill>
                    <a:srgbClr val="FFFFFF"/>
                  </a:solidFill>
                  <a:effectLst/>
                  <a:uLnTx/>
                  <a:uFillTx/>
                  <a:latin typeface="Calibri"/>
                  <a:ea typeface="+mn-ea"/>
                  <a:cs typeface="Arial" panose="020B0604020202020204" pitchFamily="34" charset="0"/>
                </a:rPr>
                <a:t>PD</a:t>
              </a:r>
              <a:r>
                <a:rPr kumimoji="0" lang="en-US" sz="1400" b="0" i="0" u="none" strike="noStrike" kern="0" cap="none" spc="0" normalizeH="0" baseline="30000" noProof="0" err="1">
                  <a:ln>
                    <a:noFill/>
                  </a:ln>
                  <a:solidFill>
                    <a:srgbClr val="FFFFFF"/>
                  </a:solidFill>
                  <a:effectLst/>
                  <a:uLnTx/>
                  <a:uFillTx/>
                  <a:latin typeface="Calibri"/>
                  <a:ea typeface="+mn-ea"/>
                  <a:cs typeface="Arial" panose="020B0604020202020204" pitchFamily="34" charset="0"/>
                </a:rPr>
                <a:t>b</a:t>
              </a:r>
              <a:endParaRPr kumimoji="0" lang="en-US" sz="1400" b="0" i="0" u="none" strike="noStrike" kern="0" cap="none" spc="0" normalizeH="0" baseline="30000" noProof="0">
                <a:ln>
                  <a:noFill/>
                </a:ln>
                <a:solidFill>
                  <a:srgbClr val="FFFFFF"/>
                </a:solidFill>
                <a:effectLst/>
                <a:uLnTx/>
                <a:uFillTx/>
                <a:latin typeface="Calibri"/>
                <a:ea typeface="+mn-ea"/>
                <a:cs typeface="Arial" panose="020B0604020202020204" pitchFamily="34" charset="0"/>
              </a:endParaRPr>
            </a:p>
          </p:txBody>
        </p:sp>
      </p:grpSp>
      <p:sp>
        <p:nvSpPr>
          <p:cNvPr id="26" name="TextBox 25">
            <a:extLst>
              <a:ext uri="{FF2B5EF4-FFF2-40B4-BE49-F238E27FC236}">
                <a16:creationId xmlns:a16="http://schemas.microsoft.com/office/drawing/2014/main" id="{4434623C-5FA1-9082-1298-C5D9C4BC6A0A}"/>
              </a:ext>
            </a:extLst>
          </p:cNvPr>
          <p:cNvSpPr txBox="1"/>
          <p:nvPr/>
        </p:nvSpPr>
        <p:spPr>
          <a:xfrm>
            <a:off x="1830927" y="4608061"/>
            <a:ext cx="8260130" cy="584775"/>
          </a:xfrm>
          <a:prstGeom prst="rect">
            <a:avLst/>
          </a:prstGeom>
          <a:noFill/>
        </p:spPr>
        <p:txBody>
          <a:bodyPr wrap="square" rtlCol="0">
            <a:spAutoFit/>
          </a:bodyPr>
          <a:lstStyle/>
          <a:p>
            <a:pPr marL="192881" marR="0" lvl="0" indent="-192881" algn="l" defTabSz="51435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1600" b="1" i="0" u="none" strike="noStrike" kern="1200" cap="none" spc="0" normalizeH="0" baseline="0" noProof="0">
                <a:ln>
                  <a:noFill/>
                </a:ln>
                <a:solidFill>
                  <a:srgbClr val="264D73"/>
                </a:solidFill>
                <a:effectLst/>
                <a:uLnTx/>
                <a:uFillTx/>
                <a:latin typeface="Arial" panose="020B0604020202020204" pitchFamily="34" charset="0"/>
                <a:ea typeface="Calibri" charset="0"/>
                <a:cs typeface="Arial" panose="020B0604020202020204" pitchFamily="34" charset="0"/>
              </a:rPr>
              <a:t>Endpoints: </a:t>
            </a:r>
            <a:r>
              <a:rPr kumimoji="0" lang="en-US" sz="1600" b="0" i="0" u="none" strike="noStrike" kern="1200" cap="none" spc="0" normalizeH="0" baseline="0" noProof="0">
                <a:ln>
                  <a:noFill/>
                </a:ln>
                <a:solidFill>
                  <a:srgbClr val="264D73"/>
                </a:solidFill>
                <a:effectLst/>
                <a:uLnTx/>
                <a:uFillTx/>
                <a:latin typeface="Arial" panose="020B0604020202020204" pitchFamily="34" charset="0"/>
                <a:ea typeface="Calibri" charset="0"/>
                <a:cs typeface="Arial" panose="020B0604020202020204" pitchFamily="34" charset="0"/>
              </a:rPr>
              <a:t>PFS and response rates by IRC, OS, Hgb improvement, TTNT, safety</a:t>
            </a:r>
          </a:p>
          <a:p>
            <a:pPr marL="192881" marR="0" lvl="0" indent="-192881" algn="l" defTabSz="51435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1600" b="0" i="0" u="none" strike="noStrike" kern="1200" cap="none" spc="0" normalizeH="0" baseline="0" noProof="0">
                <a:ln>
                  <a:noFill/>
                </a:ln>
                <a:solidFill>
                  <a:srgbClr val="264D73"/>
                </a:solidFill>
                <a:effectLst/>
                <a:uLnTx/>
                <a:uFillTx/>
                <a:latin typeface="Arial" panose="020B0604020202020204" pitchFamily="34" charset="0"/>
                <a:ea typeface="Calibri" charset="0"/>
                <a:cs typeface="Arial" panose="020B0604020202020204" pitchFamily="34" charset="0"/>
              </a:rPr>
              <a:t>At study closure, patients without PD could continue ibrutinib in an extension program </a:t>
            </a:r>
          </a:p>
        </p:txBody>
      </p:sp>
      <p:sp>
        <p:nvSpPr>
          <p:cNvPr id="27" name="TextBox 26">
            <a:extLst>
              <a:ext uri="{FF2B5EF4-FFF2-40B4-BE49-F238E27FC236}">
                <a16:creationId xmlns:a16="http://schemas.microsoft.com/office/drawing/2014/main" id="{06FB14A9-D7B1-8876-009D-6191191F4134}"/>
              </a:ext>
            </a:extLst>
          </p:cNvPr>
          <p:cNvSpPr txBox="1"/>
          <p:nvPr/>
        </p:nvSpPr>
        <p:spPr>
          <a:xfrm>
            <a:off x="883579" y="5908708"/>
            <a:ext cx="1059464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ECOG</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PS, Eastern Cooperative Oncology Group performance status; Hgb, hemoglobin; IgM, immunoglobulin M;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IPSSWM</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International Prognosis Scoring System for Waldenström’s Macroglobulinemia; IRC, independent review committee; IV, intravenous; OS, overall survival; PD, progressive disease; RTX, rituximab;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TTNT</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time to next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Arial"/>
                <a:sym typeface="Arial"/>
              </a:rPr>
              <a:t>a</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Treatment</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-naive patients were allowed to enroll following a protocol amendment (November 2015); therefore, their enrollment started later than relapsed patients.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Arial"/>
                <a:sym typeface="Arial"/>
              </a:rPr>
              <a:t>b</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Patients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in the placebo-RTX arm could receive next-line single-agent ibrutinib in crossover following IRC-confirmed PD.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iNNOVATE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Study; ClinicalTrials.gov ID: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hlinkClick r:id="rId2"/>
              </a:rPr>
              <a:t>NCT02165397</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r>
              <a:rPr kumimoji="0" lang="da-DK"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Buske C et al. J Clin Oncol. 2022;40(1):52-62</a:t>
            </a:r>
            <a:r>
              <a:rPr kumimoji="0" lang="da-DK" sz="900" b="0" i="0" u="none" strike="noStrike" kern="1200" cap="none" spc="0" normalizeH="0" baseline="0" noProof="0">
                <a:ln>
                  <a:noFill/>
                </a:ln>
                <a:solidFill>
                  <a:srgbClr val="283349"/>
                </a:solidFill>
                <a:effectLst/>
                <a:uLnTx/>
                <a:uFillTx/>
                <a:latin typeface="Arial" panose="020B0604020202020204"/>
                <a:cs typeface="Arial"/>
                <a:sym typeface="Arial"/>
              </a:rPr>
              <a:t>.</a:t>
            </a:r>
            <a:endParaRPr kumimoji="0" lang="da-DK"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endParaRPr>
          </a:p>
        </p:txBody>
      </p:sp>
      <p:sp>
        <p:nvSpPr>
          <p:cNvPr id="28" name="Slide Number Placeholder 2">
            <a:extLst>
              <a:ext uri="{FF2B5EF4-FFF2-40B4-BE49-F238E27FC236}">
                <a16:creationId xmlns:a16="http://schemas.microsoft.com/office/drawing/2014/main" id="{81D6307B-D212-C3AF-B66D-5E621FE5709E}"/>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Tree>
    <p:extLst>
      <p:ext uri="{BB962C8B-B14F-4D97-AF65-F5344CB8AC3E}">
        <p14:creationId xmlns:p14="http://schemas.microsoft.com/office/powerpoint/2010/main" val="3842645704"/>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AB2530-1A04-6D28-043F-B231BA425A65}"/>
              </a:ext>
            </a:extLst>
          </p:cNvPr>
          <p:cNvSpPr>
            <a:spLocks noGrp="1"/>
          </p:cNvSpPr>
          <p:nvPr>
            <p:ph type="ctrTitle"/>
          </p:nvPr>
        </p:nvSpPr>
        <p:spPr/>
        <p:txBody>
          <a:bodyPr/>
          <a:lstStyle/>
          <a:p>
            <a:r>
              <a:rPr lang="en-US"/>
              <a:t>Median progression-free survival was not reached with </a:t>
            </a:r>
            <a:br>
              <a:rPr lang="en-US"/>
            </a:br>
            <a:r>
              <a:rPr lang="en-US"/>
              <a:t>5 years of ibrutinib-RTX – ITT Population</a:t>
            </a:r>
            <a:endParaRPr lang="en-GB"/>
          </a:p>
        </p:txBody>
      </p:sp>
      <p:sp>
        <p:nvSpPr>
          <p:cNvPr id="28" name="Slide Number Placeholder 2">
            <a:extLst>
              <a:ext uri="{FF2B5EF4-FFF2-40B4-BE49-F238E27FC236}">
                <a16:creationId xmlns:a16="http://schemas.microsoft.com/office/drawing/2014/main" id="{81D6307B-D212-C3AF-B66D-5E621FE5709E}"/>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2" name="Content Placeholder 5">
            <a:extLst>
              <a:ext uri="{FF2B5EF4-FFF2-40B4-BE49-F238E27FC236}">
                <a16:creationId xmlns:a16="http://schemas.microsoft.com/office/drawing/2014/main" id="{185D8FDB-0155-1172-D31D-982FD2866887}"/>
              </a:ext>
            </a:extLst>
          </p:cNvPr>
          <p:cNvSpPr txBox="1">
            <a:spLocks/>
          </p:cNvSpPr>
          <p:nvPr/>
        </p:nvSpPr>
        <p:spPr>
          <a:xfrm>
            <a:off x="8385943" y="1433973"/>
            <a:ext cx="3527309" cy="284340"/>
          </a:xfrm>
          <a:prstGeom prst="rect">
            <a:avLst/>
          </a:prstGeom>
        </p:spPr>
        <p:txBody>
          <a:bodyPr>
            <a:noAutofit/>
          </a:bodyPr>
          <a:lstStyle>
            <a:lvl1pPr marL="342891" indent="-342891" algn="l" rtl="0" eaLnBrk="1" fontAlgn="base" hangingPunct="1">
              <a:spcBef>
                <a:spcPts val="0"/>
              </a:spcBef>
              <a:spcAft>
                <a:spcPts val="600"/>
              </a:spcAft>
              <a:buClr>
                <a:schemeClr val="accent2">
                  <a:lumMod val="75000"/>
                </a:schemeClr>
              </a:buClr>
              <a:buSzPct val="125000"/>
              <a:buFont typeface="Wingdings" charset="2"/>
              <a:buChar char="§"/>
              <a:defRPr sz="2400" b="0">
                <a:solidFill>
                  <a:schemeClr val="bg2">
                    <a:lumMod val="75000"/>
                  </a:schemeClr>
                </a:solidFill>
                <a:latin typeface="Calibri"/>
                <a:ea typeface="+mn-ea"/>
                <a:cs typeface="Calibri"/>
              </a:defRPr>
            </a:lvl1pPr>
            <a:lvl2pPr marL="742932" indent="-285744" algn="l" rtl="0" eaLnBrk="1" fontAlgn="base" hangingPunct="1">
              <a:spcBef>
                <a:spcPts val="0"/>
              </a:spcBef>
              <a:spcAft>
                <a:spcPts val="600"/>
              </a:spcAft>
              <a:buClr>
                <a:schemeClr val="accent2">
                  <a:lumMod val="75000"/>
                </a:schemeClr>
              </a:buClr>
              <a:buSzPct val="125000"/>
              <a:buFont typeface="Lucida Grande"/>
              <a:buChar char="–"/>
              <a:defRPr sz="2000" b="0">
                <a:solidFill>
                  <a:schemeClr val="bg2">
                    <a:lumMod val="75000"/>
                  </a:schemeClr>
                </a:solidFill>
                <a:latin typeface="Calibri"/>
                <a:cs typeface="Calibri"/>
              </a:defRPr>
            </a:lvl2pPr>
            <a:lvl3pPr marL="1142971" indent="-228594" algn="l" rtl="0" eaLnBrk="1" fontAlgn="base" hangingPunct="1">
              <a:spcBef>
                <a:spcPts val="0"/>
              </a:spcBef>
              <a:spcAft>
                <a:spcPts val="600"/>
              </a:spcAft>
              <a:buClr>
                <a:schemeClr val="accent2">
                  <a:lumMod val="75000"/>
                </a:schemeClr>
              </a:buClr>
              <a:buSzPct val="125000"/>
              <a:buFont typeface="Wingdings" charset="2"/>
              <a:buChar char="§"/>
              <a:defRPr sz="1800" b="0">
                <a:solidFill>
                  <a:schemeClr val="bg2">
                    <a:lumMod val="75000"/>
                  </a:schemeClr>
                </a:solidFill>
                <a:latin typeface="Calibri"/>
                <a:cs typeface="Calibri"/>
              </a:defRPr>
            </a:lvl3pPr>
            <a:lvl4pPr marL="1600160" indent="-228594" algn="l" rtl="0" eaLnBrk="1" fontAlgn="base" hangingPunct="1">
              <a:spcBef>
                <a:spcPct val="20000"/>
              </a:spcBef>
              <a:spcAft>
                <a:spcPct val="0"/>
              </a:spcAft>
              <a:buClr>
                <a:srgbClr val="BC5C8A"/>
              </a:buClr>
              <a:defRPr sz="2000" b="1">
                <a:solidFill>
                  <a:schemeClr val="bg1"/>
                </a:solidFill>
                <a:effectLst>
                  <a:outerShdw blurRad="38100" dist="38100" dir="2700000" algn="tl">
                    <a:srgbClr val="C0C0C0"/>
                  </a:outerShdw>
                </a:effectLst>
                <a:latin typeface="Times New Roman" pitchFamily="18" charset="0"/>
              </a:defRPr>
            </a:lvl4pPr>
            <a:lvl5pPr marL="2057349" indent="-228594"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5pPr>
            <a:lvl6pPr marL="2514537" indent="-228594"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6pPr>
            <a:lvl7pPr marL="2971726" indent="-228594"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7pPr>
            <a:lvl8pPr marL="3428914" indent="-228594"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8pPr>
            <a:lvl9pPr marL="3886103" indent="-228594" algn="l" rtl="0" eaLnBrk="1" fontAlgn="base" hangingPunct="1">
              <a:spcBef>
                <a:spcPct val="20000"/>
              </a:spcBef>
              <a:spcAft>
                <a:spcPct val="0"/>
              </a:spcAft>
              <a:buClr>
                <a:srgbClr val="BC5C8A"/>
              </a:buClr>
              <a:buChar char="»"/>
              <a:defRPr sz="2000" b="1">
                <a:solidFill>
                  <a:schemeClr val="bg1"/>
                </a:solidFill>
                <a:effectLst>
                  <a:outerShdw blurRad="38100" dist="38100" dir="2700000" algn="tl">
                    <a:srgbClr val="C0C0C0"/>
                  </a:outerShdw>
                </a:effectLst>
                <a:latin typeface="Times New Roman" pitchFamily="18" charset="0"/>
              </a:defRPr>
            </a:lvl9pPr>
          </a:lstStyle>
          <a:p>
            <a:pPr marL="0" marR="0" lvl="0" indent="0" algn="ctr" defTabSz="514350" rtl="0" eaLnBrk="1" fontAlgn="base" latinLnBrk="0" hangingPunct="1">
              <a:lnSpc>
                <a:spcPct val="100000"/>
              </a:lnSpc>
              <a:spcBef>
                <a:spcPts val="0"/>
              </a:spcBef>
              <a:spcAft>
                <a:spcPts val="338"/>
              </a:spcAft>
              <a:buClr>
                <a:srgbClr val="0098AA">
                  <a:lumMod val="75000"/>
                </a:srgbClr>
              </a:buClr>
              <a:buSzPct val="125000"/>
              <a:buFont typeface="Wingdings" charset="2"/>
              <a:buNone/>
              <a:tabLst/>
              <a:defRPr/>
            </a:pPr>
            <a:r>
              <a:rPr kumimoji="0" lang="en-US" sz="1600" b="1" i="0" u="none" strike="noStrike" kern="1200" cap="none" spc="0" normalizeH="0" baseline="0" noProof="0">
                <a:ln>
                  <a:noFill/>
                </a:ln>
                <a:solidFill>
                  <a:srgbClr val="264D73"/>
                </a:solidFill>
                <a:effectLst/>
                <a:uLnTx/>
                <a:uFillTx/>
                <a:latin typeface="Arial" panose="020B0604020202020204" pitchFamily="34" charset="0"/>
                <a:ea typeface="MS Mincho" panose="02020609040205080304" pitchFamily="49" charset="-128"/>
                <a:cs typeface="Arial" panose="020B0604020202020204" pitchFamily="34" charset="0"/>
              </a:rPr>
              <a:t>54-month </a:t>
            </a:r>
            <a:r>
              <a:rPr kumimoji="0" lang="en-US" sz="1600" b="1" i="0" u="none" strike="noStrike" kern="1200" cap="none" spc="0" normalizeH="0" baseline="0" noProof="0" err="1">
                <a:ln>
                  <a:noFill/>
                </a:ln>
                <a:solidFill>
                  <a:srgbClr val="264D73"/>
                </a:solidFill>
                <a:effectLst/>
                <a:uLnTx/>
                <a:uFillTx/>
                <a:latin typeface="Arial" panose="020B0604020202020204" pitchFamily="34" charset="0"/>
                <a:ea typeface="MS Mincho" panose="02020609040205080304" pitchFamily="49" charset="-128"/>
                <a:cs typeface="Arial" panose="020B0604020202020204" pitchFamily="34" charset="0"/>
              </a:rPr>
              <a:t>PFS</a:t>
            </a:r>
            <a:r>
              <a:rPr kumimoji="0" lang="en-US" sz="1600" b="1" i="0" u="none" strike="noStrike" kern="1200" cap="none" spc="0" normalizeH="0" baseline="0" noProof="0">
                <a:ln>
                  <a:noFill/>
                </a:ln>
                <a:solidFill>
                  <a:srgbClr val="264D73"/>
                </a:solidFill>
                <a:effectLst/>
                <a:uLnTx/>
                <a:uFillTx/>
                <a:latin typeface="Arial" panose="020B0604020202020204" pitchFamily="34" charset="0"/>
                <a:ea typeface="MS Mincho" panose="02020609040205080304" pitchFamily="49" charset="-128"/>
                <a:cs typeface="Arial" panose="020B0604020202020204" pitchFamily="34" charset="0"/>
              </a:rPr>
              <a:t> rate: 68% vs 25%</a:t>
            </a:r>
            <a:endParaRPr kumimoji="0" lang="en-US" sz="1600" b="0" i="0" u="none" strike="noStrike" kern="1200" cap="none" spc="0" normalizeH="0" baseline="0" noProof="0">
              <a:ln>
                <a:noFill/>
              </a:ln>
              <a:solidFill>
                <a:srgbClr val="264D73"/>
              </a:solidFill>
              <a:effectLst/>
              <a:uLnTx/>
              <a:uFillTx/>
              <a:latin typeface="Arial" panose="020B0604020202020204" pitchFamily="34" charset="0"/>
              <a:ea typeface="MS Mincho" panose="02020609040205080304" pitchFamily="49" charset="-128"/>
              <a:cs typeface="Arial" panose="020B0604020202020204" pitchFamily="34" charset="0"/>
            </a:endParaRPr>
          </a:p>
        </p:txBody>
      </p:sp>
      <p:grpSp>
        <p:nvGrpSpPr>
          <p:cNvPr id="3" name="Group 2">
            <a:extLst>
              <a:ext uri="{FF2B5EF4-FFF2-40B4-BE49-F238E27FC236}">
                <a16:creationId xmlns:a16="http://schemas.microsoft.com/office/drawing/2014/main" id="{7A3BCA1E-5A91-85BC-8F82-5190F099CC15}"/>
              </a:ext>
            </a:extLst>
          </p:cNvPr>
          <p:cNvGrpSpPr/>
          <p:nvPr/>
        </p:nvGrpSpPr>
        <p:grpSpPr>
          <a:xfrm>
            <a:off x="1861872" y="5485748"/>
            <a:ext cx="7052296" cy="541969"/>
            <a:chOff x="2850231" y="5046116"/>
            <a:chExt cx="6121453" cy="625974"/>
          </a:xfrm>
        </p:grpSpPr>
        <p:sp>
          <p:nvSpPr>
            <p:cNvPr id="5" name="TextBox 4">
              <a:extLst>
                <a:ext uri="{FF2B5EF4-FFF2-40B4-BE49-F238E27FC236}">
                  <a16:creationId xmlns:a16="http://schemas.microsoft.com/office/drawing/2014/main" id="{5BCFE3EC-F85C-0101-EBE3-5AF7058BF38F}"/>
                </a:ext>
              </a:extLst>
            </p:cNvPr>
            <p:cNvSpPr txBox="1"/>
            <p:nvPr/>
          </p:nvSpPr>
          <p:spPr>
            <a:xfrm>
              <a:off x="3600799"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75</a:t>
              </a:r>
            </a:p>
          </p:txBody>
        </p:sp>
        <p:sp>
          <p:nvSpPr>
            <p:cNvPr id="6" name="TextBox 5">
              <a:extLst>
                <a:ext uri="{FF2B5EF4-FFF2-40B4-BE49-F238E27FC236}">
                  <a16:creationId xmlns:a16="http://schemas.microsoft.com/office/drawing/2014/main" id="{0CAC0657-B27D-BBFA-CD9D-0E113254C6C2}"/>
                </a:ext>
              </a:extLst>
            </p:cNvPr>
            <p:cNvSpPr txBox="1"/>
            <p:nvPr/>
          </p:nvSpPr>
          <p:spPr>
            <a:xfrm>
              <a:off x="3872081"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73</a:t>
              </a:r>
            </a:p>
          </p:txBody>
        </p:sp>
        <p:sp>
          <p:nvSpPr>
            <p:cNvPr id="7" name="TextBox 6">
              <a:extLst>
                <a:ext uri="{FF2B5EF4-FFF2-40B4-BE49-F238E27FC236}">
                  <a16:creationId xmlns:a16="http://schemas.microsoft.com/office/drawing/2014/main" id="{B9FF1F7A-1ADA-298C-C5A4-43D83004F2B5}"/>
                </a:ext>
              </a:extLst>
            </p:cNvPr>
            <p:cNvSpPr txBox="1"/>
            <p:nvPr/>
          </p:nvSpPr>
          <p:spPr>
            <a:xfrm>
              <a:off x="4143365"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69</a:t>
              </a:r>
            </a:p>
          </p:txBody>
        </p:sp>
        <p:sp>
          <p:nvSpPr>
            <p:cNvPr id="8" name="TextBox 7">
              <a:extLst>
                <a:ext uri="{FF2B5EF4-FFF2-40B4-BE49-F238E27FC236}">
                  <a16:creationId xmlns:a16="http://schemas.microsoft.com/office/drawing/2014/main" id="{F59A4BD0-B03A-3750-FCBD-8E6740EB393A}"/>
                </a:ext>
              </a:extLst>
            </p:cNvPr>
            <p:cNvSpPr txBox="1"/>
            <p:nvPr/>
          </p:nvSpPr>
          <p:spPr>
            <a:xfrm>
              <a:off x="4414653"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67</a:t>
              </a:r>
            </a:p>
          </p:txBody>
        </p:sp>
        <p:sp>
          <p:nvSpPr>
            <p:cNvPr id="9" name="TextBox 8">
              <a:extLst>
                <a:ext uri="{FF2B5EF4-FFF2-40B4-BE49-F238E27FC236}">
                  <a16:creationId xmlns:a16="http://schemas.microsoft.com/office/drawing/2014/main" id="{6FF58B45-BA67-B649-D515-87C1389F74C7}"/>
                </a:ext>
              </a:extLst>
            </p:cNvPr>
            <p:cNvSpPr txBox="1"/>
            <p:nvPr/>
          </p:nvSpPr>
          <p:spPr>
            <a:xfrm>
              <a:off x="4685930"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66</a:t>
              </a:r>
            </a:p>
          </p:txBody>
        </p:sp>
        <p:sp>
          <p:nvSpPr>
            <p:cNvPr id="10" name="TextBox 9">
              <a:extLst>
                <a:ext uri="{FF2B5EF4-FFF2-40B4-BE49-F238E27FC236}">
                  <a16:creationId xmlns:a16="http://schemas.microsoft.com/office/drawing/2014/main" id="{45351B94-0CE5-EEBB-CAE3-A67FB9CFEEC7}"/>
                </a:ext>
              </a:extLst>
            </p:cNvPr>
            <p:cNvSpPr txBox="1"/>
            <p:nvPr/>
          </p:nvSpPr>
          <p:spPr>
            <a:xfrm>
              <a:off x="4957207"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60</a:t>
              </a:r>
            </a:p>
          </p:txBody>
        </p:sp>
        <p:sp>
          <p:nvSpPr>
            <p:cNvPr id="11" name="TextBox 10">
              <a:extLst>
                <a:ext uri="{FF2B5EF4-FFF2-40B4-BE49-F238E27FC236}">
                  <a16:creationId xmlns:a16="http://schemas.microsoft.com/office/drawing/2014/main" id="{C74E56A0-EA66-E633-7154-6041170CB1F7}"/>
                </a:ext>
              </a:extLst>
            </p:cNvPr>
            <p:cNvSpPr txBox="1"/>
            <p:nvPr/>
          </p:nvSpPr>
          <p:spPr>
            <a:xfrm>
              <a:off x="5228502"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60</a:t>
              </a:r>
            </a:p>
          </p:txBody>
        </p:sp>
        <p:sp>
          <p:nvSpPr>
            <p:cNvPr id="12" name="TextBox 11">
              <a:extLst>
                <a:ext uri="{FF2B5EF4-FFF2-40B4-BE49-F238E27FC236}">
                  <a16:creationId xmlns:a16="http://schemas.microsoft.com/office/drawing/2014/main" id="{0E8426C7-E485-122C-38CD-D7F5BBD72BED}"/>
                </a:ext>
              </a:extLst>
            </p:cNvPr>
            <p:cNvSpPr txBox="1"/>
            <p:nvPr/>
          </p:nvSpPr>
          <p:spPr>
            <a:xfrm>
              <a:off x="5499781"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58</a:t>
              </a:r>
            </a:p>
          </p:txBody>
        </p:sp>
        <p:sp>
          <p:nvSpPr>
            <p:cNvPr id="13" name="TextBox 12">
              <a:extLst>
                <a:ext uri="{FF2B5EF4-FFF2-40B4-BE49-F238E27FC236}">
                  <a16:creationId xmlns:a16="http://schemas.microsoft.com/office/drawing/2014/main" id="{F19B0252-5D88-BF8E-B426-5009B28C1C12}"/>
                </a:ext>
              </a:extLst>
            </p:cNvPr>
            <p:cNvSpPr txBox="1"/>
            <p:nvPr/>
          </p:nvSpPr>
          <p:spPr>
            <a:xfrm>
              <a:off x="5771058"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57</a:t>
              </a:r>
            </a:p>
          </p:txBody>
        </p:sp>
        <p:sp>
          <p:nvSpPr>
            <p:cNvPr id="14" name="TextBox 13">
              <a:extLst>
                <a:ext uri="{FF2B5EF4-FFF2-40B4-BE49-F238E27FC236}">
                  <a16:creationId xmlns:a16="http://schemas.microsoft.com/office/drawing/2014/main" id="{B0906257-7764-3C93-811F-A4CFB8D93F48}"/>
                </a:ext>
              </a:extLst>
            </p:cNvPr>
            <p:cNvSpPr txBox="1"/>
            <p:nvPr/>
          </p:nvSpPr>
          <p:spPr>
            <a:xfrm>
              <a:off x="6042352"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56</a:t>
              </a:r>
            </a:p>
          </p:txBody>
        </p:sp>
        <p:sp>
          <p:nvSpPr>
            <p:cNvPr id="15" name="TextBox 14">
              <a:extLst>
                <a:ext uri="{FF2B5EF4-FFF2-40B4-BE49-F238E27FC236}">
                  <a16:creationId xmlns:a16="http://schemas.microsoft.com/office/drawing/2014/main" id="{0863CFF8-7990-64A6-B773-4007C3DE3C2A}"/>
                </a:ext>
              </a:extLst>
            </p:cNvPr>
            <p:cNvSpPr txBox="1"/>
            <p:nvPr/>
          </p:nvSpPr>
          <p:spPr>
            <a:xfrm>
              <a:off x="6313630"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54</a:t>
              </a:r>
            </a:p>
          </p:txBody>
        </p:sp>
        <p:sp>
          <p:nvSpPr>
            <p:cNvPr id="29" name="TextBox 28">
              <a:extLst>
                <a:ext uri="{FF2B5EF4-FFF2-40B4-BE49-F238E27FC236}">
                  <a16:creationId xmlns:a16="http://schemas.microsoft.com/office/drawing/2014/main" id="{EB6044F3-9A64-2F69-9562-95070237F73B}"/>
                </a:ext>
              </a:extLst>
            </p:cNvPr>
            <p:cNvSpPr txBox="1"/>
            <p:nvPr/>
          </p:nvSpPr>
          <p:spPr>
            <a:xfrm>
              <a:off x="6584907"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54</a:t>
              </a:r>
            </a:p>
          </p:txBody>
        </p:sp>
        <p:sp>
          <p:nvSpPr>
            <p:cNvPr id="30" name="TextBox 29">
              <a:extLst>
                <a:ext uri="{FF2B5EF4-FFF2-40B4-BE49-F238E27FC236}">
                  <a16:creationId xmlns:a16="http://schemas.microsoft.com/office/drawing/2014/main" id="{96BB0FD3-281A-B72F-2C41-A5B229C0EE87}"/>
                </a:ext>
              </a:extLst>
            </p:cNvPr>
            <p:cNvSpPr txBox="1"/>
            <p:nvPr/>
          </p:nvSpPr>
          <p:spPr>
            <a:xfrm>
              <a:off x="6856202"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46</a:t>
              </a:r>
            </a:p>
          </p:txBody>
        </p:sp>
        <p:sp>
          <p:nvSpPr>
            <p:cNvPr id="31" name="TextBox 30">
              <a:extLst>
                <a:ext uri="{FF2B5EF4-FFF2-40B4-BE49-F238E27FC236}">
                  <a16:creationId xmlns:a16="http://schemas.microsoft.com/office/drawing/2014/main" id="{C95B098B-67DB-930E-88AE-062DB997EA22}"/>
                </a:ext>
              </a:extLst>
            </p:cNvPr>
            <p:cNvSpPr txBox="1"/>
            <p:nvPr/>
          </p:nvSpPr>
          <p:spPr>
            <a:xfrm>
              <a:off x="7127479"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48</a:t>
              </a:r>
            </a:p>
          </p:txBody>
        </p:sp>
        <p:sp>
          <p:nvSpPr>
            <p:cNvPr id="32" name="TextBox 31">
              <a:extLst>
                <a:ext uri="{FF2B5EF4-FFF2-40B4-BE49-F238E27FC236}">
                  <a16:creationId xmlns:a16="http://schemas.microsoft.com/office/drawing/2014/main" id="{A984F33E-EF0E-4AF7-3602-2B2ABDD845D8}"/>
                </a:ext>
              </a:extLst>
            </p:cNvPr>
            <p:cNvSpPr txBox="1"/>
            <p:nvPr/>
          </p:nvSpPr>
          <p:spPr>
            <a:xfrm>
              <a:off x="7398757"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47</a:t>
              </a:r>
            </a:p>
          </p:txBody>
        </p:sp>
        <p:sp>
          <p:nvSpPr>
            <p:cNvPr id="33" name="TextBox 32">
              <a:extLst>
                <a:ext uri="{FF2B5EF4-FFF2-40B4-BE49-F238E27FC236}">
                  <a16:creationId xmlns:a16="http://schemas.microsoft.com/office/drawing/2014/main" id="{849A811C-0104-700E-BC84-B0B925E053FA}"/>
                </a:ext>
              </a:extLst>
            </p:cNvPr>
            <p:cNvSpPr txBox="1"/>
            <p:nvPr/>
          </p:nvSpPr>
          <p:spPr>
            <a:xfrm>
              <a:off x="7670035"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44</a:t>
              </a:r>
            </a:p>
          </p:txBody>
        </p:sp>
        <p:sp>
          <p:nvSpPr>
            <p:cNvPr id="34" name="TextBox 33">
              <a:extLst>
                <a:ext uri="{FF2B5EF4-FFF2-40B4-BE49-F238E27FC236}">
                  <a16:creationId xmlns:a16="http://schemas.microsoft.com/office/drawing/2014/main" id="{E56BE451-0C2F-6DD3-159B-97BE028593C1}"/>
                </a:ext>
              </a:extLst>
            </p:cNvPr>
            <p:cNvSpPr txBox="1"/>
            <p:nvPr/>
          </p:nvSpPr>
          <p:spPr>
            <a:xfrm>
              <a:off x="7941330"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32</a:t>
              </a:r>
            </a:p>
          </p:txBody>
        </p:sp>
        <p:sp>
          <p:nvSpPr>
            <p:cNvPr id="35" name="TextBox 34">
              <a:extLst>
                <a:ext uri="{FF2B5EF4-FFF2-40B4-BE49-F238E27FC236}">
                  <a16:creationId xmlns:a16="http://schemas.microsoft.com/office/drawing/2014/main" id="{8FD2ACF9-B33E-ED75-E0B7-35E1A90C2233}"/>
                </a:ext>
              </a:extLst>
            </p:cNvPr>
            <p:cNvSpPr txBox="1"/>
            <p:nvPr/>
          </p:nvSpPr>
          <p:spPr>
            <a:xfrm>
              <a:off x="8212607"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22</a:t>
              </a:r>
            </a:p>
          </p:txBody>
        </p:sp>
        <p:sp>
          <p:nvSpPr>
            <p:cNvPr id="36" name="TextBox 35">
              <a:extLst>
                <a:ext uri="{FF2B5EF4-FFF2-40B4-BE49-F238E27FC236}">
                  <a16:creationId xmlns:a16="http://schemas.microsoft.com/office/drawing/2014/main" id="{9D714EA4-320B-492B-9ED6-578566A49EE4}"/>
                </a:ext>
              </a:extLst>
            </p:cNvPr>
            <p:cNvSpPr txBox="1"/>
            <p:nvPr/>
          </p:nvSpPr>
          <p:spPr>
            <a:xfrm>
              <a:off x="8483884" y="5228056"/>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15</a:t>
              </a:r>
            </a:p>
          </p:txBody>
        </p:sp>
        <p:sp>
          <p:nvSpPr>
            <p:cNvPr id="37" name="TextBox 36">
              <a:extLst>
                <a:ext uri="{FF2B5EF4-FFF2-40B4-BE49-F238E27FC236}">
                  <a16:creationId xmlns:a16="http://schemas.microsoft.com/office/drawing/2014/main" id="{47577948-5D3A-9B9C-62A8-F2461C4C93CC}"/>
                </a:ext>
              </a:extLst>
            </p:cNvPr>
            <p:cNvSpPr txBox="1"/>
            <p:nvPr/>
          </p:nvSpPr>
          <p:spPr>
            <a:xfrm>
              <a:off x="8787941" y="5228056"/>
              <a:ext cx="183743"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7</a:t>
              </a:r>
            </a:p>
          </p:txBody>
        </p:sp>
        <p:sp>
          <p:nvSpPr>
            <p:cNvPr id="38" name="TextBox 37">
              <a:extLst>
                <a:ext uri="{FF2B5EF4-FFF2-40B4-BE49-F238E27FC236}">
                  <a16:creationId xmlns:a16="http://schemas.microsoft.com/office/drawing/2014/main" id="{B4D5B390-A60C-3B7E-4500-9A3E61668BAB}"/>
                </a:ext>
              </a:extLst>
            </p:cNvPr>
            <p:cNvSpPr txBox="1"/>
            <p:nvPr/>
          </p:nvSpPr>
          <p:spPr>
            <a:xfrm>
              <a:off x="3600799"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75</a:t>
              </a:r>
            </a:p>
          </p:txBody>
        </p:sp>
        <p:sp>
          <p:nvSpPr>
            <p:cNvPr id="39" name="TextBox 38">
              <a:extLst>
                <a:ext uri="{FF2B5EF4-FFF2-40B4-BE49-F238E27FC236}">
                  <a16:creationId xmlns:a16="http://schemas.microsoft.com/office/drawing/2014/main" id="{3CE78DB0-7BE7-E9F4-9678-09D87DF944D3}"/>
                </a:ext>
              </a:extLst>
            </p:cNvPr>
            <p:cNvSpPr txBox="1"/>
            <p:nvPr/>
          </p:nvSpPr>
          <p:spPr>
            <a:xfrm>
              <a:off x="2961030" y="5228056"/>
              <a:ext cx="675418" cy="284385"/>
            </a:xfrm>
            <a:prstGeom prst="rect">
              <a:avLst/>
            </a:prstGeom>
            <a:noFill/>
          </p:spPr>
          <p:txBody>
            <a:bodyPr wrap="non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Ibrutinib-RTX</a:t>
              </a:r>
            </a:p>
          </p:txBody>
        </p:sp>
        <p:sp>
          <p:nvSpPr>
            <p:cNvPr id="40" name="TextBox 39">
              <a:extLst>
                <a:ext uri="{FF2B5EF4-FFF2-40B4-BE49-F238E27FC236}">
                  <a16:creationId xmlns:a16="http://schemas.microsoft.com/office/drawing/2014/main" id="{A5A8506A-AB7E-667C-8529-F1893C474FB1}"/>
                </a:ext>
              </a:extLst>
            </p:cNvPr>
            <p:cNvSpPr txBox="1"/>
            <p:nvPr/>
          </p:nvSpPr>
          <p:spPr>
            <a:xfrm>
              <a:off x="2850231" y="5046116"/>
              <a:ext cx="786219" cy="284385"/>
            </a:xfrm>
            <a:prstGeom prst="rect">
              <a:avLst/>
            </a:prstGeom>
            <a:noFill/>
          </p:spPr>
          <p:txBody>
            <a:bodyPr wrap="non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a:cs typeface="Arial"/>
                  <a:sym typeface="Arial"/>
                  <a:rtl val="0"/>
                </a:rPr>
                <a:t>Patients at risk</a:t>
              </a:r>
            </a:p>
          </p:txBody>
        </p:sp>
        <p:sp>
          <p:nvSpPr>
            <p:cNvPr id="41" name="TextBox 40">
              <a:extLst>
                <a:ext uri="{FF2B5EF4-FFF2-40B4-BE49-F238E27FC236}">
                  <a16:creationId xmlns:a16="http://schemas.microsoft.com/office/drawing/2014/main" id="{C953BFD4-DF46-EC16-FA48-5A4A1E50BD14}"/>
                </a:ext>
              </a:extLst>
            </p:cNvPr>
            <p:cNvSpPr txBox="1"/>
            <p:nvPr/>
          </p:nvSpPr>
          <p:spPr>
            <a:xfrm>
              <a:off x="2956413" y="5387705"/>
              <a:ext cx="680035" cy="284385"/>
            </a:xfrm>
            <a:prstGeom prst="rect">
              <a:avLst/>
            </a:prstGeom>
            <a:noFill/>
          </p:spPr>
          <p:txBody>
            <a:bodyPr wrap="non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Placebo-RTX</a:t>
              </a:r>
            </a:p>
          </p:txBody>
        </p:sp>
        <p:sp>
          <p:nvSpPr>
            <p:cNvPr id="42" name="TextBox 41">
              <a:extLst>
                <a:ext uri="{FF2B5EF4-FFF2-40B4-BE49-F238E27FC236}">
                  <a16:creationId xmlns:a16="http://schemas.microsoft.com/office/drawing/2014/main" id="{3DD142DE-36F6-EC37-D907-5FF28A141DBB}"/>
                </a:ext>
              </a:extLst>
            </p:cNvPr>
            <p:cNvSpPr txBox="1"/>
            <p:nvPr/>
          </p:nvSpPr>
          <p:spPr>
            <a:xfrm>
              <a:off x="3872081"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64</a:t>
              </a:r>
            </a:p>
          </p:txBody>
        </p:sp>
        <p:sp>
          <p:nvSpPr>
            <p:cNvPr id="43" name="TextBox 42">
              <a:extLst>
                <a:ext uri="{FF2B5EF4-FFF2-40B4-BE49-F238E27FC236}">
                  <a16:creationId xmlns:a16="http://schemas.microsoft.com/office/drawing/2014/main" id="{2B950CE0-CD85-9F34-90C1-FEF7747975BF}"/>
                </a:ext>
              </a:extLst>
            </p:cNvPr>
            <p:cNvSpPr txBox="1"/>
            <p:nvPr/>
          </p:nvSpPr>
          <p:spPr>
            <a:xfrm>
              <a:off x="4143365"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54</a:t>
              </a:r>
            </a:p>
          </p:txBody>
        </p:sp>
        <p:sp>
          <p:nvSpPr>
            <p:cNvPr id="44" name="TextBox 43">
              <a:extLst>
                <a:ext uri="{FF2B5EF4-FFF2-40B4-BE49-F238E27FC236}">
                  <a16:creationId xmlns:a16="http://schemas.microsoft.com/office/drawing/2014/main" id="{C50FC02E-919A-6EDC-B7E8-A114A4DBF63E}"/>
                </a:ext>
              </a:extLst>
            </p:cNvPr>
            <p:cNvSpPr txBox="1"/>
            <p:nvPr/>
          </p:nvSpPr>
          <p:spPr>
            <a:xfrm>
              <a:off x="4414653"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48</a:t>
              </a:r>
            </a:p>
          </p:txBody>
        </p:sp>
        <p:sp>
          <p:nvSpPr>
            <p:cNvPr id="45" name="TextBox 44">
              <a:extLst>
                <a:ext uri="{FF2B5EF4-FFF2-40B4-BE49-F238E27FC236}">
                  <a16:creationId xmlns:a16="http://schemas.microsoft.com/office/drawing/2014/main" id="{CF98D62D-9B4E-6938-AB21-86A82FDD24F0}"/>
                </a:ext>
              </a:extLst>
            </p:cNvPr>
            <p:cNvSpPr txBox="1"/>
            <p:nvPr/>
          </p:nvSpPr>
          <p:spPr>
            <a:xfrm>
              <a:off x="4685930"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43</a:t>
              </a:r>
            </a:p>
          </p:txBody>
        </p:sp>
        <p:sp>
          <p:nvSpPr>
            <p:cNvPr id="46" name="TextBox 45">
              <a:extLst>
                <a:ext uri="{FF2B5EF4-FFF2-40B4-BE49-F238E27FC236}">
                  <a16:creationId xmlns:a16="http://schemas.microsoft.com/office/drawing/2014/main" id="{EC67E4F1-72C8-79D9-99A5-7A77DA987CAD}"/>
                </a:ext>
              </a:extLst>
            </p:cNvPr>
            <p:cNvSpPr txBox="1"/>
            <p:nvPr/>
          </p:nvSpPr>
          <p:spPr>
            <a:xfrm>
              <a:off x="4957207"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39</a:t>
              </a:r>
            </a:p>
          </p:txBody>
        </p:sp>
        <p:sp>
          <p:nvSpPr>
            <p:cNvPr id="47" name="TextBox 46">
              <a:extLst>
                <a:ext uri="{FF2B5EF4-FFF2-40B4-BE49-F238E27FC236}">
                  <a16:creationId xmlns:a16="http://schemas.microsoft.com/office/drawing/2014/main" id="{881AFD3F-BE8F-37CA-0B25-CE4B4C0F7F89}"/>
                </a:ext>
              </a:extLst>
            </p:cNvPr>
            <p:cNvSpPr txBox="1"/>
            <p:nvPr/>
          </p:nvSpPr>
          <p:spPr>
            <a:xfrm>
              <a:off x="5228502"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33</a:t>
              </a:r>
            </a:p>
          </p:txBody>
        </p:sp>
        <p:sp>
          <p:nvSpPr>
            <p:cNvPr id="48" name="TextBox 47">
              <a:extLst>
                <a:ext uri="{FF2B5EF4-FFF2-40B4-BE49-F238E27FC236}">
                  <a16:creationId xmlns:a16="http://schemas.microsoft.com/office/drawing/2014/main" id="{27706C4C-8F43-0222-31AE-65E6D9C1E1AC}"/>
                </a:ext>
              </a:extLst>
            </p:cNvPr>
            <p:cNvSpPr txBox="1"/>
            <p:nvPr/>
          </p:nvSpPr>
          <p:spPr>
            <a:xfrm>
              <a:off x="5499781"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32</a:t>
              </a:r>
            </a:p>
          </p:txBody>
        </p:sp>
        <p:sp>
          <p:nvSpPr>
            <p:cNvPr id="49" name="TextBox 48">
              <a:extLst>
                <a:ext uri="{FF2B5EF4-FFF2-40B4-BE49-F238E27FC236}">
                  <a16:creationId xmlns:a16="http://schemas.microsoft.com/office/drawing/2014/main" id="{85B2FDB4-4CCC-0619-1EA5-CA30E93290F2}"/>
                </a:ext>
              </a:extLst>
            </p:cNvPr>
            <p:cNvSpPr txBox="1"/>
            <p:nvPr/>
          </p:nvSpPr>
          <p:spPr>
            <a:xfrm>
              <a:off x="5771058"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31</a:t>
              </a:r>
            </a:p>
          </p:txBody>
        </p:sp>
        <p:sp>
          <p:nvSpPr>
            <p:cNvPr id="50" name="TextBox 49">
              <a:extLst>
                <a:ext uri="{FF2B5EF4-FFF2-40B4-BE49-F238E27FC236}">
                  <a16:creationId xmlns:a16="http://schemas.microsoft.com/office/drawing/2014/main" id="{6FA04368-D61C-6A99-7614-6E3167703738}"/>
                </a:ext>
              </a:extLst>
            </p:cNvPr>
            <p:cNvSpPr txBox="1"/>
            <p:nvPr/>
          </p:nvSpPr>
          <p:spPr>
            <a:xfrm>
              <a:off x="6042352"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27</a:t>
              </a:r>
            </a:p>
          </p:txBody>
        </p:sp>
        <p:sp>
          <p:nvSpPr>
            <p:cNvPr id="51" name="TextBox 50">
              <a:extLst>
                <a:ext uri="{FF2B5EF4-FFF2-40B4-BE49-F238E27FC236}">
                  <a16:creationId xmlns:a16="http://schemas.microsoft.com/office/drawing/2014/main" id="{D2131099-F680-D9A2-20F0-788D3EB61B61}"/>
                </a:ext>
              </a:extLst>
            </p:cNvPr>
            <p:cNvSpPr txBox="1"/>
            <p:nvPr/>
          </p:nvSpPr>
          <p:spPr>
            <a:xfrm>
              <a:off x="6313630"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23</a:t>
              </a:r>
            </a:p>
          </p:txBody>
        </p:sp>
        <p:sp>
          <p:nvSpPr>
            <p:cNvPr id="52" name="TextBox 51">
              <a:extLst>
                <a:ext uri="{FF2B5EF4-FFF2-40B4-BE49-F238E27FC236}">
                  <a16:creationId xmlns:a16="http://schemas.microsoft.com/office/drawing/2014/main" id="{6C6D7782-DF28-7573-7838-DBAF786DC68D}"/>
                </a:ext>
              </a:extLst>
            </p:cNvPr>
            <p:cNvSpPr txBox="1"/>
            <p:nvPr/>
          </p:nvSpPr>
          <p:spPr>
            <a:xfrm>
              <a:off x="6584907"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19</a:t>
              </a:r>
            </a:p>
          </p:txBody>
        </p:sp>
        <p:sp>
          <p:nvSpPr>
            <p:cNvPr id="53" name="TextBox 52">
              <a:extLst>
                <a:ext uri="{FF2B5EF4-FFF2-40B4-BE49-F238E27FC236}">
                  <a16:creationId xmlns:a16="http://schemas.microsoft.com/office/drawing/2014/main" id="{1CC6D765-7EB4-D107-0087-2A0B1343A5E0}"/>
                </a:ext>
              </a:extLst>
            </p:cNvPr>
            <p:cNvSpPr txBox="1"/>
            <p:nvPr/>
          </p:nvSpPr>
          <p:spPr>
            <a:xfrm>
              <a:off x="6856202"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19</a:t>
              </a:r>
            </a:p>
          </p:txBody>
        </p:sp>
        <p:sp>
          <p:nvSpPr>
            <p:cNvPr id="54" name="TextBox 53">
              <a:extLst>
                <a:ext uri="{FF2B5EF4-FFF2-40B4-BE49-F238E27FC236}">
                  <a16:creationId xmlns:a16="http://schemas.microsoft.com/office/drawing/2014/main" id="{DFD878E0-0331-84E1-05B9-E1BD062A839C}"/>
                </a:ext>
              </a:extLst>
            </p:cNvPr>
            <p:cNvSpPr txBox="1"/>
            <p:nvPr/>
          </p:nvSpPr>
          <p:spPr>
            <a:xfrm>
              <a:off x="7127479"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17</a:t>
              </a:r>
            </a:p>
          </p:txBody>
        </p:sp>
        <p:sp>
          <p:nvSpPr>
            <p:cNvPr id="55" name="TextBox 54">
              <a:extLst>
                <a:ext uri="{FF2B5EF4-FFF2-40B4-BE49-F238E27FC236}">
                  <a16:creationId xmlns:a16="http://schemas.microsoft.com/office/drawing/2014/main" id="{2CED50BA-6E5D-5210-D4EE-31F9090C839E}"/>
                </a:ext>
              </a:extLst>
            </p:cNvPr>
            <p:cNvSpPr txBox="1"/>
            <p:nvPr/>
          </p:nvSpPr>
          <p:spPr>
            <a:xfrm>
              <a:off x="7398757"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17</a:t>
              </a:r>
            </a:p>
          </p:txBody>
        </p:sp>
        <p:sp>
          <p:nvSpPr>
            <p:cNvPr id="56" name="TextBox 55">
              <a:extLst>
                <a:ext uri="{FF2B5EF4-FFF2-40B4-BE49-F238E27FC236}">
                  <a16:creationId xmlns:a16="http://schemas.microsoft.com/office/drawing/2014/main" id="{685400F7-1118-CF50-CD80-B24B74925E6E}"/>
                </a:ext>
              </a:extLst>
            </p:cNvPr>
            <p:cNvSpPr txBox="1"/>
            <p:nvPr/>
          </p:nvSpPr>
          <p:spPr>
            <a:xfrm>
              <a:off x="7670035" y="5387705"/>
              <a:ext cx="234527"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15</a:t>
              </a:r>
            </a:p>
          </p:txBody>
        </p:sp>
        <p:sp>
          <p:nvSpPr>
            <p:cNvPr id="57" name="TextBox 56">
              <a:extLst>
                <a:ext uri="{FF2B5EF4-FFF2-40B4-BE49-F238E27FC236}">
                  <a16:creationId xmlns:a16="http://schemas.microsoft.com/office/drawing/2014/main" id="{A47FA5D7-CE35-F9DB-BC73-27BFFD5E351F}"/>
                </a:ext>
              </a:extLst>
            </p:cNvPr>
            <p:cNvSpPr txBox="1"/>
            <p:nvPr/>
          </p:nvSpPr>
          <p:spPr>
            <a:xfrm>
              <a:off x="7974092" y="5387705"/>
              <a:ext cx="183743"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7</a:t>
              </a:r>
            </a:p>
          </p:txBody>
        </p:sp>
        <p:sp>
          <p:nvSpPr>
            <p:cNvPr id="58" name="TextBox 57">
              <a:extLst>
                <a:ext uri="{FF2B5EF4-FFF2-40B4-BE49-F238E27FC236}">
                  <a16:creationId xmlns:a16="http://schemas.microsoft.com/office/drawing/2014/main" id="{D640CDEF-3375-EA7A-8C09-325EF84CD5FE}"/>
                </a:ext>
              </a:extLst>
            </p:cNvPr>
            <p:cNvSpPr txBox="1"/>
            <p:nvPr/>
          </p:nvSpPr>
          <p:spPr>
            <a:xfrm>
              <a:off x="8245369" y="5387705"/>
              <a:ext cx="183743"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4</a:t>
              </a:r>
            </a:p>
          </p:txBody>
        </p:sp>
        <p:sp>
          <p:nvSpPr>
            <p:cNvPr id="59" name="TextBox 58">
              <a:extLst>
                <a:ext uri="{FF2B5EF4-FFF2-40B4-BE49-F238E27FC236}">
                  <a16:creationId xmlns:a16="http://schemas.microsoft.com/office/drawing/2014/main" id="{88976BF0-7AE5-E908-4845-C8864E5648F6}"/>
                </a:ext>
              </a:extLst>
            </p:cNvPr>
            <p:cNvSpPr txBox="1"/>
            <p:nvPr/>
          </p:nvSpPr>
          <p:spPr>
            <a:xfrm>
              <a:off x="8516664" y="5387705"/>
              <a:ext cx="183743"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3</a:t>
              </a:r>
            </a:p>
          </p:txBody>
        </p:sp>
        <p:sp>
          <p:nvSpPr>
            <p:cNvPr id="60" name="TextBox 59">
              <a:extLst>
                <a:ext uri="{FF2B5EF4-FFF2-40B4-BE49-F238E27FC236}">
                  <a16:creationId xmlns:a16="http://schemas.microsoft.com/office/drawing/2014/main" id="{DE63AB3F-5B46-AC75-4209-3B26EF310529}"/>
                </a:ext>
              </a:extLst>
            </p:cNvPr>
            <p:cNvSpPr txBox="1"/>
            <p:nvPr/>
          </p:nvSpPr>
          <p:spPr>
            <a:xfrm>
              <a:off x="8787941" y="5387705"/>
              <a:ext cx="183743" cy="284385"/>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cs typeface="Arial"/>
                  <a:sym typeface="Arial"/>
                  <a:rtl val="0"/>
                </a:rPr>
                <a:t>2</a:t>
              </a:r>
            </a:p>
          </p:txBody>
        </p:sp>
      </p:grpSp>
      <p:grpSp>
        <p:nvGrpSpPr>
          <p:cNvPr id="61" name="Group 60">
            <a:extLst>
              <a:ext uri="{FF2B5EF4-FFF2-40B4-BE49-F238E27FC236}">
                <a16:creationId xmlns:a16="http://schemas.microsoft.com/office/drawing/2014/main" id="{4AACB85E-45FC-4956-B55A-E2F59961A770}"/>
              </a:ext>
            </a:extLst>
          </p:cNvPr>
          <p:cNvGrpSpPr/>
          <p:nvPr/>
        </p:nvGrpSpPr>
        <p:grpSpPr>
          <a:xfrm>
            <a:off x="2002135" y="1433968"/>
            <a:ext cx="5505959" cy="4210943"/>
            <a:chOff x="888182" y="2012343"/>
            <a:chExt cx="5505959" cy="3410204"/>
          </a:xfrm>
        </p:grpSpPr>
        <p:cxnSp>
          <p:nvCxnSpPr>
            <p:cNvPr id="62" name="Straight Connector 61">
              <a:extLst>
                <a:ext uri="{FF2B5EF4-FFF2-40B4-BE49-F238E27FC236}">
                  <a16:creationId xmlns:a16="http://schemas.microsoft.com/office/drawing/2014/main" id="{38E76F95-7B66-FB4B-6CE9-46D55DE4DE77}"/>
                </a:ext>
              </a:extLst>
            </p:cNvPr>
            <p:cNvCxnSpPr/>
            <p:nvPr/>
          </p:nvCxnSpPr>
          <p:spPr bwMode="auto">
            <a:xfrm flipV="1">
              <a:off x="5194093" y="2130425"/>
              <a:ext cx="0" cy="2792202"/>
            </a:xfrm>
            <a:prstGeom prst="line">
              <a:avLst/>
            </a:prstGeom>
            <a:solidFill>
              <a:srgbClr val="4F81BD"/>
            </a:solidFill>
            <a:ln w="19050" cap="flat" cmpd="sng" algn="ctr">
              <a:solidFill>
                <a:srgbClr val="000000"/>
              </a:solidFill>
              <a:prstDash val="sysDot"/>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63" name="Freeform: Shape 62">
              <a:extLst>
                <a:ext uri="{FF2B5EF4-FFF2-40B4-BE49-F238E27FC236}">
                  <a16:creationId xmlns:a16="http://schemas.microsoft.com/office/drawing/2014/main" id="{1EB43976-E8AF-EF0B-F586-61505706F64D}"/>
                </a:ext>
              </a:extLst>
            </p:cNvPr>
            <p:cNvSpPr/>
            <p:nvPr/>
          </p:nvSpPr>
          <p:spPr>
            <a:xfrm>
              <a:off x="1382306" y="2097010"/>
              <a:ext cx="4240562" cy="2828792"/>
            </a:xfrm>
            <a:custGeom>
              <a:avLst/>
              <a:gdLst>
                <a:gd name="connsiteX0" fmla="*/ 0 w 4240562"/>
                <a:gd name="connsiteY0" fmla="*/ 0 h 2828792"/>
                <a:gd name="connsiteX1" fmla="*/ 0 w 4240562"/>
                <a:gd name="connsiteY1" fmla="*/ 2828793 h 2828792"/>
                <a:gd name="connsiteX2" fmla="*/ 4240562 w 4240562"/>
                <a:gd name="connsiteY2" fmla="*/ 2828793 h 2828792"/>
              </a:gdLst>
              <a:ahLst/>
              <a:cxnLst>
                <a:cxn ang="0">
                  <a:pos x="connsiteX0" y="connsiteY0"/>
                </a:cxn>
                <a:cxn ang="0">
                  <a:pos x="connsiteX1" y="connsiteY1"/>
                </a:cxn>
                <a:cxn ang="0">
                  <a:pos x="connsiteX2" y="connsiteY2"/>
                </a:cxn>
              </a:cxnLst>
              <a:rect l="l" t="t" r="r" b="b"/>
              <a:pathLst>
                <a:path w="4240562" h="2828792">
                  <a:moveTo>
                    <a:pt x="0" y="0"/>
                  </a:moveTo>
                  <a:lnTo>
                    <a:pt x="0" y="2828793"/>
                  </a:lnTo>
                  <a:lnTo>
                    <a:pt x="4240562" y="2828793"/>
                  </a:lnTo>
                </a:path>
              </a:pathLst>
            </a:custGeom>
            <a:noFill/>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64" name="Freeform: Shape 63">
              <a:extLst>
                <a:ext uri="{FF2B5EF4-FFF2-40B4-BE49-F238E27FC236}">
                  <a16:creationId xmlns:a16="http://schemas.microsoft.com/office/drawing/2014/main" id="{0EA2E7E9-D59F-D2E6-9FC8-A407FCAA9A42}"/>
                </a:ext>
              </a:extLst>
            </p:cNvPr>
            <p:cNvSpPr/>
            <p:nvPr/>
          </p:nvSpPr>
          <p:spPr>
            <a:xfrm>
              <a:off x="1383095"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65" name="TextBox 64">
              <a:extLst>
                <a:ext uri="{FF2B5EF4-FFF2-40B4-BE49-F238E27FC236}">
                  <a16:creationId xmlns:a16="http://schemas.microsoft.com/office/drawing/2014/main" id="{3E60A708-79FC-7007-92B7-184BE7A54285}"/>
                </a:ext>
              </a:extLst>
            </p:cNvPr>
            <p:cNvSpPr txBox="1"/>
            <p:nvPr/>
          </p:nvSpPr>
          <p:spPr>
            <a:xfrm>
              <a:off x="1305204" y="4954296"/>
              <a:ext cx="192372"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0</a:t>
              </a:r>
            </a:p>
          </p:txBody>
        </p:sp>
        <p:sp>
          <p:nvSpPr>
            <p:cNvPr id="66" name="Freeform: Shape 65">
              <a:extLst>
                <a:ext uri="{FF2B5EF4-FFF2-40B4-BE49-F238E27FC236}">
                  <a16:creationId xmlns:a16="http://schemas.microsoft.com/office/drawing/2014/main" id="{1C6A646A-45B9-951E-B293-B1A10223C4F4}"/>
                </a:ext>
              </a:extLst>
            </p:cNvPr>
            <p:cNvSpPr/>
            <p:nvPr/>
          </p:nvSpPr>
          <p:spPr>
            <a:xfrm>
              <a:off x="1594702"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67" name="TextBox 66">
              <a:extLst>
                <a:ext uri="{FF2B5EF4-FFF2-40B4-BE49-F238E27FC236}">
                  <a16:creationId xmlns:a16="http://schemas.microsoft.com/office/drawing/2014/main" id="{FEE05607-56F0-FE72-A9C3-67D21C2A4FE3}"/>
                </a:ext>
              </a:extLst>
            </p:cNvPr>
            <p:cNvSpPr txBox="1"/>
            <p:nvPr/>
          </p:nvSpPr>
          <p:spPr>
            <a:xfrm>
              <a:off x="1516855" y="4954296"/>
              <a:ext cx="192372"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3</a:t>
              </a:r>
            </a:p>
          </p:txBody>
        </p:sp>
        <p:sp>
          <p:nvSpPr>
            <p:cNvPr id="68" name="Freeform: Shape 67">
              <a:extLst>
                <a:ext uri="{FF2B5EF4-FFF2-40B4-BE49-F238E27FC236}">
                  <a16:creationId xmlns:a16="http://schemas.microsoft.com/office/drawing/2014/main" id="{F22E5499-F389-5D90-206E-E3A10A7CBA09}"/>
                </a:ext>
              </a:extLst>
            </p:cNvPr>
            <p:cNvSpPr/>
            <p:nvPr/>
          </p:nvSpPr>
          <p:spPr>
            <a:xfrm>
              <a:off x="1806310"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69" name="TextBox 68">
              <a:extLst>
                <a:ext uri="{FF2B5EF4-FFF2-40B4-BE49-F238E27FC236}">
                  <a16:creationId xmlns:a16="http://schemas.microsoft.com/office/drawing/2014/main" id="{5B2FFABD-4EFF-C973-8638-FE187EABB345}"/>
                </a:ext>
              </a:extLst>
            </p:cNvPr>
            <p:cNvSpPr txBox="1"/>
            <p:nvPr/>
          </p:nvSpPr>
          <p:spPr>
            <a:xfrm>
              <a:off x="1728508" y="4954296"/>
              <a:ext cx="192372"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6</a:t>
              </a:r>
            </a:p>
          </p:txBody>
        </p:sp>
        <p:sp>
          <p:nvSpPr>
            <p:cNvPr id="70" name="Freeform: Shape 69">
              <a:extLst>
                <a:ext uri="{FF2B5EF4-FFF2-40B4-BE49-F238E27FC236}">
                  <a16:creationId xmlns:a16="http://schemas.microsoft.com/office/drawing/2014/main" id="{B82CE5AA-E133-8AC7-6B2C-EF75CEB04BA3}"/>
                </a:ext>
              </a:extLst>
            </p:cNvPr>
            <p:cNvSpPr/>
            <p:nvPr/>
          </p:nvSpPr>
          <p:spPr>
            <a:xfrm>
              <a:off x="2018049"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71" name="TextBox 70">
              <a:extLst>
                <a:ext uri="{FF2B5EF4-FFF2-40B4-BE49-F238E27FC236}">
                  <a16:creationId xmlns:a16="http://schemas.microsoft.com/office/drawing/2014/main" id="{98C86499-9CB7-67EB-B228-40107416C75B}"/>
                </a:ext>
              </a:extLst>
            </p:cNvPr>
            <p:cNvSpPr txBox="1"/>
            <p:nvPr/>
          </p:nvSpPr>
          <p:spPr>
            <a:xfrm>
              <a:off x="1940159" y="4954296"/>
              <a:ext cx="192372"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9</a:t>
              </a:r>
            </a:p>
          </p:txBody>
        </p:sp>
        <p:sp>
          <p:nvSpPr>
            <p:cNvPr id="72" name="Freeform: Shape 71">
              <a:extLst>
                <a:ext uri="{FF2B5EF4-FFF2-40B4-BE49-F238E27FC236}">
                  <a16:creationId xmlns:a16="http://schemas.microsoft.com/office/drawing/2014/main" id="{A27C2BB2-46BA-887C-23FF-F91882F444C2}"/>
                </a:ext>
              </a:extLst>
            </p:cNvPr>
            <p:cNvSpPr/>
            <p:nvPr/>
          </p:nvSpPr>
          <p:spPr>
            <a:xfrm>
              <a:off x="2229657"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73" name="TextBox 72">
              <a:extLst>
                <a:ext uri="{FF2B5EF4-FFF2-40B4-BE49-F238E27FC236}">
                  <a16:creationId xmlns:a16="http://schemas.microsoft.com/office/drawing/2014/main" id="{D6049CF1-3E1C-5418-CAB8-6164389D8B94}"/>
                </a:ext>
              </a:extLst>
            </p:cNvPr>
            <p:cNvSpPr txBox="1"/>
            <p:nvPr/>
          </p:nvSpPr>
          <p:spPr>
            <a:xfrm>
              <a:off x="2126245"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12</a:t>
              </a:r>
            </a:p>
          </p:txBody>
        </p:sp>
        <p:sp>
          <p:nvSpPr>
            <p:cNvPr id="74" name="Freeform: Shape 73">
              <a:extLst>
                <a:ext uri="{FF2B5EF4-FFF2-40B4-BE49-F238E27FC236}">
                  <a16:creationId xmlns:a16="http://schemas.microsoft.com/office/drawing/2014/main" id="{8F6BF1EC-007E-B0D4-A863-9F27250EED70}"/>
                </a:ext>
              </a:extLst>
            </p:cNvPr>
            <p:cNvSpPr/>
            <p:nvPr/>
          </p:nvSpPr>
          <p:spPr>
            <a:xfrm>
              <a:off x="2441265"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75" name="TextBox 74">
              <a:extLst>
                <a:ext uri="{FF2B5EF4-FFF2-40B4-BE49-F238E27FC236}">
                  <a16:creationId xmlns:a16="http://schemas.microsoft.com/office/drawing/2014/main" id="{36B153E0-A253-5A42-66BF-6344A3338F1C}"/>
                </a:ext>
              </a:extLst>
            </p:cNvPr>
            <p:cNvSpPr txBox="1"/>
            <p:nvPr/>
          </p:nvSpPr>
          <p:spPr>
            <a:xfrm>
              <a:off x="2337892"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15</a:t>
              </a:r>
            </a:p>
          </p:txBody>
        </p:sp>
        <p:sp>
          <p:nvSpPr>
            <p:cNvPr id="76" name="Freeform: Shape 75">
              <a:extLst>
                <a:ext uri="{FF2B5EF4-FFF2-40B4-BE49-F238E27FC236}">
                  <a16:creationId xmlns:a16="http://schemas.microsoft.com/office/drawing/2014/main" id="{33B0A8D4-B402-8A9D-B918-E18D9332CE60}"/>
                </a:ext>
              </a:extLst>
            </p:cNvPr>
            <p:cNvSpPr/>
            <p:nvPr/>
          </p:nvSpPr>
          <p:spPr>
            <a:xfrm>
              <a:off x="2653004"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77" name="TextBox 76">
              <a:extLst>
                <a:ext uri="{FF2B5EF4-FFF2-40B4-BE49-F238E27FC236}">
                  <a16:creationId xmlns:a16="http://schemas.microsoft.com/office/drawing/2014/main" id="{9F243F42-A0B9-3452-32A3-E098ED2D3901}"/>
                </a:ext>
              </a:extLst>
            </p:cNvPr>
            <p:cNvSpPr txBox="1"/>
            <p:nvPr/>
          </p:nvSpPr>
          <p:spPr>
            <a:xfrm>
              <a:off x="2549552"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18</a:t>
              </a:r>
            </a:p>
          </p:txBody>
        </p:sp>
        <p:sp>
          <p:nvSpPr>
            <p:cNvPr id="78" name="Freeform: Shape 77">
              <a:extLst>
                <a:ext uri="{FF2B5EF4-FFF2-40B4-BE49-F238E27FC236}">
                  <a16:creationId xmlns:a16="http://schemas.microsoft.com/office/drawing/2014/main" id="{A1683B11-20A2-E55F-5260-6B6859DA935C}"/>
                </a:ext>
              </a:extLst>
            </p:cNvPr>
            <p:cNvSpPr/>
            <p:nvPr/>
          </p:nvSpPr>
          <p:spPr>
            <a:xfrm>
              <a:off x="2864612"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79" name="TextBox 78">
              <a:extLst>
                <a:ext uri="{FF2B5EF4-FFF2-40B4-BE49-F238E27FC236}">
                  <a16:creationId xmlns:a16="http://schemas.microsoft.com/office/drawing/2014/main" id="{EFC7787D-F0A8-62EF-2865-B263306252A3}"/>
                </a:ext>
              </a:extLst>
            </p:cNvPr>
            <p:cNvSpPr txBox="1"/>
            <p:nvPr/>
          </p:nvSpPr>
          <p:spPr>
            <a:xfrm>
              <a:off x="2761200"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21</a:t>
              </a:r>
            </a:p>
          </p:txBody>
        </p:sp>
        <p:sp>
          <p:nvSpPr>
            <p:cNvPr id="80" name="Freeform: Shape 79">
              <a:extLst>
                <a:ext uri="{FF2B5EF4-FFF2-40B4-BE49-F238E27FC236}">
                  <a16:creationId xmlns:a16="http://schemas.microsoft.com/office/drawing/2014/main" id="{B43820D4-E666-B245-1B61-225422822225}"/>
                </a:ext>
              </a:extLst>
            </p:cNvPr>
            <p:cNvSpPr/>
            <p:nvPr/>
          </p:nvSpPr>
          <p:spPr>
            <a:xfrm>
              <a:off x="3076219"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81" name="TextBox 80">
              <a:extLst>
                <a:ext uri="{FF2B5EF4-FFF2-40B4-BE49-F238E27FC236}">
                  <a16:creationId xmlns:a16="http://schemas.microsoft.com/office/drawing/2014/main" id="{4C32AC8E-B7CC-A143-06BA-5AD7337B4AFE}"/>
                </a:ext>
              </a:extLst>
            </p:cNvPr>
            <p:cNvSpPr txBox="1"/>
            <p:nvPr/>
          </p:nvSpPr>
          <p:spPr>
            <a:xfrm>
              <a:off x="2972847"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24</a:t>
              </a:r>
            </a:p>
          </p:txBody>
        </p:sp>
        <p:sp>
          <p:nvSpPr>
            <p:cNvPr id="82" name="Freeform: Shape 81">
              <a:extLst>
                <a:ext uri="{FF2B5EF4-FFF2-40B4-BE49-F238E27FC236}">
                  <a16:creationId xmlns:a16="http://schemas.microsoft.com/office/drawing/2014/main" id="{75EBE9C7-0184-98FA-0B3F-03D064E3816F}"/>
                </a:ext>
              </a:extLst>
            </p:cNvPr>
            <p:cNvSpPr/>
            <p:nvPr/>
          </p:nvSpPr>
          <p:spPr>
            <a:xfrm>
              <a:off x="3287959"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83" name="TextBox 82">
              <a:extLst>
                <a:ext uri="{FF2B5EF4-FFF2-40B4-BE49-F238E27FC236}">
                  <a16:creationId xmlns:a16="http://schemas.microsoft.com/office/drawing/2014/main" id="{D3356663-9DCD-D385-E535-387D106C31C7}"/>
                </a:ext>
              </a:extLst>
            </p:cNvPr>
            <p:cNvSpPr txBox="1"/>
            <p:nvPr/>
          </p:nvSpPr>
          <p:spPr>
            <a:xfrm>
              <a:off x="3184507"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27</a:t>
              </a:r>
            </a:p>
          </p:txBody>
        </p:sp>
        <p:sp>
          <p:nvSpPr>
            <p:cNvPr id="84" name="Freeform: Shape 83">
              <a:extLst>
                <a:ext uri="{FF2B5EF4-FFF2-40B4-BE49-F238E27FC236}">
                  <a16:creationId xmlns:a16="http://schemas.microsoft.com/office/drawing/2014/main" id="{2B6B5812-6608-F7B5-C92A-1FA7558EDA6A}"/>
                </a:ext>
              </a:extLst>
            </p:cNvPr>
            <p:cNvSpPr/>
            <p:nvPr/>
          </p:nvSpPr>
          <p:spPr>
            <a:xfrm>
              <a:off x="3499566"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85" name="TextBox 84">
              <a:extLst>
                <a:ext uri="{FF2B5EF4-FFF2-40B4-BE49-F238E27FC236}">
                  <a16:creationId xmlns:a16="http://schemas.microsoft.com/office/drawing/2014/main" id="{CC3D44B8-719E-62FE-F44E-D599E0C71F7A}"/>
                </a:ext>
              </a:extLst>
            </p:cNvPr>
            <p:cNvSpPr txBox="1"/>
            <p:nvPr/>
          </p:nvSpPr>
          <p:spPr>
            <a:xfrm>
              <a:off x="3396154"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30</a:t>
              </a:r>
            </a:p>
          </p:txBody>
        </p:sp>
        <p:sp>
          <p:nvSpPr>
            <p:cNvPr id="86" name="Freeform: Shape 85">
              <a:extLst>
                <a:ext uri="{FF2B5EF4-FFF2-40B4-BE49-F238E27FC236}">
                  <a16:creationId xmlns:a16="http://schemas.microsoft.com/office/drawing/2014/main" id="{EE34AAD2-31C2-2122-4ED7-67B85F32ACC2}"/>
                </a:ext>
              </a:extLst>
            </p:cNvPr>
            <p:cNvSpPr/>
            <p:nvPr/>
          </p:nvSpPr>
          <p:spPr>
            <a:xfrm>
              <a:off x="3711174"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87" name="TextBox 86">
              <a:extLst>
                <a:ext uri="{FF2B5EF4-FFF2-40B4-BE49-F238E27FC236}">
                  <a16:creationId xmlns:a16="http://schemas.microsoft.com/office/drawing/2014/main" id="{08AC774A-C83A-36EA-A901-5A586459CFA8}"/>
                </a:ext>
              </a:extLst>
            </p:cNvPr>
            <p:cNvSpPr txBox="1"/>
            <p:nvPr/>
          </p:nvSpPr>
          <p:spPr>
            <a:xfrm>
              <a:off x="3607801"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33</a:t>
              </a:r>
            </a:p>
          </p:txBody>
        </p:sp>
        <p:sp>
          <p:nvSpPr>
            <p:cNvPr id="88" name="Freeform: Shape 87">
              <a:extLst>
                <a:ext uri="{FF2B5EF4-FFF2-40B4-BE49-F238E27FC236}">
                  <a16:creationId xmlns:a16="http://schemas.microsoft.com/office/drawing/2014/main" id="{29478838-2B08-7FDF-FA12-3B5F4FF83B1F}"/>
                </a:ext>
              </a:extLst>
            </p:cNvPr>
            <p:cNvSpPr/>
            <p:nvPr/>
          </p:nvSpPr>
          <p:spPr>
            <a:xfrm>
              <a:off x="3922913"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89" name="TextBox 88">
              <a:extLst>
                <a:ext uri="{FF2B5EF4-FFF2-40B4-BE49-F238E27FC236}">
                  <a16:creationId xmlns:a16="http://schemas.microsoft.com/office/drawing/2014/main" id="{83026D99-D4B9-3EC3-3E64-3A4056A1EB74}"/>
                </a:ext>
              </a:extLst>
            </p:cNvPr>
            <p:cNvSpPr txBox="1"/>
            <p:nvPr/>
          </p:nvSpPr>
          <p:spPr>
            <a:xfrm>
              <a:off x="3819462"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36</a:t>
              </a:r>
            </a:p>
          </p:txBody>
        </p:sp>
        <p:sp>
          <p:nvSpPr>
            <p:cNvPr id="90" name="Freeform: Shape 89">
              <a:extLst>
                <a:ext uri="{FF2B5EF4-FFF2-40B4-BE49-F238E27FC236}">
                  <a16:creationId xmlns:a16="http://schemas.microsoft.com/office/drawing/2014/main" id="{B5A6EE3E-88DE-E4C0-8586-569F3CFD5ED6}"/>
                </a:ext>
              </a:extLst>
            </p:cNvPr>
            <p:cNvSpPr/>
            <p:nvPr/>
          </p:nvSpPr>
          <p:spPr>
            <a:xfrm>
              <a:off x="4134521"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91" name="TextBox 90">
              <a:extLst>
                <a:ext uri="{FF2B5EF4-FFF2-40B4-BE49-F238E27FC236}">
                  <a16:creationId xmlns:a16="http://schemas.microsoft.com/office/drawing/2014/main" id="{83692031-7519-E1BE-D7F1-BAA654EF3679}"/>
                </a:ext>
              </a:extLst>
            </p:cNvPr>
            <p:cNvSpPr txBox="1"/>
            <p:nvPr/>
          </p:nvSpPr>
          <p:spPr>
            <a:xfrm>
              <a:off x="4031109"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39</a:t>
              </a:r>
            </a:p>
          </p:txBody>
        </p:sp>
        <p:sp>
          <p:nvSpPr>
            <p:cNvPr id="92" name="Freeform: Shape 91">
              <a:extLst>
                <a:ext uri="{FF2B5EF4-FFF2-40B4-BE49-F238E27FC236}">
                  <a16:creationId xmlns:a16="http://schemas.microsoft.com/office/drawing/2014/main" id="{70379DD9-9311-6238-2168-5606A5193B6C}"/>
                </a:ext>
              </a:extLst>
            </p:cNvPr>
            <p:cNvSpPr/>
            <p:nvPr/>
          </p:nvSpPr>
          <p:spPr>
            <a:xfrm>
              <a:off x="4346129"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93" name="TextBox 92">
              <a:extLst>
                <a:ext uri="{FF2B5EF4-FFF2-40B4-BE49-F238E27FC236}">
                  <a16:creationId xmlns:a16="http://schemas.microsoft.com/office/drawing/2014/main" id="{4014A550-B869-C2BB-56EE-E3ADF6BEE289}"/>
                </a:ext>
              </a:extLst>
            </p:cNvPr>
            <p:cNvSpPr txBox="1"/>
            <p:nvPr/>
          </p:nvSpPr>
          <p:spPr>
            <a:xfrm>
              <a:off x="4242756"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42</a:t>
              </a:r>
            </a:p>
          </p:txBody>
        </p:sp>
        <p:sp>
          <p:nvSpPr>
            <p:cNvPr id="94" name="Freeform: Shape 93">
              <a:extLst>
                <a:ext uri="{FF2B5EF4-FFF2-40B4-BE49-F238E27FC236}">
                  <a16:creationId xmlns:a16="http://schemas.microsoft.com/office/drawing/2014/main" id="{F2ED589A-11E7-AAEE-9430-5D10968496D3}"/>
                </a:ext>
              </a:extLst>
            </p:cNvPr>
            <p:cNvSpPr/>
            <p:nvPr/>
          </p:nvSpPr>
          <p:spPr>
            <a:xfrm>
              <a:off x="4557868"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95" name="TextBox 94">
              <a:extLst>
                <a:ext uri="{FF2B5EF4-FFF2-40B4-BE49-F238E27FC236}">
                  <a16:creationId xmlns:a16="http://schemas.microsoft.com/office/drawing/2014/main" id="{28EC15BF-3EA3-939B-E205-DD8A798CC68F}"/>
                </a:ext>
              </a:extLst>
            </p:cNvPr>
            <p:cNvSpPr txBox="1"/>
            <p:nvPr/>
          </p:nvSpPr>
          <p:spPr>
            <a:xfrm>
              <a:off x="4454403"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45</a:t>
              </a:r>
            </a:p>
          </p:txBody>
        </p:sp>
        <p:sp>
          <p:nvSpPr>
            <p:cNvPr id="96" name="Freeform: Shape 95">
              <a:extLst>
                <a:ext uri="{FF2B5EF4-FFF2-40B4-BE49-F238E27FC236}">
                  <a16:creationId xmlns:a16="http://schemas.microsoft.com/office/drawing/2014/main" id="{B0F7CCDB-BD23-1003-85AF-2DE9CE286EF6}"/>
                </a:ext>
              </a:extLst>
            </p:cNvPr>
            <p:cNvSpPr/>
            <p:nvPr/>
          </p:nvSpPr>
          <p:spPr>
            <a:xfrm>
              <a:off x="4769476"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97" name="TextBox 96">
              <a:extLst>
                <a:ext uri="{FF2B5EF4-FFF2-40B4-BE49-F238E27FC236}">
                  <a16:creationId xmlns:a16="http://schemas.microsoft.com/office/drawing/2014/main" id="{35B45013-B382-EFC8-207D-40D0803BB811}"/>
                </a:ext>
              </a:extLst>
            </p:cNvPr>
            <p:cNvSpPr txBox="1"/>
            <p:nvPr/>
          </p:nvSpPr>
          <p:spPr>
            <a:xfrm>
              <a:off x="4666064"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48</a:t>
              </a:r>
            </a:p>
          </p:txBody>
        </p:sp>
        <p:sp>
          <p:nvSpPr>
            <p:cNvPr id="98" name="Freeform: Shape 97">
              <a:extLst>
                <a:ext uri="{FF2B5EF4-FFF2-40B4-BE49-F238E27FC236}">
                  <a16:creationId xmlns:a16="http://schemas.microsoft.com/office/drawing/2014/main" id="{A7BFD15C-3F5D-AD1F-B4B7-5A63F9132F26}"/>
                </a:ext>
              </a:extLst>
            </p:cNvPr>
            <p:cNvSpPr/>
            <p:nvPr/>
          </p:nvSpPr>
          <p:spPr>
            <a:xfrm>
              <a:off x="4981083"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99" name="TextBox 98">
              <a:extLst>
                <a:ext uri="{FF2B5EF4-FFF2-40B4-BE49-F238E27FC236}">
                  <a16:creationId xmlns:a16="http://schemas.microsoft.com/office/drawing/2014/main" id="{69FC8C55-4DDC-040B-ADF3-C6ADCE9E828C}"/>
                </a:ext>
              </a:extLst>
            </p:cNvPr>
            <p:cNvSpPr txBox="1"/>
            <p:nvPr/>
          </p:nvSpPr>
          <p:spPr>
            <a:xfrm>
              <a:off x="4877711"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51</a:t>
              </a:r>
            </a:p>
          </p:txBody>
        </p:sp>
        <p:sp>
          <p:nvSpPr>
            <p:cNvPr id="100" name="Freeform: Shape 99">
              <a:extLst>
                <a:ext uri="{FF2B5EF4-FFF2-40B4-BE49-F238E27FC236}">
                  <a16:creationId xmlns:a16="http://schemas.microsoft.com/office/drawing/2014/main" id="{B9B6522C-F3C8-714D-C908-20BEB924A771}"/>
                </a:ext>
              </a:extLst>
            </p:cNvPr>
            <p:cNvSpPr/>
            <p:nvPr/>
          </p:nvSpPr>
          <p:spPr>
            <a:xfrm>
              <a:off x="5192823"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01" name="TextBox 100">
              <a:extLst>
                <a:ext uri="{FF2B5EF4-FFF2-40B4-BE49-F238E27FC236}">
                  <a16:creationId xmlns:a16="http://schemas.microsoft.com/office/drawing/2014/main" id="{2141B1C5-365D-E85F-0D97-321CDEFDA0CA}"/>
                </a:ext>
              </a:extLst>
            </p:cNvPr>
            <p:cNvSpPr txBox="1"/>
            <p:nvPr/>
          </p:nvSpPr>
          <p:spPr>
            <a:xfrm>
              <a:off x="5089358"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54</a:t>
              </a:r>
            </a:p>
          </p:txBody>
        </p:sp>
        <p:sp>
          <p:nvSpPr>
            <p:cNvPr id="102" name="Freeform: Shape 101">
              <a:extLst>
                <a:ext uri="{FF2B5EF4-FFF2-40B4-BE49-F238E27FC236}">
                  <a16:creationId xmlns:a16="http://schemas.microsoft.com/office/drawing/2014/main" id="{43EF89CC-8581-0BD4-56C6-96783B3DC93C}"/>
                </a:ext>
              </a:extLst>
            </p:cNvPr>
            <p:cNvSpPr/>
            <p:nvPr/>
          </p:nvSpPr>
          <p:spPr>
            <a:xfrm>
              <a:off x="5404430"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03" name="TextBox 102">
              <a:extLst>
                <a:ext uri="{FF2B5EF4-FFF2-40B4-BE49-F238E27FC236}">
                  <a16:creationId xmlns:a16="http://schemas.microsoft.com/office/drawing/2014/main" id="{8D65F053-2447-DD84-7CDF-E33E1E2BFA79}"/>
                </a:ext>
              </a:extLst>
            </p:cNvPr>
            <p:cNvSpPr txBox="1"/>
            <p:nvPr/>
          </p:nvSpPr>
          <p:spPr>
            <a:xfrm>
              <a:off x="5301018"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57</a:t>
              </a:r>
            </a:p>
          </p:txBody>
        </p:sp>
        <p:sp>
          <p:nvSpPr>
            <p:cNvPr id="104" name="Freeform: Shape 103">
              <a:extLst>
                <a:ext uri="{FF2B5EF4-FFF2-40B4-BE49-F238E27FC236}">
                  <a16:creationId xmlns:a16="http://schemas.microsoft.com/office/drawing/2014/main" id="{740D7E81-7948-FE54-815A-9DC22100F6E8}"/>
                </a:ext>
              </a:extLst>
            </p:cNvPr>
            <p:cNvSpPr/>
            <p:nvPr/>
          </p:nvSpPr>
          <p:spPr>
            <a:xfrm>
              <a:off x="5616038" y="4929349"/>
              <a:ext cx="13135" cy="47680"/>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05" name="TextBox 104">
              <a:extLst>
                <a:ext uri="{FF2B5EF4-FFF2-40B4-BE49-F238E27FC236}">
                  <a16:creationId xmlns:a16="http://schemas.microsoft.com/office/drawing/2014/main" id="{AE6E794F-0921-2D30-55ED-7AB583143E40}"/>
                </a:ext>
              </a:extLst>
            </p:cNvPr>
            <p:cNvSpPr txBox="1"/>
            <p:nvPr/>
          </p:nvSpPr>
          <p:spPr>
            <a:xfrm>
              <a:off x="5512665" y="4954296"/>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60</a:t>
              </a:r>
            </a:p>
          </p:txBody>
        </p:sp>
        <p:sp>
          <p:nvSpPr>
            <p:cNvPr id="106" name="Freeform: Shape 105">
              <a:extLst>
                <a:ext uri="{FF2B5EF4-FFF2-40B4-BE49-F238E27FC236}">
                  <a16:creationId xmlns:a16="http://schemas.microsoft.com/office/drawing/2014/main" id="{190F75FB-C7AC-89E6-C4E5-490127716D4F}"/>
                </a:ext>
              </a:extLst>
            </p:cNvPr>
            <p:cNvSpPr/>
            <p:nvPr/>
          </p:nvSpPr>
          <p:spPr>
            <a:xfrm>
              <a:off x="1334626" y="2103446"/>
              <a:ext cx="47680" cy="13135"/>
            </a:xfrm>
            <a:custGeom>
              <a:avLst/>
              <a:gdLst>
                <a:gd name="connsiteX0" fmla="*/ 47681 w 47680"/>
                <a:gd name="connsiteY0" fmla="*/ 0 h 13135"/>
                <a:gd name="connsiteX1" fmla="*/ 0 w 47680"/>
                <a:gd name="connsiteY1" fmla="*/ 0 h 13135"/>
              </a:gdLst>
              <a:ahLst/>
              <a:cxnLst>
                <a:cxn ang="0">
                  <a:pos x="connsiteX0" y="connsiteY0"/>
                </a:cxn>
                <a:cxn ang="0">
                  <a:pos x="connsiteX1" y="connsiteY1"/>
                </a:cxn>
              </a:cxnLst>
              <a:rect l="l" t="t" r="r" b="b"/>
              <a:pathLst>
                <a:path w="47680" h="13135">
                  <a:moveTo>
                    <a:pt x="47681"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07" name="Freeform: Shape 106">
              <a:extLst>
                <a:ext uri="{FF2B5EF4-FFF2-40B4-BE49-F238E27FC236}">
                  <a16:creationId xmlns:a16="http://schemas.microsoft.com/office/drawing/2014/main" id="{1F595C7E-7D4D-AFA3-8EDE-42975884C2BF}"/>
                </a:ext>
              </a:extLst>
            </p:cNvPr>
            <p:cNvSpPr/>
            <p:nvPr/>
          </p:nvSpPr>
          <p:spPr>
            <a:xfrm>
              <a:off x="1334626" y="2385721"/>
              <a:ext cx="47680" cy="13135"/>
            </a:xfrm>
            <a:custGeom>
              <a:avLst/>
              <a:gdLst>
                <a:gd name="connsiteX0" fmla="*/ 47681 w 47680"/>
                <a:gd name="connsiteY0" fmla="*/ 0 h 13135"/>
                <a:gd name="connsiteX1" fmla="*/ 0 w 47680"/>
                <a:gd name="connsiteY1" fmla="*/ 0 h 13135"/>
              </a:gdLst>
              <a:ahLst/>
              <a:cxnLst>
                <a:cxn ang="0">
                  <a:pos x="connsiteX0" y="connsiteY0"/>
                </a:cxn>
                <a:cxn ang="0">
                  <a:pos x="connsiteX1" y="connsiteY1"/>
                </a:cxn>
              </a:cxnLst>
              <a:rect l="l" t="t" r="r" b="b"/>
              <a:pathLst>
                <a:path w="47680" h="13135">
                  <a:moveTo>
                    <a:pt x="47681"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08" name="Freeform: Shape 107">
              <a:extLst>
                <a:ext uri="{FF2B5EF4-FFF2-40B4-BE49-F238E27FC236}">
                  <a16:creationId xmlns:a16="http://schemas.microsoft.com/office/drawing/2014/main" id="{605F085C-1FCD-9FDD-922C-6C87130ABB90}"/>
                </a:ext>
              </a:extLst>
            </p:cNvPr>
            <p:cNvSpPr/>
            <p:nvPr/>
          </p:nvSpPr>
          <p:spPr>
            <a:xfrm>
              <a:off x="1334626" y="2667996"/>
              <a:ext cx="47680" cy="13135"/>
            </a:xfrm>
            <a:custGeom>
              <a:avLst/>
              <a:gdLst>
                <a:gd name="connsiteX0" fmla="*/ 47681 w 47680"/>
                <a:gd name="connsiteY0" fmla="*/ 0 h 13135"/>
                <a:gd name="connsiteX1" fmla="*/ 0 w 47680"/>
                <a:gd name="connsiteY1" fmla="*/ 0 h 13135"/>
              </a:gdLst>
              <a:ahLst/>
              <a:cxnLst>
                <a:cxn ang="0">
                  <a:pos x="connsiteX0" y="connsiteY0"/>
                </a:cxn>
                <a:cxn ang="0">
                  <a:pos x="connsiteX1" y="connsiteY1"/>
                </a:cxn>
              </a:cxnLst>
              <a:rect l="l" t="t" r="r" b="b"/>
              <a:pathLst>
                <a:path w="47680" h="13135">
                  <a:moveTo>
                    <a:pt x="47681"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09" name="Freeform: Shape 108">
              <a:extLst>
                <a:ext uri="{FF2B5EF4-FFF2-40B4-BE49-F238E27FC236}">
                  <a16:creationId xmlns:a16="http://schemas.microsoft.com/office/drawing/2014/main" id="{F3BF47F3-9DE5-C721-7AB2-3AF76D32C02F}"/>
                </a:ext>
              </a:extLst>
            </p:cNvPr>
            <p:cNvSpPr/>
            <p:nvPr/>
          </p:nvSpPr>
          <p:spPr>
            <a:xfrm>
              <a:off x="1334626" y="2950140"/>
              <a:ext cx="47680" cy="13135"/>
            </a:xfrm>
            <a:custGeom>
              <a:avLst/>
              <a:gdLst>
                <a:gd name="connsiteX0" fmla="*/ 47681 w 47680"/>
                <a:gd name="connsiteY0" fmla="*/ 0 h 13135"/>
                <a:gd name="connsiteX1" fmla="*/ 0 w 47680"/>
                <a:gd name="connsiteY1" fmla="*/ 0 h 13135"/>
              </a:gdLst>
              <a:ahLst/>
              <a:cxnLst>
                <a:cxn ang="0">
                  <a:pos x="connsiteX0" y="connsiteY0"/>
                </a:cxn>
                <a:cxn ang="0">
                  <a:pos x="connsiteX1" y="connsiteY1"/>
                </a:cxn>
              </a:cxnLst>
              <a:rect l="l" t="t" r="r" b="b"/>
              <a:pathLst>
                <a:path w="47680" h="13135">
                  <a:moveTo>
                    <a:pt x="47681"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10" name="Freeform: Shape 109">
              <a:extLst>
                <a:ext uri="{FF2B5EF4-FFF2-40B4-BE49-F238E27FC236}">
                  <a16:creationId xmlns:a16="http://schemas.microsoft.com/office/drawing/2014/main" id="{C0DA0C9D-DF0F-3E14-A9EA-62315FBA1EBB}"/>
                </a:ext>
              </a:extLst>
            </p:cNvPr>
            <p:cNvSpPr/>
            <p:nvPr/>
          </p:nvSpPr>
          <p:spPr>
            <a:xfrm>
              <a:off x="1334626" y="3232415"/>
              <a:ext cx="47680" cy="13135"/>
            </a:xfrm>
            <a:custGeom>
              <a:avLst/>
              <a:gdLst>
                <a:gd name="connsiteX0" fmla="*/ 47681 w 47680"/>
                <a:gd name="connsiteY0" fmla="*/ 0 h 13135"/>
                <a:gd name="connsiteX1" fmla="*/ 0 w 47680"/>
                <a:gd name="connsiteY1" fmla="*/ 0 h 13135"/>
              </a:gdLst>
              <a:ahLst/>
              <a:cxnLst>
                <a:cxn ang="0">
                  <a:pos x="connsiteX0" y="connsiteY0"/>
                </a:cxn>
                <a:cxn ang="0">
                  <a:pos x="connsiteX1" y="connsiteY1"/>
                </a:cxn>
              </a:cxnLst>
              <a:rect l="l" t="t" r="r" b="b"/>
              <a:pathLst>
                <a:path w="47680" h="13135">
                  <a:moveTo>
                    <a:pt x="47681"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11" name="Freeform: Shape 110">
              <a:extLst>
                <a:ext uri="{FF2B5EF4-FFF2-40B4-BE49-F238E27FC236}">
                  <a16:creationId xmlns:a16="http://schemas.microsoft.com/office/drawing/2014/main" id="{E0FCFCDB-8BEC-CC50-977C-B7CB8DAC364E}"/>
                </a:ext>
              </a:extLst>
            </p:cNvPr>
            <p:cNvSpPr/>
            <p:nvPr/>
          </p:nvSpPr>
          <p:spPr>
            <a:xfrm>
              <a:off x="1334626" y="3514690"/>
              <a:ext cx="47680" cy="13135"/>
            </a:xfrm>
            <a:custGeom>
              <a:avLst/>
              <a:gdLst>
                <a:gd name="connsiteX0" fmla="*/ 47681 w 47680"/>
                <a:gd name="connsiteY0" fmla="*/ 0 h 13135"/>
                <a:gd name="connsiteX1" fmla="*/ 0 w 47680"/>
                <a:gd name="connsiteY1" fmla="*/ 0 h 13135"/>
              </a:gdLst>
              <a:ahLst/>
              <a:cxnLst>
                <a:cxn ang="0">
                  <a:pos x="connsiteX0" y="connsiteY0"/>
                </a:cxn>
                <a:cxn ang="0">
                  <a:pos x="connsiteX1" y="connsiteY1"/>
                </a:cxn>
              </a:cxnLst>
              <a:rect l="l" t="t" r="r" b="b"/>
              <a:pathLst>
                <a:path w="47680" h="13135">
                  <a:moveTo>
                    <a:pt x="47681"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12" name="Freeform: Shape 111">
              <a:extLst>
                <a:ext uri="{FF2B5EF4-FFF2-40B4-BE49-F238E27FC236}">
                  <a16:creationId xmlns:a16="http://schemas.microsoft.com/office/drawing/2014/main" id="{00D7CACE-F66D-A12E-C3C3-908D39FCB0EE}"/>
                </a:ext>
              </a:extLst>
            </p:cNvPr>
            <p:cNvSpPr/>
            <p:nvPr/>
          </p:nvSpPr>
          <p:spPr>
            <a:xfrm>
              <a:off x="1334626" y="3796965"/>
              <a:ext cx="47680" cy="13135"/>
            </a:xfrm>
            <a:custGeom>
              <a:avLst/>
              <a:gdLst>
                <a:gd name="connsiteX0" fmla="*/ 47681 w 47680"/>
                <a:gd name="connsiteY0" fmla="*/ 0 h 13135"/>
                <a:gd name="connsiteX1" fmla="*/ 0 w 47680"/>
                <a:gd name="connsiteY1" fmla="*/ 0 h 13135"/>
              </a:gdLst>
              <a:ahLst/>
              <a:cxnLst>
                <a:cxn ang="0">
                  <a:pos x="connsiteX0" y="connsiteY0"/>
                </a:cxn>
                <a:cxn ang="0">
                  <a:pos x="connsiteX1" y="connsiteY1"/>
                </a:cxn>
              </a:cxnLst>
              <a:rect l="l" t="t" r="r" b="b"/>
              <a:pathLst>
                <a:path w="47680" h="13135">
                  <a:moveTo>
                    <a:pt x="47681"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13" name="Freeform: Shape 112">
              <a:extLst>
                <a:ext uri="{FF2B5EF4-FFF2-40B4-BE49-F238E27FC236}">
                  <a16:creationId xmlns:a16="http://schemas.microsoft.com/office/drawing/2014/main" id="{3EDC52DA-19C5-0E24-684C-33080D30B8BE}"/>
                </a:ext>
              </a:extLst>
            </p:cNvPr>
            <p:cNvSpPr/>
            <p:nvPr/>
          </p:nvSpPr>
          <p:spPr>
            <a:xfrm>
              <a:off x="1334626" y="4079108"/>
              <a:ext cx="47680" cy="13135"/>
            </a:xfrm>
            <a:custGeom>
              <a:avLst/>
              <a:gdLst>
                <a:gd name="connsiteX0" fmla="*/ 47681 w 47680"/>
                <a:gd name="connsiteY0" fmla="*/ 0 h 13135"/>
                <a:gd name="connsiteX1" fmla="*/ 0 w 47680"/>
                <a:gd name="connsiteY1" fmla="*/ 0 h 13135"/>
              </a:gdLst>
              <a:ahLst/>
              <a:cxnLst>
                <a:cxn ang="0">
                  <a:pos x="connsiteX0" y="connsiteY0"/>
                </a:cxn>
                <a:cxn ang="0">
                  <a:pos x="connsiteX1" y="connsiteY1"/>
                </a:cxn>
              </a:cxnLst>
              <a:rect l="l" t="t" r="r" b="b"/>
              <a:pathLst>
                <a:path w="47680" h="13135">
                  <a:moveTo>
                    <a:pt x="47681"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14" name="Freeform: Shape 113">
              <a:extLst>
                <a:ext uri="{FF2B5EF4-FFF2-40B4-BE49-F238E27FC236}">
                  <a16:creationId xmlns:a16="http://schemas.microsoft.com/office/drawing/2014/main" id="{68CCF304-D3C0-3B6C-368A-DCCFB35A8BA7}"/>
                </a:ext>
              </a:extLst>
            </p:cNvPr>
            <p:cNvSpPr/>
            <p:nvPr/>
          </p:nvSpPr>
          <p:spPr>
            <a:xfrm>
              <a:off x="1334626" y="4361383"/>
              <a:ext cx="47680" cy="13135"/>
            </a:xfrm>
            <a:custGeom>
              <a:avLst/>
              <a:gdLst>
                <a:gd name="connsiteX0" fmla="*/ 47681 w 47680"/>
                <a:gd name="connsiteY0" fmla="*/ 0 h 13135"/>
                <a:gd name="connsiteX1" fmla="*/ 0 w 47680"/>
                <a:gd name="connsiteY1" fmla="*/ 0 h 13135"/>
              </a:gdLst>
              <a:ahLst/>
              <a:cxnLst>
                <a:cxn ang="0">
                  <a:pos x="connsiteX0" y="connsiteY0"/>
                </a:cxn>
                <a:cxn ang="0">
                  <a:pos x="connsiteX1" y="connsiteY1"/>
                </a:cxn>
              </a:cxnLst>
              <a:rect l="l" t="t" r="r" b="b"/>
              <a:pathLst>
                <a:path w="47680" h="13135">
                  <a:moveTo>
                    <a:pt x="47681"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15" name="Freeform: Shape 114">
              <a:extLst>
                <a:ext uri="{FF2B5EF4-FFF2-40B4-BE49-F238E27FC236}">
                  <a16:creationId xmlns:a16="http://schemas.microsoft.com/office/drawing/2014/main" id="{ACC451F4-D53C-F38F-95AD-307111AF75F8}"/>
                </a:ext>
              </a:extLst>
            </p:cNvPr>
            <p:cNvSpPr/>
            <p:nvPr/>
          </p:nvSpPr>
          <p:spPr>
            <a:xfrm>
              <a:off x="1334626" y="4643659"/>
              <a:ext cx="47680" cy="13135"/>
            </a:xfrm>
            <a:custGeom>
              <a:avLst/>
              <a:gdLst>
                <a:gd name="connsiteX0" fmla="*/ 47681 w 47680"/>
                <a:gd name="connsiteY0" fmla="*/ 0 h 13135"/>
                <a:gd name="connsiteX1" fmla="*/ 0 w 47680"/>
                <a:gd name="connsiteY1" fmla="*/ 0 h 13135"/>
              </a:gdLst>
              <a:ahLst/>
              <a:cxnLst>
                <a:cxn ang="0">
                  <a:pos x="connsiteX0" y="connsiteY0"/>
                </a:cxn>
                <a:cxn ang="0">
                  <a:pos x="connsiteX1" y="connsiteY1"/>
                </a:cxn>
              </a:cxnLst>
              <a:rect l="l" t="t" r="r" b="b"/>
              <a:pathLst>
                <a:path w="47680" h="13135">
                  <a:moveTo>
                    <a:pt x="47681"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16" name="Freeform: Shape 115">
              <a:extLst>
                <a:ext uri="{FF2B5EF4-FFF2-40B4-BE49-F238E27FC236}">
                  <a16:creationId xmlns:a16="http://schemas.microsoft.com/office/drawing/2014/main" id="{822C6BFE-D95D-0EB4-760B-D0AB010D25CC}"/>
                </a:ext>
              </a:extLst>
            </p:cNvPr>
            <p:cNvSpPr/>
            <p:nvPr/>
          </p:nvSpPr>
          <p:spPr>
            <a:xfrm>
              <a:off x="1334626" y="4925802"/>
              <a:ext cx="47680" cy="13135"/>
            </a:xfrm>
            <a:custGeom>
              <a:avLst/>
              <a:gdLst>
                <a:gd name="connsiteX0" fmla="*/ 47681 w 47680"/>
                <a:gd name="connsiteY0" fmla="*/ 0 h 13135"/>
                <a:gd name="connsiteX1" fmla="*/ 0 w 47680"/>
                <a:gd name="connsiteY1" fmla="*/ 0 h 13135"/>
              </a:gdLst>
              <a:ahLst/>
              <a:cxnLst>
                <a:cxn ang="0">
                  <a:pos x="connsiteX0" y="connsiteY0"/>
                </a:cxn>
                <a:cxn ang="0">
                  <a:pos x="connsiteX1" y="connsiteY1"/>
                </a:cxn>
              </a:cxnLst>
              <a:rect l="l" t="t" r="r" b="b"/>
              <a:pathLst>
                <a:path w="47680" h="13135">
                  <a:moveTo>
                    <a:pt x="47681"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17" name="TextBox 116">
              <a:extLst>
                <a:ext uri="{FF2B5EF4-FFF2-40B4-BE49-F238E27FC236}">
                  <a16:creationId xmlns:a16="http://schemas.microsoft.com/office/drawing/2014/main" id="{F6DAE802-0A56-2B53-3435-ECA78CEB4298}"/>
                </a:ext>
              </a:extLst>
            </p:cNvPr>
            <p:cNvSpPr txBox="1"/>
            <p:nvPr/>
          </p:nvSpPr>
          <p:spPr>
            <a:xfrm>
              <a:off x="1169208" y="4834016"/>
              <a:ext cx="192372"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0</a:t>
              </a:r>
            </a:p>
          </p:txBody>
        </p:sp>
        <p:sp>
          <p:nvSpPr>
            <p:cNvPr id="118" name="TextBox 117">
              <a:extLst>
                <a:ext uri="{FF2B5EF4-FFF2-40B4-BE49-F238E27FC236}">
                  <a16:creationId xmlns:a16="http://schemas.microsoft.com/office/drawing/2014/main" id="{AF7DFAEC-B9CB-B0BE-9A31-DB0CF6E75F35}"/>
                </a:ext>
              </a:extLst>
            </p:cNvPr>
            <p:cNvSpPr txBox="1"/>
            <p:nvPr/>
          </p:nvSpPr>
          <p:spPr>
            <a:xfrm>
              <a:off x="1118072" y="4551952"/>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10</a:t>
              </a:r>
            </a:p>
          </p:txBody>
        </p:sp>
        <p:sp>
          <p:nvSpPr>
            <p:cNvPr id="119" name="TextBox 118">
              <a:extLst>
                <a:ext uri="{FF2B5EF4-FFF2-40B4-BE49-F238E27FC236}">
                  <a16:creationId xmlns:a16="http://schemas.microsoft.com/office/drawing/2014/main" id="{99C83FA0-05B7-A9CA-0C24-84F3B0D988F5}"/>
                </a:ext>
              </a:extLst>
            </p:cNvPr>
            <p:cNvSpPr txBox="1"/>
            <p:nvPr/>
          </p:nvSpPr>
          <p:spPr>
            <a:xfrm>
              <a:off x="1118072" y="4269900"/>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20</a:t>
              </a:r>
            </a:p>
          </p:txBody>
        </p:sp>
        <p:sp>
          <p:nvSpPr>
            <p:cNvPr id="120" name="TextBox 119">
              <a:extLst>
                <a:ext uri="{FF2B5EF4-FFF2-40B4-BE49-F238E27FC236}">
                  <a16:creationId xmlns:a16="http://schemas.microsoft.com/office/drawing/2014/main" id="{AFC72DEF-5E3B-1358-98B3-D7C02A6268B8}"/>
                </a:ext>
              </a:extLst>
            </p:cNvPr>
            <p:cNvSpPr txBox="1"/>
            <p:nvPr/>
          </p:nvSpPr>
          <p:spPr>
            <a:xfrm>
              <a:off x="1118072" y="3987862"/>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30</a:t>
              </a:r>
            </a:p>
          </p:txBody>
        </p:sp>
        <p:sp>
          <p:nvSpPr>
            <p:cNvPr id="121" name="TextBox 120">
              <a:extLst>
                <a:ext uri="{FF2B5EF4-FFF2-40B4-BE49-F238E27FC236}">
                  <a16:creationId xmlns:a16="http://schemas.microsoft.com/office/drawing/2014/main" id="{67A13316-55EE-85CD-797D-B3A21D00E807}"/>
                </a:ext>
              </a:extLst>
            </p:cNvPr>
            <p:cNvSpPr txBox="1"/>
            <p:nvPr/>
          </p:nvSpPr>
          <p:spPr>
            <a:xfrm>
              <a:off x="1118072" y="3705797"/>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40</a:t>
              </a:r>
            </a:p>
          </p:txBody>
        </p:sp>
        <p:sp>
          <p:nvSpPr>
            <p:cNvPr id="122" name="TextBox 121">
              <a:extLst>
                <a:ext uri="{FF2B5EF4-FFF2-40B4-BE49-F238E27FC236}">
                  <a16:creationId xmlns:a16="http://schemas.microsoft.com/office/drawing/2014/main" id="{0F46CD4D-D542-C7E9-49FA-F012FE05325D}"/>
                </a:ext>
              </a:extLst>
            </p:cNvPr>
            <p:cNvSpPr txBox="1"/>
            <p:nvPr/>
          </p:nvSpPr>
          <p:spPr>
            <a:xfrm>
              <a:off x="1118072" y="3423757"/>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50</a:t>
              </a:r>
            </a:p>
          </p:txBody>
        </p:sp>
        <p:sp>
          <p:nvSpPr>
            <p:cNvPr id="123" name="TextBox 122">
              <a:extLst>
                <a:ext uri="{FF2B5EF4-FFF2-40B4-BE49-F238E27FC236}">
                  <a16:creationId xmlns:a16="http://schemas.microsoft.com/office/drawing/2014/main" id="{286A0EA9-BE08-B4CB-EE35-DFF05C7473D9}"/>
                </a:ext>
              </a:extLst>
            </p:cNvPr>
            <p:cNvSpPr txBox="1"/>
            <p:nvPr/>
          </p:nvSpPr>
          <p:spPr>
            <a:xfrm>
              <a:off x="1118072" y="3141692"/>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60</a:t>
              </a:r>
            </a:p>
          </p:txBody>
        </p:sp>
        <p:sp>
          <p:nvSpPr>
            <p:cNvPr id="124" name="TextBox 123">
              <a:extLst>
                <a:ext uri="{FF2B5EF4-FFF2-40B4-BE49-F238E27FC236}">
                  <a16:creationId xmlns:a16="http://schemas.microsoft.com/office/drawing/2014/main" id="{F144687F-D706-1F45-D895-18F022E09562}"/>
                </a:ext>
              </a:extLst>
            </p:cNvPr>
            <p:cNvSpPr txBox="1"/>
            <p:nvPr/>
          </p:nvSpPr>
          <p:spPr>
            <a:xfrm>
              <a:off x="1118072" y="2859640"/>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70</a:t>
              </a:r>
            </a:p>
          </p:txBody>
        </p:sp>
        <p:sp>
          <p:nvSpPr>
            <p:cNvPr id="125" name="TextBox 124">
              <a:extLst>
                <a:ext uri="{FF2B5EF4-FFF2-40B4-BE49-F238E27FC236}">
                  <a16:creationId xmlns:a16="http://schemas.microsoft.com/office/drawing/2014/main" id="{0C6EA76A-00B4-FD52-D81B-6E0CAABA67A7}"/>
                </a:ext>
              </a:extLst>
            </p:cNvPr>
            <p:cNvSpPr txBox="1"/>
            <p:nvPr/>
          </p:nvSpPr>
          <p:spPr>
            <a:xfrm>
              <a:off x="1118072" y="2577589"/>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80</a:t>
              </a:r>
            </a:p>
          </p:txBody>
        </p:sp>
        <p:sp>
          <p:nvSpPr>
            <p:cNvPr id="126" name="TextBox 125">
              <a:extLst>
                <a:ext uri="{FF2B5EF4-FFF2-40B4-BE49-F238E27FC236}">
                  <a16:creationId xmlns:a16="http://schemas.microsoft.com/office/drawing/2014/main" id="{E4C1709E-CE13-7B58-1C7D-E9257FCDD3FF}"/>
                </a:ext>
              </a:extLst>
            </p:cNvPr>
            <p:cNvSpPr txBox="1"/>
            <p:nvPr/>
          </p:nvSpPr>
          <p:spPr>
            <a:xfrm>
              <a:off x="1118072" y="2295541"/>
              <a:ext cx="249778"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90</a:t>
              </a:r>
            </a:p>
          </p:txBody>
        </p:sp>
        <p:sp>
          <p:nvSpPr>
            <p:cNvPr id="127" name="TextBox 126">
              <a:extLst>
                <a:ext uri="{FF2B5EF4-FFF2-40B4-BE49-F238E27FC236}">
                  <a16:creationId xmlns:a16="http://schemas.microsoft.com/office/drawing/2014/main" id="{CBC88232-403A-B1E1-9B81-EE831AA87CBC}"/>
                </a:ext>
              </a:extLst>
            </p:cNvPr>
            <p:cNvSpPr txBox="1"/>
            <p:nvPr/>
          </p:nvSpPr>
          <p:spPr>
            <a:xfrm>
              <a:off x="1085751" y="2013501"/>
              <a:ext cx="307185" cy="211863"/>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Arial" panose="020B0604020202020204"/>
                  <a:cs typeface="Arial"/>
                  <a:sym typeface="Arial"/>
                  <a:rtl val="0"/>
                </a:rPr>
                <a:t>100</a:t>
              </a:r>
            </a:p>
          </p:txBody>
        </p:sp>
        <p:sp>
          <p:nvSpPr>
            <p:cNvPr id="128" name="Freeform: Shape 127">
              <a:extLst>
                <a:ext uri="{FF2B5EF4-FFF2-40B4-BE49-F238E27FC236}">
                  <a16:creationId xmlns:a16="http://schemas.microsoft.com/office/drawing/2014/main" id="{B613D0E6-857F-2375-F782-110119501A00}"/>
                </a:ext>
              </a:extLst>
            </p:cNvPr>
            <p:cNvSpPr/>
            <p:nvPr/>
          </p:nvSpPr>
          <p:spPr>
            <a:xfrm>
              <a:off x="1396230" y="2048804"/>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29" name="Freeform: Shape 128">
              <a:extLst>
                <a:ext uri="{FF2B5EF4-FFF2-40B4-BE49-F238E27FC236}">
                  <a16:creationId xmlns:a16="http://schemas.microsoft.com/office/drawing/2014/main" id="{AD0781A1-8E6A-047F-EAD6-653822ADD9EB}"/>
                </a:ext>
              </a:extLst>
            </p:cNvPr>
            <p:cNvSpPr/>
            <p:nvPr/>
          </p:nvSpPr>
          <p:spPr>
            <a:xfrm>
              <a:off x="1476880" y="2281428"/>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30" name="Freeform: Shape 129">
              <a:extLst>
                <a:ext uri="{FF2B5EF4-FFF2-40B4-BE49-F238E27FC236}">
                  <a16:creationId xmlns:a16="http://schemas.microsoft.com/office/drawing/2014/main" id="{69F108B0-08FA-3AD9-C407-43641C0AEF31}"/>
                </a:ext>
              </a:extLst>
            </p:cNvPr>
            <p:cNvSpPr/>
            <p:nvPr/>
          </p:nvSpPr>
          <p:spPr>
            <a:xfrm>
              <a:off x="1654467" y="2406606"/>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31" name="Freeform: Shape 130">
              <a:extLst>
                <a:ext uri="{FF2B5EF4-FFF2-40B4-BE49-F238E27FC236}">
                  <a16:creationId xmlns:a16="http://schemas.microsoft.com/office/drawing/2014/main" id="{C6C646A7-A224-1FD3-575F-329C0A7AC1A9}"/>
                </a:ext>
              </a:extLst>
            </p:cNvPr>
            <p:cNvSpPr/>
            <p:nvPr/>
          </p:nvSpPr>
          <p:spPr>
            <a:xfrm>
              <a:off x="1970631" y="2915200"/>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32" name="Freeform: Shape 131">
              <a:extLst>
                <a:ext uri="{FF2B5EF4-FFF2-40B4-BE49-F238E27FC236}">
                  <a16:creationId xmlns:a16="http://schemas.microsoft.com/office/drawing/2014/main" id="{7E2E7A54-ECFA-BE67-DD20-5B7268CCBD6E}"/>
                </a:ext>
              </a:extLst>
            </p:cNvPr>
            <p:cNvSpPr/>
            <p:nvPr/>
          </p:nvSpPr>
          <p:spPr>
            <a:xfrm>
              <a:off x="2032761" y="2915200"/>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33" name="Freeform: Shape 132">
              <a:extLst>
                <a:ext uri="{FF2B5EF4-FFF2-40B4-BE49-F238E27FC236}">
                  <a16:creationId xmlns:a16="http://schemas.microsoft.com/office/drawing/2014/main" id="{DC8C8003-A2C9-621E-C545-53783316722C}"/>
                </a:ext>
              </a:extLst>
            </p:cNvPr>
            <p:cNvSpPr/>
            <p:nvPr/>
          </p:nvSpPr>
          <p:spPr>
            <a:xfrm>
              <a:off x="2614649" y="3450721"/>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34" name="Freeform: Shape 133">
              <a:extLst>
                <a:ext uri="{FF2B5EF4-FFF2-40B4-BE49-F238E27FC236}">
                  <a16:creationId xmlns:a16="http://schemas.microsoft.com/office/drawing/2014/main" id="{1CAE627E-9D73-17FF-69F6-E25D4D579893}"/>
                </a:ext>
              </a:extLst>
            </p:cNvPr>
            <p:cNvSpPr/>
            <p:nvPr/>
          </p:nvSpPr>
          <p:spPr>
            <a:xfrm>
              <a:off x="3159759" y="3545295"/>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35" name="Freeform: Shape 134">
              <a:extLst>
                <a:ext uri="{FF2B5EF4-FFF2-40B4-BE49-F238E27FC236}">
                  <a16:creationId xmlns:a16="http://schemas.microsoft.com/office/drawing/2014/main" id="{198BFF0A-4027-2221-4299-E4CAD2B75382}"/>
                </a:ext>
              </a:extLst>
            </p:cNvPr>
            <p:cNvSpPr/>
            <p:nvPr/>
          </p:nvSpPr>
          <p:spPr>
            <a:xfrm>
              <a:off x="3237257" y="3624500"/>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36" name="Freeform: Shape 135">
              <a:extLst>
                <a:ext uri="{FF2B5EF4-FFF2-40B4-BE49-F238E27FC236}">
                  <a16:creationId xmlns:a16="http://schemas.microsoft.com/office/drawing/2014/main" id="{AF479355-2CE4-AAE2-4F3B-E2C55BD2640D}"/>
                </a:ext>
              </a:extLst>
            </p:cNvPr>
            <p:cNvSpPr/>
            <p:nvPr/>
          </p:nvSpPr>
          <p:spPr>
            <a:xfrm>
              <a:off x="4007766" y="4006077"/>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37" name="Freeform: Shape 136">
              <a:extLst>
                <a:ext uri="{FF2B5EF4-FFF2-40B4-BE49-F238E27FC236}">
                  <a16:creationId xmlns:a16="http://schemas.microsoft.com/office/drawing/2014/main" id="{E05D4AAE-56CA-54C4-773E-2F7EA8B5038F}"/>
                </a:ext>
              </a:extLst>
            </p:cNvPr>
            <p:cNvSpPr/>
            <p:nvPr/>
          </p:nvSpPr>
          <p:spPr>
            <a:xfrm>
              <a:off x="4453180" y="4051656"/>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38" name="Freeform: Shape 137">
              <a:extLst>
                <a:ext uri="{FF2B5EF4-FFF2-40B4-BE49-F238E27FC236}">
                  <a16:creationId xmlns:a16="http://schemas.microsoft.com/office/drawing/2014/main" id="{D0DEBDCF-56AE-8A92-A1BB-F10312029FF0}"/>
                </a:ext>
              </a:extLst>
            </p:cNvPr>
            <p:cNvSpPr/>
            <p:nvPr/>
          </p:nvSpPr>
          <p:spPr>
            <a:xfrm>
              <a:off x="4598587" y="4148594"/>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39" name="Freeform: Shape 138">
              <a:extLst>
                <a:ext uri="{FF2B5EF4-FFF2-40B4-BE49-F238E27FC236}">
                  <a16:creationId xmlns:a16="http://schemas.microsoft.com/office/drawing/2014/main" id="{A15C6013-0374-4F1F-607E-D648A7B3B1BB}"/>
                </a:ext>
              </a:extLst>
            </p:cNvPr>
            <p:cNvSpPr/>
            <p:nvPr/>
          </p:nvSpPr>
          <p:spPr>
            <a:xfrm>
              <a:off x="4699334" y="4165407"/>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40" name="Freeform: Shape 139">
              <a:extLst>
                <a:ext uri="{FF2B5EF4-FFF2-40B4-BE49-F238E27FC236}">
                  <a16:creationId xmlns:a16="http://schemas.microsoft.com/office/drawing/2014/main" id="{45C7900C-7AA3-408C-CA87-7B116FF992A4}"/>
                </a:ext>
              </a:extLst>
            </p:cNvPr>
            <p:cNvSpPr/>
            <p:nvPr/>
          </p:nvSpPr>
          <p:spPr>
            <a:xfrm>
              <a:off x="4724422" y="4165407"/>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41" name="Freeform: Shape 140">
              <a:extLst>
                <a:ext uri="{FF2B5EF4-FFF2-40B4-BE49-F238E27FC236}">
                  <a16:creationId xmlns:a16="http://schemas.microsoft.com/office/drawing/2014/main" id="{E8F2F755-759A-599E-DEA9-26B774FBB3DF}"/>
                </a:ext>
              </a:extLst>
            </p:cNvPr>
            <p:cNvSpPr/>
            <p:nvPr/>
          </p:nvSpPr>
          <p:spPr>
            <a:xfrm>
              <a:off x="4769476" y="4165407"/>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42" name="Freeform: Shape 141">
              <a:extLst>
                <a:ext uri="{FF2B5EF4-FFF2-40B4-BE49-F238E27FC236}">
                  <a16:creationId xmlns:a16="http://schemas.microsoft.com/office/drawing/2014/main" id="{1BD95EEE-AB30-D771-B4A4-F0117FE5F880}"/>
                </a:ext>
              </a:extLst>
            </p:cNvPr>
            <p:cNvSpPr/>
            <p:nvPr/>
          </p:nvSpPr>
          <p:spPr>
            <a:xfrm>
              <a:off x="4877053" y="4165407"/>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43" name="Freeform: Shape 142">
              <a:extLst>
                <a:ext uri="{FF2B5EF4-FFF2-40B4-BE49-F238E27FC236}">
                  <a16:creationId xmlns:a16="http://schemas.microsoft.com/office/drawing/2014/main" id="{B37A06A5-04F1-A99E-6771-80D6AE626382}"/>
                </a:ext>
              </a:extLst>
            </p:cNvPr>
            <p:cNvSpPr/>
            <p:nvPr/>
          </p:nvSpPr>
          <p:spPr>
            <a:xfrm>
              <a:off x="4902141" y="4165407"/>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44" name="Freeform: Shape 143">
              <a:extLst>
                <a:ext uri="{FF2B5EF4-FFF2-40B4-BE49-F238E27FC236}">
                  <a16:creationId xmlns:a16="http://schemas.microsoft.com/office/drawing/2014/main" id="{0ACA139A-1944-38EB-9A82-2E813A1D4615}"/>
                </a:ext>
              </a:extLst>
            </p:cNvPr>
            <p:cNvSpPr/>
            <p:nvPr/>
          </p:nvSpPr>
          <p:spPr>
            <a:xfrm>
              <a:off x="5026531" y="4165407"/>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45" name="Freeform: Shape 144">
              <a:extLst>
                <a:ext uri="{FF2B5EF4-FFF2-40B4-BE49-F238E27FC236}">
                  <a16:creationId xmlns:a16="http://schemas.microsoft.com/office/drawing/2014/main" id="{08C1E47B-BF89-059C-62C1-DB75561C1B31}"/>
                </a:ext>
              </a:extLst>
            </p:cNvPr>
            <p:cNvSpPr/>
            <p:nvPr/>
          </p:nvSpPr>
          <p:spPr>
            <a:xfrm>
              <a:off x="5395761" y="4165407"/>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46" name="Freeform: Shape 145">
              <a:extLst>
                <a:ext uri="{FF2B5EF4-FFF2-40B4-BE49-F238E27FC236}">
                  <a16:creationId xmlns:a16="http://schemas.microsoft.com/office/drawing/2014/main" id="{5798AFAD-7DAF-DDA2-654C-A2F41715E21A}"/>
                </a:ext>
              </a:extLst>
            </p:cNvPr>
            <p:cNvSpPr/>
            <p:nvPr/>
          </p:nvSpPr>
          <p:spPr>
            <a:xfrm>
              <a:off x="5427680" y="4165407"/>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47" name="Freeform: Shape 146">
              <a:extLst>
                <a:ext uri="{FF2B5EF4-FFF2-40B4-BE49-F238E27FC236}">
                  <a16:creationId xmlns:a16="http://schemas.microsoft.com/office/drawing/2014/main" id="{7F2135F0-4F11-EDD9-8060-7972FCF68500}"/>
                </a:ext>
              </a:extLst>
            </p:cNvPr>
            <p:cNvSpPr/>
            <p:nvPr/>
          </p:nvSpPr>
          <p:spPr>
            <a:xfrm>
              <a:off x="5526456" y="4165407"/>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48" name="Freeform: Shape 147">
              <a:extLst>
                <a:ext uri="{FF2B5EF4-FFF2-40B4-BE49-F238E27FC236}">
                  <a16:creationId xmlns:a16="http://schemas.microsoft.com/office/drawing/2014/main" id="{D27FE9ED-991A-8D45-0290-DDB190FF1511}"/>
                </a:ext>
              </a:extLst>
            </p:cNvPr>
            <p:cNvSpPr/>
            <p:nvPr/>
          </p:nvSpPr>
          <p:spPr>
            <a:xfrm>
              <a:off x="1380467" y="2103446"/>
              <a:ext cx="4145988" cy="2116603"/>
            </a:xfrm>
            <a:custGeom>
              <a:avLst/>
              <a:gdLst>
                <a:gd name="connsiteX0" fmla="*/ 0 w 4145988"/>
                <a:gd name="connsiteY0" fmla="*/ 0 h 2116603"/>
                <a:gd name="connsiteX1" fmla="*/ 74608 w 4145988"/>
                <a:gd name="connsiteY1" fmla="*/ 0 h 2116603"/>
                <a:gd name="connsiteX2" fmla="*/ 74608 w 4145988"/>
                <a:gd name="connsiteY2" fmla="*/ 118085 h 2116603"/>
                <a:gd name="connsiteX3" fmla="*/ 84591 w 4145988"/>
                <a:gd name="connsiteY3" fmla="*/ 118085 h 2116603"/>
                <a:gd name="connsiteX4" fmla="*/ 84591 w 4145988"/>
                <a:gd name="connsiteY4" fmla="*/ 232099 h 2116603"/>
                <a:gd name="connsiteX5" fmla="*/ 161169 w 4145988"/>
                <a:gd name="connsiteY5" fmla="*/ 232099 h 2116603"/>
                <a:gd name="connsiteX6" fmla="*/ 161169 w 4145988"/>
                <a:gd name="connsiteY6" fmla="*/ 269665 h 2116603"/>
                <a:gd name="connsiteX7" fmla="*/ 218832 w 4145988"/>
                <a:gd name="connsiteY7" fmla="*/ 269665 h 2116603"/>
                <a:gd name="connsiteX8" fmla="*/ 218832 w 4145988"/>
                <a:gd name="connsiteY8" fmla="*/ 357277 h 2116603"/>
                <a:gd name="connsiteX9" fmla="*/ 277284 w 4145988"/>
                <a:gd name="connsiteY9" fmla="*/ 357277 h 2116603"/>
                <a:gd name="connsiteX10" fmla="*/ 277284 w 4145988"/>
                <a:gd name="connsiteY10" fmla="*/ 474049 h 2116603"/>
                <a:gd name="connsiteX11" fmla="*/ 322469 w 4145988"/>
                <a:gd name="connsiteY11" fmla="*/ 474049 h 2116603"/>
                <a:gd name="connsiteX12" fmla="*/ 322469 w 4145988"/>
                <a:gd name="connsiteY12" fmla="*/ 540119 h 2116603"/>
                <a:gd name="connsiteX13" fmla="*/ 334290 w 4145988"/>
                <a:gd name="connsiteY13" fmla="*/ 540119 h 2116603"/>
                <a:gd name="connsiteX14" fmla="*/ 334290 w 4145988"/>
                <a:gd name="connsiteY14" fmla="*/ 569279 h 2116603"/>
                <a:gd name="connsiteX15" fmla="*/ 349659 w 4145988"/>
                <a:gd name="connsiteY15" fmla="*/ 569279 h 2116603"/>
                <a:gd name="connsiteX16" fmla="*/ 349659 w 4145988"/>
                <a:gd name="connsiteY16" fmla="*/ 586749 h 2116603"/>
                <a:gd name="connsiteX17" fmla="*/ 402462 w 4145988"/>
                <a:gd name="connsiteY17" fmla="*/ 586749 h 2116603"/>
                <a:gd name="connsiteX18" fmla="*/ 402462 w 4145988"/>
                <a:gd name="connsiteY18" fmla="*/ 670814 h 2116603"/>
                <a:gd name="connsiteX19" fmla="*/ 475494 w 4145988"/>
                <a:gd name="connsiteY19" fmla="*/ 670814 h 2116603"/>
                <a:gd name="connsiteX20" fmla="*/ 475494 w 4145988"/>
                <a:gd name="connsiteY20" fmla="*/ 711927 h 2116603"/>
                <a:gd name="connsiteX21" fmla="*/ 492175 w 4145988"/>
                <a:gd name="connsiteY21" fmla="*/ 711927 h 2116603"/>
                <a:gd name="connsiteX22" fmla="*/ 492175 w 4145988"/>
                <a:gd name="connsiteY22" fmla="*/ 757112 h 2116603"/>
                <a:gd name="connsiteX23" fmla="*/ 533157 w 4145988"/>
                <a:gd name="connsiteY23" fmla="*/ 757112 h 2116603"/>
                <a:gd name="connsiteX24" fmla="*/ 533157 w 4145988"/>
                <a:gd name="connsiteY24" fmla="*/ 797437 h 2116603"/>
                <a:gd name="connsiteX25" fmla="*/ 556800 w 4145988"/>
                <a:gd name="connsiteY25" fmla="*/ 797437 h 2116603"/>
                <a:gd name="connsiteX26" fmla="*/ 556800 w 4145988"/>
                <a:gd name="connsiteY26" fmla="*/ 866265 h 2116603"/>
                <a:gd name="connsiteX27" fmla="*/ 658335 w 4145988"/>
                <a:gd name="connsiteY27" fmla="*/ 866265 h 2116603"/>
                <a:gd name="connsiteX28" fmla="*/ 658335 w 4145988"/>
                <a:gd name="connsiteY28" fmla="*/ 910137 h 2116603"/>
                <a:gd name="connsiteX29" fmla="*/ 683424 w 4145988"/>
                <a:gd name="connsiteY29" fmla="*/ 910137 h 2116603"/>
                <a:gd name="connsiteX30" fmla="*/ 683424 w 4145988"/>
                <a:gd name="connsiteY30" fmla="*/ 944814 h 2116603"/>
                <a:gd name="connsiteX31" fmla="*/ 805712 w 4145988"/>
                <a:gd name="connsiteY31" fmla="*/ 944814 h 2116603"/>
                <a:gd name="connsiteX32" fmla="*/ 805712 w 4145988"/>
                <a:gd name="connsiteY32" fmla="*/ 1035972 h 2116603"/>
                <a:gd name="connsiteX33" fmla="*/ 922615 w 4145988"/>
                <a:gd name="connsiteY33" fmla="*/ 1035972 h 2116603"/>
                <a:gd name="connsiteX34" fmla="*/ 922615 w 4145988"/>
                <a:gd name="connsiteY34" fmla="*/ 1073538 h 2116603"/>
                <a:gd name="connsiteX35" fmla="*/ 938640 w 4145988"/>
                <a:gd name="connsiteY35" fmla="*/ 1073538 h 2116603"/>
                <a:gd name="connsiteX36" fmla="*/ 938640 w 4145988"/>
                <a:gd name="connsiteY36" fmla="*/ 1124240 h 2116603"/>
                <a:gd name="connsiteX37" fmla="*/ 1047137 w 4145988"/>
                <a:gd name="connsiteY37" fmla="*/ 1124240 h 2116603"/>
                <a:gd name="connsiteX38" fmla="*/ 1047137 w 4145988"/>
                <a:gd name="connsiteY38" fmla="*/ 1235495 h 2116603"/>
                <a:gd name="connsiteX39" fmla="*/ 1063030 w 4145988"/>
                <a:gd name="connsiteY39" fmla="*/ 1235495 h 2116603"/>
                <a:gd name="connsiteX40" fmla="*/ 1063030 w 4145988"/>
                <a:gd name="connsiteY40" fmla="*/ 1293290 h 2116603"/>
                <a:gd name="connsiteX41" fmla="*/ 1130545 w 4145988"/>
                <a:gd name="connsiteY41" fmla="*/ 1293290 h 2116603"/>
                <a:gd name="connsiteX42" fmla="*/ 1130545 w 4145988"/>
                <a:gd name="connsiteY42" fmla="*/ 1318247 h 2116603"/>
                <a:gd name="connsiteX43" fmla="*/ 1144468 w 4145988"/>
                <a:gd name="connsiteY43" fmla="*/ 1318247 h 2116603"/>
                <a:gd name="connsiteX44" fmla="*/ 1144468 w 4145988"/>
                <a:gd name="connsiteY44" fmla="*/ 1366190 h 2116603"/>
                <a:gd name="connsiteX45" fmla="*/ 1232080 w 4145988"/>
                <a:gd name="connsiteY45" fmla="*/ 1366190 h 2116603"/>
                <a:gd name="connsiteX46" fmla="*/ 1232080 w 4145988"/>
                <a:gd name="connsiteY46" fmla="*/ 1415579 h 2116603"/>
                <a:gd name="connsiteX47" fmla="*/ 1440667 w 4145988"/>
                <a:gd name="connsiteY47" fmla="*/ 1415579 h 2116603"/>
                <a:gd name="connsiteX48" fmla="*/ 1440667 w 4145988"/>
                <a:gd name="connsiteY48" fmla="*/ 1455247 h 2116603"/>
                <a:gd name="connsiteX49" fmla="*/ 1711908 w 4145988"/>
                <a:gd name="connsiteY49" fmla="*/ 1455247 h 2116603"/>
                <a:gd name="connsiteX50" fmla="*/ 1711908 w 4145988"/>
                <a:gd name="connsiteY50" fmla="*/ 1498330 h 2116603"/>
                <a:gd name="connsiteX51" fmla="*/ 1811998 w 4145988"/>
                <a:gd name="connsiteY51" fmla="*/ 1498330 h 2116603"/>
                <a:gd name="connsiteX52" fmla="*/ 1811998 w 4145988"/>
                <a:gd name="connsiteY52" fmla="*/ 1544960 h 2116603"/>
                <a:gd name="connsiteX53" fmla="*/ 1852323 w 4145988"/>
                <a:gd name="connsiteY53" fmla="*/ 1544960 h 2116603"/>
                <a:gd name="connsiteX54" fmla="*/ 1852323 w 4145988"/>
                <a:gd name="connsiteY54" fmla="*/ 1589488 h 2116603"/>
                <a:gd name="connsiteX55" fmla="*/ 1946240 w 4145988"/>
                <a:gd name="connsiteY55" fmla="*/ 1589488 h 2116603"/>
                <a:gd name="connsiteX56" fmla="*/ 1946240 w 4145988"/>
                <a:gd name="connsiteY56" fmla="*/ 1640190 h 2116603"/>
                <a:gd name="connsiteX57" fmla="*/ 1956617 w 4145988"/>
                <a:gd name="connsiteY57" fmla="*/ 1640190 h 2116603"/>
                <a:gd name="connsiteX58" fmla="*/ 1956617 w 4145988"/>
                <a:gd name="connsiteY58" fmla="*/ 1779292 h 2116603"/>
                <a:gd name="connsiteX59" fmla="*/ 2126980 w 4145988"/>
                <a:gd name="connsiteY59" fmla="*/ 1779292 h 2116603"/>
                <a:gd name="connsiteX60" fmla="*/ 2126980 w 4145988"/>
                <a:gd name="connsiteY60" fmla="*/ 1806482 h 2116603"/>
                <a:gd name="connsiteX61" fmla="*/ 2192393 w 4145988"/>
                <a:gd name="connsiteY61" fmla="*/ 1806482 h 2116603"/>
                <a:gd name="connsiteX62" fmla="*/ 2192393 w 4145988"/>
                <a:gd name="connsiteY62" fmla="*/ 1876623 h 2116603"/>
                <a:gd name="connsiteX63" fmla="*/ 2216693 w 4145988"/>
                <a:gd name="connsiteY63" fmla="*/ 1876623 h 2116603"/>
                <a:gd name="connsiteX64" fmla="*/ 2216693 w 4145988"/>
                <a:gd name="connsiteY64" fmla="*/ 1958718 h 2116603"/>
                <a:gd name="connsiteX65" fmla="*/ 2647921 w 4145988"/>
                <a:gd name="connsiteY65" fmla="*/ 1958718 h 2116603"/>
                <a:gd name="connsiteX66" fmla="*/ 2647921 w 4145988"/>
                <a:gd name="connsiteY66" fmla="*/ 2002590 h 2116603"/>
                <a:gd name="connsiteX67" fmla="*/ 3191718 w 4145988"/>
                <a:gd name="connsiteY67" fmla="*/ 2002590 h 2116603"/>
                <a:gd name="connsiteX68" fmla="*/ 3191718 w 4145988"/>
                <a:gd name="connsiteY68" fmla="*/ 2075490 h 2116603"/>
                <a:gd name="connsiteX69" fmla="*/ 3226395 w 4145988"/>
                <a:gd name="connsiteY69" fmla="*/ 2075490 h 2116603"/>
                <a:gd name="connsiteX70" fmla="*/ 3226395 w 4145988"/>
                <a:gd name="connsiteY70" fmla="*/ 2116603 h 2116603"/>
                <a:gd name="connsiteX71" fmla="*/ 4145989 w 4145988"/>
                <a:gd name="connsiteY71" fmla="*/ 2116603 h 211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145988" h="2116603">
                  <a:moveTo>
                    <a:pt x="0" y="0"/>
                  </a:moveTo>
                  <a:lnTo>
                    <a:pt x="74608" y="0"/>
                  </a:lnTo>
                  <a:lnTo>
                    <a:pt x="74608" y="118085"/>
                  </a:lnTo>
                  <a:lnTo>
                    <a:pt x="84591" y="118085"/>
                  </a:lnTo>
                  <a:lnTo>
                    <a:pt x="84591" y="232099"/>
                  </a:lnTo>
                  <a:lnTo>
                    <a:pt x="161169" y="232099"/>
                  </a:lnTo>
                  <a:lnTo>
                    <a:pt x="161169" y="269665"/>
                  </a:lnTo>
                  <a:lnTo>
                    <a:pt x="218832" y="269665"/>
                  </a:lnTo>
                  <a:lnTo>
                    <a:pt x="218832" y="357277"/>
                  </a:lnTo>
                  <a:lnTo>
                    <a:pt x="277284" y="357277"/>
                  </a:lnTo>
                  <a:lnTo>
                    <a:pt x="277284" y="474049"/>
                  </a:lnTo>
                  <a:lnTo>
                    <a:pt x="322469" y="474049"/>
                  </a:lnTo>
                  <a:lnTo>
                    <a:pt x="322469" y="540119"/>
                  </a:lnTo>
                  <a:lnTo>
                    <a:pt x="334290" y="540119"/>
                  </a:lnTo>
                  <a:lnTo>
                    <a:pt x="334290" y="569279"/>
                  </a:lnTo>
                  <a:lnTo>
                    <a:pt x="349659" y="569279"/>
                  </a:lnTo>
                  <a:lnTo>
                    <a:pt x="349659" y="586749"/>
                  </a:lnTo>
                  <a:lnTo>
                    <a:pt x="402462" y="586749"/>
                  </a:lnTo>
                  <a:lnTo>
                    <a:pt x="402462" y="670814"/>
                  </a:lnTo>
                  <a:lnTo>
                    <a:pt x="475494" y="670814"/>
                  </a:lnTo>
                  <a:lnTo>
                    <a:pt x="475494" y="711927"/>
                  </a:lnTo>
                  <a:lnTo>
                    <a:pt x="492175" y="711927"/>
                  </a:lnTo>
                  <a:lnTo>
                    <a:pt x="492175" y="757112"/>
                  </a:lnTo>
                  <a:lnTo>
                    <a:pt x="533157" y="757112"/>
                  </a:lnTo>
                  <a:lnTo>
                    <a:pt x="533157" y="797437"/>
                  </a:lnTo>
                  <a:lnTo>
                    <a:pt x="556800" y="797437"/>
                  </a:lnTo>
                  <a:lnTo>
                    <a:pt x="556800" y="866265"/>
                  </a:lnTo>
                  <a:lnTo>
                    <a:pt x="658335" y="866265"/>
                  </a:lnTo>
                  <a:lnTo>
                    <a:pt x="658335" y="910137"/>
                  </a:lnTo>
                  <a:lnTo>
                    <a:pt x="683424" y="910137"/>
                  </a:lnTo>
                  <a:lnTo>
                    <a:pt x="683424" y="944814"/>
                  </a:lnTo>
                  <a:lnTo>
                    <a:pt x="805712" y="944814"/>
                  </a:lnTo>
                  <a:lnTo>
                    <a:pt x="805712" y="1035972"/>
                  </a:lnTo>
                  <a:lnTo>
                    <a:pt x="922615" y="1035972"/>
                  </a:lnTo>
                  <a:lnTo>
                    <a:pt x="922615" y="1073538"/>
                  </a:lnTo>
                  <a:lnTo>
                    <a:pt x="938640" y="1073538"/>
                  </a:lnTo>
                  <a:lnTo>
                    <a:pt x="938640" y="1124240"/>
                  </a:lnTo>
                  <a:lnTo>
                    <a:pt x="1047137" y="1124240"/>
                  </a:lnTo>
                  <a:lnTo>
                    <a:pt x="1047137" y="1235495"/>
                  </a:lnTo>
                  <a:lnTo>
                    <a:pt x="1063030" y="1235495"/>
                  </a:lnTo>
                  <a:lnTo>
                    <a:pt x="1063030" y="1293290"/>
                  </a:lnTo>
                  <a:lnTo>
                    <a:pt x="1130545" y="1293290"/>
                  </a:lnTo>
                  <a:lnTo>
                    <a:pt x="1130545" y="1318247"/>
                  </a:lnTo>
                  <a:lnTo>
                    <a:pt x="1144468" y="1318247"/>
                  </a:lnTo>
                  <a:lnTo>
                    <a:pt x="1144468" y="1366190"/>
                  </a:lnTo>
                  <a:lnTo>
                    <a:pt x="1232080" y="1366190"/>
                  </a:lnTo>
                  <a:lnTo>
                    <a:pt x="1232080" y="1415579"/>
                  </a:lnTo>
                  <a:lnTo>
                    <a:pt x="1440667" y="1415579"/>
                  </a:lnTo>
                  <a:lnTo>
                    <a:pt x="1440667" y="1455247"/>
                  </a:lnTo>
                  <a:lnTo>
                    <a:pt x="1711908" y="1455247"/>
                  </a:lnTo>
                  <a:lnTo>
                    <a:pt x="1711908" y="1498330"/>
                  </a:lnTo>
                  <a:lnTo>
                    <a:pt x="1811998" y="1498330"/>
                  </a:lnTo>
                  <a:lnTo>
                    <a:pt x="1811998" y="1544960"/>
                  </a:lnTo>
                  <a:lnTo>
                    <a:pt x="1852323" y="1544960"/>
                  </a:lnTo>
                  <a:lnTo>
                    <a:pt x="1852323" y="1589488"/>
                  </a:lnTo>
                  <a:lnTo>
                    <a:pt x="1946240" y="1589488"/>
                  </a:lnTo>
                  <a:lnTo>
                    <a:pt x="1946240" y="1640190"/>
                  </a:lnTo>
                  <a:lnTo>
                    <a:pt x="1956617" y="1640190"/>
                  </a:lnTo>
                  <a:lnTo>
                    <a:pt x="1956617" y="1779292"/>
                  </a:lnTo>
                  <a:lnTo>
                    <a:pt x="2126980" y="1779292"/>
                  </a:lnTo>
                  <a:lnTo>
                    <a:pt x="2126980" y="1806482"/>
                  </a:lnTo>
                  <a:lnTo>
                    <a:pt x="2192393" y="1806482"/>
                  </a:lnTo>
                  <a:lnTo>
                    <a:pt x="2192393" y="1876623"/>
                  </a:lnTo>
                  <a:lnTo>
                    <a:pt x="2216693" y="1876623"/>
                  </a:lnTo>
                  <a:lnTo>
                    <a:pt x="2216693" y="1958718"/>
                  </a:lnTo>
                  <a:lnTo>
                    <a:pt x="2647921" y="1958718"/>
                  </a:lnTo>
                  <a:lnTo>
                    <a:pt x="2647921" y="2002590"/>
                  </a:lnTo>
                  <a:lnTo>
                    <a:pt x="3191718" y="2002590"/>
                  </a:lnTo>
                  <a:lnTo>
                    <a:pt x="3191718" y="2075490"/>
                  </a:lnTo>
                  <a:lnTo>
                    <a:pt x="3226395" y="2075490"/>
                  </a:lnTo>
                  <a:lnTo>
                    <a:pt x="3226395" y="2116603"/>
                  </a:lnTo>
                  <a:lnTo>
                    <a:pt x="4145989" y="2116603"/>
                  </a:lnTo>
                </a:path>
              </a:pathLst>
            </a:custGeom>
            <a:noFill/>
            <a:ln w="25400" cap="flat">
              <a:solidFill>
                <a:srgbClr val="3492D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49" name="Freeform: Shape 148">
              <a:extLst>
                <a:ext uri="{FF2B5EF4-FFF2-40B4-BE49-F238E27FC236}">
                  <a16:creationId xmlns:a16="http://schemas.microsoft.com/office/drawing/2014/main" id="{9D0C141D-3860-019A-7983-244D776DB445}"/>
                </a:ext>
              </a:extLst>
            </p:cNvPr>
            <p:cNvSpPr/>
            <p:nvPr/>
          </p:nvSpPr>
          <p:spPr>
            <a:xfrm>
              <a:off x="5616038" y="3266172"/>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50" name="Freeform: Shape 149">
              <a:extLst>
                <a:ext uri="{FF2B5EF4-FFF2-40B4-BE49-F238E27FC236}">
                  <a16:creationId xmlns:a16="http://schemas.microsoft.com/office/drawing/2014/main" id="{18373C74-0580-0EBA-DC10-0D7269C02AA9}"/>
                </a:ext>
              </a:extLst>
            </p:cNvPr>
            <p:cNvSpPr/>
            <p:nvPr/>
          </p:nvSpPr>
          <p:spPr>
            <a:xfrm>
              <a:off x="5556142" y="3266172"/>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51" name="Freeform: Shape 150">
              <a:extLst>
                <a:ext uri="{FF2B5EF4-FFF2-40B4-BE49-F238E27FC236}">
                  <a16:creationId xmlns:a16="http://schemas.microsoft.com/office/drawing/2014/main" id="{32E8C810-0310-8787-AB51-2423DC8602A4}"/>
                </a:ext>
              </a:extLst>
            </p:cNvPr>
            <p:cNvSpPr/>
            <p:nvPr/>
          </p:nvSpPr>
          <p:spPr>
            <a:xfrm>
              <a:off x="5540379" y="3266172"/>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52" name="Freeform: Shape 151">
              <a:extLst>
                <a:ext uri="{FF2B5EF4-FFF2-40B4-BE49-F238E27FC236}">
                  <a16:creationId xmlns:a16="http://schemas.microsoft.com/office/drawing/2014/main" id="{EE23A895-7938-B592-C67E-24704AFD2BD6}"/>
                </a:ext>
              </a:extLst>
            </p:cNvPr>
            <p:cNvSpPr/>
            <p:nvPr/>
          </p:nvSpPr>
          <p:spPr>
            <a:xfrm>
              <a:off x="5440158"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53" name="Freeform: Shape 152">
              <a:extLst>
                <a:ext uri="{FF2B5EF4-FFF2-40B4-BE49-F238E27FC236}">
                  <a16:creationId xmlns:a16="http://schemas.microsoft.com/office/drawing/2014/main" id="{9EDB82B2-25A1-054E-8402-C1E6BD51D60E}"/>
                </a:ext>
              </a:extLst>
            </p:cNvPr>
            <p:cNvSpPr/>
            <p:nvPr/>
          </p:nvSpPr>
          <p:spPr>
            <a:xfrm>
              <a:off x="5404430"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54" name="Freeform: Shape 153">
              <a:extLst>
                <a:ext uri="{FF2B5EF4-FFF2-40B4-BE49-F238E27FC236}">
                  <a16:creationId xmlns:a16="http://schemas.microsoft.com/office/drawing/2014/main" id="{6CAA4E6D-CD7B-AF88-B4CF-392EE8693C11}"/>
                </a:ext>
              </a:extLst>
            </p:cNvPr>
            <p:cNvSpPr/>
            <p:nvPr/>
          </p:nvSpPr>
          <p:spPr>
            <a:xfrm>
              <a:off x="5330742"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55" name="Freeform: Shape 154">
              <a:extLst>
                <a:ext uri="{FF2B5EF4-FFF2-40B4-BE49-F238E27FC236}">
                  <a16:creationId xmlns:a16="http://schemas.microsoft.com/office/drawing/2014/main" id="{29C3A5C4-CFEA-23CF-5D1C-D21394D1959A}"/>
                </a:ext>
              </a:extLst>
            </p:cNvPr>
            <p:cNvSpPr/>
            <p:nvPr/>
          </p:nvSpPr>
          <p:spPr>
            <a:xfrm>
              <a:off x="5304472"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56" name="Freeform: Shape 155">
              <a:extLst>
                <a:ext uri="{FF2B5EF4-FFF2-40B4-BE49-F238E27FC236}">
                  <a16:creationId xmlns:a16="http://schemas.microsoft.com/office/drawing/2014/main" id="{19E297DA-4AB7-637F-C15C-CC710D55CC9C}"/>
                </a:ext>
              </a:extLst>
            </p:cNvPr>
            <p:cNvSpPr/>
            <p:nvPr/>
          </p:nvSpPr>
          <p:spPr>
            <a:xfrm>
              <a:off x="5291336"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57" name="Freeform: Shape 156">
              <a:extLst>
                <a:ext uri="{FF2B5EF4-FFF2-40B4-BE49-F238E27FC236}">
                  <a16:creationId xmlns:a16="http://schemas.microsoft.com/office/drawing/2014/main" id="{2C77B4C3-3696-4E36-E891-3D749C013783}"/>
                </a:ext>
              </a:extLst>
            </p:cNvPr>
            <p:cNvSpPr/>
            <p:nvPr/>
          </p:nvSpPr>
          <p:spPr>
            <a:xfrm>
              <a:off x="5278201"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58" name="Freeform: Shape 157">
              <a:extLst>
                <a:ext uri="{FF2B5EF4-FFF2-40B4-BE49-F238E27FC236}">
                  <a16:creationId xmlns:a16="http://schemas.microsoft.com/office/drawing/2014/main" id="{ACA1DA69-5578-6FA3-66B4-31C40BD73513}"/>
                </a:ext>
              </a:extLst>
            </p:cNvPr>
            <p:cNvSpPr/>
            <p:nvPr/>
          </p:nvSpPr>
          <p:spPr>
            <a:xfrm>
              <a:off x="5251931"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59" name="Freeform: Shape 158">
              <a:extLst>
                <a:ext uri="{FF2B5EF4-FFF2-40B4-BE49-F238E27FC236}">
                  <a16:creationId xmlns:a16="http://schemas.microsoft.com/office/drawing/2014/main" id="{8EEF0E04-5A28-D2EE-EFC0-114ABF10C458}"/>
                </a:ext>
              </a:extLst>
            </p:cNvPr>
            <p:cNvSpPr/>
            <p:nvPr/>
          </p:nvSpPr>
          <p:spPr>
            <a:xfrm>
              <a:off x="5120448"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60" name="Freeform: Shape 159">
              <a:extLst>
                <a:ext uri="{FF2B5EF4-FFF2-40B4-BE49-F238E27FC236}">
                  <a16:creationId xmlns:a16="http://schemas.microsoft.com/office/drawing/2014/main" id="{499FE432-67CC-F8E7-3A70-5A6CA79032D6}"/>
                </a:ext>
              </a:extLst>
            </p:cNvPr>
            <p:cNvSpPr/>
            <p:nvPr/>
          </p:nvSpPr>
          <p:spPr>
            <a:xfrm>
              <a:off x="5067907"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61" name="Freeform: Shape 160">
              <a:extLst>
                <a:ext uri="{FF2B5EF4-FFF2-40B4-BE49-F238E27FC236}">
                  <a16:creationId xmlns:a16="http://schemas.microsoft.com/office/drawing/2014/main" id="{A8F23C60-7E38-6562-FCA0-814469A5AEDA}"/>
                </a:ext>
              </a:extLst>
            </p:cNvPr>
            <p:cNvSpPr/>
            <p:nvPr/>
          </p:nvSpPr>
          <p:spPr>
            <a:xfrm>
              <a:off x="5054772"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62" name="Freeform: Shape 161">
              <a:extLst>
                <a:ext uri="{FF2B5EF4-FFF2-40B4-BE49-F238E27FC236}">
                  <a16:creationId xmlns:a16="http://schemas.microsoft.com/office/drawing/2014/main" id="{737553D1-391B-B343-625F-6CE9939C814C}"/>
                </a:ext>
              </a:extLst>
            </p:cNvPr>
            <p:cNvSpPr/>
            <p:nvPr/>
          </p:nvSpPr>
          <p:spPr>
            <a:xfrm>
              <a:off x="5041637"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63" name="Freeform: Shape 162">
              <a:extLst>
                <a:ext uri="{FF2B5EF4-FFF2-40B4-BE49-F238E27FC236}">
                  <a16:creationId xmlns:a16="http://schemas.microsoft.com/office/drawing/2014/main" id="{86F05B9A-3F34-4F4F-DDDF-91FA3EF82CCB}"/>
                </a:ext>
              </a:extLst>
            </p:cNvPr>
            <p:cNvSpPr/>
            <p:nvPr/>
          </p:nvSpPr>
          <p:spPr>
            <a:xfrm>
              <a:off x="5028501"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64" name="Freeform: Shape 163">
              <a:extLst>
                <a:ext uri="{FF2B5EF4-FFF2-40B4-BE49-F238E27FC236}">
                  <a16:creationId xmlns:a16="http://schemas.microsoft.com/office/drawing/2014/main" id="{923D05DE-3276-528F-DDF5-93DB23CB575F}"/>
                </a:ext>
              </a:extLst>
            </p:cNvPr>
            <p:cNvSpPr/>
            <p:nvPr/>
          </p:nvSpPr>
          <p:spPr>
            <a:xfrm>
              <a:off x="5015366"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65" name="Freeform: Shape 164">
              <a:extLst>
                <a:ext uri="{FF2B5EF4-FFF2-40B4-BE49-F238E27FC236}">
                  <a16:creationId xmlns:a16="http://schemas.microsoft.com/office/drawing/2014/main" id="{8F8C0EAD-91B5-D243-C83D-81E78CC4A794}"/>
                </a:ext>
              </a:extLst>
            </p:cNvPr>
            <p:cNvSpPr/>
            <p:nvPr/>
          </p:nvSpPr>
          <p:spPr>
            <a:xfrm>
              <a:off x="5002231"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66" name="Freeform: Shape 165">
              <a:extLst>
                <a:ext uri="{FF2B5EF4-FFF2-40B4-BE49-F238E27FC236}">
                  <a16:creationId xmlns:a16="http://schemas.microsoft.com/office/drawing/2014/main" id="{FCF54CC3-EC0C-03B9-54C0-A3D0D1E91E72}"/>
                </a:ext>
              </a:extLst>
            </p:cNvPr>
            <p:cNvSpPr/>
            <p:nvPr/>
          </p:nvSpPr>
          <p:spPr>
            <a:xfrm>
              <a:off x="4936555"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67" name="Freeform: Shape 166">
              <a:extLst>
                <a:ext uri="{FF2B5EF4-FFF2-40B4-BE49-F238E27FC236}">
                  <a16:creationId xmlns:a16="http://schemas.microsoft.com/office/drawing/2014/main" id="{DAB152C9-D283-E76C-E1DE-8DB3A8907896}"/>
                </a:ext>
              </a:extLst>
            </p:cNvPr>
            <p:cNvSpPr/>
            <p:nvPr/>
          </p:nvSpPr>
          <p:spPr>
            <a:xfrm>
              <a:off x="4910153" y="2958415"/>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68" name="Freeform: Shape 167">
              <a:extLst>
                <a:ext uri="{FF2B5EF4-FFF2-40B4-BE49-F238E27FC236}">
                  <a16:creationId xmlns:a16="http://schemas.microsoft.com/office/drawing/2014/main" id="{FE4BDC93-2EDE-8457-E657-BD7405995B4E}"/>
                </a:ext>
              </a:extLst>
            </p:cNvPr>
            <p:cNvSpPr/>
            <p:nvPr/>
          </p:nvSpPr>
          <p:spPr>
            <a:xfrm>
              <a:off x="4897018" y="2876451"/>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69" name="Freeform: Shape 168">
              <a:extLst>
                <a:ext uri="{FF2B5EF4-FFF2-40B4-BE49-F238E27FC236}">
                  <a16:creationId xmlns:a16="http://schemas.microsoft.com/office/drawing/2014/main" id="{2262B8C0-21C3-BE86-A70D-74BD4BFFEFEA}"/>
                </a:ext>
              </a:extLst>
            </p:cNvPr>
            <p:cNvSpPr/>
            <p:nvPr/>
          </p:nvSpPr>
          <p:spPr>
            <a:xfrm>
              <a:off x="4810851" y="2876451"/>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70" name="Freeform: Shape 169">
              <a:extLst>
                <a:ext uri="{FF2B5EF4-FFF2-40B4-BE49-F238E27FC236}">
                  <a16:creationId xmlns:a16="http://schemas.microsoft.com/office/drawing/2014/main" id="{586EA876-82EE-A8AD-59D5-67D788054528}"/>
                </a:ext>
              </a:extLst>
            </p:cNvPr>
            <p:cNvSpPr/>
            <p:nvPr/>
          </p:nvSpPr>
          <p:spPr>
            <a:xfrm>
              <a:off x="4797716" y="2876451"/>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71" name="Freeform: Shape 170">
              <a:extLst>
                <a:ext uri="{FF2B5EF4-FFF2-40B4-BE49-F238E27FC236}">
                  <a16:creationId xmlns:a16="http://schemas.microsoft.com/office/drawing/2014/main" id="{24D90A12-E2A0-C8F8-72B9-427A4F48BEB5}"/>
                </a:ext>
              </a:extLst>
            </p:cNvPr>
            <p:cNvSpPr/>
            <p:nvPr/>
          </p:nvSpPr>
          <p:spPr>
            <a:xfrm>
              <a:off x="4784581" y="2876451"/>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72" name="Freeform: Shape 171">
              <a:extLst>
                <a:ext uri="{FF2B5EF4-FFF2-40B4-BE49-F238E27FC236}">
                  <a16:creationId xmlns:a16="http://schemas.microsoft.com/office/drawing/2014/main" id="{66C91CD4-E379-6D3F-0F0C-73119C762A6E}"/>
                </a:ext>
              </a:extLst>
            </p:cNvPr>
            <p:cNvSpPr/>
            <p:nvPr/>
          </p:nvSpPr>
          <p:spPr>
            <a:xfrm>
              <a:off x="4771446" y="2876451"/>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73" name="Freeform: Shape 172">
              <a:extLst>
                <a:ext uri="{FF2B5EF4-FFF2-40B4-BE49-F238E27FC236}">
                  <a16:creationId xmlns:a16="http://schemas.microsoft.com/office/drawing/2014/main" id="{80FC0F4C-DEAE-102A-6265-F7C9C914AF39}"/>
                </a:ext>
              </a:extLst>
            </p:cNvPr>
            <p:cNvSpPr/>
            <p:nvPr/>
          </p:nvSpPr>
          <p:spPr>
            <a:xfrm>
              <a:off x="4758311" y="2876451"/>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74" name="Freeform: Shape 173">
              <a:extLst>
                <a:ext uri="{FF2B5EF4-FFF2-40B4-BE49-F238E27FC236}">
                  <a16:creationId xmlns:a16="http://schemas.microsoft.com/office/drawing/2014/main" id="{DF409648-0186-9139-8224-00EED546F80A}"/>
                </a:ext>
              </a:extLst>
            </p:cNvPr>
            <p:cNvSpPr/>
            <p:nvPr/>
          </p:nvSpPr>
          <p:spPr>
            <a:xfrm>
              <a:off x="4717066" y="2827194"/>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75" name="Freeform: Shape 174">
              <a:extLst>
                <a:ext uri="{FF2B5EF4-FFF2-40B4-BE49-F238E27FC236}">
                  <a16:creationId xmlns:a16="http://schemas.microsoft.com/office/drawing/2014/main" id="{2A7125FE-51EB-3F58-4215-A09BBC5874F8}"/>
                </a:ext>
              </a:extLst>
            </p:cNvPr>
            <p:cNvSpPr/>
            <p:nvPr/>
          </p:nvSpPr>
          <p:spPr>
            <a:xfrm>
              <a:off x="4690665" y="2827194"/>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76" name="Freeform: Shape 175">
              <a:extLst>
                <a:ext uri="{FF2B5EF4-FFF2-40B4-BE49-F238E27FC236}">
                  <a16:creationId xmlns:a16="http://schemas.microsoft.com/office/drawing/2014/main" id="{4B5D05C3-6409-75AF-3A33-1321B6FAF0E9}"/>
                </a:ext>
              </a:extLst>
            </p:cNvPr>
            <p:cNvSpPr/>
            <p:nvPr/>
          </p:nvSpPr>
          <p:spPr>
            <a:xfrm>
              <a:off x="4677529" y="2827194"/>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77" name="Freeform: Shape 176">
              <a:extLst>
                <a:ext uri="{FF2B5EF4-FFF2-40B4-BE49-F238E27FC236}">
                  <a16:creationId xmlns:a16="http://schemas.microsoft.com/office/drawing/2014/main" id="{856CA636-43E5-DE0A-FCBC-C1E2DDFB0E66}"/>
                </a:ext>
              </a:extLst>
            </p:cNvPr>
            <p:cNvSpPr/>
            <p:nvPr/>
          </p:nvSpPr>
          <p:spPr>
            <a:xfrm>
              <a:off x="4664394" y="2827194"/>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78" name="Freeform: Shape 177">
              <a:extLst>
                <a:ext uri="{FF2B5EF4-FFF2-40B4-BE49-F238E27FC236}">
                  <a16:creationId xmlns:a16="http://schemas.microsoft.com/office/drawing/2014/main" id="{4BCFA64A-4A6C-26AD-1D7C-29D24B78378C}"/>
                </a:ext>
              </a:extLst>
            </p:cNvPr>
            <p:cNvSpPr/>
            <p:nvPr/>
          </p:nvSpPr>
          <p:spPr>
            <a:xfrm>
              <a:off x="4638124" y="2827194"/>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79" name="Freeform: Shape 178">
              <a:extLst>
                <a:ext uri="{FF2B5EF4-FFF2-40B4-BE49-F238E27FC236}">
                  <a16:creationId xmlns:a16="http://schemas.microsoft.com/office/drawing/2014/main" id="{4B0B4095-CF89-56D6-5CE6-EC41203E0221}"/>
                </a:ext>
              </a:extLst>
            </p:cNvPr>
            <p:cNvSpPr/>
            <p:nvPr/>
          </p:nvSpPr>
          <p:spPr>
            <a:xfrm>
              <a:off x="4527394" y="2827194"/>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80" name="Freeform: Shape 179">
              <a:extLst>
                <a:ext uri="{FF2B5EF4-FFF2-40B4-BE49-F238E27FC236}">
                  <a16:creationId xmlns:a16="http://schemas.microsoft.com/office/drawing/2014/main" id="{78D699BC-8CC7-F59E-635C-9EF19E59CE63}"/>
                </a:ext>
              </a:extLst>
            </p:cNvPr>
            <p:cNvSpPr/>
            <p:nvPr/>
          </p:nvSpPr>
          <p:spPr>
            <a:xfrm>
              <a:off x="4255365" y="2736168"/>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81" name="Freeform: Shape 180">
              <a:extLst>
                <a:ext uri="{FF2B5EF4-FFF2-40B4-BE49-F238E27FC236}">
                  <a16:creationId xmlns:a16="http://schemas.microsoft.com/office/drawing/2014/main" id="{33F8B5F3-A701-FA42-19F5-0F739F736A5B}"/>
                </a:ext>
              </a:extLst>
            </p:cNvPr>
            <p:cNvSpPr/>
            <p:nvPr/>
          </p:nvSpPr>
          <p:spPr>
            <a:xfrm>
              <a:off x="4110746" y="2736168"/>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82" name="Freeform: Shape 181">
              <a:extLst>
                <a:ext uri="{FF2B5EF4-FFF2-40B4-BE49-F238E27FC236}">
                  <a16:creationId xmlns:a16="http://schemas.microsoft.com/office/drawing/2014/main" id="{EDC2842A-2764-839A-CD0C-043EB61B7BDE}"/>
                </a:ext>
              </a:extLst>
            </p:cNvPr>
            <p:cNvSpPr/>
            <p:nvPr/>
          </p:nvSpPr>
          <p:spPr>
            <a:xfrm>
              <a:off x="3887317" y="2736168"/>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83" name="Freeform: Shape 182">
              <a:extLst>
                <a:ext uri="{FF2B5EF4-FFF2-40B4-BE49-F238E27FC236}">
                  <a16:creationId xmlns:a16="http://schemas.microsoft.com/office/drawing/2014/main" id="{FB39D70E-821C-47B6-8D9E-C1CB5787FEAA}"/>
                </a:ext>
              </a:extLst>
            </p:cNvPr>
            <p:cNvSpPr/>
            <p:nvPr/>
          </p:nvSpPr>
          <p:spPr>
            <a:xfrm>
              <a:off x="3722339" y="2647374"/>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84" name="Freeform: Shape 183">
              <a:extLst>
                <a:ext uri="{FF2B5EF4-FFF2-40B4-BE49-F238E27FC236}">
                  <a16:creationId xmlns:a16="http://schemas.microsoft.com/office/drawing/2014/main" id="{B347659A-EFF3-A310-E358-23DBB621A8D8}"/>
                </a:ext>
              </a:extLst>
            </p:cNvPr>
            <p:cNvSpPr/>
            <p:nvPr/>
          </p:nvSpPr>
          <p:spPr>
            <a:xfrm>
              <a:off x="3175127" y="2571846"/>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85" name="Freeform: Shape 184">
              <a:extLst>
                <a:ext uri="{FF2B5EF4-FFF2-40B4-BE49-F238E27FC236}">
                  <a16:creationId xmlns:a16="http://schemas.microsoft.com/office/drawing/2014/main" id="{E4AE5D93-C9B0-FA62-A733-6A83454A5832}"/>
                </a:ext>
              </a:extLst>
            </p:cNvPr>
            <p:cNvSpPr/>
            <p:nvPr/>
          </p:nvSpPr>
          <p:spPr>
            <a:xfrm>
              <a:off x="2951698" y="2571846"/>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86" name="Freeform: Shape 185">
              <a:extLst>
                <a:ext uri="{FF2B5EF4-FFF2-40B4-BE49-F238E27FC236}">
                  <a16:creationId xmlns:a16="http://schemas.microsoft.com/office/drawing/2014/main" id="{E6842A81-89E5-60B3-9B55-63EB48E0857E}"/>
                </a:ext>
              </a:extLst>
            </p:cNvPr>
            <p:cNvSpPr/>
            <p:nvPr/>
          </p:nvSpPr>
          <p:spPr>
            <a:xfrm>
              <a:off x="1865024" y="2154673"/>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87" name="Freeform: Shape 186">
              <a:extLst>
                <a:ext uri="{FF2B5EF4-FFF2-40B4-BE49-F238E27FC236}">
                  <a16:creationId xmlns:a16="http://schemas.microsoft.com/office/drawing/2014/main" id="{106AF0A7-E2FF-D30A-9951-91D151458B95}"/>
                </a:ext>
              </a:extLst>
            </p:cNvPr>
            <p:cNvSpPr/>
            <p:nvPr/>
          </p:nvSpPr>
          <p:spPr>
            <a:xfrm>
              <a:off x="1718567" y="2089260"/>
              <a:ext cx="13135" cy="109284"/>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88" name="Freeform: Shape 187">
              <a:extLst>
                <a:ext uri="{FF2B5EF4-FFF2-40B4-BE49-F238E27FC236}">
                  <a16:creationId xmlns:a16="http://schemas.microsoft.com/office/drawing/2014/main" id="{CB6E4327-3DAD-4CCB-CCE8-4B0075A16A25}"/>
                </a:ext>
              </a:extLst>
            </p:cNvPr>
            <p:cNvSpPr/>
            <p:nvPr/>
          </p:nvSpPr>
          <p:spPr>
            <a:xfrm>
              <a:off x="1635815" y="2048804"/>
              <a:ext cx="13135" cy="109416"/>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89" name="Freeform: Shape 188">
              <a:extLst>
                <a:ext uri="{FF2B5EF4-FFF2-40B4-BE49-F238E27FC236}">
                  <a16:creationId xmlns:a16="http://schemas.microsoft.com/office/drawing/2014/main" id="{204D1D4F-5B08-23F9-99E4-1BEC3DCC1AB7}"/>
                </a:ext>
              </a:extLst>
            </p:cNvPr>
            <p:cNvSpPr/>
            <p:nvPr/>
          </p:nvSpPr>
          <p:spPr>
            <a:xfrm>
              <a:off x="1382306" y="2103446"/>
              <a:ext cx="4240562" cy="1218419"/>
            </a:xfrm>
            <a:custGeom>
              <a:avLst/>
              <a:gdLst>
                <a:gd name="connsiteX0" fmla="*/ 0 w 4240562"/>
                <a:gd name="connsiteY0" fmla="*/ 0 h 1218419"/>
                <a:gd name="connsiteX1" fmla="*/ 265725 w 4240562"/>
                <a:gd name="connsiteY1" fmla="*/ 0 h 1218419"/>
                <a:gd name="connsiteX2" fmla="*/ 265725 w 4240562"/>
                <a:gd name="connsiteY2" fmla="*/ 39011 h 1218419"/>
                <a:gd name="connsiteX3" fmla="*/ 402987 w 4240562"/>
                <a:gd name="connsiteY3" fmla="*/ 39011 h 1218419"/>
                <a:gd name="connsiteX4" fmla="*/ 402987 w 4240562"/>
                <a:gd name="connsiteY4" fmla="*/ 77892 h 1218419"/>
                <a:gd name="connsiteX5" fmla="*/ 477070 w 4240562"/>
                <a:gd name="connsiteY5" fmla="*/ 77892 h 1218419"/>
                <a:gd name="connsiteX6" fmla="*/ 477070 w 4240562"/>
                <a:gd name="connsiteY6" fmla="*/ 118742 h 1218419"/>
                <a:gd name="connsiteX7" fmla="*/ 590164 w 4240562"/>
                <a:gd name="connsiteY7" fmla="*/ 118742 h 1218419"/>
                <a:gd name="connsiteX8" fmla="*/ 590164 w 4240562"/>
                <a:gd name="connsiteY8" fmla="*/ 161431 h 1218419"/>
                <a:gd name="connsiteX9" fmla="*/ 792314 w 4240562"/>
                <a:gd name="connsiteY9" fmla="*/ 161431 h 1218419"/>
                <a:gd name="connsiteX10" fmla="*/ 792314 w 4240562"/>
                <a:gd name="connsiteY10" fmla="*/ 194795 h 1218419"/>
                <a:gd name="connsiteX11" fmla="*/ 883210 w 4240562"/>
                <a:gd name="connsiteY11" fmla="*/ 194795 h 1218419"/>
                <a:gd name="connsiteX12" fmla="*/ 883210 w 4240562"/>
                <a:gd name="connsiteY12" fmla="*/ 233675 h 1218419"/>
                <a:gd name="connsiteX13" fmla="*/ 901730 w 4240562"/>
                <a:gd name="connsiteY13" fmla="*/ 233675 h 1218419"/>
                <a:gd name="connsiteX14" fmla="*/ 901730 w 4240562"/>
                <a:gd name="connsiteY14" fmla="*/ 274525 h 1218419"/>
                <a:gd name="connsiteX15" fmla="*/ 916573 w 4240562"/>
                <a:gd name="connsiteY15" fmla="*/ 274525 h 1218419"/>
                <a:gd name="connsiteX16" fmla="*/ 916573 w 4240562"/>
                <a:gd name="connsiteY16" fmla="*/ 311566 h 1218419"/>
                <a:gd name="connsiteX17" fmla="*/ 977783 w 4240562"/>
                <a:gd name="connsiteY17" fmla="*/ 311566 h 1218419"/>
                <a:gd name="connsiteX18" fmla="*/ 977783 w 4240562"/>
                <a:gd name="connsiteY18" fmla="*/ 357934 h 1218419"/>
                <a:gd name="connsiteX19" fmla="*/ 1035315 w 4240562"/>
                <a:gd name="connsiteY19" fmla="*/ 357934 h 1218419"/>
                <a:gd name="connsiteX20" fmla="*/ 1035315 w 4240562"/>
                <a:gd name="connsiteY20" fmla="*/ 396814 h 1218419"/>
                <a:gd name="connsiteX21" fmla="*/ 1046349 w 4240562"/>
                <a:gd name="connsiteY21" fmla="*/ 396814 h 1218419"/>
                <a:gd name="connsiteX22" fmla="*/ 1046349 w 4240562"/>
                <a:gd name="connsiteY22" fmla="*/ 430309 h 1218419"/>
                <a:gd name="connsiteX23" fmla="*/ 1428451 w 4240562"/>
                <a:gd name="connsiteY23" fmla="*/ 430309 h 1218419"/>
                <a:gd name="connsiteX24" fmla="*/ 1428451 w 4240562"/>
                <a:gd name="connsiteY24" fmla="*/ 472867 h 1218419"/>
                <a:gd name="connsiteX25" fmla="*/ 1448811 w 4240562"/>
                <a:gd name="connsiteY25" fmla="*/ 472867 h 1218419"/>
                <a:gd name="connsiteX26" fmla="*/ 1448811 w 4240562"/>
                <a:gd name="connsiteY26" fmla="*/ 524882 h 1218419"/>
                <a:gd name="connsiteX27" fmla="*/ 2062618 w 4240562"/>
                <a:gd name="connsiteY27" fmla="*/ 524882 h 1218419"/>
                <a:gd name="connsiteX28" fmla="*/ 2062618 w 4240562"/>
                <a:gd name="connsiteY28" fmla="*/ 558245 h 1218419"/>
                <a:gd name="connsiteX29" fmla="*/ 2077460 w 4240562"/>
                <a:gd name="connsiteY29" fmla="*/ 558245 h 1218419"/>
                <a:gd name="connsiteX30" fmla="*/ 2077460 w 4240562"/>
                <a:gd name="connsiteY30" fmla="*/ 600803 h 1218419"/>
                <a:gd name="connsiteX31" fmla="*/ 2368536 w 4240562"/>
                <a:gd name="connsiteY31" fmla="*/ 600803 h 1218419"/>
                <a:gd name="connsiteX32" fmla="*/ 2368536 w 4240562"/>
                <a:gd name="connsiteY32" fmla="*/ 643493 h 1218419"/>
                <a:gd name="connsiteX33" fmla="*/ 2476113 w 4240562"/>
                <a:gd name="connsiteY33" fmla="*/ 643493 h 1218419"/>
                <a:gd name="connsiteX34" fmla="*/ 2476113 w 4240562"/>
                <a:gd name="connsiteY34" fmla="*/ 688021 h 1218419"/>
                <a:gd name="connsiteX35" fmla="*/ 3000864 w 4240562"/>
                <a:gd name="connsiteY35" fmla="*/ 688021 h 1218419"/>
                <a:gd name="connsiteX36" fmla="*/ 3000864 w 4240562"/>
                <a:gd name="connsiteY36" fmla="*/ 734388 h 1218419"/>
                <a:gd name="connsiteX37" fmla="*/ 3007694 w 4240562"/>
                <a:gd name="connsiteY37" fmla="*/ 734388 h 1218419"/>
                <a:gd name="connsiteX38" fmla="*/ 3007694 w 4240562"/>
                <a:gd name="connsiteY38" fmla="*/ 779836 h 1218419"/>
                <a:gd name="connsiteX39" fmla="*/ 3346713 w 4240562"/>
                <a:gd name="connsiteY39" fmla="*/ 779836 h 1218419"/>
                <a:gd name="connsiteX40" fmla="*/ 3346713 w 4240562"/>
                <a:gd name="connsiteY40" fmla="*/ 827122 h 1218419"/>
                <a:gd name="connsiteX41" fmla="*/ 3511822 w 4240562"/>
                <a:gd name="connsiteY41" fmla="*/ 827122 h 1218419"/>
                <a:gd name="connsiteX42" fmla="*/ 3511822 w 4240562"/>
                <a:gd name="connsiteY42" fmla="*/ 908692 h 1218419"/>
                <a:gd name="connsiteX43" fmla="*/ 4074533 w 4240562"/>
                <a:gd name="connsiteY43" fmla="*/ 908692 h 1218419"/>
                <a:gd name="connsiteX44" fmla="*/ 4074533 w 4240562"/>
                <a:gd name="connsiteY44" fmla="*/ 1218419 h 1218419"/>
                <a:gd name="connsiteX45" fmla="*/ 4240562 w 4240562"/>
                <a:gd name="connsiteY45" fmla="*/ 1218419 h 121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240562" h="1218419">
                  <a:moveTo>
                    <a:pt x="0" y="0"/>
                  </a:moveTo>
                  <a:lnTo>
                    <a:pt x="265725" y="0"/>
                  </a:lnTo>
                  <a:lnTo>
                    <a:pt x="265725" y="39011"/>
                  </a:lnTo>
                  <a:lnTo>
                    <a:pt x="402987" y="39011"/>
                  </a:lnTo>
                  <a:lnTo>
                    <a:pt x="402987" y="77892"/>
                  </a:lnTo>
                  <a:lnTo>
                    <a:pt x="477070" y="77892"/>
                  </a:lnTo>
                  <a:lnTo>
                    <a:pt x="477070" y="118742"/>
                  </a:lnTo>
                  <a:lnTo>
                    <a:pt x="590164" y="118742"/>
                  </a:lnTo>
                  <a:lnTo>
                    <a:pt x="590164" y="161431"/>
                  </a:lnTo>
                  <a:lnTo>
                    <a:pt x="792314" y="161431"/>
                  </a:lnTo>
                  <a:lnTo>
                    <a:pt x="792314" y="194795"/>
                  </a:lnTo>
                  <a:lnTo>
                    <a:pt x="883210" y="194795"/>
                  </a:lnTo>
                  <a:lnTo>
                    <a:pt x="883210" y="233675"/>
                  </a:lnTo>
                  <a:lnTo>
                    <a:pt x="901730" y="233675"/>
                  </a:lnTo>
                  <a:lnTo>
                    <a:pt x="901730" y="274525"/>
                  </a:lnTo>
                  <a:lnTo>
                    <a:pt x="916573" y="274525"/>
                  </a:lnTo>
                  <a:lnTo>
                    <a:pt x="916573" y="311566"/>
                  </a:lnTo>
                  <a:lnTo>
                    <a:pt x="977783" y="311566"/>
                  </a:lnTo>
                  <a:lnTo>
                    <a:pt x="977783" y="357934"/>
                  </a:lnTo>
                  <a:lnTo>
                    <a:pt x="1035315" y="357934"/>
                  </a:lnTo>
                  <a:lnTo>
                    <a:pt x="1035315" y="396814"/>
                  </a:lnTo>
                  <a:lnTo>
                    <a:pt x="1046349" y="396814"/>
                  </a:lnTo>
                  <a:lnTo>
                    <a:pt x="1046349" y="430309"/>
                  </a:lnTo>
                  <a:lnTo>
                    <a:pt x="1428451" y="430309"/>
                  </a:lnTo>
                  <a:lnTo>
                    <a:pt x="1428451" y="472867"/>
                  </a:lnTo>
                  <a:lnTo>
                    <a:pt x="1448811" y="472867"/>
                  </a:lnTo>
                  <a:lnTo>
                    <a:pt x="1448811" y="524882"/>
                  </a:lnTo>
                  <a:lnTo>
                    <a:pt x="2062618" y="524882"/>
                  </a:lnTo>
                  <a:lnTo>
                    <a:pt x="2062618" y="558245"/>
                  </a:lnTo>
                  <a:lnTo>
                    <a:pt x="2077460" y="558245"/>
                  </a:lnTo>
                  <a:lnTo>
                    <a:pt x="2077460" y="600803"/>
                  </a:lnTo>
                  <a:lnTo>
                    <a:pt x="2368536" y="600803"/>
                  </a:lnTo>
                  <a:lnTo>
                    <a:pt x="2368536" y="643493"/>
                  </a:lnTo>
                  <a:lnTo>
                    <a:pt x="2476113" y="643493"/>
                  </a:lnTo>
                  <a:lnTo>
                    <a:pt x="2476113" y="688021"/>
                  </a:lnTo>
                  <a:lnTo>
                    <a:pt x="3000864" y="688021"/>
                  </a:lnTo>
                  <a:lnTo>
                    <a:pt x="3000864" y="734388"/>
                  </a:lnTo>
                  <a:lnTo>
                    <a:pt x="3007694" y="734388"/>
                  </a:lnTo>
                  <a:lnTo>
                    <a:pt x="3007694" y="779836"/>
                  </a:lnTo>
                  <a:lnTo>
                    <a:pt x="3346713" y="779836"/>
                  </a:lnTo>
                  <a:lnTo>
                    <a:pt x="3346713" y="827122"/>
                  </a:lnTo>
                  <a:lnTo>
                    <a:pt x="3511822" y="827122"/>
                  </a:lnTo>
                  <a:lnTo>
                    <a:pt x="3511822" y="908692"/>
                  </a:lnTo>
                  <a:lnTo>
                    <a:pt x="4074533" y="908692"/>
                  </a:lnTo>
                  <a:lnTo>
                    <a:pt x="4074533" y="1218419"/>
                  </a:lnTo>
                  <a:lnTo>
                    <a:pt x="4240562" y="1218419"/>
                  </a:lnTo>
                </a:path>
              </a:pathLst>
            </a:custGeom>
            <a:noFill/>
            <a:ln w="25400" cap="flat">
              <a:solidFill>
                <a:srgbClr val="83C851"/>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rgbClr val="FFFFFF"/>
                </a:solidFill>
                <a:effectLst/>
                <a:uLnTx/>
                <a:uFillTx/>
                <a:latin typeface="Arial" panose="020B0604020202020204"/>
                <a:cs typeface="+mn-cs"/>
              </a:endParaRPr>
            </a:p>
          </p:txBody>
        </p:sp>
        <p:sp>
          <p:nvSpPr>
            <p:cNvPr id="190" name="TextBox 189">
              <a:extLst>
                <a:ext uri="{FF2B5EF4-FFF2-40B4-BE49-F238E27FC236}">
                  <a16:creationId xmlns:a16="http://schemas.microsoft.com/office/drawing/2014/main" id="{356CAF45-1710-D41E-ACD9-896FB1E6BDE6}"/>
                </a:ext>
              </a:extLst>
            </p:cNvPr>
            <p:cNvSpPr txBox="1"/>
            <p:nvPr/>
          </p:nvSpPr>
          <p:spPr>
            <a:xfrm rot="16200000">
              <a:off x="-349810" y="3250335"/>
              <a:ext cx="2745913" cy="269929"/>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Arial" panose="020B0604020202020204"/>
                  <a:cs typeface="+mn-cs"/>
                </a:rPr>
                <a:t>Progression-Free Survival, %</a:t>
              </a:r>
            </a:p>
          </p:txBody>
        </p:sp>
        <p:sp>
          <p:nvSpPr>
            <p:cNvPr id="191" name="TextBox 190">
              <a:extLst>
                <a:ext uri="{FF2B5EF4-FFF2-40B4-BE49-F238E27FC236}">
                  <a16:creationId xmlns:a16="http://schemas.microsoft.com/office/drawing/2014/main" id="{F373BA74-C3F7-E19A-44AB-3597EA821041}"/>
                </a:ext>
              </a:extLst>
            </p:cNvPr>
            <p:cNvSpPr txBox="1"/>
            <p:nvPr/>
          </p:nvSpPr>
          <p:spPr>
            <a:xfrm>
              <a:off x="3135744" y="5123446"/>
              <a:ext cx="734806" cy="299101"/>
            </a:xfrm>
            <a:prstGeom prst="rect">
              <a:avLst/>
            </a:prstGeom>
            <a:noFill/>
          </p:spPr>
          <p:txBody>
            <a:bodyPr wrap="non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Arial" panose="020B0604020202020204"/>
                  <a:cs typeface="+mn-cs"/>
                </a:rPr>
                <a:t>Months</a:t>
              </a:r>
            </a:p>
          </p:txBody>
        </p:sp>
        <p:sp>
          <p:nvSpPr>
            <p:cNvPr id="192" name="TextBox 191">
              <a:extLst>
                <a:ext uri="{FF2B5EF4-FFF2-40B4-BE49-F238E27FC236}">
                  <a16:creationId xmlns:a16="http://schemas.microsoft.com/office/drawing/2014/main" id="{7F7BE284-9E92-C66C-87A8-16A0F0DA72FD}"/>
                </a:ext>
              </a:extLst>
            </p:cNvPr>
            <p:cNvSpPr txBox="1"/>
            <p:nvPr/>
          </p:nvSpPr>
          <p:spPr>
            <a:xfrm>
              <a:off x="5190709" y="2627145"/>
              <a:ext cx="1203432" cy="299101"/>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83C851"/>
                  </a:solidFill>
                  <a:effectLst/>
                  <a:uLnTx/>
                  <a:uFillTx/>
                  <a:latin typeface="Arial" panose="020B0604020202020204"/>
                  <a:cs typeface="Arial" panose="020B0604020202020204" pitchFamily="34" charset="0"/>
                </a:rPr>
                <a:t>Ibrutinib-RTX</a:t>
              </a:r>
            </a:p>
          </p:txBody>
        </p:sp>
        <p:sp>
          <p:nvSpPr>
            <p:cNvPr id="193" name="TextBox 192">
              <a:extLst>
                <a:ext uri="{FF2B5EF4-FFF2-40B4-BE49-F238E27FC236}">
                  <a16:creationId xmlns:a16="http://schemas.microsoft.com/office/drawing/2014/main" id="{1EFACB80-F5F9-603B-328B-FCC8B065C654}"/>
                </a:ext>
              </a:extLst>
            </p:cNvPr>
            <p:cNvSpPr txBox="1"/>
            <p:nvPr/>
          </p:nvSpPr>
          <p:spPr>
            <a:xfrm>
              <a:off x="5197710" y="3843304"/>
              <a:ext cx="1175315" cy="299101"/>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3492D0"/>
                  </a:solidFill>
                  <a:effectLst/>
                  <a:uLnTx/>
                  <a:uFillTx/>
                  <a:latin typeface="Arial" panose="020B0604020202020204"/>
                  <a:cs typeface="Arial" panose="020B0604020202020204" pitchFamily="34" charset="0"/>
                </a:rPr>
                <a:t>Placebo-RTX</a:t>
              </a:r>
            </a:p>
          </p:txBody>
        </p:sp>
      </p:grpSp>
      <p:graphicFrame>
        <p:nvGraphicFramePr>
          <p:cNvPr id="194" name="Table 193">
            <a:extLst>
              <a:ext uri="{FF2B5EF4-FFF2-40B4-BE49-F238E27FC236}">
                <a16:creationId xmlns:a16="http://schemas.microsoft.com/office/drawing/2014/main" id="{278F8EED-7B36-BAAD-5DBD-6D0A8F895C0E}"/>
              </a:ext>
            </a:extLst>
          </p:cNvPr>
          <p:cNvGraphicFramePr>
            <a:graphicFrameLocks noGrp="1"/>
          </p:cNvGraphicFramePr>
          <p:nvPr/>
        </p:nvGraphicFramePr>
        <p:xfrm>
          <a:off x="3194125" y="4295454"/>
          <a:ext cx="3820078" cy="670560"/>
        </p:xfrm>
        <a:graphic>
          <a:graphicData uri="http://schemas.openxmlformats.org/drawingml/2006/table">
            <a:tbl>
              <a:tblPr firstRow="1" firstCol="1" bandRow="1"/>
              <a:tblGrid>
                <a:gridCol w="1381828">
                  <a:extLst>
                    <a:ext uri="{9D8B030D-6E8A-4147-A177-3AD203B41FA5}">
                      <a16:colId xmlns:a16="http://schemas.microsoft.com/office/drawing/2014/main" val="20000"/>
                    </a:ext>
                  </a:extLst>
                </a:gridCol>
                <a:gridCol w="1286782">
                  <a:extLst>
                    <a:ext uri="{9D8B030D-6E8A-4147-A177-3AD203B41FA5}">
                      <a16:colId xmlns:a16="http://schemas.microsoft.com/office/drawing/2014/main" val="20001"/>
                    </a:ext>
                  </a:extLst>
                </a:gridCol>
                <a:gridCol w="1151468">
                  <a:extLst>
                    <a:ext uri="{9D8B030D-6E8A-4147-A177-3AD203B41FA5}">
                      <a16:colId xmlns:a16="http://schemas.microsoft.com/office/drawing/2014/main" val="709826548"/>
                    </a:ext>
                  </a:extLst>
                </a:gridCol>
              </a:tblGrid>
              <a:tr h="14711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spcBef>
                          <a:spcPts val="0"/>
                        </a:spcBef>
                        <a:spcAft>
                          <a:spcPts val="0"/>
                        </a:spcAft>
                      </a:pPr>
                      <a:endParaRPr lang="en-US" sz="1100">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a:txBody>
                  <a:tcPr marL="22907" marR="22907" marT="0" marB="0" anchor="ctr">
                    <a:lnL w="1905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spcBef>
                          <a:spcPts val="0"/>
                        </a:spcBef>
                        <a:spcAft>
                          <a:spcPts val="0"/>
                        </a:spcAft>
                      </a:pPr>
                      <a:r>
                        <a:rPr lang="en-US" sz="1100">
                          <a:solidFill>
                            <a:srgbClr val="000000"/>
                          </a:solidFill>
                          <a:effectLst/>
                          <a:latin typeface="Arial" panose="020B0604020202020204" pitchFamily="34" charset="0"/>
                          <a:ea typeface="MS Mincho" panose="02020609040205080304" pitchFamily="49" charset="-128"/>
                          <a:cs typeface="Arial" panose="020B0604020202020204" pitchFamily="34" charset="0"/>
                        </a:rPr>
                        <a:t>Ibrutinib-RTX</a:t>
                      </a:r>
                    </a:p>
                  </a:txBody>
                  <a:tcPr marL="22907" marR="22907"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100">
                          <a:solidFill>
                            <a:srgbClr val="000000"/>
                          </a:solidFill>
                          <a:effectLst/>
                          <a:latin typeface="Arial" panose="020B0604020202020204" pitchFamily="34" charset="0"/>
                          <a:cs typeface="Arial" panose="020B0604020202020204" pitchFamily="34" charset="0"/>
                        </a:rPr>
                        <a:t>Placebo-RTX</a:t>
                      </a:r>
                      <a:endParaRPr lang="en-US" sz="1100">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a:txBody>
                  <a:tcPr marL="22907" marR="22907" marT="0" marB="0" anchor="ctr">
                    <a:lnL w="19050" cap="flat" cmpd="sng" algn="ctr">
                      <a:no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147118">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spcBef>
                          <a:spcPts val="0"/>
                        </a:spcBef>
                        <a:spcAft>
                          <a:spcPts val="0"/>
                        </a:spcAft>
                      </a:pPr>
                      <a:r>
                        <a:rPr lang="en-US" sz="1100" b="0">
                          <a:solidFill>
                            <a:srgbClr val="000000"/>
                          </a:solidFill>
                          <a:effectLst/>
                          <a:latin typeface="Arial" panose="020B0604020202020204" pitchFamily="34" charset="0"/>
                          <a:ea typeface="MS Mincho" panose="02020609040205080304" pitchFamily="49" charset="-128"/>
                          <a:cs typeface="Arial" panose="020B0604020202020204" pitchFamily="34" charset="0"/>
                        </a:rPr>
                        <a:t>Median PFS, mo</a:t>
                      </a:r>
                    </a:p>
                  </a:txBody>
                  <a:tcPr marL="22907" marR="22907" marT="0" marB="0" anchor="ctr">
                    <a:lnL w="1905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100">
                          <a:solidFill>
                            <a:srgbClr val="000000"/>
                          </a:solidFill>
                          <a:effectLst/>
                          <a:latin typeface="Arial" panose="020B0604020202020204" pitchFamily="34" charset="0"/>
                          <a:ea typeface="MS Mincho" panose="02020609040205080304" pitchFamily="49" charset="-128"/>
                          <a:cs typeface="Arial" panose="020B0604020202020204" pitchFamily="34" charset="0"/>
                        </a:rPr>
                        <a:t>Not reached</a:t>
                      </a:r>
                    </a:p>
                  </a:txBody>
                  <a:tcPr marL="22907" marR="22907"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100">
                          <a:solidFill>
                            <a:srgbClr val="000000"/>
                          </a:solidFill>
                          <a:effectLst/>
                          <a:latin typeface="Arial" panose="020B0604020202020204" pitchFamily="34" charset="0"/>
                          <a:ea typeface="MS Mincho" panose="02020609040205080304" pitchFamily="49" charset="-128"/>
                          <a:cs typeface="Arial" panose="020B0604020202020204" pitchFamily="34" charset="0"/>
                        </a:rPr>
                        <a:t>20.3</a:t>
                      </a:r>
                    </a:p>
                  </a:txBody>
                  <a:tcPr marL="22907" marR="22907" marT="0" marB="0" anchor="ctr">
                    <a:lnL w="19050" cap="flat" cmpd="sng" algn="ctr">
                      <a:no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147118">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spcBef>
                          <a:spcPts val="0"/>
                        </a:spcBef>
                        <a:spcAft>
                          <a:spcPts val="0"/>
                        </a:spcAft>
                      </a:pPr>
                      <a:r>
                        <a:rPr lang="en-US" sz="1100" b="0">
                          <a:solidFill>
                            <a:srgbClr val="000000"/>
                          </a:solidFill>
                          <a:effectLst/>
                          <a:latin typeface="Arial" panose="020B0604020202020204" pitchFamily="34" charset="0"/>
                          <a:ea typeface="MS Mincho" panose="02020609040205080304" pitchFamily="49" charset="-128"/>
                          <a:cs typeface="Arial" panose="020B0604020202020204" pitchFamily="34" charset="0"/>
                        </a:rPr>
                        <a:t>HR (95% CI)</a:t>
                      </a:r>
                    </a:p>
                  </a:txBody>
                  <a:tcPr marL="22907" marR="22907" marT="0" marB="0" anchor="ctr">
                    <a:lnL w="1905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100">
                          <a:solidFill>
                            <a:srgbClr val="000000"/>
                          </a:solidFill>
                          <a:effectLst/>
                          <a:latin typeface="Arial" panose="020B0604020202020204" pitchFamily="34" charset="0"/>
                          <a:ea typeface="MS Mincho" panose="02020609040205080304" pitchFamily="49" charset="-128"/>
                          <a:cs typeface="Arial" panose="020B0604020202020204" pitchFamily="34" charset="0"/>
                        </a:rPr>
                        <a:t>0.250 (0.148−0.420)</a:t>
                      </a:r>
                    </a:p>
                  </a:txBody>
                  <a:tcPr marL="22907" marR="22907" marT="0" marB="0" anchor="ctr">
                    <a:lnL w="19050" cap="flat" cmpd="sng" algn="ctr">
                      <a:no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spcBef>
                          <a:spcPts val="0"/>
                        </a:spcBef>
                        <a:spcAft>
                          <a:spcPts val="0"/>
                        </a:spcAft>
                      </a:pPr>
                      <a:endParaRPr lang="en-US" sz="1200">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a:txBody>
                  <a:tcPr marL="40724" marR="40724" marT="0" marB="0" anchor="ctr">
                    <a:lnL w="19050" cap="flat" cmpd="sng" algn="ctr">
                      <a:no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03513328"/>
                  </a:ext>
                </a:extLst>
              </a:tr>
              <a:tr h="147118">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marL="0" marR="0">
                        <a:spcBef>
                          <a:spcPts val="0"/>
                        </a:spcBef>
                        <a:spcAft>
                          <a:spcPts val="0"/>
                        </a:spcAft>
                      </a:pPr>
                      <a:r>
                        <a:rPr lang="en-US" sz="1100" b="0">
                          <a:solidFill>
                            <a:srgbClr val="000000"/>
                          </a:solidFill>
                          <a:effectLst/>
                          <a:latin typeface="Arial" panose="020B0604020202020204" pitchFamily="34" charset="0"/>
                          <a:ea typeface="MS Mincho" panose="02020609040205080304" pitchFamily="49" charset="-128"/>
                          <a:cs typeface="Arial" panose="020B0604020202020204" pitchFamily="34" charset="0"/>
                        </a:rPr>
                        <a:t>Log-rank </a:t>
                      </a:r>
                      <a:r>
                        <a:rPr lang="en-US" sz="1100" b="0" i="1">
                          <a:solidFill>
                            <a:srgbClr val="000000"/>
                          </a:solidFill>
                          <a:effectLst/>
                          <a:latin typeface="Arial" panose="020B0604020202020204" pitchFamily="34" charset="0"/>
                          <a:ea typeface="MS Mincho" panose="02020609040205080304" pitchFamily="49" charset="-128"/>
                          <a:cs typeface="Arial" panose="020B0604020202020204" pitchFamily="34" charset="0"/>
                        </a:rPr>
                        <a:t>P</a:t>
                      </a:r>
                      <a:r>
                        <a:rPr lang="en-US" sz="1100" b="0">
                          <a:solidFill>
                            <a:srgbClr val="000000"/>
                          </a:solidFill>
                          <a:effectLst/>
                          <a:latin typeface="Arial" panose="020B0604020202020204" pitchFamily="34" charset="0"/>
                          <a:ea typeface="MS Mincho" panose="02020609040205080304" pitchFamily="49" charset="-128"/>
                          <a:cs typeface="Arial" panose="020B0604020202020204" pitchFamily="34" charset="0"/>
                        </a:rPr>
                        <a:t>-value</a:t>
                      </a:r>
                    </a:p>
                  </a:txBody>
                  <a:tcPr marL="22907" marR="22907" marT="0" marB="0" anchor="ctr">
                    <a:lnL w="1905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spcBef>
                          <a:spcPts val="0"/>
                        </a:spcBef>
                        <a:spcAft>
                          <a:spcPts val="0"/>
                        </a:spcAft>
                      </a:pPr>
                      <a:r>
                        <a:rPr lang="en-US" sz="1100">
                          <a:solidFill>
                            <a:srgbClr val="000000"/>
                          </a:solidFill>
                          <a:effectLst/>
                          <a:latin typeface="Arial" panose="020B0604020202020204" pitchFamily="34" charset="0"/>
                          <a:ea typeface="MS Mincho" panose="02020609040205080304" pitchFamily="49" charset="-128"/>
                          <a:cs typeface="Arial" panose="020B0604020202020204" pitchFamily="34" charset="0"/>
                        </a:rPr>
                        <a:t>&lt;0.0001</a:t>
                      </a:r>
                    </a:p>
                  </a:txBody>
                  <a:tcPr marL="22907" marR="22907" marT="0" marB="0" anchor="ctr">
                    <a:lnL w="19050" cap="flat" cmpd="sng" algn="ctr">
                      <a:no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spcBef>
                          <a:spcPts val="0"/>
                        </a:spcBef>
                        <a:spcAft>
                          <a:spcPts val="0"/>
                        </a:spcAft>
                      </a:pPr>
                      <a:endParaRPr lang="en-US" sz="1200">
                        <a:solidFill>
                          <a:srgbClr val="000000"/>
                        </a:solidFill>
                        <a:effectLst/>
                        <a:latin typeface="Arial" panose="020B0604020202020204" pitchFamily="34" charset="0"/>
                        <a:ea typeface="MS Mincho" panose="02020609040205080304" pitchFamily="49" charset="-128"/>
                        <a:cs typeface="Arial" panose="020B0604020202020204" pitchFamily="34" charset="0"/>
                      </a:endParaRPr>
                    </a:p>
                  </a:txBody>
                  <a:tcPr marL="40724" marR="40724" marT="0" marB="0" anchor="ctr">
                    <a:lnL w="19050" cap="flat" cmpd="sng" algn="ctr">
                      <a:no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bl>
          </a:graphicData>
        </a:graphic>
      </p:graphicFrame>
      <p:sp>
        <p:nvSpPr>
          <p:cNvPr id="195" name="TextBox 194">
            <a:extLst>
              <a:ext uri="{FF2B5EF4-FFF2-40B4-BE49-F238E27FC236}">
                <a16:creationId xmlns:a16="http://schemas.microsoft.com/office/drawing/2014/main" id="{1A8D20A2-301B-E6B5-290C-06D67DACC0D2}"/>
              </a:ext>
            </a:extLst>
          </p:cNvPr>
          <p:cNvSpPr txBox="1"/>
          <p:nvPr/>
        </p:nvSpPr>
        <p:spPr>
          <a:xfrm>
            <a:off x="883579" y="6189015"/>
            <a:ext cx="10594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CI, confidence interval; HR, hazard ratio; ITT, intent-to-treat; mo, months; PFS, progression-free survival; RTX, rituximab</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Buske C et al. J Clin Oncol. 2022;40(1):52-62.</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spTree>
    <p:extLst>
      <p:ext uri="{BB962C8B-B14F-4D97-AF65-F5344CB8AC3E}">
        <p14:creationId xmlns:p14="http://schemas.microsoft.com/office/powerpoint/2010/main" val="1152345452"/>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AB2530-1A04-6D28-043F-B231BA425A65}"/>
              </a:ext>
            </a:extLst>
          </p:cNvPr>
          <p:cNvSpPr>
            <a:spLocks noGrp="1"/>
          </p:cNvSpPr>
          <p:nvPr>
            <p:ph type="ctrTitle"/>
          </p:nvPr>
        </p:nvSpPr>
        <p:spPr/>
        <p:txBody>
          <a:bodyPr/>
          <a:lstStyle/>
          <a:p>
            <a:r>
              <a:rPr lang="en-US"/>
              <a:t>Progression-free survival benefit with ibrutinib-RTX was </a:t>
            </a:r>
            <a:br>
              <a:rPr lang="en-US"/>
            </a:br>
            <a:r>
              <a:rPr lang="en-US"/>
              <a:t>independent of genotype</a:t>
            </a:r>
            <a:endParaRPr lang="en-GB"/>
          </a:p>
        </p:txBody>
      </p:sp>
      <p:sp>
        <p:nvSpPr>
          <p:cNvPr id="28" name="Slide Number Placeholder 2">
            <a:extLst>
              <a:ext uri="{FF2B5EF4-FFF2-40B4-BE49-F238E27FC236}">
                <a16:creationId xmlns:a16="http://schemas.microsoft.com/office/drawing/2014/main" id="{81D6307B-D212-C3AF-B66D-5E621FE5709E}"/>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195" name="TextBox 194">
            <a:extLst>
              <a:ext uri="{FF2B5EF4-FFF2-40B4-BE49-F238E27FC236}">
                <a16:creationId xmlns:a16="http://schemas.microsoft.com/office/drawing/2014/main" id="{1A8D20A2-301B-E6B5-290C-06D67DACC0D2}"/>
              </a:ext>
            </a:extLst>
          </p:cNvPr>
          <p:cNvSpPr txBox="1"/>
          <p:nvPr/>
        </p:nvSpPr>
        <p:spPr>
          <a:xfrm>
            <a:off x="883579" y="6189015"/>
            <a:ext cx="10594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type 4;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RTX, rituximab;</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WHIM, warts, hypogammaglobulinemia, infections, and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myelokathexis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WT, wild type</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cs typeface="Arial"/>
                <a:sym typeface="Arial"/>
              </a:rPr>
              <a:t>Buske C et al. J Clin Oncol. 2022;40(1):52-62. </a:t>
            </a:r>
          </a:p>
        </p:txBody>
      </p:sp>
      <p:grpSp>
        <p:nvGrpSpPr>
          <p:cNvPr id="2" name="Group 1">
            <a:extLst>
              <a:ext uri="{FF2B5EF4-FFF2-40B4-BE49-F238E27FC236}">
                <a16:creationId xmlns:a16="http://schemas.microsoft.com/office/drawing/2014/main" id="{DCD299EC-9AFF-327A-9D99-25265EE93E0B}"/>
              </a:ext>
            </a:extLst>
          </p:cNvPr>
          <p:cNvGrpSpPr/>
          <p:nvPr/>
        </p:nvGrpSpPr>
        <p:grpSpPr>
          <a:xfrm>
            <a:off x="480061" y="4633533"/>
            <a:ext cx="9817987" cy="1517494"/>
            <a:chOff x="789204" y="4633533"/>
            <a:chExt cx="8792388" cy="1517494"/>
          </a:xfrm>
        </p:grpSpPr>
        <p:sp>
          <p:nvSpPr>
            <p:cNvPr id="228" name="TextBox 227">
              <a:extLst>
                <a:ext uri="{FF2B5EF4-FFF2-40B4-BE49-F238E27FC236}">
                  <a16:creationId xmlns:a16="http://schemas.microsoft.com/office/drawing/2014/main" id="{8DB44543-FB5D-D752-1291-17CF0668F9BA}"/>
                </a:ext>
              </a:extLst>
            </p:cNvPr>
            <p:cNvSpPr txBox="1"/>
            <p:nvPr/>
          </p:nvSpPr>
          <p:spPr>
            <a:xfrm>
              <a:off x="2124506" y="4633533"/>
              <a:ext cx="1143262" cy="253916"/>
            </a:xfrm>
            <a:prstGeom prst="rect">
              <a:avLst/>
            </a:prstGeom>
            <a:noFill/>
          </p:spPr>
          <p:txBody>
            <a:bodyPr wrap="non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Patients at risk</a:t>
              </a:r>
            </a:p>
          </p:txBody>
        </p:sp>
        <p:sp>
          <p:nvSpPr>
            <p:cNvPr id="229" name="TextBox 228">
              <a:extLst>
                <a:ext uri="{FF2B5EF4-FFF2-40B4-BE49-F238E27FC236}">
                  <a16:creationId xmlns:a16="http://schemas.microsoft.com/office/drawing/2014/main" id="{E706E0DC-CDE3-4430-3DB1-3ACC1850F035}"/>
                </a:ext>
              </a:extLst>
            </p:cNvPr>
            <p:cNvSpPr txBox="1"/>
            <p:nvPr/>
          </p:nvSpPr>
          <p:spPr>
            <a:xfrm>
              <a:off x="3257879"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26</a:t>
              </a:r>
            </a:p>
          </p:txBody>
        </p:sp>
        <p:sp>
          <p:nvSpPr>
            <p:cNvPr id="230" name="TextBox 229">
              <a:extLst>
                <a:ext uri="{FF2B5EF4-FFF2-40B4-BE49-F238E27FC236}">
                  <a16:creationId xmlns:a16="http://schemas.microsoft.com/office/drawing/2014/main" id="{2AA4CBD9-3A68-2618-0566-AF0CB2DF58E1}"/>
                </a:ext>
              </a:extLst>
            </p:cNvPr>
            <p:cNvSpPr txBox="1"/>
            <p:nvPr/>
          </p:nvSpPr>
          <p:spPr>
            <a:xfrm>
              <a:off x="3592498"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26</a:t>
              </a:r>
            </a:p>
          </p:txBody>
        </p:sp>
        <p:sp>
          <p:nvSpPr>
            <p:cNvPr id="231" name="TextBox 230">
              <a:extLst>
                <a:ext uri="{FF2B5EF4-FFF2-40B4-BE49-F238E27FC236}">
                  <a16:creationId xmlns:a16="http://schemas.microsoft.com/office/drawing/2014/main" id="{0B1BD93B-A1A5-98AA-227D-8CD3F1F9154D}"/>
                </a:ext>
              </a:extLst>
            </p:cNvPr>
            <p:cNvSpPr txBox="1"/>
            <p:nvPr/>
          </p:nvSpPr>
          <p:spPr>
            <a:xfrm>
              <a:off x="3927140"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25</a:t>
              </a:r>
            </a:p>
          </p:txBody>
        </p:sp>
        <p:sp>
          <p:nvSpPr>
            <p:cNvPr id="232" name="TextBox 231">
              <a:extLst>
                <a:ext uri="{FF2B5EF4-FFF2-40B4-BE49-F238E27FC236}">
                  <a16:creationId xmlns:a16="http://schemas.microsoft.com/office/drawing/2014/main" id="{02AF8638-BDFE-D33B-698C-B2BF74199B57}"/>
                </a:ext>
              </a:extLst>
            </p:cNvPr>
            <p:cNvSpPr txBox="1"/>
            <p:nvPr/>
          </p:nvSpPr>
          <p:spPr>
            <a:xfrm>
              <a:off x="4261762"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24</a:t>
              </a:r>
            </a:p>
          </p:txBody>
        </p:sp>
        <p:sp>
          <p:nvSpPr>
            <p:cNvPr id="233" name="TextBox 232">
              <a:extLst>
                <a:ext uri="{FF2B5EF4-FFF2-40B4-BE49-F238E27FC236}">
                  <a16:creationId xmlns:a16="http://schemas.microsoft.com/office/drawing/2014/main" id="{8109E745-9414-2DCD-5B4C-8ABCE3719ACC}"/>
                </a:ext>
              </a:extLst>
            </p:cNvPr>
            <p:cNvSpPr txBox="1"/>
            <p:nvPr/>
          </p:nvSpPr>
          <p:spPr>
            <a:xfrm>
              <a:off x="4596381"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23</a:t>
              </a:r>
            </a:p>
          </p:txBody>
        </p:sp>
        <p:sp>
          <p:nvSpPr>
            <p:cNvPr id="234" name="TextBox 233">
              <a:extLst>
                <a:ext uri="{FF2B5EF4-FFF2-40B4-BE49-F238E27FC236}">
                  <a16:creationId xmlns:a16="http://schemas.microsoft.com/office/drawing/2014/main" id="{C23033AF-4C32-98BA-6170-3D9A7A3FE121}"/>
                </a:ext>
              </a:extLst>
            </p:cNvPr>
            <p:cNvSpPr txBox="1"/>
            <p:nvPr/>
          </p:nvSpPr>
          <p:spPr>
            <a:xfrm>
              <a:off x="4931022"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20</a:t>
              </a:r>
            </a:p>
          </p:txBody>
        </p:sp>
        <p:sp>
          <p:nvSpPr>
            <p:cNvPr id="235" name="TextBox 234">
              <a:extLst>
                <a:ext uri="{FF2B5EF4-FFF2-40B4-BE49-F238E27FC236}">
                  <a16:creationId xmlns:a16="http://schemas.microsoft.com/office/drawing/2014/main" id="{B93B0155-FD91-A6F1-AD07-5CFD645FE0B3}"/>
                </a:ext>
              </a:extLst>
            </p:cNvPr>
            <p:cNvSpPr txBox="1"/>
            <p:nvPr/>
          </p:nvSpPr>
          <p:spPr>
            <a:xfrm>
              <a:off x="5265644"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20</a:t>
              </a:r>
            </a:p>
          </p:txBody>
        </p:sp>
        <p:sp>
          <p:nvSpPr>
            <p:cNvPr id="236" name="TextBox 235">
              <a:extLst>
                <a:ext uri="{FF2B5EF4-FFF2-40B4-BE49-F238E27FC236}">
                  <a16:creationId xmlns:a16="http://schemas.microsoft.com/office/drawing/2014/main" id="{AFEE968C-06CD-0504-6A9C-E7ADF550E982}"/>
                </a:ext>
              </a:extLst>
            </p:cNvPr>
            <p:cNvSpPr txBox="1"/>
            <p:nvPr/>
          </p:nvSpPr>
          <p:spPr>
            <a:xfrm>
              <a:off x="5600263"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20</a:t>
              </a:r>
            </a:p>
          </p:txBody>
        </p:sp>
        <p:sp>
          <p:nvSpPr>
            <p:cNvPr id="237" name="TextBox 236">
              <a:extLst>
                <a:ext uri="{FF2B5EF4-FFF2-40B4-BE49-F238E27FC236}">
                  <a16:creationId xmlns:a16="http://schemas.microsoft.com/office/drawing/2014/main" id="{BDCA6976-C660-91B2-8D55-BC600B9A0A09}"/>
                </a:ext>
              </a:extLst>
            </p:cNvPr>
            <p:cNvSpPr txBox="1"/>
            <p:nvPr/>
          </p:nvSpPr>
          <p:spPr>
            <a:xfrm>
              <a:off x="5934906"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20</a:t>
              </a:r>
            </a:p>
          </p:txBody>
        </p:sp>
        <p:sp>
          <p:nvSpPr>
            <p:cNvPr id="238" name="TextBox 237">
              <a:extLst>
                <a:ext uri="{FF2B5EF4-FFF2-40B4-BE49-F238E27FC236}">
                  <a16:creationId xmlns:a16="http://schemas.microsoft.com/office/drawing/2014/main" id="{53A0AFF3-594F-6BA8-8179-802CD3EE16FD}"/>
                </a:ext>
              </a:extLst>
            </p:cNvPr>
            <p:cNvSpPr txBox="1"/>
            <p:nvPr/>
          </p:nvSpPr>
          <p:spPr>
            <a:xfrm>
              <a:off x="6269525"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19</a:t>
              </a:r>
            </a:p>
          </p:txBody>
        </p:sp>
        <p:sp>
          <p:nvSpPr>
            <p:cNvPr id="239" name="TextBox 238">
              <a:extLst>
                <a:ext uri="{FF2B5EF4-FFF2-40B4-BE49-F238E27FC236}">
                  <a16:creationId xmlns:a16="http://schemas.microsoft.com/office/drawing/2014/main" id="{2AC45496-D298-2769-777F-23637BE4CD7D}"/>
                </a:ext>
              </a:extLst>
            </p:cNvPr>
            <p:cNvSpPr txBox="1"/>
            <p:nvPr/>
          </p:nvSpPr>
          <p:spPr>
            <a:xfrm>
              <a:off x="6604146"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17</a:t>
              </a:r>
            </a:p>
          </p:txBody>
        </p:sp>
        <p:sp>
          <p:nvSpPr>
            <p:cNvPr id="240" name="TextBox 239">
              <a:extLst>
                <a:ext uri="{FF2B5EF4-FFF2-40B4-BE49-F238E27FC236}">
                  <a16:creationId xmlns:a16="http://schemas.microsoft.com/office/drawing/2014/main" id="{6BBCEE67-2A23-FB04-DCE0-BB7DF6D1D988}"/>
                </a:ext>
              </a:extLst>
            </p:cNvPr>
            <p:cNvSpPr txBox="1"/>
            <p:nvPr/>
          </p:nvSpPr>
          <p:spPr>
            <a:xfrm>
              <a:off x="6938766"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17</a:t>
              </a:r>
            </a:p>
          </p:txBody>
        </p:sp>
        <p:sp>
          <p:nvSpPr>
            <p:cNvPr id="241" name="TextBox 240">
              <a:extLst>
                <a:ext uri="{FF2B5EF4-FFF2-40B4-BE49-F238E27FC236}">
                  <a16:creationId xmlns:a16="http://schemas.microsoft.com/office/drawing/2014/main" id="{06499869-6255-4798-4B97-5E36866D3B0E}"/>
                </a:ext>
              </a:extLst>
            </p:cNvPr>
            <p:cNvSpPr txBox="1"/>
            <p:nvPr/>
          </p:nvSpPr>
          <p:spPr>
            <a:xfrm>
              <a:off x="7273408"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13</a:t>
              </a:r>
            </a:p>
          </p:txBody>
        </p:sp>
        <p:sp>
          <p:nvSpPr>
            <p:cNvPr id="242" name="TextBox 241">
              <a:extLst>
                <a:ext uri="{FF2B5EF4-FFF2-40B4-BE49-F238E27FC236}">
                  <a16:creationId xmlns:a16="http://schemas.microsoft.com/office/drawing/2014/main" id="{4CCDE498-9731-3940-DEB4-A0F634DD58D4}"/>
                </a:ext>
              </a:extLst>
            </p:cNvPr>
            <p:cNvSpPr txBox="1"/>
            <p:nvPr/>
          </p:nvSpPr>
          <p:spPr>
            <a:xfrm>
              <a:off x="7608028"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13</a:t>
              </a:r>
            </a:p>
          </p:txBody>
        </p:sp>
        <p:sp>
          <p:nvSpPr>
            <p:cNvPr id="243" name="TextBox 242">
              <a:extLst>
                <a:ext uri="{FF2B5EF4-FFF2-40B4-BE49-F238E27FC236}">
                  <a16:creationId xmlns:a16="http://schemas.microsoft.com/office/drawing/2014/main" id="{394CCC6A-9D4E-22C1-2D0E-653D0BF56197}"/>
                </a:ext>
              </a:extLst>
            </p:cNvPr>
            <p:cNvSpPr txBox="1"/>
            <p:nvPr/>
          </p:nvSpPr>
          <p:spPr>
            <a:xfrm>
              <a:off x="7942649"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13</a:t>
              </a:r>
            </a:p>
          </p:txBody>
        </p:sp>
        <p:sp>
          <p:nvSpPr>
            <p:cNvPr id="244" name="TextBox 243">
              <a:extLst>
                <a:ext uri="{FF2B5EF4-FFF2-40B4-BE49-F238E27FC236}">
                  <a16:creationId xmlns:a16="http://schemas.microsoft.com/office/drawing/2014/main" id="{DC954FB5-21D2-E765-6601-4707508CC106}"/>
                </a:ext>
              </a:extLst>
            </p:cNvPr>
            <p:cNvSpPr txBox="1"/>
            <p:nvPr/>
          </p:nvSpPr>
          <p:spPr>
            <a:xfrm>
              <a:off x="8277290" y="477980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13</a:t>
              </a:r>
            </a:p>
          </p:txBody>
        </p:sp>
        <p:sp>
          <p:nvSpPr>
            <p:cNvPr id="245" name="TextBox 244">
              <a:extLst>
                <a:ext uri="{FF2B5EF4-FFF2-40B4-BE49-F238E27FC236}">
                  <a16:creationId xmlns:a16="http://schemas.microsoft.com/office/drawing/2014/main" id="{A22B681F-A7C2-6371-1F58-65C735F161C6}"/>
                </a:ext>
              </a:extLst>
            </p:cNvPr>
            <p:cNvSpPr txBox="1"/>
            <p:nvPr/>
          </p:nvSpPr>
          <p:spPr>
            <a:xfrm>
              <a:off x="8652322" y="477980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46" name="TextBox 245">
              <a:extLst>
                <a:ext uri="{FF2B5EF4-FFF2-40B4-BE49-F238E27FC236}">
                  <a16:creationId xmlns:a16="http://schemas.microsoft.com/office/drawing/2014/main" id="{07D5F535-8A55-2095-B606-FDB17550EBA5}"/>
                </a:ext>
              </a:extLst>
            </p:cNvPr>
            <p:cNvSpPr txBox="1"/>
            <p:nvPr/>
          </p:nvSpPr>
          <p:spPr>
            <a:xfrm>
              <a:off x="8986965" y="477980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7</a:t>
              </a:r>
            </a:p>
          </p:txBody>
        </p:sp>
        <p:sp>
          <p:nvSpPr>
            <p:cNvPr id="247" name="TextBox 246">
              <a:extLst>
                <a:ext uri="{FF2B5EF4-FFF2-40B4-BE49-F238E27FC236}">
                  <a16:creationId xmlns:a16="http://schemas.microsoft.com/office/drawing/2014/main" id="{8BC4C91D-79BB-C82F-AC85-82CB0D9F61D7}"/>
                </a:ext>
              </a:extLst>
            </p:cNvPr>
            <p:cNvSpPr txBox="1"/>
            <p:nvPr/>
          </p:nvSpPr>
          <p:spPr>
            <a:xfrm>
              <a:off x="9321584" y="477980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5</a:t>
              </a:r>
            </a:p>
          </p:txBody>
        </p:sp>
        <p:sp>
          <p:nvSpPr>
            <p:cNvPr id="248" name="TextBox 247">
              <a:extLst>
                <a:ext uri="{FF2B5EF4-FFF2-40B4-BE49-F238E27FC236}">
                  <a16:creationId xmlns:a16="http://schemas.microsoft.com/office/drawing/2014/main" id="{DF5EF562-C5D7-AC35-8208-3B98A8B04F50}"/>
                </a:ext>
              </a:extLst>
            </p:cNvPr>
            <p:cNvSpPr txBox="1"/>
            <p:nvPr/>
          </p:nvSpPr>
          <p:spPr>
            <a:xfrm>
              <a:off x="3257879"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32</a:t>
              </a:r>
            </a:p>
          </p:txBody>
        </p:sp>
        <p:sp>
          <p:nvSpPr>
            <p:cNvPr id="249" name="TextBox 248">
              <a:extLst>
                <a:ext uri="{FF2B5EF4-FFF2-40B4-BE49-F238E27FC236}">
                  <a16:creationId xmlns:a16="http://schemas.microsoft.com/office/drawing/2014/main" id="{1C187AA2-8F60-ED48-D490-A0BF0156E437}"/>
                </a:ext>
              </a:extLst>
            </p:cNvPr>
            <p:cNvSpPr txBox="1"/>
            <p:nvPr/>
          </p:nvSpPr>
          <p:spPr>
            <a:xfrm>
              <a:off x="797222" y="4779808"/>
              <a:ext cx="2470549" cy="253916"/>
            </a:xfrm>
            <a:prstGeom prst="rect">
              <a:avLst/>
            </a:prstGeom>
            <a:noFill/>
          </p:spPr>
          <p:txBody>
            <a:bodyPr wrap="non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Ibrutinib-RTX MYD88</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L265P</a:t>
              </a: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/CXCR4</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WHIM</a:t>
              </a:r>
            </a:p>
          </p:txBody>
        </p:sp>
        <p:sp>
          <p:nvSpPr>
            <p:cNvPr id="250" name="TextBox 249">
              <a:extLst>
                <a:ext uri="{FF2B5EF4-FFF2-40B4-BE49-F238E27FC236}">
                  <a16:creationId xmlns:a16="http://schemas.microsoft.com/office/drawing/2014/main" id="{2C3F6A51-295A-F784-BD93-92F66BF69842}"/>
                </a:ext>
              </a:extLst>
            </p:cNvPr>
            <p:cNvSpPr txBox="1"/>
            <p:nvPr/>
          </p:nvSpPr>
          <p:spPr>
            <a:xfrm>
              <a:off x="907828" y="4945894"/>
              <a:ext cx="2359941" cy="253916"/>
            </a:xfrm>
            <a:prstGeom prst="rect">
              <a:avLst/>
            </a:prstGeom>
            <a:noFill/>
          </p:spPr>
          <p:txBody>
            <a:bodyPr wrap="non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Ibrutinib-RTX MYD88</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L265P</a:t>
              </a: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/CXCR4</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WT</a:t>
              </a:r>
            </a:p>
          </p:txBody>
        </p:sp>
        <p:sp>
          <p:nvSpPr>
            <p:cNvPr id="251" name="TextBox 250">
              <a:extLst>
                <a:ext uri="{FF2B5EF4-FFF2-40B4-BE49-F238E27FC236}">
                  <a16:creationId xmlns:a16="http://schemas.microsoft.com/office/drawing/2014/main" id="{EEB0A0C8-92E5-7F20-EF63-195621133044}"/>
                </a:ext>
              </a:extLst>
            </p:cNvPr>
            <p:cNvSpPr txBox="1"/>
            <p:nvPr/>
          </p:nvSpPr>
          <p:spPr>
            <a:xfrm>
              <a:off x="3592498"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31</a:t>
              </a:r>
            </a:p>
          </p:txBody>
        </p:sp>
        <p:sp>
          <p:nvSpPr>
            <p:cNvPr id="252" name="TextBox 251">
              <a:extLst>
                <a:ext uri="{FF2B5EF4-FFF2-40B4-BE49-F238E27FC236}">
                  <a16:creationId xmlns:a16="http://schemas.microsoft.com/office/drawing/2014/main" id="{121CEE6A-660E-F11C-2B08-ACA4D8558691}"/>
                </a:ext>
              </a:extLst>
            </p:cNvPr>
            <p:cNvSpPr txBox="1"/>
            <p:nvPr/>
          </p:nvSpPr>
          <p:spPr>
            <a:xfrm>
              <a:off x="3927140"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29</a:t>
              </a:r>
            </a:p>
          </p:txBody>
        </p:sp>
        <p:sp>
          <p:nvSpPr>
            <p:cNvPr id="253" name="TextBox 252">
              <a:extLst>
                <a:ext uri="{FF2B5EF4-FFF2-40B4-BE49-F238E27FC236}">
                  <a16:creationId xmlns:a16="http://schemas.microsoft.com/office/drawing/2014/main" id="{84476EFF-CB47-47E3-FEB0-42909A0F38A8}"/>
                </a:ext>
              </a:extLst>
            </p:cNvPr>
            <p:cNvSpPr txBox="1"/>
            <p:nvPr/>
          </p:nvSpPr>
          <p:spPr>
            <a:xfrm>
              <a:off x="4261762"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29</a:t>
              </a:r>
            </a:p>
          </p:txBody>
        </p:sp>
        <p:sp>
          <p:nvSpPr>
            <p:cNvPr id="254" name="TextBox 253">
              <a:extLst>
                <a:ext uri="{FF2B5EF4-FFF2-40B4-BE49-F238E27FC236}">
                  <a16:creationId xmlns:a16="http://schemas.microsoft.com/office/drawing/2014/main" id="{826B198D-EF9D-C93A-2F93-CC4914E2FD65}"/>
                </a:ext>
              </a:extLst>
            </p:cNvPr>
            <p:cNvSpPr txBox="1"/>
            <p:nvPr/>
          </p:nvSpPr>
          <p:spPr>
            <a:xfrm>
              <a:off x="4596382"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29</a:t>
              </a:r>
            </a:p>
          </p:txBody>
        </p:sp>
        <p:sp>
          <p:nvSpPr>
            <p:cNvPr id="255" name="TextBox 254">
              <a:extLst>
                <a:ext uri="{FF2B5EF4-FFF2-40B4-BE49-F238E27FC236}">
                  <a16:creationId xmlns:a16="http://schemas.microsoft.com/office/drawing/2014/main" id="{B7C5572F-EB36-3928-9342-E46100BE0CBA}"/>
                </a:ext>
              </a:extLst>
            </p:cNvPr>
            <p:cNvSpPr txBox="1"/>
            <p:nvPr/>
          </p:nvSpPr>
          <p:spPr>
            <a:xfrm>
              <a:off x="4931022"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27</a:t>
              </a:r>
            </a:p>
          </p:txBody>
        </p:sp>
        <p:sp>
          <p:nvSpPr>
            <p:cNvPr id="256" name="TextBox 255">
              <a:extLst>
                <a:ext uri="{FF2B5EF4-FFF2-40B4-BE49-F238E27FC236}">
                  <a16:creationId xmlns:a16="http://schemas.microsoft.com/office/drawing/2014/main" id="{B18CEF4E-B704-A83C-74A1-E2999F11C622}"/>
                </a:ext>
              </a:extLst>
            </p:cNvPr>
            <p:cNvSpPr txBox="1"/>
            <p:nvPr/>
          </p:nvSpPr>
          <p:spPr>
            <a:xfrm>
              <a:off x="5265644"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27</a:t>
              </a:r>
            </a:p>
          </p:txBody>
        </p:sp>
        <p:sp>
          <p:nvSpPr>
            <p:cNvPr id="257" name="TextBox 256">
              <a:extLst>
                <a:ext uri="{FF2B5EF4-FFF2-40B4-BE49-F238E27FC236}">
                  <a16:creationId xmlns:a16="http://schemas.microsoft.com/office/drawing/2014/main" id="{228A2D5A-028C-60F0-F49B-4122A5C7EF54}"/>
                </a:ext>
              </a:extLst>
            </p:cNvPr>
            <p:cNvSpPr txBox="1"/>
            <p:nvPr/>
          </p:nvSpPr>
          <p:spPr>
            <a:xfrm>
              <a:off x="5600263"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26</a:t>
              </a:r>
            </a:p>
          </p:txBody>
        </p:sp>
        <p:sp>
          <p:nvSpPr>
            <p:cNvPr id="258" name="TextBox 257">
              <a:extLst>
                <a:ext uri="{FF2B5EF4-FFF2-40B4-BE49-F238E27FC236}">
                  <a16:creationId xmlns:a16="http://schemas.microsoft.com/office/drawing/2014/main" id="{DE84EE55-5894-F441-27E3-B31B4B775ABA}"/>
                </a:ext>
              </a:extLst>
            </p:cNvPr>
            <p:cNvSpPr txBox="1"/>
            <p:nvPr/>
          </p:nvSpPr>
          <p:spPr>
            <a:xfrm>
              <a:off x="5934906"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25</a:t>
              </a:r>
            </a:p>
          </p:txBody>
        </p:sp>
        <p:sp>
          <p:nvSpPr>
            <p:cNvPr id="259" name="TextBox 258">
              <a:extLst>
                <a:ext uri="{FF2B5EF4-FFF2-40B4-BE49-F238E27FC236}">
                  <a16:creationId xmlns:a16="http://schemas.microsoft.com/office/drawing/2014/main" id="{8A1FF959-1AC4-A756-E3DE-FD934107F8AF}"/>
                </a:ext>
              </a:extLst>
            </p:cNvPr>
            <p:cNvSpPr txBox="1"/>
            <p:nvPr/>
          </p:nvSpPr>
          <p:spPr>
            <a:xfrm>
              <a:off x="6269525"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25</a:t>
              </a:r>
            </a:p>
          </p:txBody>
        </p:sp>
        <p:sp>
          <p:nvSpPr>
            <p:cNvPr id="260" name="TextBox 259">
              <a:extLst>
                <a:ext uri="{FF2B5EF4-FFF2-40B4-BE49-F238E27FC236}">
                  <a16:creationId xmlns:a16="http://schemas.microsoft.com/office/drawing/2014/main" id="{10C28380-5812-80BD-0525-22346EE01BB9}"/>
                </a:ext>
              </a:extLst>
            </p:cNvPr>
            <p:cNvSpPr txBox="1"/>
            <p:nvPr/>
          </p:nvSpPr>
          <p:spPr>
            <a:xfrm>
              <a:off x="6604146"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25</a:t>
              </a:r>
            </a:p>
          </p:txBody>
        </p:sp>
        <p:sp>
          <p:nvSpPr>
            <p:cNvPr id="261" name="TextBox 260">
              <a:extLst>
                <a:ext uri="{FF2B5EF4-FFF2-40B4-BE49-F238E27FC236}">
                  <a16:creationId xmlns:a16="http://schemas.microsoft.com/office/drawing/2014/main" id="{7493E4DF-2B34-168D-1381-30E19B4E5658}"/>
                </a:ext>
              </a:extLst>
            </p:cNvPr>
            <p:cNvSpPr txBox="1"/>
            <p:nvPr/>
          </p:nvSpPr>
          <p:spPr>
            <a:xfrm>
              <a:off x="6938766"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25</a:t>
              </a:r>
            </a:p>
          </p:txBody>
        </p:sp>
        <p:sp>
          <p:nvSpPr>
            <p:cNvPr id="262" name="TextBox 261">
              <a:extLst>
                <a:ext uri="{FF2B5EF4-FFF2-40B4-BE49-F238E27FC236}">
                  <a16:creationId xmlns:a16="http://schemas.microsoft.com/office/drawing/2014/main" id="{5B8ADC33-EB5D-824F-D130-31BD4C5CC16D}"/>
                </a:ext>
              </a:extLst>
            </p:cNvPr>
            <p:cNvSpPr txBox="1"/>
            <p:nvPr/>
          </p:nvSpPr>
          <p:spPr>
            <a:xfrm>
              <a:off x="7273408"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24</a:t>
              </a:r>
            </a:p>
          </p:txBody>
        </p:sp>
        <p:sp>
          <p:nvSpPr>
            <p:cNvPr id="263" name="TextBox 262">
              <a:extLst>
                <a:ext uri="{FF2B5EF4-FFF2-40B4-BE49-F238E27FC236}">
                  <a16:creationId xmlns:a16="http://schemas.microsoft.com/office/drawing/2014/main" id="{8A30F423-6F2A-8AB4-D8E5-C4B7FFF4CBFE}"/>
                </a:ext>
              </a:extLst>
            </p:cNvPr>
            <p:cNvSpPr txBox="1"/>
            <p:nvPr/>
          </p:nvSpPr>
          <p:spPr>
            <a:xfrm>
              <a:off x="7608028"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23</a:t>
              </a:r>
            </a:p>
          </p:txBody>
        </p:sp>
        <p:sp>
          <p:nvSpPr>
            <p:cNvPr id="264" name="TextBox 263">
              <a:extLst>
                <a:ext uri="{FF2B5EF4-FFF2-40B4-BE49-F238E27FC236}">
                  <a16:creationId xmlns:a16="http://schemas.microsoft.com/office/drawing/2014/main" id="{EC9DF1A5-80B8-4BD8-95B5-08F2C98496F7}"/>
                </a:ext>
              </a:extLst>
            </p:cNvPr>
            <p:cNvSpPr txBox="1"/>
            <p:nvPr/>
          </p:nvSpPr>
          <p:spPr>
            <a:xfrm>
              <a:off x="7942649"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22</a:t>
              </a:r>
            </a:p>
          </p:txBody>
        </p:sp>
        <p:sp>
          <p:nvSpPr>
            <p:cNvPr id="265" name="TextBox 264">
              <a:extLst>
                <a:ext uri="{FF2B5EF4-FFF2-40B4-BE49-F238E27FC236}">
                  <a16:creationId xmlns:a16="http://schemas.microsoft.com/office/drawing/2014/main" id="{9CFE5E19-5FF7-E501-3A62-D4CBDFE9AB56}"/>
                </a:ext>
              </a:extLst>
            </p:cNvPr>
            <p:cNvSpPr txBox="1"/>
            <p:nvPr/>
          </p:nvSpPr>
          <p:spPr>
            <a:xfrm>
              <a:off x="8277290"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19</a:t>
              </a:r>
            </a:p>
          </p:txBody>
        </p:sp>
        <p:sp>
          <p:nvSpPr>
            <p:cNvPr id="266" name="TextBox 265">
              <a:extLst>
                <a:ext uri="{FF2B5EF4-FFF2-40B4-BE49-F238E27FC236}">
                  <a16:creationId xmlns:a16="http://schemas.microsoft.com/office/drawing/2014/main" id="{7BA5CC5D-296E-06DF-177E-59315157D964}"/>
                </a:ext>
              </a:extLst>
            </p:cNvPr>
            <p:cNvSpPr txBox="1"/>
            <p:nvPr/>
          </p:nvSpPr>
          <p:spPr>
            <a:xfrm>
              <a:off x="8611910" y="49458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15</a:t>
              </a:r>
            </a:p>
          </p:txBody>
        </p:sp>
        <p:sp>
          <p:nvSpPr>
            <p:cNvPr id="267" name="TextBox 266">
              <a:extLst>
                <a:ext uri="{FF2B5EF4-FFF2-40B4-BE49-F238E27FC236}">
                  <a16:creationId xmlns:a16="http://schemas.microsoft.com/office/drawing/2014/main" id="{E698EB77-DCF3-8074-2C68-1D2F68DF2815}"/>
                </a:ext>
              </a:extLst>
            </p:cNvPr>
            <p:cNvSpPr txBox="1"/>
            <p:nvPr/>
          </p:nvSpPr>
          <p:spPr>
            <a:xfrm>
              <a:off x="8986965" y="4945894"/>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68" name="TextBox 267">
              <a:extLst>
                <a:ext uri="{FF2B5EF4-FFF2-40B4-BE49-F238E27FC236}">
                  <a16:creationId xmlns:a16="http://schemas.microsoft.com/office/drawing/2014/main" id="{8CC4783B-F294-6C86-BC56-1395F4F0D12E}"/>
                </a:ext>
              </a:extLst>
            </p:cNvPr>
            <p:cNvSpPr txBox="1"/>
            <p:nvPr/>
          </p:nvSpPr>
          <p:spPr>
            <a:xfrm>
              <a:off x="9321584" y="4945894"/>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5</a:t>
              </a:r>
            </a:p>
          </p:txBody>
        </p:sp>
        <p:sp>
          <p:nvSpPr>
            <p:cNvPr id="269" name="TextBox 268">
              <a:extLst>
                <a:ext uri="{FF2B5EF4-FFF2-40B4-BE49-F238E27FC236}">
                  <a16:creationId xmlns:a16="http://schemas.microsoft.com/office/drawing/2014/main" id="{0147FBF3-CD21-5446-6A1E-1F95D1CD5760}"/>
                </a:ext>
              </a:extLst>
            </p:cNvPr>
            <p:cNvSpPr txBox="1"/>
            <p:nvPr/>
          </p:nvSpPr>
          <p:spPr>
            <a:xfrm>
              <a:off x="3257879" y="512081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11</a:t>
              </a:r>
            </a:p>
          </p:txBody>
        </p:sp>
        <p:sp>
          <p:nvSpPr>
            <p:cNvPr id="270" name="TextBox 269">
              <a:extLst>
                <a:ext uri="{FF2B5EF4-FFF2-40B4-BE49-F238E27FC236}">
                  <a16:creationId xmlns:a16="http://schemas.microsoft.com/office/drawing/2014/main" id="{08D7E821-9A98-F240-7E27-3F24CD24862D}"/>
                </a:ext>
              </a:extLst>
            </p:cNvPr>
            <p:cNvSpPr txBox="1"/>
            <p:nvPr/>
          </p:nvSpPr>
          <p:spPr>
            <a:xfrm>
              <a:off x="3592498" y="5120818"/>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10</a:t>
              </a:r>
            </a:p>
          </p:txBody>
        </p:sp>
        <p:sp>
          <p:nvSpPr>
            <p:cNvPr id="271" name="TextBox 270">
              <a:extLst>
                <a:ext uri="{FF2B5EF4-FFF2-40B4-BE49-F238E27FC236}">
                  <a16:creationId xmlns:a16="http://schemas.microsoft.com/office/drawing/2014/main" id="{E0935104-0828-05FE-DD65-FE1B78EB7E45}"/>
                </a:ext>
              </a:extLst>
            </p:cNvPr>
            <p:cNvSpPr txBox="1"/>
            <p:nvPr/>
          </p:nvSpPr>
          <p:spPr>
            <a:xfrm>
              <a:off x="3967552"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9</a:t>
              </a:r>
            </a:p>
          </p:txBody>
        </p:sp>
        <p:sp>
          <p:nvSpPr>
            <p:cNvPr id="272" name="TextBox 271">
              <a:extLst>
                <a:ext uri="{FF2B5EF4-FFF2-40B4-BE49-F238E27FC236}">
                  <a16:creationId xmlns:a16="http://schemas.microsoft.com/office/drawing/2014/main" id="{72547A87-95DD-34EC-DFC0-0AF7521A2548}"/>
                </a:ext>
              </a:extLst>
            </p:cNvPr>
            <p:cNvSpPr txBox="1"/>
            <p:nvPr/>
          </p:nvSpPr>
          <p:spPr>
            <a:xfrm>
              <a:off x="4302174"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73" name="TextBox 272">
              <a:extLst>
                <a:ext uri="{FF2B5EF4-FFF2-40B4-BE49-F238E27FC236}">
                  <a16:creationId xmlns:a16="http://schemas.microsoft.com/office/drawing/2014/main" id="{7C131787-B847-7D87-10CB-A58E97BEF2C1}"/>
                </a:ext>
              </a:extLst>
            </p:cNvPr>
            <p:cNvSpPr txBox="1"/>
            <p:nvPr/>
          </p:nvSpPr>
          <p:spPr>
            <a:xfrm>
              <a:off x="4636794"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74" name="TextBox 273">
              <a:extLst>
                <a:ext uri="{FF2B5EF4-FFF2-40B4-BE49-F238E27FC236}">
                  <a16:creationId xmlns:a16="http://schemas.microsoft.com/office/drawing/2014/main" id="{D43BE404-FA57-DD55-4DA0-EFE096CB6995}"/>
                </a:ext>
              </a:extLst>
            </p:cNvPr>
            <p:cNvSpPr txBox="1"/>
            <p:nvPr/>
          </p:nvSpPr>
          <p:spPr>
            <a:xfrm>
              <a:off x="4971435"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75" name="TextBox 274">
              <a:extLst>
                <a:ext uri="{FF2B5EF4-FFF2-40B4-BE49-F238E27FC236}">
                  <a16:creationId xmlns:a16="http://schemas.microsoft.com/office/drawing/2014/main" id="{4CB364D8-C899-0931-2BAB-30A7FCE041EA}"/>
                </a:ext>
              </a:extLst>
            </p:cNvPr>
            <p:cNvSpPr txBox="1"/>
            <p:nvPr/>
          </p:nvSpPr>
          <p:spPr>
            <a:xfrm>
              <a:off x="5306055"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76" name="TextBox 275">
              <a:extLst>
                <a:ext uri="{FF2B5EF4-FFF2-40B4-BE49-F238E27FC236}">
                  <a16:creationId xmlns:a16="http://schemas.microsoft.com/office/drawing/2014/main" id="{3EFE8E49-1553-D451-F37D-C3D8F92663F2}"/>
                </a:ext>
              </a:extLst>
            </p:cNvPr>
            <p:cNvSpPr txBox="1"/>
            <p:nvPr/>
          </p:nvSpPr>
          <p:spPr>
            <a:xfrm>
              <a:off x="5640697"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77" name="TextBox 276">
              <a:extLst>
                <a:ext uri="{FF2B5EF4-FFF2-40B4-BE49-F238E27FC236}">
                  <a16:creationId xmlns:a16="http://schemas.microsoft.com/office/drawing/2014/main" id="{B44FD250-0CAA-74DB-FFDB-6B5D5FC98C5A}"/>
                </a:ext>
              </a:extLst>
            </p:cNvPr>
            <p:cNvSpPr txBox="1"/>
            <p:nvPr/>
          </p:nvSpPr>
          <p:spPr>
            <a:xfrm>
              <a:off x="5975318"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78" name="TextBox 277">
              <a:extLst>
                <a:ext uri="{FF2B5EF4-FFF2-40B4-BE49-F238E27FC236}">
                  <a16:creationId xmlns:a16="http://schemas.microsoft.com/office/drawing/2014/main" id="{3CBF6DF4-BE89-1602-1876-89933A3A354A}"/>
                </a:ext>
              </a:extLst>
            </p:cNvPr>
            <p:cNvSpPr txBox="1"/>
            <p:nvPr/>
          </p:nvSpPr>
          <p:spPr>
            <a:xfrm>
              <a:off x="6309938"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79" name="TextBox 278">
              <a:extLst>
                <a:ext uri="{FF2B5EF4-FFF2-40B4-BE49-F238E27FC236}">
                  <a16:creationId xmlns:a16="http://schemas.microsoft.com/office/drawing/2014/main" id="{03D15B0D-A577-F48E-4098-1CC1BC4B1A22}"/>
                </a:ext>
              </a:extLst>
            </p:cNvPr>
            <p:cNvSpPr txBox="1"/>
            <p:nvPr/>
          </p:nvSpPr>
          <p:spPr>
            <a:xfrm>
              <a:off x="6644558"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80" name="TextBox 279">
              <a:extLst>
                <a:ext uri="{FF2B5EF4-FFF2-40B4-BE49-F238E27FC236}">
                  <a16:creationId xmlns:a16="http://schemas.microsoft.com/office/drawing/2014/main" id="{10AB7106-7919-7F5E-F159-1FF5BA4F3EB2}"/>
                </a:ext>
              </a:extLst>
            </p:cNvPr>
            <p:cNvSpPr txBox="1"/>
            <p:nvPr/>
          </p:nvSpPr>
          <p:spPr>
            <a:xfrm>
              <a:off x="6979199"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81" name="TextBox 280">
              <a:extLst>
                <a:ext uri="{FF2B5EF4-FFF2-40B4-BE49-F238E27FC236}">
                  <a16:creationId xmlns:a16="http://schemas.microsoft.com/office/drawing/2014/main" id="{60FEA3D6-B97F-CB47-7DC1-0C08E353030D}"/>
                </a:ext>
              </a:extLst>
            </p:cNvPr>
            <p:cNvSpPr txBox="1"/>
            <p:nvPr/>
          </p:nvSpPr>
          <p:spPr>
            <a:xfrm>
              <a:off x="7313821"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82" name="TextBox 281">
              <a:extLst>
                <a:ext uri="{FF2B5EF4-FFF2-40B4-BE49-F238E27FC236}">
                  <a16:creationId xmlns:a16="http://schemas.microsoft.com/office/drawing/2014/main" id="{6CD99555-0E5D-0E67-D7DA-783BC90471A9}"/>
                </a:ext>
              </a:extLst>
            </p:cNvPr>
            <p:cNvSpPr txBox="1"/>
            <p:nvPr/>
          </p:nvSpPr>
          <p:spPr>
            <a:xfrm>
              <a:off x="7648441"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83" name="TextBox 282">
              <a:extLst>
                <a:ext uri="{FF2B5EF4-FFF2-40B4-BE49-F238E27FC236}">
                  <a16:creationId xmlns:a16="http://schemas.microsoft.com/office/drawing/2014/main" id="{5786FF51-C76A-D440-7C1E-E66EE90AE2F5}"/>
                </a:ext>
              </a:extLst>
            </p:cNvPr>
            <p:cNvSpPr txBox="1"/>
            <p:nvPr/>
          </p:nvSpPr>
          <p:spPr>
            <a:xfrm>
              <a:off x="7983082"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84" name="TextBox 283">
              <a:extLst>
                <a:ext uri="{FF2B5EF4-FFF2-40B4-BE49-F238E27FC236}">
                  <a16:creationId xmlns:a16="http://schemas.microsoft.com/office/drawing/2014/main" id="{6A90E1F0-2268-2C04-55EA-D6754D54126A}"/>
                </a:ext>
              </a:extLst>
            </p:cNvPr>
            <p:cNvSpPr txBox="1"/>
            <p:nvPr/>
          </p:nvSpPr>
          <p:spPr>
            <a:xfrm>
              <a:off x="8317703"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85" name="TextBox 284">
              <a:extLst>
                <a:ext uri="{FF2B5EF4-FFF2-40B4-BE49-F238E27FC236}">
                  <a16:creationId xmlns:a16="http://schemas.microsoft.com/office/drawing/2014/main" id="{5171A61A-C411-E0DC-ED64-B373995B0889}"/>
                </a:ext>
              </a:extLst>
            </p:cNvPr>
            <p:cNvSpPr txBox="1"/>
            <p:nvPr/>
          </p:nvSpPr>
          <p:spPr>
            <a:xfrm>
              <a:off x="8652322"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6</a:t>
              </a:r>
            </a:p>
          </p:txBody>
        </p:sp>
        <p:sp>
          <p:nvSpPr>
            <p:cNvPr id="286" name="TextBox 285">
              <a:extLst>
                <a:ext uri="{FF2B5EF4-FFF2-40B4-BE49-F238E27FC236}">
                  <a16:creationId xmlns:a16="http://schemas.microsoft.com/office/drawing/2014/main" id="{1B2D9A10-F036-7916-B8EE-4105C62A3B6E}"/>
                </a:ext>
              </a:extLst>
            </p:cNvPr>
            <p:cNvSpPr txBox="1"/>
            <p:nvPr/>
          </p:nvSpPr>
          <p:spPr>
            <a:xfrm>
              <a:off x="8986965"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5</a:t>
              </a:r>
            </a:p>
          </p:txBody>
        </p:sp>
        <p:sp>
          <p:nvSpPr>
            <p:cNvPr id="287" name="TextBox 286">
              <a:extLst>
                <a:ext uri="{FF2B5EF4-FFF2-40B4-BE49-F238E27FC236}">
                  <a16:creationId xmlns:a16="http://schemas.microsoft.com/office/drawing/2014/main" id="{EB911CC5-00AF-6C19-B146-387FC39F4F70}"/>
                </a:ext>
              </a:extLst>
            </p:cNvPr>
            <p:cNvSpPr txBox="1"/>
            <p:nvPr/>
          </p:nvSpPr>
          <p:spPr>
            <a:xfrm>
              <a:off x="9321584" y="5120818"/>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a:t>
              </a:r>
            </a:p>
          </p:txBody>
        </p:sp>
        <p:sp>
          <p:nvSpPr>
            <p:cNvPr id="288" name="TextBox 287">
              <a:extLst>
                <a:ext uri="{FF2B5EF4-FFF2-40B4-BE49-F238E27FC236}">
                  <a16:creationId xmlns:a16="http://schemas.microsoft.com/office/drawing/2014/main" id="{5C78AF98-E189-9264-AF99-CCB8E8B8C4DB}"/>
                </a:ext>
              </a:extLst>
            </p:cNvPr>
            <p:cNvSpPr txBox="1"/>
            <p:nvPr/>
          </p:nvSpPr>
          <p:spPr>
            <a:xfrm>
              <a:off x="3257879" y="5282083"/>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23</a:t>
              </a:r>
            </a:p>
          </p:txBody>
        </p:sp>
        <p:sp>
          <p:nvSpPr>
            <p:cNvPr id="289" name="TextBox 288">
              <a:extLst>
                <a:ext uri="{FF2B5EF4-FFF2-40B4-BE49-F238E27FC236}">
                  <a16:creationId xmlns:a16="http://schemas.microsoft.com/office/drawing/2014/main" id="{4FAE50E0-F8BE-444B-7ED2-E10D77366D5D}"/>
                </a:ext>
              </a:extLst>
            </p:cNvPr>
            <p:cNvSpPr txBox="1"/>
            <p:nvPr/>
          </p:nvSpPr>
          <p:spPr>
            <a:xfrm>
              <a:off x="1026452" y="5120818"/>
              <a:ext cx="2241318" cy="253916"/>
            </a:xfrm>
            <a:prstGeom prst="rect">
              <a:avLst/>
            </a:prstGeom>
            <a:noFill/>
          </p:spPr>
          <p:txBody>
            <a:bodyPr wrap="non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Ibrutinib-RTX MYD88</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WT</a:t>
              </a: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/CXCR4</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WT</a:t>
              </a:r>
            </a:p>
          </p:txBody>
        </p:sp>
        <p:sp>
          <p:nvSpPr>
            <p:cNvPr id="290" name="TextBox 289">
              <a:extLst>
                <a:ext uri="{FF2B5EF4-FFF2-40B4-BE49-F238E27FC236}">
                  <a16:creationId xmlns:a16="http://schemas.microsoft.com/office/drawing/2014/main" id="{4FC80F50-2D7E-60FF-8160-64F30408D49B}"/>
                </a:ext>
              </a:extLst>
            </p:cNvPr>
            <p:cNvSpPr txBox="1"/>
            <p:nvPr/>
          </p:nvSpPr>
          <p:spPr>
            <a:xfrm>
              <a:off x="3592498" y="5282083"/>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20</a:t>
              </a:r>
            </a:p>
          </p:txBody>
        </p:sp>
        <p:sp>
          <p:nvSpPr>
            <p:cNvPr id="291" name="TextBox 290">
              <a:extLst>
                <a:ext uri="{FF2B5EF4-FFF2-40B4-BE49-F238E27FC236}">
                  <a16:creationId xmlns:a16="http://schemas.microsoft.com/office/drawing/2014/main" id="{E82B5FEC-2EED-7106-425F-D03A5A94CDA1}"/>
                </a:ext>
              </a:extLst>
            </p:cNvPr>
            <p:cNvSpPr txBox="1"/>
            <p:nvPr/>
          </p:nvSpPr>
          <p:spPr>
            <a:xfrm>
              <a:off x="3927140" y="5282083"/>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17</a:t>
              </a:r>
            </a:p>
          </p:txBody>
        </p:sp>
        <p:sp>
          <p:nvSpPr>
            <p:cNvPr id="292" name="TextBox 291">
              <a:extLst>
                <a:ext uri="{FF2B5EF4-FFF2-40B4-BE49-F238E27FC236}">
                  <a16:creationId xmlns:a16="http://schemas.microsoft.com/office/drawing/2014/main" id="{372B49F6-1905-2568-E6C5-4AEC1A813458}"/>
                </a:ext>
              </a:extLst>
            </p:cNvPr>
            <p:cNvSpPr txBox="1"/>
            <p:nvPr/>
          </p:nvSpPr>
          <p:spPr>
            <a:xfrm>
              <a:off x="4261762" y="5282083"/>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16</a:t>
              </a:r>
            </a:p>
          </p:txBody>
        </p:sp>
        <p:sp>
          <p:nvSpPr>
            <p:cNvPr id="293" name="TextBox 292">
              <a:extLst>
                <a:ext uri="{FF2B5EF4-FFF2-40B4-BE49-F238E27FC236}">
                  <a16:creationId xmlns:a16="http://schemas.microsoft.com/office/drawing/2014/main" id="{792AE57B-A740-60B5-C784-4FFB1CE77459}"/>
                </a:ext>
              </a:extLst>
            </p:cNvPr>
            <p:cNvSpPr txBox="1"/>
            <p:nvPr/>
          </p:nvSpPr>
          <p:spPr>
            <a:xfrm>
              <a:off x="4596382" y="5282083"/>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14</a:t>
              </a:r>
            </a:p>
          </p:txBody>
        </p:sp>
        <p:sp>
          <p:nvSpPr>
            <p:cNvPr id="294" name="TextBox 293">
              <a:extLst>
                <a:ext uri="{FF2B5EF4-FFF2-40B4-BE49-F238E27FC236}">
                  <a16:creationId xmlns:a16="http://schemas.microsoft.com/office/drawing/2014/main" id="{BBA381E9-E4A3-14F4-7783-86F4278F5BE2}"/>
                </a:ext>
              </a:extLst>
            </p:cNvPr>
            <p:cNvSpPr txBox="1"/>
            <p:nvPr/>
          </p:nvSpPr>
          <p:spPr>
            <a:xfrm>
              <a:off x="4931022" y="5282083"/>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11</a:t>
              </a:r>
            </a:p>
          </p:txBody>
        </p:sp>
        <p:sp>
          <p:nvSpPr>
            <p:cNvPr id="295" name="TextBox 294">
              <a:extLst>
                <a:ext uri="{FF2B5EF4-FFF2-40B4-BE49-F238E27FC236}">
                  <a16:creationId xmlns:a16="http://schemas.microsoft.com/office/drawing/2014/main" id="{9D113CC6-66DF-CD13-0F53-D6D3A30F9260}"/>
                </a:ext>
              </a:extLst>
            </p:cNvPr>
            <p:cNvSpPr txBox="1"/>
            <p:nvPr/>
          </p:nvSpPr>
          <p:spPr>
            <a:xfrm>
              <a:off x="5265644" y="5282083"/>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10</a:t>
              </a:r>
            </a:p>
          </p:txBody>
        </p:sp>
        <p:sp>
          <p:nvSpPr>
            <p:cNvPr id="296" name="TextBox 295">
              <a:extLst>
                <a:ext uri="{FF2B5EF4-FFF2-40B4-BE49-F238E27FC236}">
                  <a16:creationId xmlns:a16="http://schemas.microsoft.com/office/drawing/2014/main" id="{C40745C1-2C05-7C0B-3069-7BE747A6EA4E}"/>
                </a:ext>
              </a:extLst>
            </p:cNvPr>
            <p:cNvSpPr txBox="1"/>
            <p:nvPr/>
          </p:nvSpPr>
          <p:spPr>
            <a:xfrm>
              <a:off x="5640697"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9</a:t>
              </a:r>
            </a:p>
          </p:txBody>
        </p:sp>
        <p:sp>
          <p:nvSpPr>
            <p:cNvPr id="297" name="TextBox 296">
              <a:extLst>
                <a:ext uri="{FF2B5EF4-FFF2-40B4-BE49-F238E27FC236}">
                  <a16:creationId xmlns:a16="http://schemas.microsoft.com/office/drawing/2014/main" id="{3664278E-CA15-3D23-6EDA-B80D9467E624}"/>
                </a:ext>
              </a:extLst>
            </p:cNvPr>
            <p:cNvSpPr txBox="1"/>
            <p:nvPr/>
          </p:nvSpPr>
          <p:spPr>
            <a:xfrm>
              <a:off x="5975318"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9</a:t>
              </a:r>
            </a:p>
          </p:txBody>
        </p:sp>
        <p:sp>
          <p:nvSpPr>
            <p:cNvPr id="298" name="TextBox 297">
              <a:extLst>
                <a:ext uri="{FF2B5EF4-FFF2-40B4-BE49-F238E27FC236}">
                  <a16:creationId xmlns:a16="http://schemas.microsoft.com/office/drawing/2014/main" id="{455CD2C1-D2FE-EC65-8DB9-3974B7BBF6B2}"/>
                </a:ext>
              </a:extLst>
            </p:cNvPr>
            <p:cNvSpPr txBox="1"/>
            <p:nvPr/>
          </p:nvSpPr>
          <p:spPr>
            <a:xfrm>
              <a:off x="6309938"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299" name="TextBox 298">
              <a:extLst>
                <a:ext uri="{FF2B5EF4-FFF2-40B4-BE49-F238E27FC236}">
                  <a16:creationId xmlns:a16="http://schemas.microsoft.com/office/drawing/2014/main" id="{380B5B7D-DB93-5B7E-8F07-227E647C81EB}"/>
                </a:ext>
              </a:extLst>
            </p:cNvPr>
            <p:cNvSpPr txBox="1"/>
            <p:nvPr/>
          </p:nvSpPr>
          <p:spPr>
            <a:xfrm>
              <a:off x="6644558"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6</a:t>
              </a:r>
            </a:p>
          </p:txBody>
        </p:sp>
        <p:sp>
          <p:nvSpPr>
            <p:cNvPr id="300" name="TextBox 299">
              <a:extLst>
                <a:ext uri="{FF2B5EF4-FFF2-40B4-BE49-F238E27FC236}">
                  <a16:creationId xmlns:a16="http://schemas.microsoft.com/office/drawing/2014/main" id="{21CA3189-2E90-9592-5F4F-E85F0B2FCFC9}"/>
                </a:ext>
              </a:extLst>
            </p:cNvPr>
            <p:cNvSpPr txBox="1"/>
            <p:nvPr/>
          </p:nvSpPr>
          <p:spPr>
            <a:xfrm>
              <a:off x="6979199"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01" name="TextBox 300">
              <a:extLst>
                <a:ext uri="{FF2B5EF4-FFF2-40B4-BE49-F238E27FC236}">
                  <a16:creationId xmlns:a16="http://schemas.microsoft.com/office/drawing/2014/main" id="{5834B681-C418-E92F-BE5B-734075977ECE}"/>
                </a:ext>
              </a:extLst>
            </p:cNvPr>
            <p:cNvSpPr txBox="1"/>
            <p:nvPr/>
          </p:nvSpPr>
          <p:spPr>
            <a:xfrm>
              <a:off x="7313821"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02" name="TextBox 301">
              <a:extLst>
                <a:ext uri="{FF2B5EF4-FFF2-40B4-BE49-F238E27FC236}">
                  <a16:creationId xmlns:a16="http://schemas.microsoft.com/office/drawing/2014/main" id="{9D38126B-6201-37B5-A70F-0602DC94FEF8}"/>
                </a:ext>
              </a:extLst>
            </p:cNvPr>
            <p:cNvSpPr txBox="1"/>
            <p:nvPr/>
          </p:nvSpPr>
          <p:spPr>
            <a:xfrm>
              <a:off x="7648441"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03" name="TextBox 302">
              <a:extLst>
                <a:ext uri="{FF2B5EF4-FFF2-40B4-BE49-F238E27FC236}">
                  <a16:creationId xmlns:a16="http://schemas.microsoft.com/office/drawing/2014/main" id="{9ACFD74C-7D12-5665-69E8-53B5E0B9EF53}"/>
                </a:ext>
              </a:extLst>
            </p:cNvPr>
            <p:cNvSpPr txBox="1"/>
            <p:nvPr/>
          </p:nvSpPr>
          <p:spPr>
            <a:xfrm>
              <a:off x="7983082"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04" name="TextBox 303">
              <a:extLst>
                <a:ext uri="{FF2B5EF4-FFF2-40B4-BE49-F238E27FC236}">
                  <a16:creationId xmlns:a16="http://schemas.microsoft.com/office/drawing/2014/main" id="{E8702198-B153-1746-AAD1-D3FEE13BB602}"/>
                </a:ext>
              </a:extLst>
            </p:cNvPr>
            <p:cNvSpPr txBox="1"/>
            <p:nvPr/>
          </p:nvSpPr>
          <p:spPr>
            <a:xfrm>
              <a:off x="8317703"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05" name="TextBox 304">
              <a:extLst>
                <a:ext uri="{FF2B5EF4-FFF2-40B4-BE49-F238E27FC236}">
                  <a16:creationId xmlns:a16="http://schemas.microsoft.com/office/drawing/2014/main" id="{71C1E4BB-D149-D219-7ECC-3F5B697E49F2}"/>
                </a:ext>
              </a:extLst>
            </p:cNvPr>
            <p:cNvSpPr txBox="1"/>
            <p:nvPr/>
          </p:nvSpPr>
          <p:spPr>
            <a:xfrm>
              <a:off x="8652322"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a:t>
              </a:r>
            </a:p>
          </p:txBody>
        </p:sp>
        <p:sp>
          <p:nvSpPr>
            <p:cNvPr id="306" name="TextBox 305">
              <a:extLst>
                <a:ext uri="{FF2B5EF4-FFF2-40B4-BE49-F238E27FC236}">
                  <a16:creationId xmlns:a16="http://schemas.microsoft.com/office/drawing/2014/main" id="{4B5CD1A6-0D51-CBDC-1E6F-B027B9839965}"/>
                </a:ext>
              </a:extLst>
            </p:cNvPr>
            <p:cNvSpPr txBox="1"/>
            <p:nvPr/>
          </p:nvSpPr>
          <p:spPr>
            <a:xfrm>
              <a:off x="8986965"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a:t>
              </a:r>
            </a:p>
          </p:txBody>
        </p:sp>
        <p:sp>
          <p:nvSpPr>
            <p:cNvPr id="307" name="TextBox 306">
              <a:extLst>
                <a:ext uri="{FF2B5EF4-FFF2-40B4-BE49-F238E27FC236}">
                  <a16:creationId xmlns:a16="http://schemas.microsoft.com/office/drawing/2014/main" id="{D193ABD5-1FF9-FDA1-78A2-57904A3FFF3E}"/>
                </a:ext>
              </a:extLst>
            </p:cNvPr>
            <p:cNvSpPr txBox="1"/>
            <p:nvPr/>
          </p:nvSpPr>
          <p:spPr>
            <a:xfrm>
              <a:off x="9321584" y="528208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a:t>
              </a:r>
            </a:p>
          </p:txBody>
        </p:sp>
        <p:sp>
          <p:nvSpPr>
            <p:cNvPr id="308" name="TextBox 307">
              <a:extLst>
                <a:ext uri="{FF2B5EF4-FFF2-40B4-BE49-F238E27FC236}">
                  <a16:creationId xmlns:a16="http://schemas.microsoft.com/office/drawing/2014/main" id="{B4CE72CA-F319-B216-B4CC-9CECC11C6199}"/>
                </a:ext>
              </a:extLst>
            </p:cNvPr>
            <p:cNvSpPr txBox="1"/>
            <p:nvPr/>
          </p:nvSpPr>
          <p:spPr>
            <a:xfrm>
              <a:off x="3257879"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35</a:t>
              </a:r>
            </a:p>
          </p:txBody>
        </p:sp>
        <p:sp>
          <p:nvSpPr>
            <p:cNvPr id="309" name="TextBox 308">
              <a:extLst>
                <a:ext uri="{FF2B5EF4-FFF2-40B4-BE49-F238E27FC236}">
                  <a16:creationId xmlns:a16="http://schemas.microsoft.com/office/drawing/2014/main" id="{3728E0D6-9451-87AF-8EF8-B33254F6DA9E}"/>
                </a:ext>
              </a:extLst>
            </p:cNvPr>
            <p:cNvSpPr txBox="1"/>
            <p:nvPr/>
          </p:nvSpPr>
          <p:spPr>
            <a:xfrm>
              <a:off x="3592498"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28</a:t>
              </a:r>
            </a:p>
          </p:txBody>
        </p:sp>
        <p:sp>
          <p:nvSpPr>
            <p:cNvPr id="310" name="TextBox 309">
              <a:extLst>
                <a:ext uri="{FF2B5EF4-FFF2-40B4-BE49-F238E27FC236}">
                  <a16:creationId xmlns:a16="http://schemas.microsoft.com/office/drawing/2014/main" id="{A40DFE66-305C-B8AF-9FD0-B20F196FAC04}"/>
                </a:ext>
              </a:extLst>
            </p:cNvPr>
            <p:cNvSpPr txBox="1"/>
            <p:nvPr/>
          </p:nvSpPr>
          <p:spPr>
            <a:xfrm>
              <a:off x="3927140"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23</a:t>
              </a:r>
            </a:p>
          </p:txBody>
        </p:sp>
        <p:sp>
          <p:nvSpPr>
            <p:cNvPr id="311" name="TextBox 310">
              <a:extLst>
                <a:ext uri="{FF2B5EF4-FFF2-40B4-BE49-F238E27FC236}">
                  <a16:creationId xmlns:a16="http://schemas.microsoft.com/office/drawing/2014/main" id="{40814CB0-4CAA-DA78-6539-7E4FA577C2C3}"/>
                </a:ext>
              </a:extLst>
            </p:cNvPr>
            <p:cNvSpPr txBox="1"/>
            <p:nvPr/>
          </p:nvSpPr>
          <p:spPr>
            <a:xfrm>
              <a:off x="4261762"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20</a:t>
              </a:r>
            </a:p>
          </p:txBody>
        </p:sp>
        <p:sp>
          <p:nvSpPr>
            <p:cNvPr id="312" name="TextBox 311">
              <a:extLst>
                <a:ext uri="{FF2B5EF4-FFF2-40B4-BE49-F238E27FC236}">
                  <a16:creationId xmlns:a16="http://schemas.microsoft.com/office/drawing/2014/main" id="{937F3CE4-BF55-5878-5F1F-31824E71705A}"/>
                </a:ext>
              </a:extLst>
            </p:cNvPr>
            <p:cNvSpPr txBox="1"/>
            <p:nvPr/>
          </p:nvSpPr>
          <p:spPr>
            <a:xfrm>
              <a:off x="4596382"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17</a:t>
              </a:r>
            </a:p>
          </p:txBody>
        </p:sp>
        <p:sp>
          <p:nvSpPr>
            <p:cNvPr id="313" name="TextBox 312">
              <a:extLst>
                <a:ext uri="{FF2B5EF4-FFF2-40B4-BE49-F238E27FC236}">
                  <a16:creationId xmlns:a16="http://schemas.microsoft.com/office/drawing/2014/main" id="{E96755DB-8747-5F25-DDFA-9F5CD22C4034}"/>
                </a:ext>
              </a:extLst>
            </p:cNvPr>
            <p:cNvSpPr txBox="1"/>
            <p:nvPr/>
          </p:nvSpPr>
          <p:spPr>
            <a:xfrm>
              <a:off x="4931022"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17</a:t>
              </a:r>
            </a:p>
          </p:txBody>
        </p:sp>
        <p:sp>
          <p:nvSpPr>
            <p:cNvPr id="314" name="TextBox 313">
              <a:extLst>
                <a:ext uri="{FF2B5EF4-FFF2-40B4-BE49-F238E27FC236}">
                  <a16:creationId xmlns:a16="http://schemas.microsoft.com/office/drawing/2014/main" id="{031777A5-E670-D550-C208-18C86C2E78E7}"/>
                </a:ext>
              </a:extLst>
            </p:cNvPr>
            <p:cNvSpPr txBox="1"/>
            <p:nvPr/>
          </p:nvSpPr>
          <p:spPr>
            <a:xfrm>
              <a:off x="5265644"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15</a:t>
              </a:r>
            </a:p>
          </p:txBody>
        </p:sp>
        <p:sp>
          <p:nvSpPr>
            <p:cNvPr id="315" name="TextBox 314">
              <a:extLst>
                <a:ext uri="{FF2B5EF4-FFF2-40B4-BE49-F238E27FC236}">
                  <a16:creationId xmlns:a16="http://schemas.microsoft.com/office/drawing/2014/main" id="{45AC69F0-71AC-820C-6C16-7D1FAD17A311}"/>
                </a:ext>
              </a:extLst>
            </p:cNvPr>
            <p:cNvSpPr txBox="1"/>
            <p:nvPr/>
          </p:nvSpPr>
          <p:spPr>
            <a:xfrm>
              <a:off x="5600263"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15</a:t>
              </a:r>
            </a:p>
          </p:txBody>
        </p:sp>
        <p:sp>
          <p:nvSpPr>
            <p:cNvPr id="316" name="TextBox 315">
              <a:extLst>
                <a:ext uri="{FF2B5EF4-FFF2-40B4-BE49-F238E27FC236}">
                  <a16:creationId xmlns:a16="http://schemas.microsoft.com/office/drawing/2014/main" id="{54FDAA68-488A-F213-F28D-A5D73EA55DC7}"/>
                </a:ext>
              </a:extLst>
            </p:cNvPr>
            <p:cNvSpPr txBox="1"/>
            <p:nvPr/>
          </p:nvSpPr>
          <p:spPr>
            <a:xfrm>
              <a:off x="5934906"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15</a:t>
              </a:r>
            </a:p>
          </p:txBody>
        </p:sp>
        <p:sp>
          <p:nvSpPr>
            <p:cNvPr id="317" name="TextBox 316">
              <a:extLst>
                <a:ext uri="{FF2B5EF4-FFF2-40B4-BE49-F238E27FC236}">
                  <a16:creationId xmlns:a16="http://schemas.microsoft.com/office/drawing/2014/main" id="{30CB75D6-F0F2-4AA1-7892-3A67465E14A0}"/>
                </a:ext>
              </a:extLst>
            </p:cNvPr>
            <p:cNvSpPr txBox="1"/>
            <p:nvPr/>
          </p:nvSpPr>
          <p:spPr>
            <a:xfrm>
              <a:off x="6269525"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14</a:t>
              </a:r>
            </a:p>
          </p:txBody>
        </p:sp>
        <p:sp>
          <p:nvSpPr>
            <p:cNvPr id="318" name="TextBox 317">
              <a:extLst>
                <a:ext uri="{FF2B5EF4-FFF2-40B4-BE49-F238E27FC236}">
                  <a16:creationId xmlns:a16="http://schemas.microsoft.com/office/drawing/2014/main" id="{C7A3DCAA-D848-94E0-B024-DE9F199F6FF5}"/>
                </a:ext>
              </a:extLst>
            </p:cNvPr>
            <p:cNvSpPr txBox="1"/>
            <p:nvPr/>
          </p:nvSpPr>
          <p:spPr>
            <a:xfrm>
              <a:off x="6604146"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12</a:t>
              </a:r>
            </a:p>
          </p:txBody>
        </p:sp>
        <p:sp>
          <p:nvSpPr>
            <p:cNvPr id="319" name="TextBox 318">
              <a:extLst>
                <a:ext uri="{FF2B5EF4-FFF2-40B4-BE49-F238E27FC236}">
                  <a16:creationId xmlns:a16="http://schemas.microsoft.com/office/drawing/2014/main" id="{D3DF6FCC-BA73-DDC5-5978-A69A1441BEBF}"/>
                </a:ext>
              </a:extLst>
            </p:cNvPr>
            <p:cNvSpPr txBox="1"/>
            <p:nvPr/>
          </p:nvSpPr>
          <p:spPr>
            <a:xfrm>
              <a:off x="6938766"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10</a:t>
              </a:r>
            </a:p>
          </p:txBody>
        </p:sp>
        <p:sp>
          <p:nvSpPr>
            <p:cNvPr id="320" name="TextBox 319">
              <a:extLst>
                <a:ext uri="{FF2B5EF4-FFF2-40B4-BE49-F238E27FC236}">
                  <a16:creationId xmlns:a16="http://schemas.microsoft.com/office/drawing/2014/main" id="{2339C811-D7E4-DBB7-D4F1-FA6618DD914C}"/>
                </a:ext>
              </a:extLst>
            </p:cNvPr>
            <p:cNvSpPr txBox="1"/>
            <p:nvPr/>
          </p:nvSpPr>
          <p:spPr>
            <a:xfrm>
              <a:off x="7273408" y="544819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10</a:t>
              </a:r>
            </a:p>
          </p:txBody>
        </p:sp>
        <p:sp>
          <p:nvSpPr>
            <p:cNvPr id="321" name="TextBox 320">
              <a:extLst>
                <a:ext uri="{FF2B5EF4-FFF2-40B4-BE49-F238E27FC236}">
                  <a16:creationId xmlns:a16="http://schemas.microsoft.com/office/drawing/2014/main" id="{B14667E7-9772-B6D5-7F7C-A62A85CAA7ED}"/>
                </a:ext>
              </a:extLst>
            </p:cNvPr>
            <p:cNvSpPr txBox="1"/>
            <p:nvPr/>
          </p:nvSpPr>
          <p:spPr>
            <a:xfrm>
              <a:off x="7648441" y="5448190"/>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322" name="TextBox 321">
              <a:extLst>
                <a:ext uri="{FF2B5EF4-FFF2-40B4-BE49-F238E27FC236}">
                  <a16:creationId xmlns:a16="http://schemas.microsoft.com/office/drawing/2014/main" id="{3EE7B508-AACE-564B-02F9-A9F9DE0B406C}"/>
                </a:ext>
              </a:extLst>
            </p:cNvPr>
            <p:cNvSpPr txBox="1"/>
            <p:nvPr/>
          </p:nvSpPr>
          <p:spPr>
            <a:xfrm>
              <a:off x="7983082" y="5448190"/>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323" name="TextBox 322">
              <a:extLst>
                <a:ext uri="{FF2B5EF4-FFF2-40B4-BE49-F238E27FC236}">
                  <a16:creationId xmlns:a16="http://schemas.microsoft.com/office/drawing/2014/main" id="{071BA67D-0FBD-E462-50FB-D228836709EC}"/>
                </a:ext>
              </a:extLst>
            </p:cNvPr>
            <p:cNvSpPr txBox="1"/>
            <p:nvPr/>
          </p:nvSpPr>
          <p:spPr>
            <a:xfrm>
              <a:off x="8317703" y="5448190"/>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7</a:t>
              </a:r>
            </a:p>
          </p:txBody>
        </p:sp>
        <p:sp>
          <p:nvSpPr>
            <p:cNvPr id="324" name="TextBox 323">
              <a:extLst>
                <a:ext uri="{FF2B5EF4-FFF2-40B4-BE49-F238E27FC236}">
                  <a16:creationId xmlns:a16="http://schemas.microsoft.com/office/drawing/2014/main" id="{E746CC13-1978-2F16-461A-8814122384B9}"/>
                </a:ext>
              </a:extLst>
            </p:cNvPr>
            <p:cNvSpPr txBox="1"/>
            <p:nvPr/>
          </p:nvSpPr>
          <p:spPr>
            <a:xfrm>
              <a:off x="8652322" y="5448190"/>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a:t>
              </a:r>
            </a:p>
          </p:txBody>
        </p:sp>
        <p:sp>
          <p:nvSpPr>
            <p:cNvPr id="325" name="TextBox 324">
              <a:extLst>
                <a:ext uri="{FF2B5EF4-FFF2-40B4-BE49-F238E27FC236}">
                  <a16:creationId xmlns:a16="http://schemas.microsoft.com/office/drawing/2014/main" id="{5C1151F4-2C4D-AD43-CD82-FB25A7350DDF}"/>
                </a:ext>
              </a:extLst>
            </p:cNvPr>
            <p:cNvSpPr txBox="1"/>
            <p:nvPr/>
          </p:nvSpPr>
          <p:spPr>
            <a:xfrm>
              <a:off x="8986965" y="5448190"/>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a:t>
              </a:r>
            </a:p>
          </p:txBody>
        </p:sp>
        <p:sp>
          <p:nvSpPr>
            <p:cNvPr id="326" name="TextBox 325">
              <a:extLst>
                <a:ext uri="{FF2B5EF4-FFF2-40B4-BE49-F238E27FC236}">
                  <a16:creationId xmlns:a16="http://schemas.microsoft.com/office/drawing/2014/main" id="{9C00CF70-3A6C-622F-759F-ACD07F560A80}"/>
                </a:ext>
              </a:extLst>
            </p:cNvPr>
            <p:cNvSpPr txBox="1"/>
            <p:nvPr/>
          </p:nvSpPr>
          <p:spPr>
            <a:xfrm>
              <a:off x="9321584" y="5448190"/>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a:t>
              </a:r>
            </a:p>
          </p:txBody>
        </p:sp>
        <p:sp>
          <p:nvSpPr>
            <p:cNvPr id="327" name="TextBox 326">
              <a:extLst>
                <a:ext uri="{FF2B5EF4-FFF2-40B4-BE49-F238E27FC236}">
                  <a16:creationId xmlns:a16="http://schemas.microsoft.com/office/drawing/2014/main" id="{E125CC66-A53A-43A7-D78A-D7D43CFE67E5}"/>
                </a:ext>
              </a:extLst>
            </p:cNvPr>
            <p:cNvSpPr txBox="1"/>
            <p:nvPr/>
          </p:nvSpPr>
          <p:spPr>
            <a:xfrm>
              <a:off x="3298291"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9</a:t>
              </a:r>
            </a:p>
          </p:txBody>
        </p:sp>
        <p:sp>
          <p:nvSpPr>
            <p:cNvPr id="328" name="TextBox 327">
              <a:extLst>
                <a:ext uri="{FF2B5EF4-FFF2-40B4-BE49-F238E27FC236}">
                  <a16:creationId xmlns:a16="http://schemas.microsoft.com/office/drawing/2014/main" id="{639904C3-DD24-9784-C662-3BDCD59CAE22}"/>
                </a:ext>
              </a:extLst>
            </p:cNvPr>
            <p:cNvSpPr txBox="1"/>
            <p:nvPr/>
          </p:nvSpPr>
          <p:spPr>
            <a:xfrm>
              <a:off x="3632932"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a:t>
              </a:r>
            </a:p>
          </p:txBody>
        </p:sp>
        <p:sp>
          <p:nvSpPr>
            <p:cNvPr id="329" name="TextBox 328">
              <a:extLst>
                <a:ext uri="{FF2B5EF4-FFF2-40B4-BE49-F238E27FC236}">
                  <a16:creationId xmlns:a16="http://schemas.microsoft.com/office/drawing/2014/main" id="{83F8A986-5911-9B40-5565-396348B1C309}"/>
                </a:ext>
              </a:extLst>
            </p:cNvPr>
            <p:cNvSpPr txBox="1"/>
            <p:nvPr/>
          </p:nvSpPr>
          <p:spPr>
            <a:xfrm>
              <a:off x="3967552"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6</a:t>
              </a:r>
            </a:p>
          </p:txBody>
        </p:sp>
        <p:sp>
          <p:nvSpPr>
            <p:cNvPr id="330" name="TextBox 329">
              <a:extLst>
                <a:ext uri="{FF2B5EF4-FFF2-40B4-BE49-F238E27FC236}">
                  <a16:creationId xmlns:a16="http://schemas.microsoft.com/office/drawing/2014/main" id="{980F6794-8DCD-AAA0-2A54-937DDC59DA79}"/>
                </a:ext>
              </a:extLst>
            </p:cNvPr>
            <p:cNvSpPr txBox="1"/>
            <p:nvPr/>
          </p:nvSpPr>
          <p:spPr>
            <a:xfrm>
              <a:off x="4302174"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6</a:t>
              </a:r>
            </a:p>
          </p:txBody>
        </p:sp>
        <p:sp>
          <p:nvSpPr>
            <p:cNvPr id="331" name="TextBox 330">
              <a:extLst>
                <a:ext uri="{FF2B5EF4-FFF2-40B4-BE49-F238E27FC236}">
                  <a16:creationId xmlns:a16="http://schemas.microsoft.com/office/drawing/2014/main" id="{30C9C46E-0B44-1134-0EDF-D4E90CF253EB}"/>
                </a:ext>
              </a:extLst>
            </p:cNvPr>
            <p:cNvSpPr txBox="1"/>
            <p:nvPr/>
          </p:nvSpPr>
          <p:spPr>
            <a:xfrm>
              <a:off x="4636794"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6</a:t>
              </a:r>
            </a:p>
          </p:txBody>
        </p:sp>
        <p:sp>
          <p:nvSpPr>
            <p:cNvPr id="332" name="TextBox 331">
              <a:extLst>
                <a:ext uri="{FF2B5EF4-FFF2-40B4-BE49-F238E27FC236}">
                  <a16:creationId xmlns:a16="http://schemas.microsoft.com/office/drawing/2014/main" id="{FC8DD800-F657-03D8-B833-43BCD3446692}"/>
                </a:ext>
              </a:extLst>
            </p:cNvPr>
            <p:cNvSpPr txBox="1"/>
            <p:nvPr/>
          </p:nvSpPr>
          <p:spPr>
            <a:xfrm>
              <a:off x="4971435"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6</a:t>
              </a:r>
            </a:p>
          </p:txBody>
        </p:sp>
        <p:sp>
          <p:nvSpPr>
            <p:cNvPr id="333" name="TextBox 332">
              <a:extLst>
                <a:ext uri="{FF2B5EF4-FFF2-40B4-BE49-F238E27FC236}">
                  <a16:creationId xmlns:a16="http://schemas.microsoft.com/office/drawing/2014/main" id="{B4322A6F-775E-9C4D-5480-E13BA48C473C}"/>
                </a:ext>
              </a:extLst>
            </p:cNvPr>
            <p:cNvSpPr txBox="1"/>
            <p:nvPr/>
          </p:nvSpPr>
          <p:spPr>
            <a:xfrm>
              <a:off x="5306055"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5</a:t>
              </a:r>
            </a:p>
          </p:txBody>
        </p:sp>
        <p:sp>
          <p:nvSpPr>
            <p:cNvPr id="334" name="TextBox 333">
              <a:extLst>
                <a:ext uri="{FF2B5EF4-FFF2-40B4-BE49-F238E27FC236}">
                  <a16:creationId xmlns:a16="http://schemas.microsoft.com/office/drawing/2014/main" id="{B6AAC619-E7F3-3767-9F80-9D27F95CDDB2}"/>
                </a:ext>
              </a:extLst>
            </p:cNvPr>
            <p:cNvSpPr txBox="1"/>
            <p:nvPr/>
          </p:nvSpPr>
          <p:spPr>
            <a:xfrm>
              <a:off x="5640697"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5</a:t>
              </a:r>
            </a:p>
          </p:txBody>
        </p:sp>
        <p:sp>
          <p:nvSpPr>
            <p:cNvPr id="335" name="TextBox 334">
              <a:extLst>
                <a:ext uri="{FF2B5EF4-FFF2-40B4-BE49-F238E27FC236}">
                  <a16:creationId xmlns:a16="http://schemas.microsoft.com/office/drawing/2014/main" id="{5457EDD3-5FA8-7037-F2D0-8F60026A2E4E}"/>
                </a:ext>
              </a:extLst>
            </p:cNvPr>
            <p:cNvSpPr txBox="1"/>
            <p:nvPr/>
          </p:nvSpPr>
          <p:spPr>
            <a:xfrm>
              <a:off x="5975318"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36" name="TextBox 335">
              <a:extLst>
                <a:ext uri="{FF2B5EF4-FFF2-40B4-BE49-F238E27FC236}">
                  <a16:creationId xmlns:a16="http://schemas.microsoft.com/office/drawing/2014/main" id="{41A00DF9-4983-39C1-15F7-E67B51618830}"/>
                </a:ext>
              </a:extLst>
            </p:cNvPr>
            <p:cNvSpPr txBox="1"/>
            <p:nvPr/>
          </p:nvSpPr>
          <p:spPr>
            <a:xfrm>
              <a:off x="6309938"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37" name="TextBox 336">
              <a:extLst>
                <a:ext uri="{FF2B5EF4-FFF2-40B4-BE49-F238E27FC236}">
                  <a16:creationId xmlns:a16="http://schemas.microsoft.com/office/drawing/2014/main" id="{8F65CE00-C8CC-907A-87F3-7AE37A21BE3E}"/>
                </a:ext>
              </a:extLst>
            </p:cNvPr>
            <p:cNvSpPr txBox="1"/>
            <p:nvPr/>
          </p:nvSpPr>
          <p:spPr>
            <a:xfrm>
              <a:off x="6644558"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38" name="TextBox 337">
              <a:extLst>
                <a:ext uri="{FF2B5EF4-FFF2-40B4-BE49-F238E27FC236}">
                  <a16:creationId xmlns:a16="http://schemas.microsoft.com/office/drawing/2014/main" id="{B9242C1F-D855-7926-CE3A-39BBFE2B4FD2}"/>
                </a:ext>
              </a:extLst>
            </p:cNvPr>
            <p:cNvSpPr txBox="1"/>
            <p:nvPr/>
          </p:nvSpPr>
          <p:spPr>
            <a:xfrm>
              <a:off x="6979199"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39" name="TextBox 338">
              <a:extLst>
                <a:ext uri="{FF2B5EF4-FFF2-40B4-BE49-F238E27FC236}">
                  <a16:creationId xmlns:a16="http://schemas.microsoft.com/office/drawing/2014/main" id="{BD59B14C-026B-05E7-B210-49F52928A4CF}"/>
                </a:ext>
              </a:extLst>
            </p:cNvPr>
            <p:cNvSpPr txBox="1"/>
            <p:nvPr/>
          </p:nvSpPr>
          <p:spPr>
            <a:xfrm>
              <a:off x="7313821"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40" name="TextBox 339">
              <a:extLst>
                <a:ext uri="{FF2B5EF4-FFF2-40B4-BE49-F238E27FC236}">
                  <a16:creationId xmlns:a16="http://schemas.microsoft.com/office/drawing/2014/main" id="{B453C4CE-9605-FC6F-76BE-54075EAB9684}"/>
                </a:ext>
              </a:extLst>
            </p:cNvPr>
            <p:cNvSpPr txBox="1"/>
            <p:nvPr/>
          </p:nvSpPr>
          <p:spPr>
            <a:xfrm>
              <a:off x="7648441"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41" name="TextBox 340">
              <a:extLst>
                <a:ext uri="{FF2B5EF4-FFF2-40B4-BE49-F238E27FC236}">
                  <a16:creationId xmlns:a16="http://schemas.microsoft.com/office/drawing/2014/main" id="{5D7B8373-8065-46CE-9A61-8214BD021695}"/>
                </a:ext>
              </a:extLst>
            </p:cNvPr>
            <p:cNvSpPr txBox="1"/>
            <p:nvPr/>
          </p:nvSpPr>
          <p:spPr>
            <a:xfrm>
              <a:off x="7983082"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a:t>
              </a:r>
            </a:p>
          </p:txBody>
        </p:sp>
        <p:sp>
          <p:nvSpPr>
            <p:cNvPr id="342" name="TextBox 341">
              <a:extLst>
                <a:ext uri="{FF2B5EF4-FFF2-40B4-BE49-F238E27FC236}">
                  <a16:creationId xmlns:a16="http://schemas.microsoft.com/office/drawing/2014/main" id="{BA71E233-8BCA-CD7D-B339-FC9E8E885B13}"/>
                </a:ext>
              </a:extLst>
            </p:cNvPr>
            <p:cNvSpPr txBox="1"/>
            <p:nvPr/>
          </p:nvSpPr>
          <p:spPr>
            <a:xfrm>
              <a:off x="8317703"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a:t>
              </a:r>
            </a:p>
          </p:txBody>
        </p:sp>
        <p:sp>
          <p:nvSpPr>
            <p:cNvPr id="343" name="TextBox 342">
              <a:extLst>
                <a:ext uri="{FF2B5EF4-FFF2-40B4-BE49-F238E27FC236}">
                  <a16:creationId xmlns:a16="http://schemas.microsoft.com/office/drawing/2014/main" id="{9B6ED5C8-71F0-9BD5-B300-F584BE79AD78}"/>
                </a:ext>
              </a:extLst>
            </p:cNvPr>
            <p:cNvSpPr txBox="1"/>
            <p:nvPr/>
          </p:nvSpPr>
          <p:spPr>
            <a:xfrm>
              <a:off x="8652322"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a:t>
              </a:r>
            </a:p>
          </p:txBody>
        </p:sp>
        <p:sp>
          <p:nvSpPr>
            <p:cNvPr id="344" name="TextBox 343">
              <a:extLst>
                <a:ext uri="{FF2B5EF4-FFF2-40B4-BE49-F238E27FC236}">
                  <a16:creationId xmlns:a16="http://schemas.microsoft.com/office/drawing/2014/main" id="{D838F061-76A4-E9FC-8891-4B3604512BF8}"/>
                </a:ext>
              </a:extLst>
            </p:cNvPr>
            <p:cNvSpPr txBox="1"/>
            <p:nvPr/>
          </p:nvSpPr>
          <p:spPr>
            <a:xfrm>
              <a:off x="8986965"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a:t>
              </a:r>
            </a:p>
          </p:txBody>
        </p:sp>
        <p:sp>
          <p:nvSpPr>
            <p:cNvPr id="345" name="TextBox 344">
              <a:extLst>
                <a:ext uri="{FF2B5EF4-FFF2-40B4-BE49-F238E27FC236}">
                  <a16:creationId xmlns:a16="http://schemas.microsoft.com/office/drawing/2014/main" id="{94CD38E1-027A-19FB-8D21-A070D95C6D50}"/>
                </a:ext>
              </a:extLst>
            </p:cNvPr>
            <p:cNvSpPr txBox="1"/>
            <p:nvPr/>
          </p:nvSpPr>
          <p:spPr>
            <a:xfrm>
              <a:off x="9321584" y="5615063"/>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a:t>
              </a:r>
            </a:p>
          </p:txBody>
        </p:sp>
        <p:sp>
          <p:nvSpPr>
            <p:cNvPr id="429" name="TextBox 428">
              <a:extLst>
                <a:ext uri="{FF2B5EF4-FFF2-40B4-BE49-F238E27FC236}">
                  <a16:creationId xmlns:a16="http://schemas.microsoft.com/office/drawing/2014/main" id="{AABB488D-9197-6A1C-FCDA-2D8EA8E4465E}"/>
                </a:ext>
              </a:extLst>
            </p:cNvPr>
            <p:cNvSpPr txBox="1"/>
            <p:nvPr/>
          </p:nvSpPr>
          <p:spPr>
            <a:xfrm>
              <a:off x="789204" y="5282083"/>
              <a:ext cx="2478564" cy="253916"/>
            </a:xfrm>
            <a:prstGeom prst="rect">
              <a:avLst/>
            </a:prstGeom>
            <a:noFill/>
          </p:spPr>
          <p:txBody>
            <a:bodyPr wrap="non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Placebo-RTX MYD88</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L265P</a:t>
              </a: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/CXCR4</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WHIM</a:t>
              </a:r>
            </a:p>
          </p:txBody>
        </p:sp>
        <p:sp>
          <p:nvSpPr>
            <p:cNvPr id="430" name="TextBox 429">
              <a:extLst>
                <a:ext uri="{FF2B5EF4-FFF2-40B4-BE49-F238E27FC236}">
                  <a16:creationId xmlns:a16="http://schemas.microsoft.com/office/drawing/2014/main" id="{D7383984-4C1A-FB0D-3C7A-D2C21E6AACC6}"/>
                </a:ext>
              </a:extLst>
            </p:cNvPr>
            <p:cNvSpPr txBox="1"/>
            <p:nvPr/>
          </p:nvSpPr>
          <p:spPr>
            <a:xfrm>
              <a:off x="899814" y="5448190"/>
              <a:ext cx="2367957" cy="253916"/>
            </a:xfrm>
            <a:prstGeom prst="rect">
              <a:avLst/>
            </a:prstGeom>
            <a:noFill/>
          </p:spPr>
          <p:txBody>
            <a:bodyPr wrap="non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Placebo-RTX MYD88</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L265P</a:t>
              </a: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/CXCR4</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WT</a:t>
              </a:r>
            </a:p>
          </p:txBody>
        </p:sp>
        <p:sp>
          <p:nvSpPr>
            <p:cNvPr id="431" name="TextBox 430">
              <a:extLst>
                <a:ext uri="{FF2B5EF4-FFF2-40B4-BE49-F238E27FC236}">
                  <a16:creationId xmlns:a16="http://schemas.microsoft.com/office/drawing/2014/main" id="{D1EECE78-7FA0-CE1A-CF5B-990A73E75FF9}"/>
                </a:ext>
              </a:extLst>
            </p:cNvPr>
            <p:cNvSpPr txBox="1"/>
            <p:nvPr/>
          </p:nvSpPr>
          <p:spPr>
            <a:xfrm>
              <a:off x="1018435" y="5615063"/>
              <a:ext cx="2249334" cy="253916"/>
            </a:xfrm>
            <a:prstGeom prst="rect">
              <a:avLst/>
            </a:prstGeom>
            <a:noFill/>
          </p:spPr>
          <p:txBody>
            <a:bodyPr wrap="none" rtlCol="0">
              <a:spAutoFit/>
            </a:bodyPr>
            <a:lstStyle/>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Placebo-RTX MYD88</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WT</a:t>
              </a: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/CXCR4</a:t>
              </a:r>
              <a:r>
                <a:rPr kumimoji="0" lang="en-US" sz="105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rPr>
                <a:t>WT</a:t>
              </a:r>
            </a:p>
          </p:txBody>
        </p:sp>
        <p:sp>
          <p:nvSpPr>
            <p:cNvPr id="438" name="Footer Placeholder 2">
              <a:extLst>
                <a:ext uri="{FF2B5EF4-FFF2-40B4-BE49-F238E27FC236}">
                  <a16:creationId xmlns:a16="http://schemas.microsoft.com/office/drawing/2014/main" id="{C4AD055C-4E0F-4657-A460-9E47AD85583A}"/>
                </a:ext>
              </a:extLst>
            </p:cNvPr>
            <p:cNvSpPr txBox="1">
              <a:spLocks/>
            </p:cNvSpPr>
            <p:nvPr/>
          </p:nvSpPr>
          <p:spPr>
            <a:xfrm>
              <a:off x="950573" y="5585398"/>
              <a:ext cx="5491328" cy="565629"/>
            </a:xfrm>
            <a:prstGeom prst="rect">
              <a:avLst/>
            </a:prstGeom>
            <a:noFill/>
            <a:ln>
              <a:noFill/>
            </a:ln>
            <a:effectLst/>
          </p:spPr>
          <p:txBody>
            <a:bodyPr vert="horz" wrap="square" lIns="51435" tIns="25718" rIns="51435" bIns="25718" numCol="1" anchor="b" anchorCtr="0" compatLnSpc="1">
              <a:prstTxWarp prst="textNoShape">
                <a:avLst/>
              </a:prstTxWarp>
              <a:normAutofit/>
            </a:bodyPr>
            <a:lstStyle>
              <a:defPPr>
                <a:defRPr lang="en-GB"/>
              </a:defPPr>
              <a:lvl1pPr marL="0" indent="0">
                <a:spcAft>
                  <a:spcPts val="0"/>
                </a:spcAft>
                <a:buClr>
                  <a:schemeClr val="bg2">
                    <a:lumMod val="75000"/>
                  </a:schemeClr>
                </a:buClr>
                <a:buNone/>
                <a:defRPr lang="en-US" sz="800" b="0">
                  <a:solidFill>
                    <a:srgbClr val="264D73"/>
                  </a:solidFill>
                  <a:latin typeface="Calibri" charset="0"/>
                  <a:cs typeface="Calibri"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514350" rtl="0" eaLnBrk="1" fontAlgn="auto" latinLnBrk="0" hangingPunct="1">
                <a:lnSpc>
                  <a:spcPct val="100000"/>
                </a:lnSpc>
                <a:spcBef>
                  <a:spcPts val="0"/>
                </a:spcBef>
                <a:spcAft>
                  <a:spcPts val="0"/>
                </a:spcAft>
                <a:buClr>
                  <a:srgbClr val="336699">
                    <a:lumMod val="75000"/>
                  </a:srgbClr>
                </a:buClr>
                <a:buSzTx/>
                <a:buFontTx/>
                <a:buNone/>
                <a:tabLst/>
                <a:defRPr/>
              </a:pPr>
              <a:r>
                <a:rPr kumimoji="0" lang="en-US" sz="1050" b="1" i="0" u="none" strike="noStrike" kern="1200" cap="none" spc="0" normalizeH="0" baseline="0" noProof="0">
                  <a:ln>
                    <a:noFill/>
                  </a:ln>
                  <a:solidFill>
                    <a:srgbClr val="264D73"/>
                  </a:solidFill>
                  <a:effectLst/>
                  <a:uLnTx/>
                  <a:uFillTx/>
                  <a:latin typeface="Arial" panose="020B0604020202020204" pitchFamily="34" charset="0"/>
                  <a:cs typeface="Arial" panose="020B0604020202020204" pitchFamily="34" charset="0"/>
                </a:rPr>
                <a:t>Kaplan-Meier curves are shown for timepoints with ≥10 patients at risk.</a:t>
              </a:r>
            </a:p>
          </p:txBody>
        </p:sp>
      </p:grpSp>
      <p:grpSp>
        <p:nvGrpSpPr>
          <p:cNvPr id="3" name="Group 2">
            <a:extLst>
              <a:ext uri="{FF2B5EF4-FFF2-40B4-BE49-F238E27FC236}">
                <a16:creationId xmlns:a16="http://schemas.microsoft.com/office/drawing/2014/main" id="{EE2E2E64-016A-2A57-2584-C2A018C0E8AD}"/>
              </a:ext>
            </a:extLst>
          </p:cNvPr>
          <p:cNvGrpSpPr/>
          <p:nvPr/>
        </p:nvGrpSpPr>
        <p:grpSpPr>
          <a:xfrm>
            <a:off x="2659570" y="1014360"/>
            <a:ext cx="9031199" cy="3521994"/>
            <a:chOff x="2678785" y="1199369"/>
            <a:chExt cx="9031199" cy="3327294"/>
          </a:xfrm>
        </p:grpSpPr>
        <p:sp>
          <p:nvSpPr>
            <p:cNvPr id="17" name="Freeform: Shape 16">
              <a:extLst>
                <a:ext uri="{FF2B5EF4-FFF2-40B4-BE49-F238E27FC236}">
                  <a16:creationId xmlns:a16="http://schemas.microsoft.com/office/drawing/2014/main" id="{E5BFA0D2-D2C2-D2D6-1C7E-D936F8DF537A}"/>
                </a:ext>
              </a:extLst>
            </p:cNvPr>
            <p:cNvSpPr/>
            <p:nvPr/>
          </p:nvSpPr>
          <p:spPr>
            <a:xfrm>
              <a:off x="3409487" y="1509255"/>
              <a:ext cx="6704453" cy="2503909"/>
            </a:xfrm>
            <a:custGeom>
              <a:avLst/>
              <a:gdLst>
                <a:gd name="connsiteX0" fmla="*/ 0 w 4240561"/>
                <a:gd name="connsiteY0" fmla="*/ 0 h 2828792"/>
                <a:gd name="connsiteX1" fmla="*/ 0 w 4240561"/>
                <a:gd name="connsiteY1" fmla="*/ 2828793 h 2828792"/>
                <a:gd name="connsiteX2" fmla="*/ 4240562 w 4240561"/>
                <a:gd name="connsiteY2" fmla="*/ 2828793 h 2828792"/>
              </a:gdLst>
              <a:ahLst/>
              <a:cxnLst>
                <a:cxn ang="0">
                  <a:pos x="connsiteX0" y="connsiteY0"/>
                </a:cxn>
                <a:cxn ang="0">
                  <a:pos x="connsiteX1" y="connsiteY1"/>
                </a:cxn>
                <a:cxn ang="0">
                  <a:pos x="connsiteX2" y="connsiteY2"/>
                </a:cxn>
              </a:cxnLst>
              <a:rect l="l" t="t" r="r" b="b"/>
              <a:pathLst>
                <a:path w="4240561" h="2828792">
                  <a:moveTo>
                    <a:pt x="0" y="0"/>
                  </a:moveTo>
                  <a:lnTo>
                    <a:pt x="0" y="2828793"/>
                  </a:lnTo>
                  <a:lnTo>
                    <a:pt x="4240562" y="2828793"/>
                  </a:lnTo>
                </a:path>
              </a:pathLst>
            </a:custGeom>
            <a:noFill/>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Freeform: Shape 17">
              <a:extLst>
                <a:ext uri="{FF2B5EF4-FFF2-40B4-BE49-F238E27FC236}">
                  <a16:creationId xmlns:a16="http://schemas.microsoft.com/office/drawing/2014/main" id="{C68BB2C0-656A-D3F8-C5CE-3B36B31BFA46}"/>
                </a:ext>
              </a:extLst>
            </p:cNvPr>
            <p:cNvSpPr/>
            <p:nvPr/>
          </p:nvSpPr>
          <p:spPr>
            <a:xfrm>
              <a:off x="3409488"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E5FCD60-61A3-5FDD-59CF-6C291B4F8179}"/>
                </a:ext>
              </a:extLst>
            </p:cNvPr>
            <p:cNvSpPr txBox="1"/>
            <p:nvPr/>
          </p:nvSpPr>
          <p:spPr>
            <a:xfrm>
              <a:off x="3310576" y="4038387"/>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0</a:t>
              </a:r>
            </a:p>
          </p:txBody>
        </p:sp>
        <p:sp>
          <p:nvSpPr>
            <p:cNvPr id="20" name="Freeform: Shape 19">
              <a:extLst>
                <a:ext uri="{FF2B5EF4-FFF2-40B4-BE49-F238E27FC236}">
                  <a16:creationId xmlns:a16="http://schemas.microsoft.com/office/drawing/2014/main" id="{AEEFAEA7-1850-615C-A9B4-7650BBC35919}"/>
                </a:ext>
              </a:extLst>
            </p:cNvPr>
            <p:cNvSpPr/>
            <p:nvPr/>
          </p:nvSpPr>
          <p:spPr>
            <a:xfrm>
              <a:off x="3744253"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6BCFD9D-D0F5-9CB2-FF6E-F52D45A0D1D0}"/>
                </a:ext>
              </a:extLst>
            </p:cNvPr>
            <p:cNvSpPr txBox="1"/>
            <p:nvPr/>
          </p:nvSpPr>
          <p:spPr>
            <a:xfrm>
              <a:off x="3645218" y="4038387"/>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a:t>
              </a:r>
            </a:p>
          </p:txBody>
        </p:sp>
        <p:sp>
          <p:nvSpPr>
            <p:cNvPr id="22" name="Freeform: Shape 21">
              <a:extLst>
                <a:ext uri="{FF2B5EF4-FFF2-40B4-BE49-F238E27FC236}">
                  <a16:creationId xmlns:a16="http://schemas.microsoft.com/office/drawing/2014/main" id="{597CE065-BDA7-053D-F72B-3559C2828FBF}"/>
                </a:ext>
              </a:extLst>
            </p:cNvPr>
            <p:cNvSpPr/>
            <p:nvPr/>
          </p:nvSpPr>
          <p:spPr>
            <a:xfrm>
              <a:off x="4078813"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054AA1F-17D0-9F12-785A-D4BCD4DD2973}"/>
                </a:ext>
              </a:extLst>
            </p:cNvPr>
            <p:cNvSpPr txBox="1"/>
            <p:nvPr/>
          </p:nvSpPr>
          <p:spPr>
            <a:xfrm>
              <a:off x="3979839" y="4038387"/>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6</a:t>
              </a:r>
            </a:p>
          </p:txBody>
        </p:sp>
        <p:sp>
          <p:nvSpPr>
            <p:cNvPr id="24" name="Freeform: Shape 23">
              <a:extLst>
                <a:ext uri="{FF2B5EF4-FFF2-40B4-BE49-F238E27FC236}">
                  <a16:creationId xmlns:a16="http://schemas.microsoft.com/office/drawing/2014/main" id="{626236B1-D2F1-DDD5-D6DC-438266725838}"/>
                </a:ext>
              </a:extLst>
            </p:cNvPr>
            <p:cNvSpPr/>
            <p:nvPr/>
          </p:nvSpPr>
          <p:spPr>
            <a:xfrm>
              <a:off x="4413370"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F893A51-67FC-5A1E-3BB5-2C74694B2E3E}"/>
                </a:ext>
              </a:extLst>
            </p:cNvPr>
            <p:cNvSpPr txBox="1"/>
            <p:nvPr/>
          </p:nvSpPr>
          <p:spPr>
            <a:xfrm>
              <a:off x="4314460" y="4038387"/>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9</a:t>
              </a:r>
            </a:p>
          </p:txBody>
        </p:sp>
        <p:sp>
          <p:nvSpPr>
            <p:cNvPr id="26" name="Freeform: Shape 25">
              <a:extLst>
                <a:ext uri="{FF2B5EF4-FFF2-40B4-BE49-F238E27FC236}">
                  <a16:creationId xmlns:a16="http://schemas.microsoft.com/office/drawing/2014/main" id="{CD874B77-A426-1FFC-5E62-335CC5CE8208}"/>
                </a:ext>
              </a:extLst>
            </p:cNvPr>
            <p:cNvSpPr/>
            <p:nvPr/>
          </p:nvSpPr>
          <p:spPr>
            <a:xfrm>
              <a:off x="4748137"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748278D-72F2-C577-2BEF-B23AB174C005}"/>
                </a:ext>
              </a:extLst>
            </p:cNvPr>
            <p:cNvSpPr txBox="1"/>
            <p:nvPr/>
          </p:nvSpPr>
          <p:spPr>
            <a:xfrm>
              <a:off x="4608669"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12</a:t>
              </a:r>
            </a:p>
          </p:txBody>
        </p:sp>
        <p:sp>
          <p:nvSpPr>
            <p:cNvPr id="196" name="Freeform: Shape 195">
              <a:extLst>
                <a:ext uri="{FF2B5EF4-FFF2-40B4-BE49-F238E27FC236}">
                  <a16:creationId xmlns:a16="http://schemas.microsoft.com/office/drawing/2014/main" id="{621FC0EA-736C-0012-6032-4C646709ED2F}"/>
                </a:ext>
              </a:extLst>
            </p:cNvPr>
            <p:cNvSpPr/>
            <p:nvPr/>
          </p:nvSpPr>
          <p:spPr>
            <a:xfrm>
              <a:off x="5082694"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7" name="TextBox 196">
              <a:extLst>
                <a:ext uri="{FF2B5EF4-FFF2-40B4-BE49-F238E27FC236}">
                  <a16:creationId xmlns:a16="http://schemas.microsoft.com/office/drawing/2014/main" id="{226FF189-AD59-AF5F-D79D-2E321327B5C7}"/>
                </a:ext>
              </a:extLst>
            </p:cNvPr>
            <p:cNvSpPr txBox="1"/>
            <p:nvPr/>
          </p:nvSpPr>
          <p:spPr>
            <a:xfrm>
              <a:off x="4943309"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15</a:t>
              </a:r>
            </a:p>
          </p:txBody>
        </p:sp>
        <p:sp>
          <p:nvSpPr>
            <p:cNvPr id="198" name="Freeform: Shape 197">
              <a:extLst>
                <a:ext uri="{FF2B5EF4-FFF2-40B4-BE49-F238E27FC236}">
                  <a16:creationId xmlns:a16="http://schemas.microsoft.com/office/drawing/2014/main" id="{0D68ED46-510D-5405-0CBC-4922EA6D39B7}"/>
                </a:ext>
              </a:extLst>
            </p:cNvPr>
            <p:cNvSpPr/>
            <p:nvPr/>
          </p:nvSpPr>
          <p:spPr>
            <a:xfrm>
              <a:off x="5417253"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9" name="TextBox 198">
              <a:extLst>
                <a:ext uri="{FF2B5EF4-FFF2-40B4-BE49-F238E27FC236}">
                  <a16:creationId xmlns:a16="http://schemas.microsoft.com/office/drawing/2014/main" id="{B3EC0111-9517-8160-D5BF-1134038173C7}"/>
                </a:ext>
              </a:extLst>
            </p:cNvPr>
            <p:cNvSpPr txBox="1"/>
            <p:nvPr/>
          </p:nvSpPr>
          <p:spPr>
            <a:xfrm>
              <a:off x="5277929"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18</a:t>
              </a:r>
            </a:p>
          </p:txBody>
        </p:sp>
        <p:sp>
          <p:nvSpPr>
            <p:cNvPr id="200" name="Freeform: Shape 199">
              <a:extLst>
                <a:ext uri="{FF2B5EF4-FFF2-40B4-BE49-F238E27FC236}">
                  <a16:creationId xmlns:a16="http://schemas.microsoft.com/office/drawing/2014/main" id="{94AC9EE0-8D63-C004-8CA8-30FC2F73F6CC}"/>
                </a:ext>
              </a:extLst>
            </p:cNvPr>
            <p:cNvSpPr/>
            <p:nvPr/>
          </p:nvSpPr>
          <p:spPr>
            <a:xfrm>
              <a:off x="5752018"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1" name="TextBox 200">
              <a:extLst>
                <a:ext uri="{FF2B5EF4-FFF2-40B4-BE49-F238E27FC236}">
                  <a16:creationId xmlns:a16="http://schemas.microsoft.com/office/drawing/2014/main" id="{69DFC370-AB37-8B0A-8248-D07719F65C5D}"/>
                </a:ext>
              </a:extLst>
            </p:cNvPr>
            <p:cNvSpPr txBox="1"/>
            <p:nvPr/>
          </p:nvSpPr>
          <p:spPr>
            <a:xfrm>
              <a:off x="5612549"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21</a:t>
              </a:r>
            </a:p>
          </p:txBody>
        </p:sp>
        <p:sp>
          <p:nvSpPr>
            <p:cNvPr id="202" name="Freeform: Shape 201">
              <a:extLst>
                <a:ext uri="{FF2B5EF4-FFF2-40B4-BE49-F238E27FC236}">
                  <a16:creationId xmlns:a16="http://schemas.microsoft.com/office/drawing/2014/main" id="{A41EDA9C-773A-C8A4-7469-D9E756D89C69}"/>
                </a:ext>
              </a:extLst>
            </p:cNvPr>
            <p:cNvSpPr/>
            <p:nvPr/>
          </p:nvSpPr>
          <p:spPr>
            <a:xfrm>
              <a:off x="6086577"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3" name="TextBox 202">
              <a:extLst>
                <a:ext uri="{FF2B5EF4-FFF2-40B4-BE49-F238E27FC236}">
                  <a16:creationId xmlns:a16="http://schemas.microsoft.com/office/drawing/2014/main" id="{1D13000D-C66F-C650-3659-2963CBF7D4C3}"/>
                </a:ext>
              </a:extLst>
            </p:cNvPr>
            <p:cNvSpPr txBox="1"/>
            <p:nvPr/>
          </p:nvSpPr>
          <p:spPr>
            <a:xfrm>
              <a:off x="5947192"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24</a:t>
              </a:r>
            </a:p>
          </p:txBody>
        </p:sp>
        <p:sp>
          <p:nvSpPr>
            <p:cNvPr id="204" name="Freeform: Shape 203">
              <a:extLst>
                <a:ext uri="{FF2B5EF4-FFF2-40B4-BE49-F238E27FC236}">
                  <a16:creationId xmlns:a16="http://schemas.microsoft.com/office/drawing/2014/main" id="{688CFFC4-C347-92E1-C1F4-8417CA240AB8}"/>
                </a:ext>
              </a:extLst>
            </p:cNvPr>
            <p:cNvSpPr/>
            <p:nvPr/>
          </p:nvSpPr>
          <p:spPr>
            <a:xfrm>
              <a:off x="6421134"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5" name="TextBox 204">
              <a:extLst>
                <a:ext uri="{FF2B5EF4-FFF2-40B4-BE49-F238E27FC236}">
                  <a16:creationId xmlns:a16="http://schemas.microsoft.com/office/drawing/2014/main" id="{9683614A-FD73-5AD7-123B-6A1C93B3987A}"/>
                </a:ext>
              </a:extLst>
            </p:cNvPr>
            <p:cNvSpPr txBox="1"/>
            <p:nvPr/>
          </p:nvSpPr>
          <p:spPr>
            <a:xfrm>
              <a:off x="6281811"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27</a:t>
              </a:r>
            </a:p>
          </p:txBody>
        </p:sp>
        <p:sp>
          <p:nvSpPr>
            <p:cNvPr id="206" name="Freeform: Shape 205">
              <a:extLst>
                <a:ext uri="{FF2B5EF4-FFF2-40B4-BE49-F238E27FC236}">
                  <a16:creationId xmlns:a16="http://schemas.microsoft.com/office/drawing/2014/main" id="{4DCEBE25-8749-E606-E565-44FEA0AC580B}"/>
                </a:ext>
              </a:extLst>
            </p:cNvPr>
            <p:cNvSpPr/>
            <p:nvPr/>
          </p:nvSpPr>
          <p:spPr>
            <a:xfrm>
              <a:off x="6755902"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7" name="TextBox 206">
              <a:extLst>
                <a:ext uri="{FF2B5EF4-FFF2-40B4-BE49-F238E27FC236}">
                  <a16:creationId xmlns:a16="http://schemas.microsoft.com/office/drawing/2014/main" id="{B7F1238B-B704-ABD4-679A-E44AEC9A6608}"/>
                </a:ext>
              </a:extLst>
            </p:cNvPr>
            <p:cNvSpPr txBox="1"/>
            <p:nvPr/>
          </p:nvSpPr>
          <p:spPr>
            <a:xfrm>
              <a:off x="6616432"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30</a:t>
              </a:r>
            </a:p>
          </p:txBody>
        </p:sp>
        <p:sp>
          <p:nvSpPr>
            <p:cNvPr id="208" name="Freeform: Shape 207">
              <a:extLst>
                <a:ext uri="{FF2B5EF4-FFF2-40B4-BE49-F238E27FC236}">
                  <a16:creationId xmlns:a16="http://schemas.microsoft.com/office/drawing/2014/main" id="{D87B7C12-B741-B8E4-A8CA-37B756EB9C62}"/>
                </a:ext>
              </a:extLst>
            </p:cNvPr>
            <p:cNvSpPr/>
            <p:nvPr/>
          </p:nvSpPr>
          <p:spPr>
            <a:xfrm>
              <a:off x="7090459"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9" name="TextBox 208">
              <a:extLst>
                <a:ext uri="{FF2B5EF4-FFF2-40B4-BE49-F238E27FC236}">
                  <a16:creationId xmlns:a16="http://schemas.microsoft.com/office/drawing/2014/main" id="{994841AE-A257-8156-4CCF-69747E5F4D6D}"/>
                </a:ext>
              </a:extLst>
            </p:cNvPr>
            <p:cNvSpPr txBox="1"/>
            <p:nvPr/>
          </p:nvSpPr>
          <p:spPr>
            <a:xfrm>
              <a:off x="6951052"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33</a:t>
              </a:r>
            </a:p>
          </p:txBody>
        </p:sp>
        <p:sp>
          <p:nvSpPr>
            <p:cNvPr id="210" name="Freeform: Shape 209">
              <a:extLst>
                <a:ext uri="{FF2B5EF4-FFF2-40B4-BE49-F238E27FC236}">
                  <a16:creationId xmlns:a16="http://schemas.microsoft.com/office/drawing/2014/main" id="{58E6F086-3D03-D85C-FB36-AD3CAD5B7EBF}"/>
                </a:ext>
              </a:extLst>
            </p:cNvPr>
            <p:cNvSpPr/>
            <p:nvPr/>
          </p:nvSpPr>
          <p:spPr>
            <a:xfrm>
              <a:off x="7425016"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1" name="TextBox 210">
              <a:extLst>
                <a:ext uri="{FF2B5EF4-FFF2-40B4-BE49-F238E27FC236}">
                  <a16:creationId xmlns:a16="http://schemas.microsoft.com/office/drawing/2014/main" id="{773F449E-C8A3-12B0-1B34-5B2A227EDAB6}"/>
                </a:ext>
              </a:extLst>
            </p:cNvPr>
            <p:cNvSpPr txBox="1"/>
            <p:nvPr/>
          </p:nvSpPr>
          <p:spPr>
            <a:xfrm>
              <a:off x="7285695"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36</a:t>
              </a:r>
            </a:p>
          </p:txBody>
        </p:sp>
        <p:sp>
          <p:nvSpPr>
            <p:cNvPr id="212" name="Freeform: Shape 211">
              <a:extLst>
                <a:ext uri="{FF2B5EF4-FFF2-40B4-BE49-F238E27FC236}">
                  <a16:creationId xmlns:a16="http://schemas.microsoft.com/office/drawing/2014/main" id="{0AC62D14-1AA3-7265-7CF3-B8ED0C7F1DAD}"/>
                </a:ext>
              </a:extLst>
            </p:cNvPr>
            <p:cNvSpPr/>
            <p:nvPr/>
          </p:nvSpPr>
          <p:spPr>
            <a:xfrm>
              <a:off x="7759783"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3" name="TextBox 212">
              <a:extLst>
                <a:ext uri="{FF2B5EF4-FFF2-40B4-BE49-F238E27FC236}">
                  <a16:creationId xmlns:a16="http://schemas.microsoft.com/office/drawing/2014/main" id="{07C42D46-396A-3228-CF9F-DC7CAD373E58}"/>
                </a:ext>
              </a:extLst>
            </p:cNvPr>
            <p:cNvSpPr txBox="1"/>
            <p:nvPr/>
          </p:nvSpPr>
          <p:spPr>
            <a:xfrm>
              <a:off x="7620315"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39</a:t>
              </a:r>
            </a:p>
          </p:txBody>
        </p:sp>
        <p:sp>
          <p:nvSpPr>
            <p:cNvPr id="214" name="Freeform: Shape 213">
              <a:extLst>
                <a:ext uri="{FF2B5EF4-FFF2-40B4-BE49-F238E27FC236}">
                  <a16:creationId xmlns:a16="http://schemas.microsoft.com/office/drawing/2014/main" id="{F9639D5B-1954-7954-4CA8-2BF7CC473D15}"/>
                </a:ext>
              </a:extLst>
            </p:cNvPr>
            <p:cNvSpPr/>
            <p:nvPr/>
          </p:nvSpPr>
          <p:spPr>
            <a:xfrm>
              <a:off x="8094340"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5" name="TextBox 214">
              <a:extLst>
                <a:ext uri="{FF2B5EF4-FFF2-40B4-BE49-F238E27FC236}">
                  <a16:creationId xmlns:a16="http://schemas.microsoft.com/office/drawing/2014/main" id="{3008A6E6-4C48-3747-52A7-CCD59ADB38AB}"/>
                </a:ext>
              </a:extLst>
            </p:cNvPr>
            <p:cNvSpPr txBox="1"/>
            <p:nvPr/>
          </p:nvSpPr>
          <p:spPr>
            <a:xfrm>
              <a:off x="7954935"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42</a:t>
              </a:r>
            </a:p>
          </p:txBody>
        </p:sp>
        <p:sp>
          <p:nvSpPr>
            <p:cNvPr id="216" name="Freeform: Shape 215">
              <a:extLst>
                <a:ext uri="{FF2B5EF4-FFF2-40B4-BE49-F238E27FC236}">
                  <a16:creationId xmlns:a16="http://schemas.microsoft.com/office/drawing/2014/main" id="{67EF9125-FE99-24E7-8A40-F44B3592D309}"/>
                </a:ext>
              </a:extLst>
            </p:cNvPr>
            <p:cNvSpPr/>
            <p:nvPr/>
          </p:nvSpPr>
          <p:spPr>
            <a:xfrm>
              <a:off x="8428899"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7" name="TextBox 216">
              <a:extLst>
                <a:ext uri="{FF2B5EF4-FFF2-40B4-BE49-F238E27FC236}">
                  <a16:creationId xmlns:a16="http://schemas.microsoft.com/office/drawing/2014/main" id="{E5970FA6-B412-BB01-3E65-5DB5EE425832}"/>
                </a:ext>
              </a:extLst>
            </p:cNvPr>
            <p:cNvSpPr txBox="1"/>
            <p:nvPr/>
          </p:nvSpPr>
          <p:spPr>
            <a:xfrm>
              <a:off x="8289576"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45</a:t>
              </a:r>
            </a:p>
          </p:txBody>
        </p:sp>
        <p:sp>
          <p:nvSpPr>
            <p:cNvPr id="218" name="Freeform: Shape 217">
              <a:extLst>
                <a:ext uri="{FF2B5EF4-FFF2-40B4-BE49-F238E27FC236}">
                  <a16:creationId xmlns:a16="http://schemas.microsoft.com/office/drawing/2014/main" id="{619EC4D6-DD9B-61ED-5564-D7C1610ED6D7}"/>
                </a:ext>
              </a:extLst>
            </p:cNvPr>
            <p:cNvSpPr/>
            <p:nvPr/>
          </p:nvSpPr>
          <p:spPr>
            <a:xfrm>
              <a:off x="8763665"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9" name="TextBox 218">
              <a:extLst>
                <a:ext uri="{FF2B5EF4-FFF2-40B4-BE49-F238E27FC236}">
                  <a16:creationId xmlns:a16="http://schemas.microsoft.com/office/drawing/2014/main" id="{E4C7869F-6CB5-C903-53CC-F5C9565332E9}"/>
                </a:ext>
              </a:extLst>
            </p:cNvPr>
            <p:cNvSpPr txBox="1"/>
            <p:nvPr/>
          </p:nvSpPr>
          <p:spPr>
            <a:xfrm>
              <a:off x="8624195"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48</a:t>
              </a:r>
            </a:p>
          </p:txBody>
        </p:sp>
        <p:sp>
          <p:nvSpPr>
            <p:cNvPr id="220" name="Freeform: Shape 219">
              <a:extLst>
                <a:ext uri="{FF2B5EF4-FFF2-40B4-BE49-F238E27FC236}">
                  <a16:creationId xmlns:a16="http://schemas.microsoft.com/office/drawing/2014/main" id="{066FBD2D-1CF8-1AD3-EAD5-50AD2CB17F6A}"/>
                </a:ext>
              </a:extLst>
            </p:cNvPr>
            <p:cNvSpPr/>
            <p:nvPr/>
          </p:nvSpPr>
          <p:spPr>
            <a:xfrm>
              <a:off x="9098223"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1" name="TextBox 220">
              <a:extLst>
                <a:ext uri="{FF2B5EF4-FFF2-40B4-BE49-F238E27FC236}">
                  <a16:creationId xmlns:a16="http://schemas.microsoft.com/office/drawing/2014/main" id="{53A384BA-0CE7-C9F6-F5EA-CA0CBD2F0E6A}"/>
                </a:ext>
              </a:extLst>
            </p:cNvPr>
            <p:cNvSpPr txBox="1"/>
            <p:nvPr/>
          </p:nvSpPr>
          <p:spPr>
            <a:xfrm>
              <a:off x="8958818"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51</a:t>
              </a:r>
            </a:p>
          </p:txBody>
        </p:sp>
        <p:sp>
          <p:nvSpPr>
            <p:cNvPr id="222" name="Freeform: Shape 221">
              <a:extLst>
                <a:ext uri="{FF2B5EF4-FFF2-40B4-BE49-F238E27FC236}">
                  <a16:creationId xmlns:a16="http://schemas.microsoft.com/office/drawing/2014/main" id="{FE9FE309-2D89-277B-F72F-A3580C204477}"/>
                </a:ext>
              </a:extLst>
            </p:cNvPr>
            <p:cNvSpPr/>
            <p:nvPr/>
          </p:nvSpPr>
          <p:spPr>
            <a:xfrm>
              <a:off x="9432783"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3" name="TextBox 222">
              <a:extLst>
                <a:ext uri="{FF2B5EF4-FFF2-40B4-BE49-F238E27FC236}">
                  <a16:creationId xmlns:a16="http://schemas.microsoft.com/office/drawing/2014/main" id="{9CEA07BE-B5EB-492C-CF24-61F01EEB63D0}"/>
                </a:ext>
              </a:extLst>
            </p:cNvPr>
            <p:cNvSpPr txBox="1"/>
            <p:nvPr/>
          </p:nvSpPr>
          <p:spPr>
            <a:xfrm>
              <a:off x="9293459"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54</a:t>
              </a:r>
            </a:p>
          </p:txBody>
        </p:sp>
        <p:sp>
          <p:nvSpPr>
            <p:cNvPr id="224" name="Freeform: Shape 223">
              <a:extLst>
                <a:ext uri="{FF2B5EF4-FFF2-40B4-BE49-F238E27FC236}">
                  <a16:creationId xmlns:a16="http://schemas.microsoft.com/office/drawing/2014/main" id="{B53AC90D-4EB2-ABA7-BC3D-15CBBC694D95}"/>
                </a:ext>
              </a:extLst>
            </p:cNvPr>
            <p:cNvSpPr/>
            <p:nvPr/>
          </p:nvSpPr>
          <p:spPr>
            <a:xfrm>
              <a:off x="9767548"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5" name="TextBox 224">
              <a:extLst>
                <a:ext uri="{FF2B5EF4-FFF2-40B4-BE49-F238E27FC236}">
                  <a16:creationId xmlns:a16="http://schemas.microsoft.com/office/drawing/2014/main" id="{B4BECFD9-6D8E-FE88-DB33-FC2DE9D273C4}"/>
                </a:ext>
              </a:extLst>
            </p:cNvPr>
            <p:cNvSpPr txBox="1"/>
            <p:nvPr/>
          </p:nvSpPr>
          <p:spPr>
            <a:xfrm>
              <a:off x="9628079"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57</a:t>
              </a:r>
            </a:p>
          </p:txBody>
        </p:sp>
        <p:sp>
          <p:nvSpPr>
            <p:cNvPr id="226" name="Freeform: Shape 225">
              <a:extLst>
                <a:ext uri="{FF2B5EF4-FFF2-40B4-BE49-F238E27FC236}">
                  <a16:creationId xmlns:a16="http://schemas.microsoft.com/office/drawing/2014/main" id="{93162993-0CE9-737B-846D-BD969A55E938}"/>
                </a:ext>
              </a:extLst>
            </p:cNvPr>
            <p:cNvSpPr/>
            <p:nvPr/>
          </p:nvSpPr>
          <p:spPr>
            <a:xfrm>
              <a:off x="10102106" y="4016304"/>
              <a:ext cx="20767" cy="42204"/>
            </a:xfrm>
            <a:custGeom>
              <a:avLst/>
              <a:gdLst>
                <a:gd name="connsiteX0" fmla="*/ 0 w 13135"/>
                <a:gd name="connsiteY0" fmla="*/ 47681 h 47680"/>
                <a:gd name="connsiteX1" fmla="*/ 0 w 13135"/>
                <a:gd name="connsiteY1" fmla="*/ 0 h 47680"/>
              </a:gdLst>
              <a:ahLst/>
              <a:cxnLst>
                <a:cxn ang="0">
                  <a:pos x="connsiteX0" y="connsiteY0"/>
                </a:cxn>
                <a:cxn ang="0">
                  <a:pos x="connsiteX1" y="connsiteY1"/>
                </a:cxn>
              </a:cxnLst>
              <a:rect l="l" t="t" r="r" b="b"/>
              <a:pathLst>
                <a:path w="13135" h="47680">
                  <a:moveTo>
                    <a:pt x="0" y="47681"/>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7" name="TextBox 226">
              <a:extLst>
                <a:ext uri="{FF2B5EF4-FFF2-40B4-BE49-F238E27FC236}">
                  <a16:creationId xmlns:a16="http://schemas.microsoft.com/office/drawing/2014/main" id="{A29BE23B-A209-13B7-91E5-9A5FA81DB801}"/>
                </a:ext>
              </a:extLst>
            </p:cNvPr>
            <p:cNvSpPr txBox="1"/>
            <p:nvPr/>
          </p:nvSpPr>
          <p:spPr>
            <a:xfrm>
              <a:off x="9962698" y="403838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60</a:t>
              </a:r>
            </a:p>
          </p:txBody>
        </p:sp>
        <p:sp>
          <p:nvSpPr>
            <p:cNvPr id="346" name="Freeform: Shape 345">
              <a:extLst>
                <a:ext uri="{FF2B5EF4-FFF2-40B4-BE49-F238E27FC236}">
                  <a16:creationId xmlns:a16="http://schemas.microsoft.com/office/drawing/2014/main" id="{CEB0A6F9-39B8-9961-BAB1-865103EF554A}"/>
                </a:ext>
              </a:extLst>
            </p:cNvPr>
            <p:cNvSpPr/>
            <p:nvPr/>
          </p:nvSpPr>
          <p:spPr>
            <a:xfrm>
              <a:off x="3334726" y="1514952"/>
              <a:ext cx="75593" cy="11627"/>
            </a:xfrm>
            <a:custGeom>
              <a:avLst/>
              <a:gdLst>
                <a:gd name="connsiteX0" fmla="*/ 47812 w 47812"/>
                <a:gd name="connsiteY0" fmla="*/ 0 h 13135"/>
                <a:gd name="connsiteX1" fmla="*/ 0 w 47812"/>
                <a:gd name="connsiteY1" fmla="*/ 0 h 13135"/>
              </a:gdLst>
              <a:ahLst/>
              <a:cxnLst>
                <a:cxn ang="0">
                  <a:pos x="connsiteX0" y="connsiteY0"/>
                </a:cxn>
                <a:cxn ang="0">
                  <a:pos x="connsiteX1" y="connsiteY1"/>
                </a:cxn>
              </a:cxnLst>
              <a:rect l="l" t="t" r="r" b="b"/>
              <a:pathLst>
                <a:path w="47812" h="13135">
                  <a:moveTo>
                    <a:pt x="47812"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7" name="Freeform: Shape 346">
              <a:extLst>
                <a:ext uri="{FF2B5EF4-FFF2-40B4-BE49-F238E27FC236}">
                  <a16:creationId xmlns:a16="http://schemas.microsoft.com/office/drawing/2014/main" id="{458D1AFD-60A0-DE07-47BB-535EDEEE7715}"/>
                </a:ext>
              </a:extLst>
            </p:cNvPr>
            <p:cNvSpPr/>
            <p:nvPr/>
          </p:nvSpPr>
          <p:spPr>
            <a:xfrm>
              <a:off x="3334726" y="1764807"/>
              <a:ext cx="75593" cy="11627"/>
            </a:xfrm>
            <a:custGeom>
              <a:avLst/>
              <a:gdLst>
                <a:gd name="connsiteX0" fmla="*/ 47812 w 47812"/>
                <a:gd name="connsiteY0" fmla="*/ 0 h 13135"/>
                <a:gd name="connsiteX1" fmla="*/ 0 w 47812"/>
                <a:gd name="connsiteY1" fmla="*/ 0 h 13135"/>
              </a:gdLst>
              <a:ahLst/>
              <a:cxnLst>
                <a:cxn ang="0">
                  <a:pos x="connsiteX0" y="connsiteY0"/>
                </a:cxn>
                <a:cxn ang="0">
                  <a:pos x="connsiteX1" y="connsiteY1"/>
                </a:cxn>
              </a:cxnLst>
              <a:rect l="l" t="t" r="r" b="b"/>
              <a:pathLst>
                <a:path w="47812" h="13135">
                  <a:moveTo>
                    <a:pt x="47812"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8" name="Freeform: Shape 347">
              <a:extLst>
                <a:ext uri="{FF2B5EF4-FFF2-40B4-BE49-F238E27FC236}">
                  <a16:creationId xmlns:a16="http://schemas.microsoft.com/office/drawing/2014/main" id="{0D2A54D7-83F2-5793-F0CE-670D242803C3}"/>
                </a:ext>
              </a:extLst>
            </p:cNvPr>
            <p:cNvSpPr/>
            <p:nvPr/>
          </p:nvSpPr>
          <p:spPr>
            <a:xfrm>
              <a:off x="3334726" y="2014664"/>
              <a:ext cx="75593" cy="11627"/>
            </a:xfrm>
            <a:custGeom>
              <a:avLst/>
              <a:gdLst>
                <a:gd name="connsiteX0" fmla="*/ 47812 w 47812"/>
                <a:gd name="connsiteY0" fmla="*/ 0 h 13135"/>
                <a:gd name="connsiteX1" fmla="*/ 0 w 47812"/>
                <a:gd name="connsiteY1" fmla="*/ 0 h 13135"/>
              </a:gdLst>
              <a:ahLst/>
              <a:cxnLst>
                <a:cxn ang="0">
                  <a:pos x="connsiteX0" y="connsiteY0"/>
                </a:cxn>
                <a:cxn ang="0">
                  <a:pos x="connsiteX1" y="connsiteY1"/>
                </a:cxn>
              </a:cxnLst>
              <a:rect l="l" t="t" r="r" b="b"/>
              <a:pathLst>
                <a:path w="47812" h="13135">
                  <a:moveTo>
                    <a:pt x="47812"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9" name="Freeform: Shape 348">
              <a:extLst>
                <a:ext uri="{FF2B5EF4-FFF2-40B4-BE49-F238E27FC236}">
                  <a16:creationId xmlns:a16="http://schemas.microsoft.com/office/drawing/2014/main" id="{01F92C07-5773-29D6-2107-3D20AC87666A}"/>
                </a:ext>
              </a:extLst>
            </p:cNvPr>
            <p:cNvSpPr/>
            <p:nvPr/>
          </p:nvSpPr>
          <p:spPr>
            <a:xfrm>
              <a:off x="3334726" y="2264405"/>
              <a:ext cx="75593" cy="11627"/>
            </a:xfrm>
            <a:custGeom>
              <a:avLst/>
              <a:gdLst>
                <a:gd name="connsiteX0" fmla="*/ 47812 w 47812"/>
                <a:gd name="connsiteY0" fmla="*/ 0 h 13135"/>
                <a:gd name="connsiteX1" fmla="*/ 0 w 47812"/>
                <a:gd name="connsiteY1" fmla="*/ 0 h 13135"/>
              </a:gdLst>
              <a:ahLst/>
              <a:cxnLst>
                <a:cxn ang="0">
                  <a:pos x="connsiteX0" y="connsiteY0"/>
                </a:cxn>
                <a:cxn ang="0">
                  <a:pos x="connsiteX1" y="connsiteY1"/>
                </a:cxn>
              </a:cxnLst>
              <a:rect l="l" t="t" r="r" b="b"/>
              <a:pathLst>
                <a:path w="47812" h="13135">
                  <a:moveTo>
                    <a:pt x="47812"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50" name="Freeform: Shape 349">
              <a:extLst>
                <a:ext uri="{FF2B5EF4-FFF2-40B4-BE49-F238E27FC236}">
                  <a16:creationId xmlns:a16="http://schemas.microsoft.com/office/drawing/2014/main" id="{EAEA5D8D-C8B8-1D17-16EB-C975E64E4AB6}"/>
                </a:ext>
              </a:extLst>
            </p:cNvPr>
            <p:cNvSpPr/>
            <p:nvPr/>
          </p:nvSpPr>
          <p:spPr>
            <a:xfrm>
              <a:off x="3334726" y="2514261"/>
              <a:ext cx="75593" cy="11627"/>
            </a:xfrm>
            <a:custGeom>
              <a:avLst/>
              <a:gdLst>
                <a:gd name="connsiteX0" fmla="*/ 47812 w 47812"/>
                <a:gd name="connsiteY0" fmla="*/ 0 h 13135"/>
                <a:gd name="connsiteX1" fmla="*/ 0 w 47812"/>
                <a:gd name="connsiteY1" fmla="*/ 0 h 13135"/>
              </a:gdLst>
              <a:ahLst/>
              <a:cxnLst>
                <a:cxn ang="0">
                  <a:pos x="connsiteX0" y="connsiteY0"/>
                </a:cxn>
                <a:cxn ang="0">
                  <a:pos x="connsiteX1" y="connsiteY1"/>
                </a:cxn>
              </a:cxnLst>
              <a:rect l="l" t="t" r="r" b="b"/>
              <a:pathLst>
                <a:path w="47812" h="13135">
                  <a:moveTo>
                    <a:pt x="47812"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51" name="Freeform: Shape 350">
              <a:extLst>
                <a:ext uri="{FF2B5EF4-FFF2-40B4-BE49-F238E27FC236}">
                  <a16:creationId xmlns:a16="http://schemas.microsoft.com/office/drawing/2014/main" id="{8CDD0335-9DF1-A035-DA5F-08721836CD37}"/>
                </a:ext>
              </a:extLst>
            </p:cNvPr>
            <p:cNvSpPr/>
            <p:nvPr/>
          </p:nvSpPr>
          <p:spPr>
            <a:xfrm>
              <a:off x="3334726" y="2764116"/>
              <a:ext cx="75593" cy="11627"/>
            </a:xfrm>
            <a:custGeom>
              <a:avLst/>
              <a:gdLst>
                <a:gd name="connsiteX0" fmla="*/ 47812 w 47812"/>
                <a:gd name="connsiteY0" fmla="*/ 0 h 13135"/>
                <a:gd name="connsiteX1" fmla="*/ 0 w 47812"/>
                <a:gd name="connsiteY1" fmla="*/ 0 h 13135"/>
              </a:gdLst>
              <a:ahLst/>
              <a:cxnLst>
                <a:cxn ang="0">
                  <a:pos x="connsiteX0" y="connsiteY0"/>
                </a:cxn>
                <a:cxn ang="0">
                  <a:pos x="connsiteX1" y="connsiteY1"/>
                </a:cxn>
              </a:cxnLst>
              <a:rect l="l" t="t" r="r" b="b"/>
              <a:pathLst>
                <a:path w="47812" h="13135">
                  <a:moveTo>
                    <a:pt x="47812"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52" name="Freeform: Shape 351">
              <a:extLst>
                <a:ext uri="{FF2B5EF4-FFF2-40B4-BE49-F238E27FC236}">
                  <a16:creationId xmlns:a16="http://schemas.microsoft.com/office/drawing/2014/main" id="{2C304430-F69E-B0E7-78F6-623C453B55E2}"/>
                </a:ext>
              </a:extLst>
            </p:cNvPr>
            <p:cNvSpPr/>
            <p:nvPr/>
          </p:nvSpPr>
          <p:spPr>
            <a:xfrm>
              <a:off x="3334726" y="3013972"/>
              <a:ext cx="75593" cy="11627"/>
            </a:xfrm>
            <a:custGeom>
              <a:avLst/>
              <a:gdLst>
                <a:gd name="connsiteX0" fmla="*/ 47812 w 47812"/>
                <a:gd name="connsiteY0" fmla="*/ 0 h 13135"/>
                <a:gd name="connsiteX1" fmla="*/ 0 w 47812"/>
                <a:gd name="connsiteY1" fmla="*/ 0 h 13135"/>
              </a:gdLst>
              <a:ahLst/>
              <a:cxnLst>
                <a:cxn ang="0">
                  <a:pos x="connsiteX0" y="connsiteY0"/>
                </a:cxn>
                <a:cxn ang="0">
                  <a:pos x="connsiteX1" y="connsiteY1"/>
                </a:cxn>
              </a:cxnLst>
              <a:rect l="l" t="t" r="r" b="b"/>
              <a:pathLst>
                <a:path w="47812" h="13135">
                  <a:moveTo>
                    <a:pt x="47812"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53" name="Freeform: Shape 352">
              <a:extLst>
                <a:ext uri="{FF2B5EF4-FFF2-40B4-BE49-F238E27FC236}">
                  <a16:creationId xmlns:a16="http://schemas.microsoft.com/office/drawing/2014/main" id="{77D9C0F6-AD81-595C-4CF5-BC9AF7333E52}"/>
                </a:ext>
              </a:extLst>
            </p:cNvPr>
            <p:cNvSpPr/>
            <p:nvPr/>
          </p:nvSpPr>
          <p:spPr>
            <a:xfrm>
              <a:off x="3334726" y="3263712"/>
              <a:ext cx="75593" cy="11627"/>
            </a:xfrm>
            <a:custGeom>
              <a:avLst/>
              <a:gdLst>
                <a:gd name="connsiteX0" fmla="*/ 47812 w 47812"/>
                <a:gd name="connsiteY0" fmla="*/ 0 h 13135"/>
                <a:gd name="connsiteX1" fmla="*/ 0 w 47812"/>
                <a:gd name="connsiteY1" fmla="*/ 0 h 13135"/>
              </a:gdLst>
              <a:ahLst/>
              <a:cxnLst>
                <a:cxn ang="0">
                  <a:pos x="connsiteX0" y="connsiteY0"/>
                </a:cxn>
                <a:cxn ang="0">
                  <a:pos x="connsiteX1" y="connsiteY1"/>
                </a:cxn>
              </a:cxnLst>
              <a:rect l="l" t="t" r="r" b="b"/>
              <a:pathLst>
                <a:path w="47812" h="13135">
                  <a:moveTo>
                    <a:pt x="47812"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54" name="Freeform: Shape 353">
              <a:extLst>
                <a:ext uri="{FF2B5EF4-FFF2-40B4-BE49-F238E27FC236}">
                  <a16:creationId xmlns:a16="http://schemas.microsoft.com/office/drawing/2014/main" id="{DE71F055-635C-BCFA-95E6-9C5F4F265EA4}"/>
                </a:ext>
              </a:extLst>
            </p:cNvPr>
            <p:cNvSpPr/>
            <p:nvPr/>
          </p:nvSpPr>
          <p:spPr>
            <a:xfrm>
              <a:off x="3334726" y="3513568"/>
              <a:ext cx="75593" cy="11627"/>
            </a:xfrm>
            <a:custGeom>
              <a:avLst/>
              <a:gdLst>
                <a:gd name="connsiteX0" fmla="*/ 47812 w 47812"/>
                <a:gd name="connsiteY0" fmla="*/ 0 h 13135"/>
                <a:gd name="connsiteX1" fmla="*/ 0 w 47812"/>
                <a:gd name="connsiteY1" fmla="*/ 0 h 13135"/>
              </a:gdLst>
              <a:ahLst/>
              <a:cxnLst>
                <a:cxn ang="0">
                  <a:pos x="connsiteX0" y="connsiteY0"/>
                </a:cxn>
                <a:cxn ang="0">
                  <a:pos x="connsiteX1" y="connsiteY1"/>
                </a:cxn>
              </a:cxnLst>
              <a:rect l="l" t="t" r="r" b="b"/>
              <a:pathLst>
                <a:path w="47812" h="13135">
                  <a:moveTo>
                    <a:pt x="47812"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55" name="Freeform: Shape 354">
              <a:extLst>
                <a:ext uri="{FF2B5EF4-FFF2-40B4-BE49-F238E27FC236}">
                  <a16:creationId xmlns:a16="http://schemas.microsoft.com/office/drawing/2014/main" id="{2F8541FD-5E0C-9E4B-BD93-D91EA7EC8473}"/>
                </a:ext>
              </a:extLst>
            </p:cNvPr>
            <p:cNvSpPr/>
            <p:nvPr/>
          </p:nvSpPr>
          <p:spPr>
            <a:xfrm>
              <a:off x="3334726" y="3763424"/>
              <a:ext cx="75593" cy="11627"/>
            </a:xfrm>
            <a:custGeom>
              <a:avLst/>
              <a:gdLst>
                <a:gd name="connsiteX0" fmla="*/ 47812 w 47812"/>
                <a:gd name="connsiteY0" fmla="*/ 0 h 13135"/>
                <a:gd name="connsiteX1" fmla="*/ 0 w 47812"/>
                <a:gd name="connsiteY1" fmla="*/ 0 h 13135"/>
              </a:gdLst>
              <a:ahLst/>
              <a:cxnLst>
                <a:cxn ang="0">
                  <a:pos x="connsiteX0" y="connsiteY0"/>
                </a:cxn>
                <a:cxn ang="0">
                  <a:pos x="connsiteX1" y="connsiteY1"/>
                </a:cxn>
              </a:cxnLst>
              <a:rect l="l" t="t" r="r" b="b"/>
              <a:pathLst>
                <a:path w="47812" h="13135">
                  <a:moveTo>
                    <a:pt x="47812"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56" name="Freeform: Shape 355">
              <a:extLst>
                <a:ext uri="{FF2B5EF4-FFF2-40B4-BE49-F238E27FC236}">
                  <a16:creationId xmlns:a16="http://schemas.microsoft.com/office/drawing/2014/main" id="{D11D3A65-448C-7AAA-DCB6-BE60BFA4EDC0}"/>
                </a:ext>
              </a:extLst>
            </p:cNvPr>
            <p:cNvSpPr/>
            <p:nvPr/>
          </p:nvSpPr>
          <p:spPr>
            <a:xfrm>
              <a:off x="3334726" y="4013164"/>
              <a:ext cx="75593" cy="11627"/>
            </a:xfrm>
            <a:custGeom>
              <a:avLst/>
              <a:gdLst>
                <a:gd name="connsiteX0" fmla="*/ 47812 w 47812"/>
                <a:gd name="connsiteY0" fmla="*/ 0 h 13135"/>
                <a:gd name="connsiteX1" fmla="*/ 0 w 47812"/>
                <a:gd name="connsiteY1" fmla="*/ 0 h 13135"/>
              </a:gdLst>
              <a:ahLst/>
              <a:cxnLst>
                <a:cxn ang="0">
                  <a:pos x="connsiteX0" y="connsiteY0"/>
                </a:cxn>
                <a:cxn ang="0">
                  <a:pos x="connsiteX1" y="connsiteY1"/>
                </a:cxn>
              </a:cxnLst>
              <a:rect l="l" t="t" r="r" b="b"/>
              <a:pathLst>
                <a:path w="47812" h="13135">
                  <a:moveTo>
                    <a:pt x="47812" y="0"/>
                  </a:moveTo>
                  <a:lnTo>
                    <a:pt x="0" y="0"/>
                  </a:lnTo>
                </a:path>
              </a:pathLst>
            </a:custGeom>
            <a:ln w="25400" cap="flat">
              <a:solidFill>
                <a:srgbClr val="000000"/>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57" name="TextBox 356">
              <a:extLst>
                <a:ext uri="{FF2B5EF4-FFF2-40B4-BE49-F238E27FC236}">
                  <a16:creationId xmlns:a16="http://schemas.microsoft.com/office/drawing/2014/main" id="{EF8213EB-EB22-FAA1-5B57-685A4283731D}"/>
                </a:ext>
              </a:extLst>
            </p:cNvPr>
            <p:cNvSpPr txBox="1"/>
            <p:nvPr/>
          </p:nvSpPr>
          <p:spPr>
            <a:xfrm>
              <a:off x="3113585" y="3931921"/>
              <a:ext cx="26000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0</a:t>
              </a:r>
            </a:p>
          </p:txBody>
        </p:sp>
        <p:sp>
          <p:nvSpPr>
            <p:cNvPr id="358" name="TextBox 357">
              <a:extLst>
                <a:ext uri="{FF2B5EF4-FFF2-40B4-BE49-F238E27FC236}">
                  <a16:creationId xmlns:a16="http://schemas.microsoft.com/office/drawing/2014/main" id="{BC600E52-47A2-A40B-29A2-6D5826248CE0}"/>
                </a:ext>
              </a:extLst>
            </p:cNvPr>
            <p:cNvSpPr txBox="1"/>
            <p:nvPr/>
          </p:nvSpPr>
          <p:spPr>
            <a:xfrm>
              <a:off x="3032740" y="3682253"/>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10</a:t>
              </a:r>
            </a:p>
          </p:txBody>
        </p:sp>
        <p:sp>
          <p:nvSpPr>
            <p:cNvPr id="359" name="TextBox 358">
              <a:extLst>
                <a:ext uri="{FF2B5EF4-FFF2-40B4-BE49-F238E27FC236}">
                  <a16:creationId xmlns:a16="http://schemas.microsoft.com/office/drawing/2014/main" id="{451C3BFB-96C5-9799-DC7E-749C078F934B}"/>
                </a:ext>
              </a:extLst>
            </p:cNvPr>
            <p:cNvSpPr txBox="1"/>
            <p:nvPr/>
          </p:nvSpPr>
          <p:spPr>
            <a:xfrm>
              <a:off x="3032740" y="3432594"/>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20</a:t>
              </a:r>
            </a:p>
          </p:txBody>
        </p:sp>
        <p:sp>
          <p:nvSpPr>
            <p:cNvPr id="360" name="TextBox 359">
              <a:extLst>
                <a:ext uri="{FF2B5EF4-FFF2-40B4-BE49-F238E27FC236}">
                  <a16:creationId xmlns:a16="http://schemas.microsoft.com/office/drawing/2014/main" id="{254D6701-8C29-02FB-D230-36F93A862B8B}"/>
                </a:ext>
              </a:extLst>
            </p:cNvPr>
            <p:cNvSpPr txBox="1"/>
            <p:nvPr/>
          </p:nvSpPr>
          <p:spPr>
            <a:xfrm>
              <a:off x="3032740" y="318294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30</a:t>
              </a:r>
            </a:p>
          </p:txBody>
        </p:sp>
        <p:sp>
          <p:nvSpPr>
            <p:cNvPr id="361" name="TextBox 360">
              <a:extLst>
                <a:ext uri="{FF2B5EF4-FFF2-40B4-BE49-F238E27FC236}">
                  <a16:creationId xmlns:a16="http://schemas.microsoft.com/office/drawing/2014/main" id="{61D37039-1DD8-F59A-50E1-DB53A07C743F}"/>
                </a:ext>
              </a:extLst>
            </p:cNvPr>
            <p:cNvSpPr txBox="1"/>
            <p:nvPr/>
          </p:nvSpPr>
          <p:spPr>
            <a:xfrm>
              <a:off x="3032740" y="2933277"/>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40</a:t>
              </a:r>
            </a:p>
          </p:txBody>
        </p:sp>
        <p:sp>
          <p:nvSpPr>
            <p:cNvPr id="362" name="TextBox 361">
              <a:extLst>
                <a:ext uri="{FF2B5EF4-FFF2-40B4-BE49-F238E27FC236}">
                  <a16:creationId xmlns:a16="http://schemas.microsoft.com/office/drawing/2014/main" id="{DF20A326-B4FE-D3B1-B1A1-37D092A76E38}"/>
                </a:ext>
              </a:extLst>
            </p:cNvPr>
            <p:cNvSpPr txBox="1"/>
            <p:nvPr/>
          </p:nvSpPr>
          <p:spPr>
            <a:xfrm>
              <a:off x="3032740" y="268363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50</a:t>
              </a:r>
            </a:p>
          </p:txBody>
        </p:sp>
        <p:sp>
          <p:nvSpPr>
            <p:cNvPr id="363" name="TextBox 362">
              <a:extLst>
                <a:ext uri="{FF2B5EF4-FFF2-40B4-BE49-F238E27FC236}">
                  <a16:creationId xmlns:a16="http://schemas.microsoft.com/office/drawing/2014/main" id="{336D9BF4-08CA-E043-ADCA-8A991E9F83A2}"/>
                </a:ext>
              </a:extLst>
            </p:cNvPr>
            <p:cNvSpPr txBox="1"/>
            <p:nvPr/>
          </p:nvSpPr>
          <p:spPr>
            <a:xfrm>
              <a:off x="3032740" y="2433959"/>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60</a:t>
              </a:r>
            </a:p>
          </p:txBody>
        </p:sp>
        <p:sp>
          <p:nvSpPr>
            <p:cNvPr id="364" name="TextBox 363">
              <a:extLst>
                <a:ext uri="{FF2B5EF4-FFF2-40B4-BE49-F238E27FC236}">
                  <a16:creationId xmlns:a16="http://schemas.microsoft.com/office/drawing/2014/main" id="{39FCE85D-26C5-F26C-0E8D-3FBDC383305F}"/>
                </a:ext>
              </a:extLst>
            </p:cNvPr>
            <p:cNvSpPr txBox="1"/>
            <p:nvPr/>
          </p:nvSpPr>
          <p:spPr>
            <a:xfrm>
              <a:off x="3032740" y="2184300"/>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70</a:t>
              </a:r>
            </a:p>
          </p:txBody>
        </p:sp>
        <p:sp>
          <p:nvSpPr>
            <p:cNvPr id="365" name="TextBox 364">
              <a:extLst>
                <a:ext uri="{FF2B5EF4-FFF2-40B4-BE49-F238E27FC236}">
                  <a16:creationId xmlns:a16="http://schemas.microsoft.com/office/drawing/2014/main" id="{D41F3CDE-1EAA-A0EA-B6AE-68873B004BC5}"/>
                </a:ext>
              </a:extLst>
            </p:cNvPr>
            <p:cNvSpPr txBox="1"/>
            <p:nvPr/>
          </p:nvSpPr>
          <p:spPr>
            <a:xfrm>
              <a:off x="3032740" y="1934643"/>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80</a:t>
              </a:r>
            </a:p>
          </p:txBody>
        </p:sp>
        <p:sp>
          <p:nvSpPr>
            <p:cNvPr id="366" name="TextBox 365">
              <a:extLst>
                <a:ext uri="{FF2B5EF4-FFF2-40B4-BE49-F238E27FC236}">
                  <a16:creationId xmlns:a16="http://schemas.microsoft.com/office/drawing/2014/main" id="{9FD22562-453A-A451-6DFB-35C310BE6476}"/>
                </a:ext>
              </a:extLst>
            </p:cNvPr>
            <p:cNvSpPr txBox="1"/>
            <p:nvPr/>
          </p:nvSpPr>
          <p:spPr>
            <a:xfrm>
              <a:off x="3032740" y="1684986"/>
              <a:ext cx="335348"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90</a:t>
              </a:r>
            </a:p>
          </p:txBody>
        </p:sp>
        <p:sp>
          <p:nvSpPr>
            <p:cNvPr id="367" name="TextBox 366">
              <a:extLst>
                <a:ext uri="{FF2B5EF4-FFF2-40B4-BE49-F238E27FC236}">
                  <a16:creationId xmlns:a16="http://schemas.microsoft.com/office/drawing/2014/main" id="{F6A07B62-D831-1594-B84F-921E75AF56D9}"/>
                </a:ext>
              </a:extLst>
            </p:cNvPr>
            <p:cNvSpPr txBox="1"/>
            <p:nvPr/>
          </p:nvSpPr>
          <p:spPr>
            <a:xfrm>
              <a:off x="2951894" y="1435339"/>
              <a:ext cx="410690"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100</a:t>
              </a:r>
            </a:p>
          </p:txBody>
        </p:sp>
        <p:sp>
          <p:nvSpPr>
            <p:cNvPr id="368" name="Freeform: Shape 367">
              <a:extLst>
                <a:ext uri="{FF2B5EF4-FFF2-40B4-BE49-F238E27FC236}">
                  <a16:creationId xmlns:a16="http://schemas.microsoft.com/office/drawing/2014/main" id="{B0C390C3-6E19-3417-3A40-4C22604B3907}"/>
                </a:ext>
              </a:extLst>
            </p:cNvPr>
            <p:cNvSpPr/>
            <p:nvPr/>
          </p:nvSpPr>
          <p:spPr>
            <a:xfrm>
              <a:off x="3409487" y="1509255"/>
              <a:ext cx="6247784" cy="938849"/>
            </a:xfrm>
            <a:custGeom>
              <a:avLst/>
              <a:gdLst>
                <a:gd name="connsiteX0" fmla="*/ 0 w 3951718"/>
                <a:gd name="connsiteY0" fmla="*/ 0 h 1060665"/>
                <a:gd name="connsiteX1" fmla="*/ 583202 w 3951718"/>
                <a:gd name="connsiteY1" fmla="*/ 0 h 1060665"/>
                <a:gd name="connsiteX2" fmla="*/ 583202 w 3951718"/>
                <a:gd name="connsiteY2" fmla="*/ 115852 h 1060665"/>
                <a:gd name="connsiteX3" fmla="*/ 790869 w 3951718"/>
                <a:gd name="connsiteY3" fmla="*/ 115852 h 1060665"/>
                <a:gd name="connsiteX4" fmla="*/ 790869 w 3951718"/>
                <a:gd name="connsiteY4" fmla="*/ 228946 h 1060665"/>
                <a:gd name="connsiteX5" fmla="*/ 897527 w 3951718"/>
                <a:gd name="connsiteY5" fmla="*/ 228946 h 1060665"/>
                <a:gd name="connsiteX6" fmla="*/ 897527 w 3951718"/>
                <a:gd name="connsiteY6" fmla="*/ 344930 h 1060665"/>
                <a:gd name="connsiteX7" fmla="*/ 1032951 w 3951718"/>
                <a:gd name="connsiteY7" fmla="*/ 344930 h 1060665"/>
                <a:gd name="connsiteX8" fmla="*/ 1032951 w 3951718"/>
                <a:gd name="connsiteY8" fmla="*/ 455265 h 1060665"/>
                <a:gd name="connsiteX9" fmla="*/ 1044115 w 3951718"/>
                <a:gd name="connsiteY9" fmla="*/ 455265 h 1060665"/>
                <a:gd name="connsiteX10" fmla="*/ 1044115 w 3951718"/>
                <a:gd name="connsiteY10" fmla="*/ 568359 h 1060665"/>
                <a:gd name="connsiteX11" fmla="*/ 2058414 w 3951718"/>
                <a:gd name="connsiteY11" fmla="*/ 568359 h 1060665"/>
                <a:gd name="connsiteX12" fmla="*/ 2058414 w 3951718"/>
                <a:gd name="connsiteY12" fmla="*/ 688021 h 1060665"/>
                <a:gd name="connsiteX13" fmla="*/ 2076015 w 3951718"/>
                <a:gd name="connsiteY13" fmla="*/ 688021 h 1060665"/>
                <a:gd name="connsiteX14" fmla="*/ 2076015 w 3951718"/>
                <a:gd name="connsiteY14" fmla="*/ 805712 h 1060665"/>
                <a:gd name="connsiteX15" fmla="*/ 2359735 w 3951718"/>
                <a:gd name="connsiteY15" fmla="*/ 805712 h 1060665"/>
                <a:gd name="connsiteX16" fmla="*/ 2359735 w 3951718"/>
                <a:gd name="connsiteY16" fmla="*/ 933649 h 1060665"/>
                <a:gd name="connsiteX17" fmla="*/ 2467312 w 3951718"/>
                <a:gd name="connsiteY17" fmla="*/ 933649 h 1060665"/>
                <a:gd name="connsiteX18" fmla="*/ 2467312 w 3951718"/>
                <a:gd name="connsiteY18" fmla="*/ 1060666 h 1060665"/>
                <a:gd name="connsiteX19" fmla="*/ 3951719 w 3951718"/>
                <a:gd name="connsiteY19" fmla="*/ 1060666 h 106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1718" h="1060665">
                  <a:moveTo>
                    <a:pt x="0" y="0"/>
                  </a:moveTo>
                  <a:lnTo>
                    <a:pt x="583202" y="0"/>
                  </a:lnTo>
                  <a:lnTo>
                    <a:pt x="583202" y="115852"/>
                  </a:lnTo>
                  <a:lnTo>
                    <a:pt x="790869" y="115852"/>
                  </a:lnTo>
                  <a:lnTo>
                    <a:pt x="790869" y="228946"/>
                  </a:lnTo>
                  <a:lnTo>
                    <a:pt x="897527" y="228946"/>
                  </a:lnTo>
                  <a:lnTo>
                    <a:pt x="897527" y="344930"/>
                  </a:lnTo>
                  <a:lnTo>
                    <a:pt x="1032951" y="344930"/>
                  </a:lnTo>
                  <a:lnTo>
                    <a:pt x="1032951" y="455265"/>
                  </a:lnTo>
                  <a:lnTo>
                    <a:pt x="1044115" y="455265"/>
                  </a:lnTo>
                  <a:lnTo>
                    <a:pt x="1044115" y="568359"/>
                  </a:lnTo>
                  <a:lnTo>
                    <a:pt x="2058414" y="568359"/>
                  </a:lnTo>
                  <a:lnTo>
                    <a:pt x="2058414" y="688021"/>
                  </a:lnTo>
                  <a:lnTo>
                    <a:pt x="2076015" y="688021"/>
                  </a:lnTo>
                  <a:lnTo>
                    <a:pt x="2076015" y="805712"/>
                  </a:lnTo>
                  <a:lnTo>
                    <a:pt x="2359735" y="805712"/>
                  </a:lnTo>
                  <a:lnTo>
                    <a:pt x="2359735" y="933649"/>
                  </a:lnTo>
                  <a:lnTo>
                    <a:pt x="2467312" y="933649"/>
                  </a:lnTo>
                  <a:lnTo>
                    <a:pt x="2467312" y="1060666"/>
                  </a:lnTo>
                  <a:lnTo>
                    <a:pt x="3951719" y="1060666"/>
                  </a:lnTo>
                </a:path>
              </a:pathLst>
            </a:custGeom>
            <a:noFill/>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9" name="Freeform: Shape 368">
              <a:extLst>
                <a:ext uri="{FF2B5EF4-FFF2-40B4-BE49-F238E27FC236}">
                  <a16:creationId xmlns:a16="http://schemas.microsoft.com/office/drawing/2014/main" id="{5EFE3E9D-6714-9CB8-DD6A-CEB195C207E7}"/>
                </a:ext>
              </a:extLst>
            </p:cNvPr>
            <p:cNvSpPr/>
            <p:nvPr/>
          </p:nvSpPr>
          <p:spPr>
            <a:xfrm>
              <a:off x="3926381" y="1466586"/>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0" name="Freeform: Shape 369">
              <a:extLst>
                <a:ext uri="{FF2B5EF4-FFF2-40B4-BE49-F238E27FC236}">
                  <a16:creationId xmlns:a16="http://schemas.microsoft.com/office/drawing/2014/main" id="{F44311F0-F87C-000F-1BAB-081C55F9B0B5}"/>
                </a:ext>
              </a:extLst>
            </p:cNvPr>
            <p:cNvSpPr/>
            <p:nvPr/>
          </p:nvSpPr>
          <p:spPr>
            <a:xfrm>
              <a:off x="6232985" y="196618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1" name="Freeform: Shape 370">
              <a:extLst>
                <a:ext uri="{FF2B5EF4-FFF2-40B4-BE49-F238E27FC236}">
                  <a16:creationId xmlns:a16="http://schemas.microsoft.com/office/drawing/2014/main" id="{00ED2C0A-C41C-83F3-0BDC-8163A709A12B}"/>
                </a:ext>
              </a:extLst>
            </p:cNvPr>
            <p:cNvSpPr/>
            <p:nvPr/>
          </p:nvSpPr>
          <p:spPr>
            <a:xfrm>
              <a:off x="7102503" y="217464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2" name="Freeform: Shape 371">
              <a:extLst>
                <a:ext uri="{FF2B5EF4-FFF2-40B4-BE49-F238E27FC236}">
                  <a16:creationId xmlns:a16="http://schemas.microsoft.com/office/drawing/2014/main" id="{F1EA7B50-0E53-3033-04A1-6FAABF3A3F69}"/>
                </a:ext>
              </a:extLst>
            </p:cNvPr>
            <p:cNvSpPr/>
            <p:nvPr/>
          </p:nvSpPr>
          <p:spPr>
            <a:xfrm>
              <a:off x="7343402"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3" name="Freeform: Shape 372">
              <a:extLst>
                <a:ext uri="{FF2B5EF4-FFF2-40B4-BE49-F238E27FC236}">
                  <a16:creationId xmlns:a16="http://schemas.microsoft.com/office/drawing/2014/main" id="{B8A2DE84-D608-7088-AC1A-E870E3EB1C96}"/>
                </a:ext>
              </a:extLst>
            </p:cNvPr>
            <p:cNvSpPr/>
            <p:nvPr/>
          </p:nvSpPr>
          <p:spPr>
            <a:xfrm>
              <a:off x="8532942"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4" name="Freeform: Shape 373">
              <a:extLst>
                <a:ext uri="{FF2B5EF4-FFF2-40B4-BE49-F238E27FC236}">
                  <a16:creationId xmlns:a16="http://schemas.microsoft.com/office/drawing/2014/main" id="{FDA4C40B-F513-6110-29C7-CA9EB3754ADB}"/>
                </a:ext>
              </a:extLst>
            </p:cNvPr>
            <p:cNvSpPr/>
            <p:nvPr/>
          </p:nvSpPr>
          <p:spPr>
            <a:xfrm>
              <a:off x="8589013"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5" name="Freeform: Shape 374">
              <a:extLst>
                <a:ext uri="{FF2B5EF4-FFF2-40B4-BE49-F238E27FC236}">
                  <a16:creationId xmlns:a16="http://schemas.microsoft.com/office/drawing/2014/main" id="{DDAB817F-5E67-C6C4-084A-6AD501627F89}"/>
                </a:ext>
              </a:extLst>
            </p:cNvPr>
            <p:cNvSpPr/>
            <p:nvPr/>
          </p:nvSpPr>
          <p:spPr>
            <a:xfrm>
              <a:off x="8723584"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6" name="Freeform: Shape 375">
              <a:extLst>
                <a:ext uri="{FF2B5EF4-FFF2-40B4-BE49-F238E27FC236}">
                  <a16:creationId xmlns:a16="http://schemas.microsoft.com/office/drawing/2014/main" id="{03DE2172-5B96-8ACA-45CE-99951C2CC8C1}"/>
                </a:ext>
              </a:extLst>
            </p:cNvPr>
            <p:cNvSpPr/>
            <p:nvPr/>
          </p:nvSpPr>
          <p:spPr>
            <a:xfrm>
              <a:off x="8737499"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7" name="Freeform: Shape 376">
              <a:extLst>
                <a:ext uri="{FF2B5EF4-FFF2-40B4-BE49-F238E27FC236}">
                  <a16:creationId xmlns:a16="http://schemas.microsoft.com/office/drawing/2014/main" id="{1F48D7FC-C757-111E-B1AB-F64958449664}"/>
                </a:ext>
              </a:extLst>
            </p:cNvPr>
            <p:cNvSpPr/>
            <p:nvPr/>
          </p:nvSpPr>
          <p:spPr>
            <a:xfrm>
              <a:off x="8750581"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8" name="Freeform: Shape 377">
              <a:extLst>
                <a:ext uri="{FF2B5EF4-FFF2-40B4-BE49-F238E27FC236}">
                  <a16:creationId xmlns:a16="http://schemas.microsoft.com/office/drawing/2014/main" id="{62DB1BAC-A53D-D67B-BF63-AD23C758723F}"/>
                </a:ext>
              </a:extLst>
            </p:cNvPr>
            <p:cNvSpPr/>
            <p:nvPr/>
          </p:nvSpPr>
          <p:spPr>
            <a:xfrm>
              <a:off x="8944131"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9" name="Freeform: Shape 378">
              <a:extLst>
                <a:ext uri="{FF2B5EF4-FFF2-40B4-BE49-F238E27FC236}">
                  <a16:creationId xmlns:a16="http://schemas.microsoft.com/office/drawing/2014/main" id="{46929134-8F9B-366C-7D9F-5C5BBF62A179}"/>
                </a:ext>
              </a:extLst>
            </p:cNvPr>
            <p:cNvSpPr/>
            <p:nvPr/>
          </p:nvSpPr>
          <p:spPr>
            <a:xfrm>
              <a:off x="9140379"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0" name="Freeform: Shape 379">
              <a:extLst>
                <a:ext uri="{FF2B5EF4-FFF2-40B4-BE49-F238E27FC236}">
                  <a16:creationId xmlns:a16="http://schemas.microsoft.com/office/drawing/2014/main" id="{12729C0C-3E7A-642B-91AB-61580C216FDE}"/>
                </a:ext>
              </a:extLst>
            </p:cNvPr>
            <p:cNvSpPr/>
            <p:nvPr/>
          </p:nvSpPr>
          <p:spPr>
            <a:xfrm>
              <a:off x="9178799"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1" name="Freeform: Shape 380">
              <a:extLst>
                <a:ext uri="{FF2B5EF4-FFF2-40B4-BE49-F238E27FC236}">
                  <a16:creationId xmlns:a16="http://schemas.microsoft.com/office/drawing/2014/main" id="{155ACDD0-E0C1-13C6-C90E-067FEB115B37}"/>
                </a:ext>
              </a:extLst>
            </p:cNvPr>
            <p:cNvSpPr/>
            <p:nvPr/>
          </p:nvSpPr>
          <p:spPr>
            <a:xfrm>
              <a:off x="9552608"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2" name="Freeform: Shape 381">
              <a:extLst>
                <a:ext uri="{FF2B5EF4-FFF2-40B4-BE49-F238E27FC236}">
                  <a16:creationId xmlns:a16="http://schemas.microsoft.com/office/drawing/2014/main" id="{0E03AC82-97B4-CBA0-108C-3E39BE01B26C}"/>
                </a:ext>
              </a:extLst>
            </p:cNvPr>
            <p:cNvSpPr/>
            <p:nvPr/>
          </p:nvSpPr>
          <p:spPr>
            <a:xfrm>
              <a:off x="9572959"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3" name="Freeform: Shape 382">
              <a:extLst>
                <a:ext uri="{FF2B5EF4-FFF2-40B4-BE49-F238E27FC236}">
                  <a16:creationId xmlns:a16="http://schemas.microsoft.com/office/drawing/2014/main" id="{E0DFA9D6-927F-6D84-2179-FF7F54FDCD28}"/>
                </a:ext>
              </a:extLst>
            </p:cNvPr>
            <p:cNvSpPr/>
            <p:nvPr/>
          </p:nvSpPr>
          <p:spPr>
            <a:xfrm>
              <a:off x="9592689" y="2399738"/>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4" name="Freeform: Shape 383">
              <a:extLst>
                <a:ext uri="{FF2B5EF4-FFF2-40B4-BE49-F238E27FC236}">
                  <a16:creationId xmlns:a16="http://schemas.microsoft.com/office/drawing/2014/main" id="{8C2DF862-03C4-BECF-BC36-4497D8FF73FF}"/>
                </a:ext>
              </a:extLst>
            </p:cNvPr>
            <p:cNvSpPr/>
            <p:nvPr/>
          </p:nvSpPr>
          <p:spPr>
            <a:xfrm>
              <a:off x="3416341" y="1466586"/>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5" name="Freeform: Shape 384">
              <a:extLst>
                <a:ext uri="{FF2B5EF4-FFF2-40B4-BE49-F238E27FC236}">
                  <a16:creationId xmlns:a16="http://schemas.microsoft.com/office/drawing/2014/main" id="{E44B18BC-3332-FD03-236E-C65BAB6C9854}"/>
                </a:ext>
              </a:extLst>
            </p:cNvPr>
            <p:cNvSpPr/>
            <p:nvPr/>
          </p:nvSpPr>
          <p:spPr>
            <a:xfrm>
              <a:off x="3411774" y="1509256"/>
              <a:ext cx="6230550" cy="1872235"/>
            </a:xfrm>
            <a:custGeom>
              <a:avLst/>
              <a:gdLst>
                <a:gd name="connsiteX0" fmla="*/ 0 w 3940817"/>
                <a:gd name="connsiteY0" fmla="*/ 0 h 2115158"/>
                <a:gd name="connsiteX1" fmla="*/ 35990 w 3940817"/>
                <a:gd name="connsiteY1" fmla="*/ 0 h 2115158"/>
                <a:gd name="connsiteX2" fmla="*/ 35990 w 3940817"/>
                <a:gd name="connsiteY2" fmla="*/ 84197 h 2115158"/>
                <a:gd name="connsiteX3" fmla="*/ 70273 w 3940817"/>
                <a:gd name="connsiteY3" fmla="*/ 84197 h 2115158"/>
                <a:gd name="connsiteX4" fmla="*/ 70273 w 3940817"/>
                <a:gd name="connsiteY4" fmla="*/ 250225 h 2115158"/>
                <a:gd name="connsiteX5" fmla="*/ 79993 w 3940817"/>
                <a:gd name="connsiteY5" fmla="*/ 250225 h 2115158"/>
                <a:gd name="connsiteX6" fmla="*/ 79993 w 3940817"/>
                <a:gd name="connsiteY6" fmla="*/ 332451 h 2115158"/>
                <a:gd name="connsiteX7" fmla="*/ 146326 w 3940817"/>
                <a:gd name="connsiteY7" fmla="*/ 332451 h 2115158"/>
                <a:gd name="connsiteX8" fmla="*/ 146326 w 3940817"/>
                <a:gd name="connsiteY8" fmla="*/ 418618 h 2115158"/>
                <a:gd name="connsiteX9" fmla="*/ 271898 w 3940817"/>
                <a:gd name="connsiteY9" fmla="*/ 418618 h 2115158"/>
                <a:gd name="connsiteX10" fmla="*/ 271898 w 3940817"/>
                <a:gd name="connsiteY10" fmla="*/ 508726 h 2115158"/>
                <a:gd name="connsiteX11" fmla="*/ 278860 w 3940817"/>
                <a:gd name="connsiteY11" fmla="*/ 508726 h 2115158"/>
                <a:gd name="connsiteX12" fmla="*/ 278860 w 3940817"/>
                <a:gd name="connsiteY12" fmla="*/ 596863 h 2115158"/>
                <a:gd name="connsiteX13" fmla="*/ 309728 w 3940817"/>
                <a:gd name="connsiteY13" fmla="*/ 596863 h 2115158"/>
                <a:gd name="connsiteX14" fmla="*/ 309728 w 3940817"/>
                <a:gd name="connsiteY14" fmla="*/ 686445 h 2115158"/>
                <a:gd name="connsiteX15" fmla="*/ 396026 w 3940817"/>
                <a:gd name="connsiteY15" fmla="*/ 686445 h 2115158"/>
                <a:gd name="connsiteX16" fmla="*/ 396026 w 3940817"/>
                <a:gd name="connsiteY16" fmla="*/ 774056 h 2115158"/>
                <a:gd name="connsiteX17" fmla="*/ 480091 w 3940817"/>
                <a:gd name="connsiteY17" fmla="*/ 774056 h 2115158"/>
                <a:gd name="connsiteX18" fmla="*/ 480091 w 3940817"/>
                <a:gd name="connsiteY18" fmla="*/ 864426 h 2115158"/>
                <a:gd name="connsiteX19" fmla="*/ 534865 w 3940817"/>
                <a:gd name="connsiteY19" fmla="*/ 864426 h 2115158"/>
                <a:gd name="connsiteX20" fmla="*/ 534865 w 3940817"/>
                <a:gd name="connsiteY20" fmla="*/ 954008 h 2115158"/>
                <a:gd name="connsiteX21" fmla="*/ 554042 w 3940817"/>
                <a:gd name="connsiteY21" fmla="*/ 954008 h 2115158"/>
                <a:gd name="connsiteX22" fmla="*/ 554042 w 3940817"/>
                <a:gd name="connsiteY22" fmla="*/ 1040700 h 2115158"/>
                <a:gd name="connsiteX23" fmla="*/ 798094 w 3940817"/>
                <a:gd name="connsiteY23" fmla="*/ 1040700 h 2115158"/>
                <a:gd name="connsiteX24" fmla="*/ 798094 w 3940817"/>
                <a:gd name="connsiteY24" fmla="*/ 1137638 h 2115158"/>
                <a:gd name="connsiteX25" fmla="*/ 816352 w 3940817"/>
                <a:gd name="connsiteY25" fmla="*/ 1137638 h 2115158"/>
                <a:gd name="connsiteX26" fmla="*/ 816352 w 3940817"/>
                <a:gd name="connsiteY26" fmla="*/ 1232343 h 2115158"/>
                <a:gd name="connsiteX27" fmla="*/ 1066183 w 3940817"/>
                <a:gd name="connsiteY27" fmla="*/ 1232343 h 2115158"/>
                <a:gd name="connsiteX28" fmla="*/ 1066183 w 3940817"/>
                <a:gd name="connsiteY28" fmla="*/ 1325997 h 2115158"/>
                <a:gd name="connsiteX29" fmla="*/ 1222360 w 3940817"/>
                <a:gd name="connsiteY29" fmla="*/ 1325997 h 2115158"/>
                <a:gd name="connsiteX30" fmla="*/ 1222360 w 3940817"/>
                <a:gd name="connsiteY30" fmla="*/ 1419782 h 2115158"/>
                <a:gd name="connsiteX31" fmla="*/ 1808320 w 3940817"/>
                <a:gd name="connsiteY31" fmla="*/ 1419782 h 2115158"/>
                <a:gd name="connsiteX32" fmla="*/ 1808320 w 3940817"/>
                <a:gd name="connsiteY32" fmla="*/ 1512910 h 2115158"/>
                <a:gd name="connsiteX33" fmla="*/ 1938359 w 3940817"/>
                <a:gd name="connsiteY33" fmla="*/ 1512910 h 2115158"/>
                <a:gd name="connsiteX34" fmla="*/ 1938359 w 3940817"/>
                <a:gd name="connsiteY34" fmla="*/ 1607089 h 2115158"/>
                <a:gd name="connsiteX35" fmla="*/ 1949523 w 3940817"/>
                <a:gd name="connsiteY35" fmla="*/ 1607089 h 2115158"/>
                <a:gd name="connsiteX36" fmla="*/ 1949523 w 3940817"/>
                <a:gd name="connsiteY36" fmla="*/ 1703502 h 2115158"/>
                <a:gd name="connsiteX37" fmla="*/ 2176500 w 3940817"/>
                <a:gd name="connsiteY37" fmla="*/ 1703502 h 2115158"/>
                <a:gd name="connsiteX38" fmla="*/ 2176500 w 3940817"/>
                <a:gd name="connsiteY38" fmla="*/ 1797681 h 2115158"/>
                <a:gd name="connsiteX39" fmla="*/ 2207105 w 3940817"/>
                <a:gd name="connsiteY39" fmla="*/ 1797681 h 2115158"/>
                <a:gd name="connsiteX40" fmla="*/ 2207105 w 3940817"/>
                <a:gd name="connsiteY40" fmla="*/ 1891203 h 2115158"/>
                <a:gd name="connsiteX41" fmla="*/ 2655277 w 3940817"/>
                <a:gd name="connsiteY41" fmla="*/ 1891203 h 2115158"/>
                <a:gd name="connsiteX42" fmla="*/ 2655277 w 3940817"/>
                <a:gd name="connsiteY42" fmla="*/ 1995234 h 2115158"/>
                <a:gd name="connsiteX43" fmla="*/ 3183837 w 3940817"/>
                <a:gd name="connsiteY43" fmla="*/ 1995234 h 2115158"/>
                <a:gd name="connsiteX44" fmla="*/ 3183837 w 3940817"/>
                <a:gd name="connsiteY44" fmla="*/ 2115158 h 2115158"/>
                <a:gd name="connsiteX45" fmla="*/ 3940817 w 3940817"/>
                <a:gd name="connsiteY45" fmla="*/ 2115158 h 211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940817" h="2115158">
                  <a:moveTo>
                    <a:pt x="0" y="0"/>
                  </a:moveTo>
                  <a:lnTo>
                    <a:pt x="35990" y="0"/>
                  </a:lnTo>
                  <a:lnTo>
                    <a:pt x="35990" y="84197"/>
                  </a:lnTo>
                  <a:lnTo>
                    <a:pt x="70273" y="84197"/>
                  </a:lnTo>
                  <a:lnTo>
                    <a:pt x="70273" y="250225"/>
                  </a:lnTo>
                  <a:lnTo>
                    <a:pt x="79993" y="250225"/>
                  </a:lnTo>
                  <a:lnTo>
                    <a:pt x="79993" y="332451"/>
                  </a:lnTo>
                  <a:lnTo>
                    <a:pt x="146326" y="332451"/>
                  </a:lnTo>
                  <a:lnTo>
                    <a:pt x="146326" y="418618"/>
                  </a:lnTo>
                  <a:lnTo>
                    <a:pt x="271898" y="418618"/>
                  </a:lnTo>
                  <a:lnTo>
                    <a:pt x="271898" y="508726"/>
                  </a:lnTo>
                  <a:lnTo>
                    <a:pt x="278860" y="508726"/>
                  </a:lnTo>
                  <a:lnTo>
                    <a:pt x="278860" y="596863"/>
                  </a:lnTo>
                  <a:lnTo>
                    <a:pt x="309728" y="596863"/>
                  </a:lnTo>
                  <a:lnTo>
                    <a:pt x="309728" y="686445"/>
                  </a:lnTo>
                  <a:lnTo>
                    <a:pt x="396026" y="686445"/>
                  </a:lnTo>
                  <a:lnTo>
                    <a:pt x="396026" y="774056"/>
                  </a:lnTo>
                  <a:lnTo>
                    <a:pt x="480091" y="774056"/>
                  </a:lnTo>
                  <a:lnTo>
                    <a:pt x="480091" y="864426"/>
                  </a:lnTo>
                  <a:lnTo>
                    <a:pt x="534865" y="864426"/>
                  </a:lnTo>
                  <a:lnTo>
                    <a:pt x="534865" y="954008"/>
                  </a:lnTo>
                  <a:lnTo>
                    <a:pt x="554042" y="954008"/>
                  </a:lnTo>
                  <a:lnTo>
                    <a:pt x="554042" y="1040700"/>
                  </a:lnTo>
                  <a:lnTo>
                    <a:pt x="798094" y="1040700"/>
                  </a:lnTo>
                  <a:lnTo>
                    <a:pt x="798094" y="1137638"/>
                  </a:lnTo>
                  <a:lnTo>
                    <a:pt x="816352" y="1137638"/>
                  </a:lnTo>
                  <a:lnTo>
                    <a:pt x="816352" y="1232343"/>
                  </a:lnTo>
                  <a:lnTo>
                    <a:pt x="1066183" y="1232343"/>
                  </a:lnTo>
                  <a:lnTo>
                    <a:pt x="1066183" y="1325997"/>
                  </a:lnTo>
                  <a:lnTo>
                    <a:pt x="1222360" y="1325997"/>
                  </a:lnTo>
                  <a:lnTo>
                    <a:pt x="1222360" y="1419782"/>
                  </a:lnTo>
                  <a:lnTo>
                    <a:pt x="1808320" y="1419782"/>
                  </a:lnTo>
                  <a:lnTo>
                    <a:pt x="1808320" y="1512910"/>
                  </a:lnTo>
                  <a:lnTo>
                    <a:pt x="1938359" y="1512910"/>
                  </a:lnTo>
                  <a:lnTo>
                    <a:pt x="1938359" y="1607089"/>
                  </a:lnTo>
                  <a:lnTo>
                    <a:pt x="1949523" y="1607089"/>
                  </a:lnTo>
                  <a:lnTo>
                    <a:pt x="1949523" y="1703502"/>
                  </a:lnTo>
                  <a:lnTo>
                    <a:pt x="2176500" y="1703502"/>
                  </a:lnTo>
                  <a:lnTo>
                    <a:pt x="2176500" y="1797681"/>
                  </a:lnTo>
                  <a:lnTo>
                    <a:pt x="2207105" y="1797681"/>
                  </a:lnTo>
                  <a:lnTo>
                    <a:pt x="2207105" y="1891203"/>
                  </a:lnTo>
                  <a:lnTo>
                    <a:pt x="2655277" y="1891203"/>
                  </a:lnTo>
                  <a:lnTo>
                    <a:pt x="2655277" y="1995234"/>
                  </a:lnTo>
                  <a:lnTo>
                    <a:pt x="3183837" y="1995234"/>
                  </a:lnTo>
                  <a:lnTo>
                    <a:pt x="3183837" y="2115158"/>
                  </a:lnTo>
                  <a:lnTo>
                    <a:pt x="3940817" y="2115158"/>
                  </a:lnTo>
                </a:path>
              </a:pathLst>
            </a:custGeom>
            <a:noFill/>
            <a:ln w="25400" cap="flat">
              <a:solidFill>
                <a:srgbClr val="9B002F"/>
              </a:solidFill>
              <a:prstDash val="sysDash"/>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6" name="Freeform: Shape 385">
              <a:extLst>
                <a:ext uri="{FF2B5EF4-FFF2-40B4-BE49-F238E27FC236}">
                  <a16:creationId xmlns:a16="http://schemas.microsoft.com/office/drawing/2014/main" id="{CE91AACC-AEFA-4FF7-6DE5-839BBC5B1F40}"/>
                </a:ext>
              </a:extLst>
            </p:cNvPr>
            <p:cNvSpPr/>
            <p:nvPr/>
          </p:nvSpPr>
          <p:spPr>
            <a:xfrm>
              <a:off x="8944131" y="3333124"/>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7" name="Freeform: Shape 386">
              <a:extLst>
                <a:ext uri="{FF2B5EF4-FFF2-40B4-BE49-F238E27FC236}">
                  <a16:creationId xmlns:a16="http://schemas.microsoft.com/office/drawing/2014/main" id="{A3126417-7016-3AC4-FC44-50FC1B6B103E}"/>
                </a:ext>
              </a:extLst>
            </p:cNvPr>
            <p:cNvSpPr/>
            <p:nvPr/>
          </p:nvSpPr>
          <p:spPr>
            <a:xfrm>
              <a:off x="8739574" y="3333124"/>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8" name="Freeform: Shape 387">
              <a:extLst>
                <a:ext uri="{FF2B5EF4-FFF2-40B4-BE49-F238E27FC236}">
                  <a16:creationId xmlns:a16="http://schemas.microsoft.com/office/drawing/2014/main" id="{AF6ECBFD-C6CC-4595-BF94-6A81F810712F}"/>
                </a:ext>
              </a:extLst>
            </p:cNvPr>
            <p:cNvSpPr/>
            <p:nvPr/>
          </p:nvSpPr>
          <p:spPr>
            <a:xfrm>
              <a:off x="8686827" y="3333124"/>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9" name="Freeform: Shape 388">
              <a:extLst>
                <a:ext uri="{FF2B5EF4-FFF2-40B4-BE49-F238E27FC236}">
                  <a16:creationId xmlns:a16="http://schemas.microsoft.com/office/drawing/2014/main" id="{9123F582-DA28-F64F-1812-63548559AFB6}"/>
                </a:ext>
              </a:extLst>
            </p:cNvPr>
            <p:cNvSpPr/>
            <p:nvPr/>
          </p:nvSpPr>
          <p:spPr>
            <a:xfrm>
              <a:off x="8478948" y="3333124"/>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0" name="Freeform: Shape 389">
              <a:extLst>
                <a:ext uri="{FF2B5EF4-FFF2-40B4-BE49-F238E27FC236}">
                  <a16:creationId xmlns:a16="http://schemas.microsoft.com/office/drawing/2014/main" id="{92A6AC54-B124-598B-AA61-EB291BD69098}"/>
                </a:ext>
              </a:extLst>
            </p:cNvPr>
            <p:cNvSpPr/>
            <p:nvPr/>
          </p:nvSpPr>
          <p:spPr>
            <a:xfrm>
              <a:off x="8249264" y="3231392"/>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1" name="Freeform: Shape 390">
              <a:extLst>
                <a:ext uri="{FF2B5EF4-FFF2-40B4-BE49-F238E27FC236}">
                  <a16:creationId xmlns:a16="http://schemas.microsoft.com/office/drawing/2014/main" id="{675C66D2-14B4-74C3-A003-3A84DA0587F9}"/>
                </a:ext>
              </a:extLst>
            </p:cNvPr>
            <p:cNvSpPr/>
            <p:nvPr/>
          </p:nvSpPr>
          <p:spPr>
            <a:xfrm>
              <a:off x="7522623" y="313454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2" name="Freeform: Shape 391">
              <a:extLst>
                <a:ext uri="{FF2B5EF4-FFF2-40B4-BE49-F238E27FC236}">
                  <a16:creationId xmlns:a16="http://schemas.microsoft.com/office/drawing/2014/main" id="{980BA408-A18D-488B-5604-6AC71D5F0BE0}"/>
                </a:ext>
              </a:extLst>
            </p:cNvPr>
            <p:cNvSpPr/>
            <p:nvPr/>
          </p:nvSpPr>
          <p:spPr>
            <a:xfrm>
              <a:off x="4427078" y="2380671"/>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3" name="Freeform: Shape 392">
              <a:extLst>
                <a:ext uri="{FF2B5EF4-FFF2-40B4-BE49-F238E27FC236}">
                  <a16:creationId xmlns:a16="http://schemas.microsoft.com/office/drawing/2014/main" id="{8C274DF1-5F80-54E0-A210-B908554043B1}"/>
                </a:ext>
              </a:extLst>
            </p:cNvPr>
            <p:cNvSpPr/>
            <p:nvPr/>
          </p:nvSpPr>
          <p:spPr>
            <a:xfrm>
              <a:off x="8665851" y="3456831"/>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4" name="Freeform: Shape 393">
              <a:extLst>
                <a:ext uri="{FF2B5EF4-FFF2-40B4-BE49-F238E27FC236}">
                  <a16:creationId xmlns:a16="http://schemas.microsoft.com/office/drawing/2014/main" id="{4E46B5ED-C2BB-9188-FB32-D825372F73B6}"/>
                </a:ext>
              </a:extLst>
            </p:cNvPr>
            <p:cNvSpPr/>
            <p:nvPr/>
          </p:nvSpPr>
          <p:spPr>
            <a:xfrm>
              <a:off x="6205987" y="2942586"/>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5" name="Freeform: Shape 394">
              <a:extLst>
                <a:ext uri="{FF2B5EF4-FFF2-40B4-BE49-F238E27FC236}">
                  <a16:creationId xmlns:a16="http://schemas.microsoft.com/office/drawing/2014/main" id="{A8E7D97C-FBA7-253B-0CDC-7B8C87577127}"/>
                </a:ext>
              </a:extLst>
            </p:cNvPr>
            <p:cNvSpPr/>
            <p:nvPr/>
          </p:nvSpPr>
          <p:spPr>
            <a:xfrm>
              <a:off x="8752035" y="3456831"/>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22346B"/>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6" name="Freeform: Shape 395">
              <a:extLst>
                <a:ext uri="{FF2B5EF4-FFF2-40B4-BE49-F238E27FC236}">
                  <a16:creationId xmlns:a16="http://schemas.microsoft.com/office/drawing/2014/main" id="{2EA14B70-5916-3AAA-0FCE-A74E4F9E7CAF}"/>
                </a:ext>
              </a:extLst>
            </p:cNvPr>
            <p:cNvSpPr/>
            <p:nvPr/>
          </p:nvSpPr>
          <p:spPr>
            <a:xfrm>
              <a:off x="3403674" y="1509256"/>
              <a:ext cx="6241555" cy="1995942"/>
            </a:xfrm>
            <a:custGeom>
              <a:avLst/>
              <a:gdLst>
                <a:gd name="connsiteX0" fmla="*/ 0 w 3947779"/>
                <a:gd name="connsiteY0" fmla="*/ 0 h 2254916"/>
                <a:gd name="connsiteX1" fmla="*/ 41113 w 3947779"/>
                <a:gd name="connsiteY1" fmla="*/ 0 h 2254916"/>
                <a:gd name="connsiteX2" fmla="*/ 41113 w 3947779"/>
                <a:gd name="connsiteY2" fmla="*/ 84197 h 2254916"/>
                <a:gd name="connsiteX3" fmla="*/ 75396 w 3947779"/>
                <a:gd name="connsiteY3" fmla="*/ 84197 h 2254916"/>
                <a:gd name="connsiteX4" fmla="*/ 75396 w 3947779"/>
                <a:gd name="connsiteY4" fmla="*/ 95887 h 2254916"/>
                <a:gd name="connsiteX5" fmla="*/ 84197 w 3947779"/>
                <a:gd name="connsiteY5" fmla="*/ 95887 h 2254916"/>
                <a:gd name="connsiteX6" fmla="*/ 84197 w 3947779"/>
                <a:gd name="connsiteY6" fmla="*/ 133322 h 2254916"/>
                <a:gd name="connsiteX7" fmla="*/ 209374 w 3947779"/>
                <a:gd name="connsiteY7" fmla="*/ 133322 h 2254916"/>
                <a:gd name="connsiteX8" fmla="*/ 209374 w 3947779"/>
                <a:gd name="connsiteY8" fmla="*/ 260471 h 2254916"/>
                <a:gd name="connsiteX9" fmla="*/ 267958 w 3947779"/>
                <a:gd name="connsiteY9" fmla="*/ 260471 h 2254916"/>
                <a:gd name="connsiteX10" fmla="*/ 267958 w 3947779"/>
                <a:gd name="connsiteY10" fmla="*/ 388933 h 2254916"/>
                <a:gd name="connsiteX11" fmla="*/ 324964 w 3947779"/>
                <a:gd name="connsiteY11" fmla="*/ 388933 h 2254916"/>
                <a:gd name="connsiteX12" fmla="*/ 324964 w 3947779"/>
                <a:gd name="connsiteY12" fmla="*/ 518052 h 2254916"/>
                <a:gd name="connsiteX13" fmla="*/ 398258 w 3947779"/>
                <a:gd name="connsiteY13" fmla="*/ 518052 h 2254916"/>
                <a:gd name="connsiteX14" fmla="*/ 398258 w 3947779"/>
                <a:gd name="connsiteY14" fmla="*/ 646251 h 2254916"/>
                <a:gd name="connsiteX15" fmla="*/ 528691 w 3947779"/>
                <a:gd name="connsiteY15" fmla="*/ 646251 h 2254916"/>
                <a:gd name="connsiteX16" fmla="*/ 528691 w 3947779"/>
                <a:gd name="connsiteY16" fmla="*/ 773268 h 2254916"/>
                <a:gd name="connsiteX17" fmla="*/ 656890 w 3947779"/>
                <a:gd name="connsiteY17" fmla="*/ 773268 h 2254916"/>
                <a:gd name="connsiteX18" fmla="*/ 656890 w 3947779"/>
                <a:gd name="connsiteY18" fmla="*/ 903569 h 2254916"/>
                <a:gd name="connsiteX19" fmla="*/ 665034 w 3947779"/>
                <a:gd name="connsiteY19" fmla="*/ 903569 h 2254916"/>
                <a:gd name="connsiteX20" fmla="*/ 665034 w 3947779"/>
                <a:gd name="connsiteY20" fmla="*/ 1031900 h 2254916"/>
                <a:gd name="connsiteX21" fmla="*/ 925110 w 3947779"/>
                <a:gd name="connsiteY21" fmla="*/ 1031900 h 2254916"/>
                <a:gd name="connsiteX22" fmla="*/ 925110 w 3947779"/>
                <a:gd name="connsiteY22" fmla="*/ 1160099 h 2254916"/>
                <a:gd name="connsiteX23" fmla="*/ 1044772 w 3947779"/>
                <a:gd name="connsiteY23" fmla="*/ 1160099 h 2254916"/>
                <a:gd name="connsiteX24" fmla="*/ 1044772 w 3947779"/>
                <a:gd name="connsiteY24" fmla="*/ 1418600 h 2254916"/>
                <a:gd name="connsiteX25" fmla="*/ 1064869 w 3947779"/>
                <a:gd name="connsiteY25" fmla="*/ 1418600 h 2254916"/>
                <a:gd name="connsiteX26" fmla="*/ 1064869 w 3947779"/>
                <a:gd name="connsiteY26" fmla="*/ 1544697 h 2254916"/>
                <a:gd name="connsiteX27" fmla="*/ 1433442 w 3947779"/>
                <a:gd name="connsiteY27" fmla="*/ 1544697 h 2254916"/>
                <a:gd name="connsiteX28" fmla="*/ 1433442 w 3947779"/>
                <a:gd name="connsiteY28" fmla="*/ 1674473 h 2254916"/>
                <a:gd name="connsiteX29" fmla="*/ 1947553 w 3947779"/>
                <a:gd name="connsiteY29" fmla="*/ 1674473 h 2254916"/>
                <a:gd name="connsiteX30" fmla="*/ 1947553 w 3947779"/>
                <a:gd name="connsiteY30" fmla="*/ 1964892 h 2254916"/>
                <a:gd name="connsiteX31" fmla="*/ 2128162 w 3947779"/>
                <a:gd name="connsiteY31" fmla="*/ 1964892 h 2254916"/>
                <a:gd name="connsiteX32" fmla="*/ 2128162 w 3947779"/>
                <a:gd name="connsiteY32" fmla="*/ 2109379 h 2254916"/>
                <a:gd name="connsiteX33" fmla="*/ 2212753 w 3947779"/>
                <a:gd name="connsiteY33" fmla="*/ 2109379 h 2254916"/>
                <a:gd name="connsiteX34" fmla="*/ 2212753 w 3947779"/>
                <a:gd name="connsiteY34" fmla="*/ 2254917 h 2254916"/>
                <a:gd name="connsiteX35" fmla="*/ 3947779 w 3947779"/>
                <a:gd name="connsiteY35" fmla="*/ 2254917 h 225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47779" h="2254916">
                  <a:moveTo>
                    <a:pt x="0" y="0"/>
                  </a:moveTo>
                  <a:lnTo>
                    <a:pt x="41113" y="0"/>
                  </a:lnTo>
                  <a:lnTo>
                    <a:pt x="41113" y="84197"/>
                  </a:lnTo>
                  <a:lnTo>
                    <a:pt x="75396" y="84197"/>
                  </a:lnTo>
                  <a:lnTo>
                    <a:pt x="75396" y="95887"/>
                  </a:lnTo>
                  <a:lnTo>
                    <a:pt x="84197" y="95887"/>
                  </a:lnTo>
                  <a:lnTo>
                    <a:pt x="84197" y="133322"/>
                  </a:lnTo>
                  <a:lnTo>
                    <a:pt x="209374" y="133322"/>
                  </a:lnTo>
                  <a:lnTo>
                    <a:pt x="209374" y="260471"/>
                  </a:lnTo>
                  <a:lnTo>
                    <a:pt x="267958" y="260471"/>
                  </a:lnTo>
                  <a:lnTo>
                    <a:pt x="267958" y="388933"/>
                  </a:lnTo>
                  <a:lnTo>
                    <a:pt x="324964" y="388933"/>
                  </a:lnTo>
                  <a:lnTo>
                    <a:pt x="324964" y="518052"/>
                  </a:lnTo>
                  <a:lnTo>
                    <a:pt x="398258" y="518052"/>
                  </a:lnTo>
                  <a:lnTo>
                    <a:pt x="398258" y="646251"/>
                  </a:lnTo>
                  <a:lnTo>
                    <a:pt x="528691" y="646251"/>
                  </a:lnTo>
                  <a:lnTo>
                    <a:pt x="528691" y="773268"/>
                  </a:lnTo>
                  <a:lnTo>
                    <a:pt x="656890" y="773268"/>
                  </a:lnTo>
                  <a:lnTo>
                    <a:pt x="656890" y="903569"/>
                  </a:lnTo>
                  <a:lnTo>
                    <a:pt x="665034" y="903569"/>
                  </a:lnTo>
                  <a:lnTo>
                    <a:pt x="665034" y="1031900"/>
                  </a:lnTo>
                  <a:lnTo>
                    <a:pt x="925110" y="1031900"/>
                  </a:lnTo>
                  <a:lnTo>
                    <a:pt x="925110" y="1160099"/>
                  </a:lnTo>
                  <a:lnTo>
                    <a:pt x="1044772" y="1160099"/>
                  </a:lnTo>
                  <a:lnTo>
                    <a:pt x="1044772" y="1418600"/>
                  </a:lnTo>
                  <a:lnTo>
                    <a:pt x="1064869" y="1418600"/>
                  </a:lnTo>
                  <a:lnTo>
                    <a:pt x="1064869" y="1544697"/>
                  </a:lnTo>
                  <a:lnTo>
                    <a:pt x="1433442" y="1544697"/>
                  </a:lnTo>
                  <a:lnTo>
                    <a:pt x="1433442" y="1674473"/>
                  </a:lnTo>
                  <a:lnTo>
                    <a:pt x="1947553" y="1674473"/>
                  </a:lnTo>
                  <a:lnTo>
                    <a:pt x="1947553" y="1964892"/>
                  </a:lnTo>
                  <a:lnTo>
                    <a:pt x="2128162" y="1964892"/>
                  </a:lnTo>
                  <a:lnTo>
                    <a:pt x="2128162" y="2109379"/>
                  </a:lnTo>
                  <a:lnTo>
                    <a:pt x="2212753" y="2109379"/>
                  </a:lnTo>
                  <a:lnTo>
                    <a:pt x="2212753" y="2254917"/>
                  </a:lnTo>
                  <a:lnTo>
                    <a:pt x="3947779" y="2254917"/>
                  </a:lnTo>
                </a:path>
              </a:pathLst>
            </a:custGeom>
            <a:noFill/>
            <a:ln w="25400" cap="flat">
              <a:solidFill>
                <a:srgbClr val="22346B"/>
              </a:solidFill>
              <a:prstDash val="sysDash"/>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7" name="Freeform: Shape 396">
              <a:extLst>
                <a:ext uri="{FF2B5EF4-FFF2-40B4-BE49-F238E27FC236}">
                  <a16:creationId xmlns:a16="http://schemas.microsoft.com/office/drawing/2014/main" id="{DC3E63EA-BABA-43A8-A0E0-488D6C6F23D7}"/>
                </a:ext>
              </a:extLst>
            </p:cNvPr>
            <p:cNvSpPr/>
            <p:nvPr/>
          </p:nvSpPr>
          <p:spPr>
            <a:xfrm>
              <a:off x="9585005" y="2223480"/>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A3773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8" name="Freeform: Shape 397">
              <a:extLst>
                <a:ext uri="{FF2B5EF4-FFF2-40B4-BE49-F238E27FC236}">
                  <a16:creationId xmlns:a16="http://schemas.microsoft.com/office/drawing/2014/main" id="{6A8FCF48-33FC-68CA-AA00-834F9F2F5483}"/>
                </a:ext>
              </a:extLst>
            </p:cNvPr>
            <p:cNvSpPr/>
            <p:nvPr/>
          </p:nvSpPr>
          <p:spPr>
            <a:xfrm>
              <a:off x="9305478" y="2223480"/>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A3773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9" name="Freeform: Shape 398">
              <a:extLst>
                <a:ext uri="{FF2B5EF4-FFF2-40B4-BE49-F238E27FC236}">
                  <a16:creationId xmlns:a16="http://schemas.microsoft.com/office/drawing/2014/main" id="{76E436E1-8220-BEAE-420F-F91751A9AE36}"/>
                </a:ext>
              </a:extLst>
            </p:cNvPr>
            <p:cNvSpPr/>
            <p:nvPr/>
          </p:nvSpPr>
          <p:spPr>
            <a:xfrm>
              <a:off x="9159901" y="2223480"/>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A3773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0" name="Freeform: Shape 399">
              <a:extLst>
                <a:ext uri="{FF2B5EF4-FFF2-40B4-BE49-F238E27FC236}">
                  <a16:creationId xmlns:a16="http://schemas.microsoft.com/office/drawing/2014/main" id="{4568D7C2-AB7E-8CDB-C5DA-34523389EBC2}"/>
                </a:ext>
              </a:extLst>
            </p:cNvPr>
            <p:cNvSpPr/>
            <p:nvPr/>
          </p:nvSpPr>
          <p:spPr>
            <a:xfrm>
              <a:off x="8806653" y="2223480"/>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A3773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1" name="Freeform: Shape 400">
              <a:extLst>
                <a:ext uri="{FF2B5EF4-FFF2-40B4-BE49-F238E27FC236}">
                  <a16:creationId xmlns:a16="http://schemas.microsoft.com/office/drawing/2014/main" id="{00A58971-1EDB-339C-4584-EDD1C9BDE184}"/>
                </a:ext>
              </a:extLst>
            </p:cNvPr>
            <p:cNvSpPr/>
            <p:nvPr/>
          </p:nvSpPr>
          <p:spPr>
            <a:xfrm>
              <a:off x="8744351" y="2223480"/>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A3773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2" name="Freeform: Shape 401">
              <a:extLst>
                <a:ext uri="{FF2B5EF4-FFF2-40B4-BE49-F238E27FC236}">
                  <a16:creationId xmlns:a16="http://schemas.microsoft.com/office/drawing/2014/main" id="{634A2E0F-0C52-7075-1A2C-65DE5304C5B1}"/>
                </a:ext>
              </a:extLst>
            </p:cNvPr>
            <p:cNvSpPr/>
            <p:nvPr/>
          </p:nvSpPr>
          <p:spPr>
            <a:xfrm>
              <a:off x="3406788" y="1509255"/>
              <a:ext cx="6251730" cy="754452"/>
            </a:xfrm>
            <a:custGeom>
              <a:avLst/>
              <a:gdLst>
                <a:gd name="connsiteX0" fmla="*/ 0 w 3954214"/>
                <a:gd name="connsiteY0" fmla="*/ 0 h 852341"/>
                <a:gd name="connsiteX1" fmla="*/ 401543 w 3954214"/>
                <a:gd name="connsiteY1" fmla="*/ 0 h 852341"/>
                <a:gd name="connsiteX2" fmla="*/ 401543 w 3954214"/>
                <a:gd name="connsiteY2" fmla="*/ 284377 h 852341"/>
                <a:gd name="connsiteX3" fmla="*/ 472998 w 3954214"/>
                <a:gd name="connsiteY3" fmla="*/ 284377 h 852341"/>
                <a:gd name="connsiteX4" fmla="*/ 472998 w 3954214"/>
                <a:gd name="connsiteY4" fmla="*/ 569410 h 852341"/>
                <a:gd name="connsiteX5" fmla="*/ 3344611 w 3954214"/>
                <a:gd name="connsiteY5" fmla="*/ 569410 h 852341"/>
                <a:gd name="connsiteX6" fmla="*/ 3344611 w 3954214"/>
                <a:gd name="connsiteY6" fmla="*/ 852342 h 852341"/>
                <a:gd name="connsiteX7" fmla="*/ 3954215 w 3954214"/>
                <a:gd name="connsiteY7" fmla="*/ 852342 h 85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4214" h="852341">
                  <a:moveTo>
                    <a:pt x="0" y="0"/>
                  </a:moveTo>
                  <a:lnTo>
                    <a:pt x="401543" y="0"/>
                  </a:lnTo>
                  <a:lnTo>
                    <a:pt x="401543" y="284377"/>
                  </a:lnTo>
                  <a:lnTo>
                    <a:pt x="472998" y="284377"/>
                  </a:lnTo>
                  <a:lnTo>
                    <a:pt x="472998" y="569410"/>
                  </a:lnTo>
                  <a:lnTo>
                    <a:pt x="3344611" y="569410"/>
                  </a:lnTo>
                  <a:lnTo>
                    <a:pt x="3344611" y="852342"/>
                  </a:lnTo>
                  <a:lnTo>
                    <a:pt x="3954215" y="852342"/>
                  </a:lnTo>
                </a:path>
              </a:pathLst>
            </a:custGeom>
            <a:noFill/>
            <a:ln w="25400" cap="flat">
              <a:solidFill>
                <a:srgbClr val="A3773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3" name="Freeform: Shape 402">
              <a:extLst>
                <a:ext uri="{FF2B5EF4-FFF2-40B4-BE49-F238E27FC236}">
                  <a16:creationId xmlns:a16="http://schemas.microsoft.com/office/drawing/2014/main" id="{B03C160A-7D8E-7230-2B58-848EDCF84329}"/>
                </a:ext>
              </a:extLst>
            </p:cNvPr>
            <p:cNvSpPr/>
            <p:nvPr/>
          </p:nvSpPr>
          <p:spPr>
            <a:xfrm>
              <a:off x="8108462" y="285457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A3773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4" name="Freeform: Shape 403">
              <a:extLst>
                <a:ext uri="{FF2B5EF4-FFF2-40B4-BE49-F238E27FC236}">
                  <a16:creationId xmlns:a16="http://schemas.microsoft.com/office/drawing/2014/main" id="{3254CA65-D3C1-991B-E6AF-DAE3279DB789}"/>
                </a:ext>
              </a:extLst>
            </p:cNvPr>
            <p:cNvSpPr/>
            <p:nvPr/>
          </p:nvSpPr>
          <p:spPr>
            <a:xfrm>
              <a:off x="9144742" y="3224065"/>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A3773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5" name="Freeform: Shape 404">
              <a:extLst>
                <a:ext uri="{FF2B5EF4-FFF2-40B4-BE49-F238E27FC236}">
                  <a16:creationId xmlns:a16="http://schemas.microsoft.com/office/drawing/2014/main" id="{18B56748-6B6B-1938-768B-8D4713093724}"/>
                </a:ext>
              </a:extLst>
            </p:cNvPr>
            <p:cNvSpPr/>
            <p:nvPr/>
          </p:nvSpPr>
          <p:spPr>
            <a:xfrm>
              <a:off x="3416341" y="1509256"/>
              <a:ext cx="6228888" cy="1763293"/>
            </a:xfrm>
            <a:custGeom>
              <a:avLst/>
              <a:gdLst>
                <a:gd name="connsiteX0" fmla="*/ 0 w 3939766"/>
                <a:gd name="connsiteY0" fmla="*/ 0 h 1992081"/>
                <a:gd name="connsiteX1" fmla="*/ 33101 w 3939766"/>
                <a:gd name="connsiteY1" fmla="*/ 0 h 1992081"/>
                <a:gd name="connsiteX2" fmla="*/ 33101 w 3939766"/>
                <a:gd name="connsiteY2" fmla="*/ 84197 h 1992081"/>
                <a:gd name="connsiteX3" fmla="*/ 67384 w 3939766"/>
                <a:gd name="connsiteY3" fmla="*/ 84197 h 1992081"/>
                <a:gd name="connsiteX4" fmla="*/ 67384 w 3939766"/>
                <a:gd name="connsiteY4" fmla="*/ 321418 h 1992081"/>
                <a:gd name="connsiteX5" fmla="*/ 211214 w 3939766"/>
                <a:gd name="connsiteY5" fmla="*/ 321418 h 1992081"/>
                <a:gd name="connsiteX6" fmla="*/ 211214 w 3939766"/>
                <a:gd name="connsiteY6" fmla="*/ 631802 h 1992081"/>
                <a:gd name="connsiteX7" fmla="*/ 328774 w 3939766"/>
                <a:gd name="connsiteY7" fmla="*/ 631802 h 1992081"/>
                <a:gd name="connsiteX8" fmla="*/ 328774 w 3939766"/>
                <a:gd name="connsiteY8" fmla="*/ 946127 h 1992081"/>
                <a:gd name="connsiteX9" fmla="*/ 1173366 w 3939766"/>
                <a:gd name="connsiteY9" fmla="*/ 946127 h 1992081"/>
                <a:gd name="connsiteX10" fmla="*/ 1173366 w 3939766"/>
                <a:gd name="connsiteY10" fmla="*/ 1259795 h 1992081"/>
                <a:gd name="connsiteX11" fmla="*/ 1672634 w 3939766"/>
                <a:gd name="connsiteY11" fmla="*/ 1259795 h 1992081"/>
                <a:gd name="connsiteX12" fmla="*/ 1672634 w 3939766"/>
                <a:gd name="connsiteY12" fmla="*/ 1574777 h 1992081"/>
                <a:gd name="connsiteX13" fmla="*/ 3186464 w 3939766"/>
                <a:gd name="connsiteY13" fmla="*/ 1574777 h 1992081"/>
                <a:gd name="connsiteX14" fmla="*/ 3186464 w 3939766"/>
                <a:gd name="connsiteY14" fmla="*/ 1992082 h 1992081"/>
                <a:gd name="connsiteX15" fmla="*/ 3939767 w 3939766"/>
                <a:gd name="connsiteY15" fmla="*/ 1992082 h 199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39766" h="1992081">
                  <a:moveTo>
                    <a:pt x="0" y="0"/>
                  </a:moveTo>
                  <a:lnTo>
                    <a:pt x="33101" y="0"/>
                  </a:lnTo>
                  <a:lnTo>
                    <a:pt x="33101" y="84197"/>
                  </a:lnTo>
                  <a:lnTo>
                    <a:pt x="67384" y="84197"/>
                  </a:lnTo>
                  <a:lnTo>
                    <a:pt x="67384" y="321418"/>
                  </a:lnTo>
                  <a:lnTo>
                    <a:pt x="211214" y="321418"/>
                  </a:lnTo>
                  <a:lnTo>
                    <a:pt x="211214" y="631802"/>
                  </a:lnTo>
                  <a:lnTo>
                    <a:pt x="328774" y="631802"/>
                  </a:lnTo>
                  <a:lnTo>
                    <a:pt x="328774" y="946127"/>
                  </a:lnTo>
                  <a:lnTo>
                    <a:pt x="1173366" y="946127"/>
                  </a:lnTo>
                  <a:lnTo>
                    <a:pt x="1173366" y="1259795"/>
                  </a:lnTo>
                  <a:lnTo>
                    <a:pt x="1672634" y="1259795"/>
                  </a:lnTo>
                  <a:lnTo>
                    <a:pt x="1672634" y="1574777"/>
                  </a:lnTo>
                  <a:lnTo>
                    <a:pt x="3186464" y="1574777"/>
                  </a:lnTo>
                  <a:lnTo>
                    <a:pt x="3186464" y="1992082"/>
                  </a:lnTo>
                  <a:lnTo>
                    <a:pt x="3939767" y="1992082"/>
                  </a:lnTo>
                </a:path>
              </a:pathLst>
            </a:custGeom>
            <a:noFill/>
            <a:ln w="25400" cap="flat">
              <a:solidFill>
                <a:srgbClr val="A3773F"/>
              </a:solidFill>
              <a:prstDash val="sysDash"/>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6" name="Freeform: Shape 405">
              <a:extLst>
                <a:ext uri="{FF2B5EF4-FFF2-40B4-BE49-F238E27FC236}">
                  <a16:creationId xmlns:a16="http://schemas.microsoft.com/office/drawing/2014/main" id="{81D36851-6873-BA76-C473-C152AB303A45}"/>
                </a:ext>
              </a:extLst>
            </p:cNvPr>
            <p:cNvSpPr/>
            <p:nvPr/>
          </p:nvSpPr>
          <p:spPr>
            <a:xfrm>
              <a:off x="9572959" y="215988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7" name="Freeform: Shape 406">
              <a:extLst>
                <a:ext uri="{FF2B5EF4-FFF2-40B4-BE49-F238E27FC236}">
                  <a16:creationId xmlns:a16="http://schemas.microsoft.com/office/drawing/2014/main" id="{C36899BE-7946-6893-E8F4-1EF1ED6B2C99}"/>
                </a:ext>
              </a:extLst>
            </p:cNvPr>
            <p:cNvSpPr/>
            <p:nvPr/>
          </p:nvSpPr>
          <p:spPr>
            <a:xfrm>
              <a:off x="9522495" y="215988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8" name="Freeform: Shape 407">
              <a:extLst>
                <a:ext uri="{FF2B5EF4-FFF2-40B4-BE49-F238E27FC236}">
                  <a16:creationId xmlns:a16="http://schemas.microsoft.com/office/drawing/2014/main" id="{9A95CF31-30EF-9653-DA64-C8A0A3FCDFE8}"/>
                </a:ext>
              </a:extLst>
            </p:cNvPr>
            <p:cNvSpPr/>
            <p:nvPr/>
          </p:nvSpPr>
          <p:spPr>
            <a:xfrm>
              <a:off x="9199982" y="215988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9" name="Freeform: Shape 408">
              <a:extLst>
                <a:ext uri="{FF2B5EF4-FFF2-40B4-BE49-F238E27FC236}">
                  <a16:creationId xmlns:a16="http://schemas.microsoft.com/office/drawing/2014/main" id="{7BC077D9-3479-F0FD-81C2-AEBFBE62953B}"/>
                </a:ext>
              </a:extLst>
            </p:cNvPr>
            <p:cNvSpPr/>
            <p:nvPr/>
          </p:nvSpPr>
          <p:spPr>
            <a:xfrm>
              <a:off x="9150141" y="215988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0" name="Freeform: Shape 409">
              <a:extLst>
                <a:ext uri="{FF2B5EF4-FFF2-40B4-BE49-F238E27FC236}">
                  <a16:creationId xmlns:a16="http://schemas.microsoft.com/office/drawing/2014/main" id="{78613517-C69D-AC09-E6B8-F5570FD7BAB6}"/>
                </a:ext>
              </a:extLst>
            </p:cNvPr>
            <p:cNvSpPr/>
            <p:nvPr/>
          </p:nvSpPr>
          <p:spPr>
            <a:xfrm>
              <a:off x="9007056" y="215988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1" name="Freeform: Shape 410">
              <a:extLst>
                <a:ext uri="{FF2B5EF4-FFF2-40B4-BE49-F238E27FC236}">
                  <a16:creationId xmlns:a16="http://schemas.microsoft.com/office/drawing/2014/main" id="{38A101D8-5AFF-7CF4-2338-1A6B2C9888E2}"/>
                </a:ext>
              </a:extLst>
            </p:cNvPr>
            <p:cNvSpPr/>
            <p:nvPr/>
          </p:nvSpPr>
          <p:spPr>
            <a:xfrm>
              <a:off x="8965314" y="215988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2" name="Freeform: Shape 411">
              <a:extLst>
                <a:ext uri="{FF2B5EF4-FFF2-40B4-BE49-F238E27FC236}">
                  <a16:creationId xmlns:a16="http://schemas.microsoft.com/office/drawing/2014/main" id="{603D8F79-AD81-2898-B4A9-836B38A4D984}"/>
                </a:ext>
              </a:extLst>
            </p:cNvPr>
            <p:cNvSpPr/>
            <p:nvPr/>
          </p:nvSpPr>
          <p:spPr>
            <a:xfrm>
              <a:off x="8936031" y="199641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3" name="Freeform: Shape 412">
              <a:extLst>
                <a:ext uri="{FF2B5EF4-FFF2-40B4-BE49-F238E27FC236}">
                  <a16:creationId xmlns:a16="http://schemas.microsoft.com/office/drawing/2014/main" id="{3A60D7D9-6F52-C383-07CE-9B7542F60603}"/>
                </a:ext>
              </a:extLst>
            </p:cNvPr>
            <p:cNvSpPr/>
            <p:nvPr/>
          </p:nvSpPr>
          <p:spPr>
            <a:xfrm>
              <a:off x="8790663" y="199641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4" name="Freeform: Shape 413">
              <a:extLst>
                <a:ext uri="{FF2B5EF4-FFF2-40B4-BE49-F238E27FC236}">
                  <a16:creationId xmlns:a16="http://schemas.microsoft.com/office/drawing/2014/main" id="{D0E75640-A10B-F9E9-6534-D76AC1D76590}"/>
                </a:ext>
              </a:extLst>
            </p:cNvPr>
            <p:cNvSpPr/>
            <p:nvPr/>
          </p:nvSpPr>
          <p:spPr>
            <a:xfrm>
              <a:off x="8769896" y="199641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5" name="Freeform: Shape 414">
              <a:extLst>
                <a:ext uri="{FF2B5EF4-FFF2-40B4-BE49-F238E27FC236}">
                  <a16:creationId xmlns:a16="http://schemas.microsoft.com/office/drawing/2014/main" id="{666B93F2-B5D0-288F-5B08-AD6F822D7FCE}"/>
                </a:ext>
              </a:extLst>
            </p:cNvPr>
            <p:cNvSpPr/>
            <p:nvPr/>
          </p:nvSpPr>
          <p:spPr>
            <a:xfrm>
              <a:off x="8749128" y="199641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6" name="Freeform: Shape 415">
              <a:extLst>
                <a:ext uri="{FF2B5EF4-FFF2-40B4-BE49-F238E27FC236}">
                  <a16:creationId xmlns:a16="http://schemas.microsoft.com/office/drawing/2014/main" id="{9D225768-CBDE-2CEE-D4E1-7F07112F7FE3}"/>
                </a:ext>
              </a:extLst>
            </p:cNvPr>
            <p:cNvSpPr/>
            <p:nvPr/>
          </p:nvSpPr>
          <p:spPr>
            <a:xfrm>
              <a:off x="8728153" y="199641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7" name="Freeform: Shape 416">
              <a:extLst>
                <a:ext uri="{FF2B5EF4-FFF2-40B4-BE49-F238E27FC236}">
                  <a16:creationId xmlns:a16="http://schemas.microsoft.com/office/drawing/2014/main" id="{FA881DE9-B155-5A11-AA94-74932BD7CCC4}"/>
                </a:ext>
              </a:extLst>
            </p:cNvPr>
            <p:cNvSpPr/>
            <p:nvPr/>
          </p:nvSpPr>
          <p:spPr>
            <a:xfrm>
              <a:off x="8665851" y="199641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 name="Freeform: Shape 417">
              <a:extLst>
                <a:ext uri="{FF2B5EF4-FFF2-40B4-BE49-F238E27FC236}">
                  <a16:creationId xmlns:a16="http://schemas.microsoft.com/office/drawing/2014/main" id="{DDD6F0FC-8285-D890-5587-197A71A2108C}"/>
                </a:ext>
              </a:extLst>
            </p:cNvPr>
            <p:cNvSpPr/>
            <p:nvPr/>
          </p:nvSpPr>
          <p:spPr>
            <a:xfrm>
              <a:off x="8603551" y="199641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9" name="Freeform: Shape 418">
              <a:extLst>
                <a:ext uri="{FF2B5EF4-FFF2-40B4-BE49-F238E27FC236}">
                  <a16:creationId xmlns:a16="http://schemas.microsoft.com/office/drawing/2014/main" id="{6B65B8D3-E9A6-171D-2490-B73F2D73DA9F}"/>
                </a:ext>
              </a:extLst>
            </p:cNvPr>
            <p:cNvSpPr/>
            <p:nvPr/>
          </p:nvSpPr>
          <p:spPr>
            <a:xfrm>
              <a:off x="8541249" y="199641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0" name="Freeform: Shape 419">
              <a:extLst>
                <a:ext uri="{FF2B5EF4-FFF2-40B4-BE49-F238E27FC236}">
                  <a16:creationId xmlns:a16="http://schemas.microsoft.com/office/drawing/2014/main" id="{EB87F02D-CA96-8A31-8D83-25307E2B1B3C}"/>
                </a:ext>
              </a:extLst>
            </p:cNvPr>
            <p:cNvSpPr/>
            <p:nvPr/>
          </p:nvSpPr>
          <p:spPr>
            <a:xfrm>
              <a:off x="8369504" y="1996411"/>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1" name="Freeform: Shape 420">
              <a:extLst>
                <a:ext uri="{FF2B5EF4-FFF2-40B4-BE49-F238E27FC236}">
                  <a16:creationId xmlns:a16="http://schemas.microsoft.com/office/drawing/2014/main" id="{1778F719-D22E-DAF8-0BAD-092E25254E6D}"/>
                </a:ext>
              </a:extLst>
            </p:cNvPr>
            <p:cNvSpPr/>
            <p:nvPr/>
          </p:nvSpPr>
          <p:spPr>
            <a:xfrm>
              <a:off x="7936927" y="1798526"/>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2" name="Freeform: Shape 421">
              <a:extLst>
                <a:ext uri="{FF2B5EF4-FFF2-40B4-BE49-F238E27FC236}">
                  <a16:creationId xmlns:a16="http://schemas.microsoft.com/office/drawing/2014/main" id="{47E3170F-C085-8CB4-E030-C88E458EB82A}"/>
                </a:ext>
              </a:extLst>
            </p:cNvPr>
            <p:cNvSpPr/>
            <p:nvPr/>
          </p:nvSpPr>
          <p:spPr>
            <a:xfrm>
              <a:off x="7709735" y="1798526"/>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3" name="Freeform: Shape 422">
              <a:extLst>
                <a:ext uri="{FF2B5EF4-FFF2-40B4-BE49-F238E27FC236}">
                  <a16:creationId xmlns:a16="http://schemas.microsoft.com/office/drawing/2014/main" id="{9E0ECC4D-5C14-F14A-3CED-C98612A11B79}"/>
                </a:ext>
              </a:extLst>
            </p:cNvPr>
            <p:cNvSpPr/>
            <p:nvPr/>
          </p:nvSpPr>
          <p:spPr>
            <a:xfrm>
              <a:off x="7102503" y="1798526"/>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4" name="Freeform: Shape 423">
              <a:extLst>
                <a:ext uri="{FF2B5EF4-FFF2-40B4-BE49-F238E27FC236}">
                  <a16:creationId xmlns:a16="http://schemas.microsoft.com/office/drawing/2014/main" id="{8F066601-FF3D-1451-F6DE-DACCFC679010}"/>
                </a:ext>
              </a:extLst>
            </p:cNvPr>
            <p:cNvSpPr/>
            <p:nvPr/>
          </p:nvSpPr>
          <p:spPr>
            <a:xfrm>
              <a:off x="5875584" y="1798526"/>
              <a:ext cx="20767" cy="96733"/>
            </a:xfrm>
            <a:custGeom>
              <a:avLst/>
              <a:gdLst>
                <a:gd name="connsiteX0" fmla="*/ 0 w 13135"/>
                <a:gd name="connsiteY0" fmla="*/ 0 h 109284"/>
                <a:gd name="connsiteX1" fmla="*/ 0 w 13135"/>
                <a:gd name="connsiteY1" fmla="*/ 109285 h 109284"/>
              </a:gdLst>
              <a:ahLst/>
              <a:cxnLst>
                <a:cxn ang="0">
                  <a:pos x="connsiteX0" y="connsiteY0"/>
                </a:cxn>
                <a:cxn ang="0">
                  <a:pos x="connsiteX1" y="connsiteY1"/>
                </a:cxn>
              </a:cxnLst>
              <a:rect l="l" t="t" r="r" b="b"/>
              <a:pathLst>
                <a:path w="13135" h="109284">
                  <a:moveTo>
                    <a:pt x="0" y="0"/>
                  </a:moveTo>
                  <a:lnTo>
                    <a:pt x="0" y="109285"/>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5" name="Freeform: Shape 424">
              <a:extLst>
                <a:ext uri="{FF2B5EF4-FFF2-40B4-BE49-F238E27FC236}">
                  <a16:creationId xmlns:a16="http://schemas.microsoft.com/office/drawing/2014/main" id="{904B9A8B-5365-EDF3-6167-98D13B56AABF}"/>
                </a:ext>
              </a:extLst>
            </p:cNvPr>
            <p:cNvSpPr/>
            <p:nvPr/>
          </p:nvSpPr>
          <p:spPr>
            <a:xfrm>
              <a:off x="3792225" y="1466586"/>
              <a:ext cx="20767" cy="96850"/>
            </a:xfrm>
            <a:custGeom>
              <a:avLst/>
              <a:gdLst>
                <a:gd name="connsiteX0" fmla="*/ 0 w 13135"/>
                <a:gd name="connsiteY0" fmla="*/ 0 h 109416"/>
                <a:gd name="connsiteX1" fmla="*/ 0 w 13135"/>
                <a:gd name="connsiteY1" fmla="*/ 109416 h 109416"/>
              </a:gdLst>
              <a:ahLst/>
              <a:cxnLst>
                <a:cxn ang="0">
                  <a:pos x="connsiteX0" y="connsiteY0"/>
                </a:cxn>
                <a:cxn ang="0">
                  <a:pos x="connsiteX1" y="connsiteY1"/>
                </a:cxn>
              </a:cxnLst>
              <a:rect l="l" t="t" r="r" b="b"/>
              <a:pathLst>
                <a:path w="13135" h="109416">
                  <a:moveTo>
                    <a:pt x="0" y="0"/>
                  </a:moveTo>
                  <a:lnTo>
                    <a:pt x="0" y="109416"/>
                  </a:lnTo>
                </a:path>
              </a:pathLst>
            </a:custGeom>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6" name="Freeform: Shape 425">
              <a:extLst>
                <a:ext uri="{FF2B5EF4-FFF2-40B4-BE49-F238E27FC236}">
                  <a16:creationId xmlns:a16="http://schemas.microsoft.com/office/drawing/2014/main" id="{CB165292-BA8A-04D3-471E-1A1CA9AC7CC0}"/>
                </a:ext>
              </a:extLst>
            </p:cNvPr>
            <p:cNvSpPr/>
            <p:nvPr/>
          </p:nvSpPr>
          <p:spPr>
            <a:xfrm>
              <a:off x="3413641" y="1509255"/>
              <a:ext cx="6243632" cy="698993"/>
            </a:xfrm>
            <a:custGeom>
              <a:avLst/>
              <a:gdLst>
                <a:gd name="connsiteX0" fmla="*/ 0 w 3949092"/>
                <a:gd name="connsiteY0" fmla="*/ 0 h 789687"/>
                <a:gd name="connsiteX1" fmla="*/ 264937 w 3949092"/>
                <a:gd name="connsiteY1" fmla="*/ 0 h 789687"/>
                <a:gd name="connsiteX2" fmla="*/ 264937 w 3949092"/>
                <a:gd name="connsiteY2" fmla="*/ 98251 h 789687"/>
                <a:gd name="connsiteX3" fmla="*/ 918806 w 3949092"/>
                <a:gd name="connsiteY3" fmla="*/ 98251 h 789687"/>
                <a:gd name="connsiteX4" fmla="*/ 918806 w 3949092"/>
                <a:gd name="connsiteY4" fmla="*/ 189409 h 789687"/>
                <a:gd name="connsiteX5" fmla="*/ 975813 w 3949092"/>
                <a:gd name="connsiteY5" fmla="*/ 189409 h 789687"/>
                <a:gd name="connsiteX6" fmla="*/ 975813 w 3949092"/>
                <a:gd name="connsiteY6" fmla="*/ 284902 h 789687"/>
                <a:gd name="connsiteX7" fmla="*/ 1444739 w 3949092"/>
                <a:gd name="connsiteY7" fmla="*/ 284902 h 789687"/>
                <a:gd name="connsiteX8" fmla="*/ 1444739 w 3949092"/>
                <a:gd name="connsiteY8" fmla="*/ 381052 h 789687"/>
                <a:gd name="connsiteX9" fmla="*/ 2989174 w 3949092"/>
                <a:gd name="connsiteY9" fmla="*/ 381052 h 789687"/>
                <a:gd name="connsiteX10" fmla="*/ 2989174 w 3949092"/>
                <a:gd name="connsiteY10" fmla="*/ 491650 h 789687"/>
                <a:gd name="connsiteX11" fmla="*/ 2997843 w 3949092"/>
                <a:gd name="connsiteY11" fmla="*/ 491650 h 789687"/>
                <a:gd name="connsiteX12" fmla="*/ 2997843 w 3949092"/>
                <a:gd name="connsiteY12" fmla="*/ 603299 h 789687"/>
                <a:gd name="connsiteX13" fmla="*/ 3508670 w 3949092"/>
                <a:gd name="connsiteY13" fmla="*/ 603299 h 789687"/>
                <a:gd name="connsiteX14" fmla="*/ 3508670 w 3949092"/>
                <a:gd name="connsiteY14" fmla="*/ 789687 h 789687"/>
                <a:gd name="connsiteX15" fmla="*/ 3949092 w 3949092"/>
                <a:gd name="connsiteY15" fmla="*/ 789687 h 78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9092" h="789687">
                  <a:moveTo>
                    <a:pt x="0" y="0"/>
                  </a:moveTo>
                  <a:lnTo>
                    <a:pt x="264937" y="0"/>
                  </a:lnTo>
                  <a:lnTo>
                    <a:pt x="264937" y="98251"/>
                  </a:lnTo>
                  <a:lnTo>
                    <a:pt x="918806" y="98251"/>
                  </a:lnTo>
                  <a:lnTo>
                    <a:pt x="918806" y="189409"/>
                  </a:lnTo>
                  <a:lnTo>
                    <a:pt x="975813" y="189409"/>
                  </a:lnTo>
                  <a:lnTo>
                    <a:pt x="975813" y="284902"/>
                  </a:lnTo>
                  <a:lnTo>
                    <a:pt x="1444739" y="284902"/>
                  </a:lnTo>
                  <a:lnTo>
                    <a:pt x="1444739" y="381052"/>
                  </a:lnTo>
                  <a:lnTo>
                    <a:pt x="2989174" y="381052"/>
                  </a:lnTo>
                  <a:lnTo>
                    <a:pt x="2989174" y="491650"/>
                  </a:lnTo>
                  <a:lnTo>
                    <a:pt x="2997843" y="491650"/>
                  </a:lnTo>
                  <a:lnTo>
                    <a:pt x="2997843" y="603299"/>
                  </a:lnTo>
                  <a:lnTo>
                    <a:pt x="3508670" y="603299"/>
                  </a:lnTo>
                  <a:lnTo>
                    <a:pt x="3508670" y="789687"/>
                  </a:lnTo>
                  <a:lnTo>
                    <a:pt x="3949092" y="789687"/>
                  </a:lnTo>
                </a:path>
              </a:pathLst>
            </a:custGeom>
            <a:noFill/>
            <a:ln w="25400" cap="flat">
              <a:solidFill>
                <a:srgbClr val="9B002F"/>
              </a:solidFill>
              <a:prstDash val="solid"/>
              <a:miter/>
            </a:ln>
          </p:spPr>
          <p:txBody>
            <a:bodyPr rtlCol="0" anchor="ct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7" name="TextBox 426">
              <a:extLst>
                <a:ext uri="{FF2B5EF4-FFF2-40B4-BE49-F238E27FC236}">
                  <a16:creationId xmlns:a16="http://schemas.microsoft.com/office/drawing/2014/main" id="{E4B90A67-9211-AE41-446C-E5F0CEA5CC19}"/>
                </a:ext>
              </a:extLst>
            </p:cNvPr>
            <p:cNvSpPr txBox="1"/>
            <p:nvPr/>
          </p:nvSpPr>
          <p:spPr>
            <a:xfrm rot="16200000">
              <a:off x="1329858" y="2548296"/>
              <a:ext cx="3036408" cy="338554"/>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Progression-Free Survival, %</a:t>
              </a:r>
            </a:p>
          </p:txBody>
        </p:sp>
        <p:sp>
          <p:nvSpPr>
            <p:cNvPr id="428" name="TextBox 427">
              <a:extLst>
                <a:ext uri="{FF2B5EF4-FFF2-40B4-BE49-F238E27FC236}">
                  <a16:creationId xmlns:a16="http://schemas.microsoft.com/office/drawing/2014/main" id="{C7EE0BB1-F86D-93B1-5270-6EB4377522D6}"/>
                </a:ext>
              </a:extLst>
            </p:cNvPr>
            <p:cNvSpPr txBox="1"/>
            <p:nvPr/>
          </p:nvSpPr>
          <p:spPr>
            <a:xfrm>
              <a:off x="6300018" y="4188109"/>
              <a:ext cx="914033" cy="338554"/>
            </a:xfrm>
            <a:prstGeom prst="rect">
              <a:avLst/>
            </a:prstGeom>
            <a:noFill/>
          </p:spPr>
          <p:txBody>
            <a:bodyPr wrap="non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Months</a:t>
              </a:r>
            </a:p>
          </p:txBody>
        </p:sp>
        <p:sp>
          <p:nvSpPr>
            <p:cNvPr id="432" name="TextBox 431">
              <a:extLst>
                <a:ext uri="{FF2B5EF4-FFF2-40B4-BE49-F238E27FC236}">
                  <a16:creationId xmlns:a16="http://schemas.microsoft.com/office/drawing/2014/main" id="{BB08B5BC-FD69-BFCA-056D-662E9FC5B9F9}"/>
                </a:ext>
              </a:extLst>
            </p:cNvPr>
            <p:cNvSpPr txBox="1"/>
            <p:nvPr/>
          </p:nvSpPr>
          <p:spPr>
            <a:xfrm>
              <a:off x="8812342" y="2521811"/>
              <a:ext cx="1643399"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22346B"/>
                  </a:solidFill>
                  <a:effectLst/>
                  <a:uLnTx/>
                  <a:uFillTx/>
                  <a:latin typeface="Arial" panose="020B0604020202020204" pitchFamily="34" charset="0"/>
                  <a:cs typeface="Arial" panose="020B0604020202020204" pitchFamily="34" charset="0"/>
                  <a:sym typeface="Arial"/>
                  <a:rtl val="0"/>
                </a:rPr>
                <a:t>MYD88</a:t>
              </a:r>
              <a:r>
                <a:rPr kumimoji="0" lang="en-US" sz="1050" b="1" i="0" u="none" strike="noStrike" kern="1200" cap="none" spc="0" normalizeH="0" baseline="30000" noProof="0">
                  <a:ln>
                    <a:noFill/>
                  </a:ln>
                  <a:solidFill>
                    <a:srgbClr val="22346B"/>
                  </a:solidFill>
                  <a:effectLst/>
                  <a:uLnTx/>
                  <a:uFillTx/>
                  <a:latin typeface="Arial" panose="020B0604020202020204" pitchFamily="34" charset="0"/>
                  <a:cs typeface="Arial" panose="020B0604020202020204" pitchFamily="34" charset="0"/>
                  <a:sym typeface="Arial"/>
                  <a:rtl val="0"/>
                </a:rPr>
                <a:t>L265P</a:t>
              </a:r>
              <a:r>
                <a:rPr kumimoji="0" lang="en-US" sz="1050" b="1" i="0" u="none" strike="noStrike" kern="1200" cap="none" spc="0" normalizeH="0" baseline="0" noProof="0">
                  <a:ln>
                    <a:noFill/>
                  </a:ln>
                  <a:solidFill>
                    <a:srgbClr val="22346B"/>
                  </a:solidFill>
                  <a:effectLst/>
                  <a:uLnTx/>
                  <a:uFillTx/>
                  <a:latin typeface="Arial" panose="020B0604020202020204" pitchFamily="34" charset="0"/>
                  <a:cs typeface="Arial" panose="020B0604020202020204" pitchFamily="34" charset="0"/>
                  <a:sym typeface="Arial"/>
                  <a:rtl val="0"/>
                </a:rPr>
                <a:t>/CXCR4</a:t>
              </a:r>
              <a:r>
                <a:rPr kumimoji="0" lang="en-US" sz="1050" b="1" i="0" u="none" strike="noStrike" kern="1200" cap="none" spc="0" normalizeH="0" baseline="30000" noProof="0">
                  <a:ln>
                    <a:noFill/>
                  </a:ln>
                  <a:solidFill>
                    <a:srgbClr val="22346B"/>
                  </a:solidFill>
                  <a:effectLst/>
                  <a:uLnTx/>
                  <a:uFillTx/>
                  <a:latin typeface="Arial" panose="020B0604020202020204" pitchFamily="34" charset="0"/>
                  <a:cs typeface="Arial" panose="020B0604020202020204" pitchFamily="34" charset="0"/>
                  <a:sym typeface="Arial"/>
                  <a:rtl val="0"/>
                </a:rPr>
                <a:t>WHIM</a:t>
              </a:r>
            </a:p>
          </p:txBody>
        </p:sp>
        <p:sp>
          <p:nvSpPr>
            <p:cNvPr id="433" name="TextBox 432">
              <a:extLst>
                <a:ext uri="{FF2B5EF4-FFF2-40B4-BE49-F238E27FC236}">
                  <a16:creationId xmlns:a16="http://schemas.microsoft.com/office/drawing/2014/main" id="{1DDAB96B-605A-BAA8-6D64-AA11924B513D}"/>
                </a:ext>
              </a:extLst>
            </p:cNvPr>
            <p:cNvSpPr txBox="1"/>
            <p:nvPr/>
          </p:nvSpPr>
          <p:spPr>
            <a:xfrm>
              <a:off x="9091593" y="1909329"/>
              <a:ext cx="1532792"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9B002F"/>
                  </a:solidFill>
                  <a:effectLst/>
                  <a:uLnTx/>
                  <a:uFillTx/>
                  <a:latin typeface="Arial" panose="020B0604020202020204" pitchFamily="34" charset="0"/>
                  <a:cs typeface="Arial" panose="020B0604020202020204" pitchFamily="34" charset="0"/>
                  <a:sym typeface="Arial"/>
                  <a:rtl val="0"/>
                </a:rPr>
                <a:t>MYD88</a:t>
              </a:r>
              <a:r>
                <a:rPr kumimoji="0" lang="en-US" sz="1050" b="1" i="0" u="none" strike="noStrike" kern="1200" cap="none" spc="0" normalizeH="0" baseline="30000" noProof="0">
                  <a:ln>
                    <a:noFill/>
                  </a:ln>
                  <a:solidFill>
                    <a:srgbClr val="9B002F"/>
                  </a:solidFill>
                  <a:effectLst/>
                  <a:uLnTx/>
                  <a:uFillTx/>
                  <a:latin typeface="Arial" panose="020B0604020202020204" pitchFamily="34" charset="0"/>
                  <a:cs typeface="Arial" panose="020B0604020202020204" pitchFamily="34" charset="0"/>
                  <a:sym typeface="Arial"/>
                  <a:rtl val="0"/>
                </a:rPr>
                <a:t>L265P</a:t>
              </a:r>
              <a:r>
                <a:rPr kumimoji="0" lang="en-US" sz="1050" b="1" i="0" u="none" strike="noStrike" kern="1200" cap="none" spc="0" normalizeH="0" baseline="0" noProof="0">
                  <a:ln>
                    <a:noFill/>
                  </a:ln>
                  <a:solidFill>
                    <a:srgbClr val="9B002F"/>
                  </a:solidFill>
                  <a:effectLst/>
                  <a:uLnTx/>
                  <a:uFillTx/>
                  <a:latin typeface="Arial" panose="020B0604020202020204" pitchFamily="34" charset="0"/>
                  <a:cs typeface="Arial" panose="020B0604020202020204" pitchFamily="34" charset="0"/>
                  <a:sym typeface="Arial"/>
                  <a:rtl val="0"/>
                </a:rPr>
                <a:t>/CXCR4</a:t>
              </a:r>
              <a:r>
                <a:rPr kumimoji="0" lang="en-US" sz="1050" b="1" i="0" u="none" strike="noStrike" kern="1200" cap="none" spc="0" normalizeH="0" baseline="30000" noProof="0">
                  <a:ln>
                    <a:noFill/>
                  </a:ln>
                  <a:solidFill>
                    <a:srgbClr val="9B002F"/>
                  </a:solidFill>
                  <a:effectLst/>
                  <a:uLnTx/>
                  <a:uFillTx/>
                  <a:latin typeface="Arial" panose="020B0604020202020204" pitchFamily="34" charset="0"/>
                  <a:cs typeface="Arial" panose="020B0604020202020204" pitchFamily="34" charset="0"/>
                  <a:sym typeface="Arial"/>
                  <a:rtl val="0"/>
                </a:rPr>
                <a:t>WT</a:t>
              </a:r>
            </a:p>
          </p:txBody>
        </p:sp>
        <p:sp>
          <p:nvSpPr>
            <p:cNvPr id="434" name="TextBox 433">
              <a:extLst>
                <a:ext uri="{FF2B5EF4-FFF2-40B4-BE49-F238E27FC236}">
                  <a16:creationId xmlns:a16="http://schemas.microsoft.com/office/drawing/2014/main" id="{D89843D0-E34C-0DB9-5820-4796BF3C209B}"/>
                </a:ext>
              </a:extLst>
            </p:cNvPr>
            <p:cNvSpPr txBox="1"/>
            <p:nvPr/>
          </p:nvSpPr>
          <p:spPr>
            <a:xfrm>
              <a:off x="9632769" y="2104628"/>
              <a:ext cx="780248" cy="577081"/>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A3773F"/>
                  </a:solidFill>
                  <a:effectLst/>
                  <a:uLnTx/>
                  <a:uFillTx/>
                  <a:latin typeface="Arial" panose="020B0604020202020204" pitchFamily="34" charset="0"/>
                  <a:cs typeface="Arial" panose="020B0604020202020204" pitchFamily="34" charset="0"/>
                  <a:sym typeface="Arial"/>
                  <a:rtl val="0"/>
                </a:rPr>
                <a:t>MYD88</a:t>
              </a:r>
              <a:r>
                <a:rPr kumimoji="0" lang="en-US" sz="1050" b="1" i="0" u="none" strike="noStrike" kern="1200" cap="none" spc="0" normalizeH="0" baseline="30000" noProof="0">
                  <a:ln>
                    <a:noFill/>
                  </a:ln>
                  <a:solidFill>
                    <a:srgbClr val="A3773F"/>
                  </a:solidFill>
                  <a:effectLst/>
                  <a:uLnTx/>
                  <a:uFillTx/>
                  <a:latin typeface="Arial" panose="020B0604020202020204" pitchFamily="34" charset="0"/>
                  <a:cs typeface="Arial" panose="020B0604020202020204" pitchFamily="34" charset="0"/>
                  <a:sym typeface="Arial"/>
                  <a:rtl val="0"/>
                </a:rPr>
                <a:t>WT</a:t>
              </a:r>
              <a:r>
                <a:rPr kumimoji="0" lang="en-US" sz="1050" b="1" i="0" u="none" strike="noStrike" kern="1200" cap="none" spc="0" normalizeH="0" baseline="0" noProof="0">
                  <a:ln>
                    <a:noFill/>
                  </a:ln>
                  <a:solidFill>
                    <a:srgbClr val="A3773F"/>
                  </a:solidFill>
                  <a:effectLst/>
                  <a:uLnTx/>
                  <a:uFillTx/>
                  <a:latin typeface="Arial" panose="020B0604020202020204" pitchFamily="34" charset="0"/>
                  <a:cs typeface="Arial" panose="020B0604020202020204" pitchFamily="34" charset="0"/>
                  <a:sym typeface="Arial"/>
                  <a:rtl val="0"/>
                </a:rPr>
                <a:t>/</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A3773F"/>
                  </a:solidFill>
                  <a:effectLst/>
                  <a:uLnTx/>
                  <a:uFillTx/>
                  <a:latin typeface="Arial" panose="020B0604020202020204" pitchFamily="34" charset="0"/>
                  <a:cs typeface="Arial" panose="020B0604020202020204" pitchFamily="34" charset="0"/>
                  <a:sym typeface="Arial"/>
                  <a:rtl val="0"/>
                </a:rPr>
                <a:t>CXCR4</a:t>
              </a:r>
              <a:r>
                <a:rPr kumimoji="0" lang="en-US" sz="1050" b="1" i="0" u="none" strike="noStrike" kern="1200" cap="none" spc="0" normalizeH="0" baseline="30000" noProof="0">
                  <a:ln>
                    <a:noFill/>
                  </a:ln>
                  <a:solidFill>
                    <a:srgbClr val="A3773F"/>
                  </a:solidFill>
                  <a:effectLst/>
                  <a:uLnTx/>
                  <a:uFillTx/>
                  <a:latin typeface="Arial" panose="020B0604020202020204" pitchFamily="34" charset="0"/>
                  <a:cs typeface="Arial" panose="020B0604020202020204" pitchFamily="34" charset="0"/>
                  <a:sym typeface="Arial"/>
                  <a:rtl val="0"/>
                </a:rPr>
                <a:t>WT</a:t>
              </a:r>
            </a:p>
          </p:txBody>
        </p:sp>
        <p:sp>
          <p:nvSpPr>
            <p:cNvPr id="435" name="TextBox 434">
              <a:extLst>
                <a:ext uri="{FF2B5EF4-FFF2-40B4-BE49-F238E27FC236}">
                  <a16:creationId xmlns:a16="http://schemas.microsoft.com/office/drawing/2014/main" id="{5E82CE75-CBB7-4362-3115-72E8EEAEB030}"/>
                </a:ext>
              </a:extLst>
            </p:cNvPr>
            <p:cNvSpPr txBox="1"/>
            <p:nvPr/>
          </p:nvSpPr>
          <p:spPr>
            <a:xfrm>
              <a:off x="8733968" y="3569274"/>
              <a:ext cx="1643399"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22346B"/>
                  </a:solidFill>
                  <a:effectLst/>
                  <a:uLnTx/>
                  <a:uFillTx/>
                  <a:latin typeface="Arial" panose="020B0604020202020204" pitchFamily="34" charset="0"/>
                  <a:cs typeface="Arial" panose="020B0604020202020204" pitchFamily="34" charset="0"/>
                  <a:sym typeface="Arial"/>
                  <a:rtl val="0"/>
                </a:rPr>
                <a:t>MYD88</a:t>
              </a:r>
              <a:r>
                <a:rPr kumimoji="0" lang="en-US" sz="1050" b="1" i="0" u="none" strike="noStrike" kern="1200" cap="none" spc="0" normalizeH="0" baseline="30000" noProof="0">
                  <a:ln>
                    <a:noFill/>
                  </a:ln>
                  <a:solidFill>
                    <a:srgbClr val="22346B"/>
                  </a:solidFill>
                  <a:effectLst/>
                  <a:uLnTx/>
                  <a:uFillTx/>
                  <a:latin typeface="Arial" panose="020B0604020202020204" pitchFamily="34" charset="0"/>
                  <a:cs typeface="Arial" panose="020B0604020202020204" pitchFamily="34" charset="0"/>
                  <a:sym typeface="Arial"/>
                  <a:rtl val="0"/>
                </a:rPr>
                <a:t>L265P</a:t>
              </a:r>
              <a:r>
                <a:rPr kumimoji="0" lang="en-US" sz="1050" b="1" i="0" u="none" strike="noStrike" kern="1200" cap="none" spc="0" normalizeH="0" baseline="0" noProof="0">
                  <a:ln>
                    <a:noFill/>
                  </a:ln>
                  <a:solidFill>
                    <a:srgbClr val="22346B"/>
                  </a:solidFill>
                  <a:effectLst/>
                  <a:uLnTx/>
                  <a:uFillTx/>
                  <a:latin typeface="Arial" panose="020B0604020202020204" pitchFamily="34" charset="0"/>
                  <a:cs typeface="Arial" panose="020B0604020202020204" pitchFamily="34" charset="0"/>
                  <a:sym typeface="Arial"/>
                  <a:rtl val="0"/>
                </a:rPr>
                <a:t>/CXCR4</a:t>
              </a:r>
              <a:r>
                <a:rPr kumimoji="0" lang="en-US" sz="1050" b="1" i="0" u="none" strike="noStrike" kern="1200" cap="none" spc="0" normalizeH="0" baseline="30000" noProof="0">
                  <a:ln>
                    <a:noFill/>
                  </a:ln>
                  <a:solidFill>
                    <a:srgbClr val="22346B"/>
                  </a:solidFill>
                  <a:effectLst/>
                  <a:uLnTx/>
                  <a:uFillTx/>
                  <a:latin typeface="Arial" panose="020B0604020202020204" pitchFamily="34" charset="0"/>
                  <a:cs typeface="Arial" panose="020B0604020202020204" pitchFamily="34" charset="0"/>
                  <a:sym typeface="Arial"/>
                  <a:rtl val="0"/>
                </a:rPr>
                <a:t>WHIM</a:t>
              </a:r>
            </a:p>
          </p:txBody>
        </p:sp>
        <p:sp>
          <p:nvSpPr>
            <p:cNvPr id="436" name="TextBox 435">
              <a:extLst>
                <a:ext uri="{FF2B5EF4-FFF2-40B4-BE49-F238E27FC236}">
                  <a16:creationId xmlns:a16="http://schemas.microsoft.com/office/drawing/2014/main" id="{F20503E9-90DE-1467-D74E-A8AC268A5122}"/>
                </a:ext>
              </a:extLst>
            </p:cNvPr>
            <p:cNvSpPr txBox="1"/>
            <p:nvPr/>
          </p:nvSpPr>
          <p:spPr>
            <a:xfrm>
              <a:off x="9603071" y="3198027"/>
              <a:ext cx="932650" cy="415498"/>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9B002F"/>
                  </a:solidFill>
                  <a:effectLst/>
                  <a:uLnTx/>
                  <a:uFillTx/>
                  <a:latin typeface="Arial" panose="020B0604020202020204" pitchFamily="34" charset="0"/>
                  <a:cs typeface="Arial" panose="020B0604020202020204" pitchFamily="34" charset="0"/>
                  <a:sym typeface="Arial"/>
                  <a:rtl val="0"/>
                </a:rPr>
                <a:t>MYD88</a:t>
              </a:r>
              <a:r>
                <a:rPr kumimoji="0" lang="en-US" sz="1050" b="1" i="0" u="none" strike="noStrike" kern="1200" cap="none" spc="0" normalizeH="0" baseline="30000" noProof="0">
                  <a:ln>
                    <a:noFill/>
                  </a:ln>
                  <a:solidFill>
                    <a:srgbClr val="9B002F"/>
                  </a:solidFill>
                  <a:effectLst/>
                  <a:uLnTx/>
                  <a:uFillTx/>
                  <a:latin typeface="Arial" panose="020B0604020202020204" pitchFamily="34" charset="0"/>
                  <a:cs typeface="Arial" panose="020B0604020202020204" pitchFamily="34" charset="0"/>
                  <a:sym typeface="Arial"/>
                  <a:rtl val="0"/>
                </a:rPr>
                <a:t>L265P</a:t>
              </a:r>
              <a:r>
                <a:rPr kumimoji="0" lang="en-US" sz="1050" b="1" i="0" u="none" strike="noStrike" kern="1200" cap="none" spc="0" normalizeH="0" baseline="0" noProof="0">
                  <a:ln>
                    <a:noFill/>
                  </a:ln>
                  <a:solidFill>
                    <a:srgbClr val="9B002F"/>
                  </a:solidFill>
                  <a:effectLst/>
                  <a:uLnTx/>
                  <a:uFillTx/>
                  <a:latin typeface="Arial" panose="020B0604020202020204" pitchFamily="34" charset="0"/>
                  <a:cs typeface="Arial" panose="020B0604020202020204" pitchFamily="34" charset="0"/>
                  <a:sym typeface="Arial"/>
                  <a:rtl val="0"/>
                </a:rPr>
                <a:t>/</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9B002F"/>
                  </a:solidFill>
                  <a:effectLst/>
                  <a:uLnTx/>
                  <a:uFillTx/>
                  <a:latin typeface="Arial" panose="020B0604020202020204" pitchFamily="34" charset="0"/>
                  <a:cs typeface="Arial" panose="020B0604020202020204" pitchFamily="34" charset="0"/>
                  <a:sym typeface="Arial"/>
                  <a:rtl val="0"/>
                </a:rPr>
                <a:t>CXCR4</a:t>
              </a:r>
              <a:r>
                <a:rPr kumimoji="0" lang="en-US" sz="1050" b="1" i="0" u="none" strike="noStrike" kern="1200" cap="none" spc="0" normalizeH="0" baseline="30000" noProof="0">
                  <a:ln>
                    <a:noFill/>
                  </a:ln>
                  <a:solidFill>
                    <a:srgbClr val="9B002F"/>
                  </a:solidFill>
                  <a:effectLst/>
                  <a:uLnTx/>
                  <a:uFillTx/>
                  <a:latin typeface="Arial" panose="020B0604020202020204" pitchFamily="34" charset="0"/>
                  <a:cs typeface="Arial" panose="020B0604020202020204" pitchFamily="34" charset="0"/>
                  <a:sym typeface="Arial"/>
                  <a:rtl val="0"/>
                </a:rPr>
                <a:t>WT</a:t>
              </a:r>
            </a:p>
          </p:txBody>
        </p:sp>
        <p:sp>
          <p:nvSpPr>
            <p:cNvPr id="437" name="TextBox 436">
              <a:extLst>
                <a:ext uri="{FF2B5EF4-FFF2-40B4-BE49-F238E27FC236}">
                  <a16:creationId xmlns:a16="http://schemas.microsoft.com/office/drawing/2014/main" id="{88537F7E-1650-0543-80D7-DD2D47416DED}"/>
                </a:ext>
              </a:extLst>
            </p:cNvPr>
            <p:cNvSpPr txBox="1"/>
            <p:nvPr/>
          </p:nvSpPr>
          <p:spPr>
            <a:xfrm>
              <a:off x="9160525" y="3006452"/>
              <a:ext cx="1409360" cy="253916"/>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A3773F"/>
                  </a:solidFill>
                  <a:effectLst/>
                  <a:uLnTx/>
                  <a:uFillTx/>
                  <a:latin typeface="Arial" panose="020B0604020202020204" pitchFamily="34" charset="0"/>
                  <a:cs typeface="Arial" panose="020B0604020202020204" pitchFamily="34" charset="0"/>
                  <a:sym typeface="Arial"/>
                  <a:rtl val="0"/>
                </a:rPr>
                <a:t>MYD88</a:t>
              </a:r>
              <a:r>
                <a:rPr kumimoji="0" lang="en-US" sz="1050" b="1" i="0" u="none" strike="noStrike" kern="1200" cap="none" spc="0" normalizeH="0" baseline="30000" noProof="0">
                  <a:ln>
                    <a:noFill/>
                  </a:ln>
                  <a:solidFill>
                    <a:srgbClr val="A3773F"/>
                  </a:solidFill>
                  <a:effectLst/>
                  <a:uLnTx/>
                  <a:uFillTx/>
                  <a:latin typeface="Arial" panose="020B0604020202020204" pitchFamily="34" charset="0"/>
                  <a:cs typeface="Arial" panose="020B0604020202020204" pitchFamily="34" charset="0"/>
                  <a:sym typeface="Arial"/>
                  <a:rtl val="0"/>
                </a:rPr>
                <a:t>WT</a:t>
              </a:r>
              <a:r>
                <a:rPr kumimoji="0" lang="en-US" sz="1050" b="1" i="0" u="none" strike="noStrike" kern="1200" cap="none" spc="0" normalizeH="0" baseline="0" noProof="0">
                  <a:ln>
                    <a:noFill/>
                  </a:ln>
                  <a:solidFill>
                    <a:srgbClr val="A3773F"/>
                  </a:solidFill>
                  <a:effectLst/>
                  <a:uLnTx/>
                  <a:uFillTx/>
                  <a:latin typeface="Arial" panose="020B0604020202020204" pitchFamily="34" charset="0"/>
                  <a:cs typeface="Arial" panose="020B0604020202020204" pitchFamily="34" charset="0"/>
                  <a:sym typeface="Arial"/>
                  <a:rtl val="0"/>
                </a:rPr>
                <a:t>/CXCR4</a:t>
              </a:r>
              <a:r>
                <a:rPr kumimoji="0" lang="en-US" sz="1050" b="1" i="0" u="none" strike="noStrike" kern="1200" cap="none" spc="0" normalizeH="0" baseline="30000" noProof="0">
                  <a:ln>
                    <a:noFill/>
                  </a:ln>
                  <a:solidFill>
                    <a:srgbClr val="A3773F"/>
                  </a:solidFill>
                  <a:effectLst/>
                  <a:uLnTx/>
                  <a:uFillTx/>
                  <a:latin typeface="Arial" panose="020B0604020202020204" pitchFamily="34" charset="0"/>
                  <a:cs typeface="Arial" panose="020B0604020202020204" pitchFamily="34" charset="0"/>
                  <a:sym typeface="Arial"/>
                  <a:rtl val="0"/>
                </a:rPr>
                <a:t>WT</a:t>
              </a:r>
            </a:p>
          </p:txBody>
        </p:sp>
        <p:sp>
          <p:nvSpPr>
            <p:cNvPr id="439" name="Right Bracket 438">
              <a:extLst>
                <a:ext uri="{FF2B5EF4-FFF2-40B4-BE49-F238E27FC236}">
                  <a16:creationId xmlns:a16="http://schemas.microsoft.com/office/drawing/2014/main" id="{8B4654C8-9166-F944-6AA8-55C33EBEA038}"/>
                </a:ext>
              </a:extLst>
            </p:cNvPr>
            <p:cNvSpPr/>
            <p:nvPr/>
          </p:nvSpPr>
          <p:spPr bwMode="auto">
            <a:xfrm>
              <a:off x="10530724" y="1873768"/>
              <a:ext cx="82356" cy="901976"/>
            </a:xfrm>
            <a:prstGeom prst="rightBracket">
              <a:avLst/>
            </a:prstGeom>
            <a:no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rtlCol="0" anchor="t" anchorCtr="0" compatLnSpc="1">
              <a:prstTxWarp prst="textNoShape">
                <a:avLst/>
              </a:prstTxWarp>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40" name="TextBox 439">
              <a:extLst>
                <a:ext uri="{FF2B5EF4-FFF2-40B4-BE49-F238E27FC236}">
                  <a16:creationId xmlns:a16="http://schemas.microsoft.com/office/drawing/2014/main" id="{63CC0096-D82C-9DC0-3E46-736F9348C5BB}"/>
                </a:ext>
              </a:extLst>
            </p:cNvPr>
            <p:cNvSpPr txBox="1"/>
            <p:nvPr/>
          </p:nvSpPr>
          <p:spPr>
            <a:xfrm>
              <a:off x="10632445" y="2207511"/>
              <a:ext cx="1077539" cy="261609"/>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Ibrutinib-RTX</a:t>
              </a:r>
              <a:endParaRPr kumimoji="0" lang="en-US" sz="1100" b="1"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endParaRPr>
            </a:p>
          </p:txBody>
        </p:sp>
        <p:sp>
          <p:nvSpPr>
            <p:cNvPr id="441" name="Right Bracket 440">
              <a:extLst>
                <a:ext uri="{FF2B5EF4-FFF2-40B4-BE49-F238E27FC236}">
                  <a16:creationId xmlns:a16="http://schemas.microsoft.com/office/drawing/2014/main" id="{6A381477-C29C-181F-6B2E-5C92ABFBEE9D}"/>
                </a:ext>
              </a:extLst>
            </p:cNvPr>
            <p:cNvSpPr/>
            <p:nvPr/>
          </p:nvSpPr>
          <p:spPr bwMode="auto">
            <a:xfrm>
              <a:off x="10530724" y="2916350"/>
              <a:ext cx="82356" cy="901976"/>
            </a:xfrm>
            <a:prstGeom prst="rightBracket">
              <a:avLst/>
            </a:prstGeom>
            <a:no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rtlCol="0" anchor="t" anchorCtr="0" compatLnSpc="1">
              <a:prstTxWarp prst="textNoShape">
                <a:avLst/>
              </a:prstTxWarp>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42" name="TextBox 441">
              <a:extLst>
                <a:ext uri="{FF2B5EF4-FFF2-40B4-BE49-F238E27FC236}">
                  <a16:creationId xmlns:a16="http://schemas.microsoft.com/office/drawing/2014/main" id="{E0B79986-9044-167B-61C9-204C11037592}"/>
                </a:ext>
              </a:extLst>
            </p:cNvPr>
            <p:cNvSpPr txBox="1"/>
            <p:nvPr/>
          </p:nvSpPr>
          <p:spPr>
            <a:xfrm>
              <a:off x="10632445" y="3250093"/>
              <a:ext cx="1056701" cy="261609"/>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tl val="0"/>
                </a:rPr>
                <a:t>Placebo-RTX</a:t>
              </a:r>
              <a:endParaRPr kumimoji="0" lang="en-US" sz="1100" b="1"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tl val="0"/>
              </a:endParaRPr>
            </a:p>
          </p:txBody>
        </p:sp>
      </p:grpSp>
    </p:spTree>
    <p:extLst>
      <p:ext uri="{BB962C8B-B14F-4D97-AF65-F5344CB8AC3E}">
        <p14:creationId xmlns:p14="http://schemas.microsoft.com/office/powerpoint/2010/main" val="2025317131"/>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AB2530-1A04-6D28-043F-B231BA425A65}"/>
              </a:ext>
            </a:extLst>
          </p:cNvPr>
          <p:cNvSpPr>
            <a:spLocks noGrp="1"/>
          </p:cNvSpPr>
          <p:nvPr>
            <p:ph type="ctrTitle"/>
          </p:nvPr>
        </p:nvSpPr>
        <p:spPr/>
        <p:txBody>
          <a:bodyPr/>
          <a:lstStyle/>
          <a:p>
            <a:r>
              <a:rPr lang="en-US"/>
              <a:t>Higher response rates with ibrutinib-RTX independent </a:t>
            </a:r>
            <a:br>
              <a:rPr lang="en-US"/>
            </a:br>
            <a:r>
              <a:rPr lang="en-US"/>
              <a:t>of genotype or prior treatment status</a:t>
            </a:r>
            <a:endParaRPr lang="en-GB"/>
          </a:p>
        </p:txBody>
      </p:sp>
      <p:sp>
        <p:nvSpPr>
          <p:cNvPr id="28" name="Slide Number Placeholder 2">
            <a:extLst>
              <a:ext uri="{FF2B5EF4-FFF2-40B4-BE49-F238E27FC236}">
                <a16:creationId xmlns:a16="http://schemas.microsoft.com/office/drawing/2014/main" id="{81D6307B-D212-C3AF-B66D-5E621FE5709E}"/>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195" name="TextBox 194">
            <a:extLst>
              <a:ext uri="{FF2B5EF4-FFF2-40B4-BE49-F238E27FC236}">
                <a16:creationId xmlns:a16="http://schemas.microsoft.com/office/drawing/2014/main" id="{1A8D20A2-301B-E6B5-290C-06D67DACC0D2}"/>
              </a:ext>
            </a:extLst>
          </p:cNvPr>
          <p:cNvSpPr txBox="1"/>
          <p:nvPr/>
        </p:nvSpPr>
        <p:spPr>
          <a:xfrm>
            <a:off x="883579" y="6189015"/>
            <a:ext cx="1059464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CR, complete response;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type 4;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mo</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months; MR, minor response;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ORR, overall response rate; PR, partial response; RTX, rituximab;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VGPR</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very good partial response; WHIM, warts, hypogammaglobulinemia, infections, and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myelokathexis</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WT, wild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Buske C et al. J Clin Oncol. 2022;40(1):52-62.</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grpSp>
        <p:nvGrpSpPr>
          <p:cNvPr id="16" name="Group 15">
            <a:extLst>
              <a:ext uri="{FF2B5EF4-FFF2-40B4-BE49-F238E27FC236}">
                <a16:creationId xmlns:a16="http://schemas.microsoft.com/office/drawing/2014/main" id="{FE61ADF0-ABFC-0329-D6B4-26B5D228109E}"/>
              </a:ext>
            </a:extLst>
          </p:cNvPr>
          <p:cNvGrpSpPr/>
          <p:nvPr/>
        </p:nvGrpSpPr>
        <p:grpSpPr>
          <a:xfrm>
            <a:off x="803431" y="1336205"/>
            <a:ext cx="10585139" cy="4607395"/>
            <a:chOff x="1262646" y="1336205"/>
            <a:chExt cx="9836514" cy="4281541"/>
          </a:xfrm>
        </p:grpSpPr>
        <p:pic>
          <p:nvPicPr>
            <p:cNvPr id="5" name="Picture 4">
              <a:extLst>
                <a:ext uri="{FF2B5EF4-FFF2-40B4-BE49-F238E27FC236}">
                  <a16:creationId xmlns:a16="http://schemas.microsoft.com/office/drawing/2014/main" id="{719D0075-5D59-B886-8457-283F915D842B}"/>
                </a:ext>
              </a:extLst>
            </p:cNvPr>
            <p:cNvPicPr>
              <a:picLocks noChangeAspect="1"/>
            </p:cNvPicPr>
            <p:nvPr/>
          </p:nvPicPr>
          <p:blipFill>
            <a:blip r:embed="rId2"/>
            <a:srcRect t="7458" b="25270"/>
            <a:stretch/>
          </p:blipFill>
          <p:spPr>
            <a:xfrm>
              <a:off x="1262646" y="1390886"/>
              <a:ext cx="9836514" cy="3094028"/>
            </a:xfrm>
            <a:prstGeom prst="rect">
              <a:avLst/>
            </a:prstGeom>
          </p:spPr>
        </p:pic>
        <p:pic>
          <p:nvPicPr>
            <p:cNvPr id="11" name="Picture 10">
              <a:extLst>
                <a:ext uri="{FF2B5EF4-FFF2-40B4-BE49-F238E27FC236}">
                  <a16:creationId xmlns:a16="http://schemas.microsoft.com/office/drawing/2014/main" id="{B360D59A-E591-CDC3-9A6F-7A0FAA41823C}"/>
                </a:ext>
              </a:extLst>
            </p:cNvPr>
            <p:cNvPicPr>
              <a:picLocks noChangeAspect="1"/>
            </p:cNvPicPr>
            <p:nvPr/>
          </p:nvPicPr>
          <p:blipFill>
            <a:blip r:embed="rId3"/>
            <a:stretch>
              <a:fillRect/>
            </a:stretch>
          </p:blipFill>
          <p:spPr>
            <a:xfrm>
              <a:off x="1936088" y="1336205"/>
              <a:ext cx="8416225" cy="338241"/>
            </a:xfrm>
            <a:prstGeom prst="rect">
              <a:avLst/>
            </a:prstGeom>
          </p:spPr>
        </p:pic>
        <p:pic>
          <p:nvPicPr>
            <p:cNvPr id="15" name="Picture 14">
              <a:extLst>
                <a:ext uri="{FF2B5EF4-FFF2-40B4-BE49-F238E27FC236}">
                  <a16:creationId xmlns:a16="http://schemas.microsoft.com/office/drawing/2014/main" id="{5C086B75-3322-1222-D323-27EAD33EF126}"/>
                </a:ext>
              </a:extLst>
            </p:cNvPr>
            <p:cNvPicPr>
              <a:picLocks noChangeAspect="1"/>
            </p:cNvPicPr>
            <p:nvPr/>
          </p:nvPicPr>
          <p:blipFill>
            <a:blip r:embed="rId4"/>
            <a:stretch>
              <a:fillRect/>
            </a:stretch>
          </p:blipFill>
          <p:spPr>
            <a:xfrm>
              <a:off x="1319217" y="4463141"/>
              <a:ext cx="9109297" cy="1154605"/>
            </a:xfrm>
            <a:prstGeom prst="rect">
              <a:avLst/>
            </a:prstGeom>
          </p:spPr>
        </p:pic>
      </p:grpSp>
    </p:spTree>
    <p:extLst>
      <p:ext uri="{BB962C8B-B14F-4D97-AF65-F5344CB8AC3E}">
        <p14:creationId xmlns:p14="http://schemas.microsoft.com/office/powerpoint/2010/main" val="120021201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Grafik 47">
            <a:extLst>
              <a:ext uri="{FF2B5EF4-FFF2-40B4-BE49-F238E27FC236}">
                <a16:creationId xmlns:a16="http://schemas.microsoft.com/office/drawing/2014/main" id="{75EDE276-447C-DC0E-28E0-5834DD3103F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9" name="Gruppieren 78">
            <a:extLst>
              <a:ext uri="{FF2B5EF4-FFF2-40B4-BE49-F238E27FC236}">
                <a16:creationId xmlns:a16="http://schemas.microsoft.com/office/drawing/2014/main" id="{3BDC6BE9-5C2C-26E8-2C19-E1C6FB65EFD5}"/>
              </a:ext>
            </a:extLst>
          </p:cNvPr>
          <p:cNvGrpSpPr/>
          <p:nvPr/>
        </p:nvGrpSpPr>
        <p:grpSpPr>
          <a:xfrm>
            <a:off x="366090" y="5847137"/>
            <a:ext cx="11457885" cy="576000"/>
            <a:chOff x="366090" y="6032454"/>
            <a:chExt cx="11457885" cy="576000"/>
          </a:xfrm>
        </p:grpSpPr>
        <p:sp>
          <p:nvSpPr>
            <p:cNvPr id="46" name="Rechteck 97">
              <a:extLst>
                <a:ext uri="{FF2B5EF4-FFF2-40B4-BE49-F238E27FC236}">
                  <a16:creationId xmlns:a16="http://schemas.microsoft.com/office/drawing/2014/main" id="{ED602654-1819-398E-E598-D52F676633B0}"/>
                </a:ext>
              </a:extLst>
            </p:cNvPr>
            <p:cNvSpPr/>
            <p:nvPr/>
          </p:nvSpPr>
          <p:spPr>
            <a:xfrm>
              <a:off x="366090" y="6032454"/>
              <a:ext cx="11457885"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619150" algn="l"/>
                  <a:tab pos="706468" algn="l"/>
                </a:tabLst>
                <a:defRPr/>
              </a:pPr>
              <a:r>
                <a:rPr kumimoji="0" lang="de-DE" sz="16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Closure and </a:t>
              </a:r>
              <a:r>
                <a:rPr kumimoji="0" lang="de-DE" sz="16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farewell</a:t>
              </a:r>
              <a:r>
                <a:rPr kumimoji="0" lang="de-DE" sz="16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 </a:t>
              </a:r>
            </a:p>
          </p:txBody>
        </p:sp>
        <p:sp>
          <p:nvSpPr>
            <p:cNvPr id="50" name="Textfeld 98">
              <a:extLst>
                <a:ext uri="{FF2B5EF4-FFF2-40B4-BE49-F238E27FC236}">
                  <a16:creationId xmlns:a16="http://schemas.microsoft.com/office/drawing/2014/main" id="{1DC09221-4FC5-7420-95FC-BDDD22BED990}"/>
                </a:ext>
              </a:extLst>
            </p:cNvPr>
            <p:cNvSpPr txBox="1"/>
            <p:nvPr/>
          </p:nvSpPr>
          <p:spPr>
            <a:xfrm>
              <a:off x="7753690" y="6166566"/>
              <a:ext cx="1689492" cy="338554"/>
            </a:xfrm>
            <a:prstGeom prst="rect">
              <a:avLst/>
            </a:prstGeom>
            <a:noFill/>
          </p:spPr>
          <p:txBody>
            <a:bodyPr wrap="none" lIns="72000" rtlCol="0">
              <a:spAutoFit/>
            </a:bodyPr>
            <a:lstStyle/>
            <a:p>
              <a:pPr marL="0" marR="0" lvl="0" indent="0" algn="l" defTabSz="914438"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28334A"/>
                  </a:solidFill>
                  <a:effectLst/>
                  <a:uLnTx/>
                  <a:uFillTx/>
                  <a:latin typeface="Raleway" panose="020B0503030101060003" pitchFamily="34" charset="77"/>
                  <a:ea typeface="+mn-ea"/>
                  <a:cs typeface="+mn-cs"/>
                </a:rPr>
                <a:t>Christian Buske</a:t>
              </a:r>
            </a:p>
          </p:txBody>
        </p:sp>
        <p:sp>
          <p:nvSpPr>
            <p:cNvPr id="53" name="Rechteck 108">
              <a:extLst>
                <a:ext uri="{FF2B5EF4-FFF2-40B4-BE49-F238E27FC236}">
                  <a16:creationId xmlns:a16="http://schemas.microsoft.com/office/drawing/2014/main" id="{4FDEEC04-1CC7-7A39-A0F3-1365F7440A7C}"/>
                </a:ext>
              </a:extLst>
            </p:cNvPr>
            <p:cNvSpPr/>
            <p:nvPr/>
          </p:nvSpPr>
          <p:spPr>
            <a:xfrm>
              <a:off x="370744" y="6032454"/>
              <a:ext cx="72000"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feld 10">
              <a:extLst>
                <a:ext uri="{FF2B5EF4-FFF2-40B4-BE49-F238E27FC236}">
                  <a16:creationId xmlns:a16="http://schemas.microsoft.com/office/drawing/2014/main" id="{79518CA6-DEA9-F621-7DB8-89AE18928BDB}"/>
                </a:ext>
              </a:extLst>
            </p:cNvPr>
            <p:cNvSpPr txBox="1"/>
            <p:nvPr/>
          </p:nvSpPr>
          <p:spPr>
            <a:xfrm>
              <a:off x="679186" y="6166566"/>
              <a:ext cx="10605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ED1C24"/>
                  </a:solidFill>
                  <a:effectLst/>
                  <a:uLnTx/>
                  <a:uFillTx/>
                  <a:latin typeface="Raleway" pitchFamily="2" charset="0"/>
                  <a:ea typeface="+mn-ea"/>
                  <a:cs typeface="+mn-cs"/>
                </a:rPr>
                <a:t>14.44</a:t>
              </a:r>
            </a:p>
          </p:txBody>
        </p:sp>
      </p:grpSp>
      <p:grpSp>
        <p:nvGrpSpPr>
          <p:cNvPr id="77" name="Gruppieren 76">
            <a:extLst>
              <a:ext uri="{FF2B5EF4-FFF2-40B4-BE49-F238E27FC236}">
                <a16:creationId xmlns:a16="http://schemas.microsoft.com/office/drawing/2014/main" id="{9D7920D3-C4DE-D7CB-B77F-021B0F451390}"/>
              </a:ext>
            </a:extLst>
          </p:cNvPr>
          <p:cNvGrpSpPr/>
          <p:nvPr/>
        </p:nvGrpSpPr>
        <p:grpSpPr>
          <a:xfrm>
            <a:off x="366090" y="4578564"/>
            <a:ext cx="11457885" cy="576000"/>
            <a:chOff x="366090" y="4763879"/>
            <a:chExt cx="11457885" cy="576000"/>
          </a:xfrm>
        </p:grpSpPr>
        <p:sp>
          <p:nvSpPr>
            <p:cNvPr id="98" name="Rechteck 97">
              <a:extLst>
                <a:ext uri="{FF2B5EF4-FFF2-40B4-BE49-F238E27FC236}">
                  <a16:creationId xmlns:a16="http://schemas.microsoft.com/office/drawing/2014/main" id="{65DBAC56-0CBE-F647-FE81-E4104CB19048}"/>
                </a:ext>
              </a:extLst>
            </p:cNvPr>
            <p:cNvSpPr/>
            <p:nvPr/>
          </p:nvSpPr>
          <p:spPr>
            <a:xfrm>
              <a:off x="366090" y="4763879"/>
              <a:ext cx="11457885"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619150" algn="l"/>
                  <a:tab pos="706468" algn="l"/>
                </a:tabLst>
                <a:defRPr/>
              </a:pPr>
              <a:r>
                <a:rPr kumimoji="0" lang="de-DE" sz="16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Future developments (CDAC, BCL2i)</a:t>
              </a:r>
            </a:p>
          </p:txBody>
        </p:sp>
        <p:sp>
          <p:nvSpPr>
            <p:cNvPr id="28" name="Rechteck 108">
              <a:extLst>
                <a:ext uri="{FF2B5EF4-FFF2-40B4-BE49-F238E27FC236}">
                  <a16:creationId xmlns:a16="http://schemas.microsoft.com/office/drawing/2014/main" id="{07391C2C-903C-D9DF-613A-CA5269B9B0A1}"/>
                </a:ext>
              </a:extLst>
            </p:cNvPr>
            <p:cNvSpPr/>
            <p:nvPr/>
          </p:nvSpPr>
          <p:spPr>
            <a:xfrm>
              <a:off x="370744" y="4763879"/>
              <a:ext cx="72000"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9" name="Textfeld 98">
              <a:extLst>
                <a:ext uri="{FF2B5EF4-FFF2-40B4-BE49-F238E27FC236}">
                  <a16:creationId xmlns:a16="http://schemas.microsoft.com/office/drawing/2014/main" id="{AC887260-C26A-DA53-7A78-1F9972F368A3}"/>
                </a:ext>
              </a:extLst>
            </p:cNvPr>
            <p:cNvSpPr txBox="1"/>
            <p:nvPr/>
          </p:nvSpPr>
          <p:spPr>
            <a:xfrm>
              <a:off x="7746246" y="4897991"/>
              <a:ext cx="2099861" cy="338554"/>
            </a:xfrm>
            <a:prstGeom prst="rect">
              <a:avLst/>
            </a:prstGeom>
            <a:noFill/>
          </p:spPr>
          <p:txBody>
            <a:bodyPr wrap="none" l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28334A"/>
                  </a:solidFill>
                  <a:effectLst/>
                  <a:uLnTx/>
                  <a:uFillTx/>
                  <a:latin typeface="Raleway" panose="020B0503030101060003" pitchFamily="34" charset="77"/>
                  <a:ea typeface="+mn-ea"/>
                  <a:cs typeface="+mn-cs"/>
                </a:rPr>
                <a:t>Anna Maria Frustaci</a:t>
              </a:r>
              <a:endParaRPr kumimoji="0" lang="de-DE" sz="1600" b="0" i="0" u="none" strike="noStrike" kern="1200" cap="none" spc="0" normalizeH="0" baseline="0" noProof="0">
                <a:ln>
                  <a:noFill/>
                </a:ln>
                <a:solidFill>
                  <a:srgbClr val="28334A"/>
                </a:solidFill>
                <a:effectLst/>
                <a:uLnTx/>
                <a:uFillTx/>
                <a:latin typeface="Raleway" panose="020B0503030101060003" pitchFamily="34" charset="77"/>
                <a:ea typeface="+mn-ea"/>
                <a:cs typeface="+mn-cs"/>
              </a:endParaRPr>
            </a:p>
          </p:txBody>
        </p:sp>
        <p:sp>
          <p:nvSpPr>
            <p:cNvPr id="8" name="Textfeld 7">
              <a:extLst>
                <a:ext uri="{FF2B5EF4-FFF2-40B4-BE49-F238E27FC236}">
                  <a16:creationId xmlns:a16="http://schemas.microsoft.com/office/drawing/2014/main" id="{3294D5B6-2650-0B5F-DE07-93D54B1A1477}"/>
                </a:ext>
              </a:extLst>
            </p:cNvPr>
            <p:cNvSpPr txBox="1"/>
            <p:nvPr/>
          </p:nvSpPr>
          <p:spPr>
            <a:xfrm>
              <a:off x="679186" y="4897991"/>
              <a:ext cx="10605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ED1C24"/>
                  </a:solidFill>
                  <a:effectLst/>
                  <a:uLnTx/>
                  <a:uFillTx/>
                  <a:latin typeface="Raleway" pitchFamily="2" charset="0"/>
                  <a:ea typeface="+mn-ea"/>
                  <a:cs typeface="+mn-cs"/>
                </a:rPr>
                <a:t>14.14</a:t>
              </a:r>
            </a:p>
          </p:txBody>
        </p:sp>
      </p:grpSp>
      <p:grpSp>
        <p:nvGrpSpPr>
          <p:cNvPr id="76" name="Gruppieren 75">
            <a:extLst>
              <a:ext uri="{FF2B5EF4-FFF2-40B4-BE49-F238E27FC236}">
                <a16:creationId xmlns:a16="http://schemas.microsoft.com/office/drawing/2014/main" id="{CF5A891B-2D7A-C218-0280-7F24F5E18F36}"/>
              </a:ext>
            </a:extLst>
          </p:cNvPr>
          <p:cNvGrpSpPr/>
          <p:nvPr/>
        </p:nvGrpSpPr>
        <p:grpSpPr>
          <a:xfrm>
            <a:off x="366090" y="3944276"/>
            <a:ext cx="11457885" cy="576000"/>
            <a:chOff x="366090" y="4129591"/>
            <a:chExt cx="11457885" cy="576000"/>
          </a:xfrm>
        </p:grpSpPr>
        <p:sp>
          <p:nvSpPr>
            <p:cNvPr id="23" name="Rechteck 97">
              <a:extLst>
                <a:ext uri="{FF2B5EF4-FFF2-40B4-BE49-F238E27FC236}">
                  <a16:creationId xmlns:a16="http://schemas.microsoft.com/office/drawing/2014/main" id="{B0243D95-9804-49E9-66B7-5AA65C0C6C67}"/>
                </a:ext>
              </a:extLst>
            </p:cNvPr>
            <p:cNvSpPr/>
            <p:nvPr/>
          </p:nvSpPr>
          <p:spPr>
            <a:xfrm>
              <a:off x="366090" y="4129591"/>
              <a:ext cx="11457885"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619150" algn="l"/>
                  <a:tab pos="706468" algn="l"/>
                </a:tabLst>
                <a:defRPr/>
              </a:pPr>
              <a:r>
                <a:rPr kumimoji="0" lang="de-DE" sz="16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BTKi in MCL </a:t>
              </a:r>
            </a:p>
          </p:txBody>
        </p:sp>
        <p:sp>
          <p:nvSpPr>
            <p:cNvPr id="22" name="Rechteck 108">
              <a:extLst>
                <a:ext uri="{FF2B5EF4-FFF2-40B4-BE49-F238E27FC236}">
                  <a16:creationId xmlns:a16="http://schemas.microsoft.com/office/drawing/2014/main" id="{D1A5981D-FD20-CDE3-BF16-7F89C0A3D1B8}"/>
                </a:ext>
              </a:extLst>
            </p:cNvPr>
            <p:cNvSpPr/>
            <p:nvPr/>
          </p:nvSpPr>
          <p:spPr>
            <a:xfrm>
              <a:off x="370744" y="4129591"/>
              <a:ext cx="72000"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Textfeld 98">
              <a:extLst>
                <a:ext uri="{FF2B5EF4-FFF2-40B4-BE49-F238E27FC236}">
                  <a16:creationId xmlns:a16="http://schemas.microsoft.com/office/drawing/2014/main" id="{244F451F-3949-8461-A1BF-6F72B841993E}"/>
                </a:ext>
              </a:extLst>
            </p:cNvPr>
            <p:cNvSpPr txBox="1"/>
            <p:nvPr/>
          </p:nvSpPr>
          <p:spPr>
            <a:xfrm>
              <a:off x="7746246" y="4263703"/>
              <a:ext cx="1346450" cy="338554"/>
            </a:xfrm>
            <a:prstGeom prst="rect">
              <a:avLst/>
            </a:prstGeom>
            <a:noFill/>
          </p:spPr>
          <p:txBody>
            <a:bodyPr wrap="none" l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28334A"/>
                  </a:solidFill>
                  <a:effectLst/>
                  <a:uLnTx/>
                  <a:uFillTx/>
                  <a:latin typeface="Raleway" panose="020B0503030101060003" pitchFamily="34" charset="77"/>
                  <a:ea typeface="+mn-ea"/>
                  <a:cs typeface="+mn-cs"/>
                </a:rPr>
                <a:t>David Lewis</a:t>
              </a:r>
              <a:endParaRPr kumimoji="0" lang="de-DE" sz="1600" b="0" i="0" u="none" strike="noStrike" kern="1200" cap="none" spc="0" normalizeH="0" baseline="0" noProof="0">
                <a:ln>
                  <a:noFill/>
                </a:ln>
                <a:solidFill>
                  <a:srgbClr val="28334A"/>
                </a:solidFill>
                <a:effectLst/>
                <a:uLnTx/>
                <a:uFillTx/>
                <a:latin typeface="Raleway" panose="020B0503030101060003" pitchFamily="34" charset="77"/>
                <a:ea typeface="+mn-ea"/>
                <a:cs typeface="+mn-cs"/>
              </a:endParaRPr>
            </a:p>
          </p:txBody>
        </p:sp>
        <p:sp>
          <p:nvSpPr>
            <p:cNvPr id="7" name="Textfeld 6">
              <a:extLst>
                <a:ext uri="{FF2B5EF4-FFF2-40B4-BE49-F238E27FC236}">
                  <a16:creationId xmlns:a16="http://schemas.microsoft.com/office/drawing/2014/main" id="{B86674C4-22AB-A7D7-9F4A-2C0B32CB8235}"/>
                </a:ext>
              </a:extLst>
            </p:cNvPr>
            <p:cNvSpPr txBox="1"/>
            <p:nvPr/>
          </p:nvSpPr>
          <p:spPr>
            <a:xfrm>
              <a:off x="679186" y="4263703"/>
              <a:ext cx="10605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ED1C24"/>
                  </a:solidFill>
                  <a:effectLst/>
                  <a:uLnTx/>
                  <a:uFillTx/>
                  <a:latin typeface="Raleway" pitchFamily="2" charset="0"/>
                  <a:ea typeface="+mn-ea"/>
                  <a:cs typeface="+mn-cs"/>
                </a:rPr>
                <a:t>13.56</a:t>
              </a:r>
            </a:p>
          </p:txBody>
        </p:sp>
      </p:grpSp>
      <p:sp>
        <p:nvSpPr>
          <p:cNvPr id="4" name="Rechteck 3">
            <a:extLst>
              <a:ext uri="{FF2B5EF4-FFF2-40B4-BE49-F238E27FC236}">
                <a16:creationId xmlns:a16="http://schemas.microsoft.com/office/drawing/2014/main" id="{DC9D8510-29F7-F248-AED5-08200AE120EE}"/>
              </a:ext>
            </a:extLst>
          </p:cNvPr>
          <p:cNvSpPr/>
          <p:nvPr/>
        </p:nvSpPr>
        <p:spPr>
          <a:xfrm>
            <a:off x="370744" y="1706955"/>
            <a:ext cx="1458056" cy="3652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FFFFFF"/>
                </a:solidFill>
                <a:effectLst/>
                <a:uLnTx/>
                <a:uFillTx/>
                <a:latin typeface="Montserrat" pitchFamily="2" charset="77"/>
                <a:ea typeface="+mn-ea"/>
                <a:cs typeface="+mn-cs"/>
              </a:rPr>
              <a:t>Agenda</a:t>
            </a:r>
            <a:endParaRPr kumimoji="0" lang="de-DE" sz="2400" b="1" i="0" u="none" strike="noStrike" kern="1200" cap="none" spc="0" normalizeH="0" baseline="0" noProof="0">
              <a:ln>
                <a:noFill/>
              </a:ln>
              <a:solidFill>
                <a:srgbClr val="FFFFFF"/>
              </a:solidFill>
              <a:effectLst/>
              <a:uLnTx/>
              <a:uFillTx/>
              <a:latin typeface="Montserrat" pitchFamily="2" charset="77"/>
              <a:ea typeface="+mn-ea"/>
              <a:cs typeface="+mn-cs"/>
            </a:endParaRPr>
          </a:p>
        </p:txBody>
      </p:sp>
      <p:grpSp>
        <p:nvGrpSpPr>
          <p:cNvPr id="20" name="Group 19">
            <a:extLst>
              <a:ext uri="{FF2B5EF4-FFF2-40B4-BE49-F238E27FC236}">
                <a16:creationId xmlns:a16="http://schemas.microsoft.com/office/drawing/2014/main" id="{D71F6282-7FC7-31F7-A091-806688A7F38B}"/>
              </a:ext>
            </a:extLst>
          </p:cNvPr>
          <p:cNvGrpSpPr/>
          <p:nvPr/>
        </p:nvGrpSpPr>
        <p:grpSpPr>
          <a:xfrm>
            <a:off x="366090" y="2041412"/>
            <a:ext cx="11457886" cy="576000"/>
            <a:chOff x="366090" y="2202782"/>
            <a:chExt cx="11457886" cy="576000"/>
          </a:xfrm>
        </p:grpSpPr>
        <p:sp>
          <p:nvSpPr>
            <p:cNvPr id="45" name="Rechteck 44">
              <a:extLst>
                <a:ext uri="{FF2B5EF4-FFF2-40B4-BE49-F238E27FC236}">
                  <a16:creationId xmlns:a16="http://schemas.microsoft.com/office/drawing/2014/main" id="{94628E56-8B6C-AC48-B453-A355129D47A7}"/>
                </a:ext>
              </a:extLst>
            </p:cNvPr>
            <p:cNvSpPr/>
            <p:nvPr/>
          </p:nvSpPr>
          <p:spPr>
            <a:xfrm>
              <a:off x="366090" y="2202782"/>
              <a:ext cx="11457886"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619150" algn="l"/>
                </a:tabLst>
                <a:defRPr/>
              </a:pPr>
              <a:r>
                <a:rPr kumimoji="0" lang="de-DE" sz="16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Welcome and </a:t>
              </a:r>
              <a:r>
                <a:rPr kumimoji="0" lang="de-DE" sz="1600" b="1" i="0" u="none" strike="noStrike" kern="1200" cap="none" spc="0" normalizeH="0" baseline="0" noProof="0" err="1">
                  <a:ln>
                    <a:noFill/>
                  </a:ln>
                  <a:solidFill>
                    <a:srgbClr val="ED1C24"/>
                  </a:solidFill>
                  <a:effectLst/>
                  <a:uLnTx/>
                  <a:uFillTx/>
                  <a:latin typeface="Raleway" panose="020B0503030101060003" pitchFamily="34" charset="77"/>
                  <a:ea typeface="+mn-ea"/>
                  <a:cs typeface="+mn-cs"/>
                </a:rPr>
                <a:t>introduction</a:t>
              </a:r>
              <a:endParaRPr kumimoji="0" lang="de-DE" sz="1600" b="1" i="0" u="none" strike="noStrike" kern="1200" cap="none" spc="0" normalizeH="0" baseline="0" noProof="0">
                <a:ln>
                  <a:noFill/>
                </a:ln>
                <a:solidFill>
                  <a:srgbClr val="ED1C24"/>
                </a:solidFill>
                <a:effectLst/>
                <a:uLnTx/>
                <a:uFillTx/>
                <a:latin typeface="Raleway" panose="020B0503030101060003" pitchFamily="34" charset="77"/>
                <a:ea typeface="+mn-ea"/>
                <a:cs typeface="+mn-cs"/>
              </a:endParaRPr>
            </a:p>
          </p:txBody>
        </p:sp>
        <p:sp>
          <p:nvSpPr>
            <p:cNvPr id="106" name="Rechteck 105">
              <a:extLst>
                <a:ext uri="{FF2B5EF4-FFF2-40B4-BE49-F238E27FC236}">
                  <a16:creationId xmlns:a16="http://schemas.microsoft.com/office/drawing/2014/main" id="{7A72E0F9-0F50-18EA-7E0B-D2A7DEE29908}"/>
                </a:ext>
              </a:extLst>
            </p:cNvPr>
            <p:cNvSpPr/>
            <p:nvPr/>
          </p:nvSpPr>
          <p:spPr>
            <a:xfrm>
              <a:off x="370744" y="2202782"/>
              <a:ext cx="72000"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feld 9">
              <a:extLst>
                <a:ext uri="{FF2B5EF4-FFF2-40B4-BE49-F238E27FC236}">
                  <a16:creationId xmlns:a16="http://schemas.microsoft.com/office/drawing/2014/main" id="{6316D047-EDCF-4A4D-8835-48208A45AEC3}"/>
                </a:ext>
              </a:extLst>
            </p:cNvPr>
            <p:cNvSpPr txBox="1"/>
            <p:nvPr/>
          </p:nvSpPr>
          <p:spPr>
            <a:xfrm>
              <a:off x="7676315" y="2336894"/>
              <a:ext cx="2454693" cy="338554"/>
            </a:xfrm>
            <a:prstGeom prst="rect">
              <a:avLst/>
            </a:prstGeom>
            <a:noFill/>
          </p:spPr>
          <p:txBody>
            <a:bodyPr wrap="none" lIns="144000" rtlCol="0">
              <a:spAutoFit/>
            </a:bodyPr>
            <a:lstStyle/>
            <a:p>
              <a:pPr marL="0" marR="0" lvl="0" indent="0" algn="l" defTabSz="914438"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28334A"/>
                  </a:solidFill>
                  <a:effectLst/>
                  <a:uLnTx/>
                  <a:uFillTx/>
                  <a:latin typeface="Raleway" panose="020B0503030101060003" pitchFamily="34" charset="77"/>
                  <a:ea typeface="+mn-ea"/>
                  <a:cs typeface="+mn-cs"/>
                </a:rPr>
                <a:t>Christian Buske (Chair)</a:t>
              </a:r>
            </a:p>
          </p:txBody>
        </p:sp>
        <p:sp>
          <p:nvSpPr>
            <p:cNvPr id="2" name="Textfeld 1">
              <a:extLst>
                <a:ext uri="{FF2B5EF4-FFF2-40B4-BE49-F238E27FC236}">
                  <a16:creationId xmlns:a16="http://schemas.microsoft.com/office/drawing/2014/main" id="{494D9A88-8636-47C9-8BC2-9AAF138CCB42}"/>
                </a:ext>
              </a:extLst>
            </p:cNvPr>
            <p:cNvSpPr txBox="1"/>
            <p:nvPr/>
          </p:nvSpPr>
          <p:spPr>
            <a:xfrm>
              <a:off x="679186" y="2336894"/>
              <a:ext cx="10605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ED1C24"/>
                  </a:solidFill>
                  <a:effectLst/>
                  <a:uLnTx/>
                  <a:uFillTx/>
                  <a:latin typeface="Raleway" pitchFamily="2" charset="0"/>
                  <a:ea typeface="+mn-ea"/>
                  <a:cs typeface="+mn-cs"/>
                </a:rPr>
                <a:t>13.15</a:t>
              </a:r>
            </a:p>
          </p:txBody>
        </p:sp>
      </p:grpSp>
      <p:grpSp>
        <p:nvGrpSpPr>
          <p:cNvPr id="75" name="Gruppieren 74">
            <a:extLst>
              <a:ext uri="{FF2B5EF4-FFF2-40B4-BE49-F238E27FC236}">
                <a16:creationId xmlns:a16="http://schemas.microsoft.com/office/drawing/2014/main" id="{C2BD07EB-1C19-E2BB-A3E2-A2660D1B1C93}"/>
              </a:ext>
            </a:extLst>
          </p:cNvPr>
          <p:cNvGrpSpPr/>
          <p:nvPr/>
        </p:nvGrpSpPr>
        <p:grpSpPr>
          <a:xfrm>
            <a:off x="366090" y="3265815"/>
            <a:ext cx="11457885" cy="620173"/>
            <a:chOff x="366090" y="3451131"/>
            <a:chExt cx="11457885" cy="620173"/>
          </a:xfrm>
        </p:grpSpPr>
        <p:sp>
          <p:nvSpPr>
            <p:cNvPr id="35" name="Rechteck 97">
              <a:extLst>
                <a:ext uri="{FF2B5EF4-FFF2-40B4-BE49-F238E27FC236}">
                  <a16:creationId xmlns:a16="http://schemas.microsoft.com/office/drawing/2014/main" id="{8E15A326-1750-0CED-6159-2AFCE1874DF6}"/>
                </a:ext>
              </a:extLst>
            </p:cNvPr>
            <p:cNvSpPr/>
            <p:nvPr/>
          </p:nvSpPr>
          <p:spPr>
            <a:xfrm>
              <a:off x="366090" y="3451131"/>
              <a:ext cx="11457885" cy="620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619150" algn="l"/>
                  <a:tab pos="706468" algn="l"/>
                </a:tabLst>
                <a:defRPr/>
              </a:pPr>
              <a:r>
                <a:rPr kumimoji="0" lang="de-DE" sz="16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BTKi in WM</a:t>
              </a:r>
            </a:p>
          </p:txBody>
        </p:sp>
        <p:sp>
          <p:nvSpPr>
            <p:cNvPr id="34" name="Rechteck 108">
              <a:extLst>
                <a:ext uri="{FF2B5EF4-FFF2-40B4-BE49-F238E27FC236}">
                  <a16:creationId xmlns:a16="http://schemas.microsoft.com/office/drawing/2014/main" id="{071E3810-F33A-CD54-CB3D-FFBFCE464FD7}"/>
                </a:ext>
              </a:extLst>
            </p:cNvPr>
            <p:cNvSpPr/>
            <p:nvPr/>
          </p:nvSpPr>
          <p:spPr>
            <a:xfrm>
              <a:off x="370744" y="3495304"/>
              <a:ext cx="72000"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037F1440-9673-6C5D-C832-9C83E215B547}"/>
                </a:ext>
              </a:extLst>
            </p:cNvPr>
            <p:cNvSpPr txBox="1"/>
            <p:nvPr/>
          </p:nvSpPr>
          <p:spPr>
            <a:xfrm>
              <a:off x="679186" y="3629416"/>
              <a:ext cx="10605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ED1C24"/>
                  </a:solidFill>
                  <a:effectLst/>
                  <a:uLnTx/>
                  <a:uFillTx/>
                  <a:latin typeface="Raleway" pitchFamily="2" charset="0"/>
                  <a:ea typeface="+mn-ea"/>
                  <a:cs typeface="+mn-cs"/>
                </a:rPr>
                <a:t>13:38</a:t>
              </a:r>
            </a:p>
          </p:txBody>
        </p:sp>
      </p:grpSp>
      <p:grpSp>
        <p:nvGrpSpPr>
          <p:cNvPr id="78" name="Gruppieren 77">
            <a:extLst>
              <a:ext uri="{FF2B5EF4-FFF2-40B4-BE49-F238E27FC236}">
                <a16:creationId xmlns:a16="http://schemas.microsoft.com/office/drawing/2014/main" id="{4BCA842E-B203-D2DB-171D-CE13523B5E20}"/>
              </a:ext>
            </a:extLst>
          </p:cNvPr>
          <p:cNvGrpSpPr/>
          <p:nvPr/>
        </p:nvGrpSpPr>
        <p:grpSpPr>
          <a:xfrm>
            <a:off x="366090" y="5212852"/>
            <a:ext cx="11457885" cy="576000"/>
            <a:chOff x="366090" y="5398167"/>
            <a:chExt cx="11457885" cy="576000"/>
          </a:xfrm>
        </p:grpSpPr>
        <p:sp>
          <p:nvSpPr>
            <p:cNvPr id="29" name="Rechteck 97">
              <a:extLst>
                <a:ext uri="{FF2B5EF4-FFF2-40B4-BE49-F238E27FC236}">
                  <a16:creationId xmlns:a16="http://schemas.microsoft.com/office/drawing/2014/main" id="{62D7FF90-FC1A-9962-B846-F487E4E88D1D}"/>
                </a:ext>
              </a:extLst>
            </p:cNvPr>
            <p:cNvSpPr/>
            <p:nvPr/>
          </p:nvSpPr>
          <p:spPr>
            <a:xfrm>
              <a:off x="366090" y="5398167"/>
              <a:ext cx="11457885"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619150" algn="l"/>
                  <a:tab pos="706468" algn="l"/>
                </a:tabLst>
                <a:defRPr/>
              </a:pPr>
              <a:r>
                <a:rPr kumimoji="0" lang="de-DE" sz="16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Panel discussion, audience Q&amp;A</a:t>
              </a:r>
            </a:p>
          </p:txBody>
        </p:sp>
        <p:sp>
          <p:nvSpPr>
            <p:cNvPr id="30" name="Rechteck 108">
              <a:extLst>
                <a:ext uri="{FF2B5EF4-FFF2-40B4-BE49-F238E27FC236}">
                  <a16:creationId xmlns:a16="http://schemas.microsoft.com/office/drawing/2014/main" id="{2A71C5FD-FBF2-7A8F-7AF0-41AE00647D9B}"/>
                </a:ext>
              </a:extLst>
            </p:cNvPr>
            <p:cNvSpPr/>
            <p:nvPr/>
          </p:nvSpPr>
          <p:spPr>
            <a:xfrm>
              <a:off x="370744" y="5398167"/>
              <a:ext cx="72000"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feld 98">
              <a:extLst>
                <a:ext uri="{FF2B5EF4-FFF2-40B4-BE49-F238E27FC236}">
                  <a16:creationId xmlns:a16="http://schemas.microsoft.com/office/drawing/2014/main" id="{928DE2CD-2588-D2B0-D40B-DFFD5D8F1616}"/>
                </a:ext>
              </a:extLst>
            </p:cNvPr>
            <p:cNvSpPr txBox="1"/>
            <p:nvPr/>
          </p:nvSpPr>
          <p:spPr>
            <a:xfrm>
              <a:off x="7749985" y="5532279"/>
              <a:ext cx="434341" cy="338554"/>
            </a:xfrm>
            <a:prstGeom prst="rect">
              <a:avLst/>
            </a:prstGeom>
            <a:noFill/>
          </p:spPr>
          <p:txBody>
            <a:bodyPr wrap="none" lIns="72000" rtlCol="0">
              <a:spAutoFit/>
            </a:bodyPr>
            <a:lstStyle/>
            <a:p>
              <a:pPr marL="0" marR="0" lvl="0" indent="0" algn="l" defTabSz="914438"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28334A"/>
                  </a:solidFill>
                  <a:effectLst/>
                  <a:uLnTx/>
                  <a:uFillTx/>
                  <a:latin typeface="Raleway" panose="020B0503030101060003" pitchFamily="34" charset="77"/>
                  <a:ea typeface="+mn-ea"/>
                  <a:cs typeface="+mn-cs"/>
                </a:rPr>
                <a:t>All</a:t>
              </a:r>
            </a:p>
          </p:txBody>
        </p:sp>
        <p:sp>
          <p:nvSpPr>
            <p:cNvPr id="9" name="Textfeld 8">
              <a:extLst>
                <a:ext uri="{FF2B5EF4-FFF2-40B4-BE49-F238E27FC236}">
                  <a16:creationId xmlns:a16="http://schemas.microsoft.com/office/drawing/2014/main" id="{B41B24F5-F2BC-B9B1-1518-469C50E31E9C}"/>
                </a:ext>
              </a:extLst>
            </p:cNvPr>
            <p:cNvSpPr txBox="1"/>
            <p:nvPr/>
          </p:nvSpPr>
          <p:spPr>
            <a:xfrm>
              <a:off x="679186" y="5532279"/>
              <a:ext cx="10605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ED1C24"/>
                  </a:solidFill>
                  <a:effectLst/>
                  <a:uLnTx/>
                  <a:uFillTx/>
                  <a:latin typeface="Raleway" pitchFamily="2" charset="0"/>
                  <a:ea typeface="+mn-ea"/>
                  <a:cs typeface="+mn-cs"/>
                </a:rPr>
                <a:t>14.32</a:t>
              </a:r>
            </a:p>
          </p:txBody>
        </p:sp>
      </p:grpSp>
      <p:sp>
        <p:nvSpPr>
          <p:cNvPr id="81" name="Titel 80">
            <a:extLst>
              <a:ext uri="{FF2B5EF4-FFF2-40B4-BE49-F238E27FC236}">
                <a16:creationId xmlns:a16="http://schemas.microsoft.com/office/drawing/2014/main" id="{D082BB33-8AA3-6378-0249-F7161EC84525}"/>
              </a:ext>
            </a:extLst>
          </p:cNvPr>
          <p:cNvSpPr>
            <a:spLocks noGrp="1"/>
          </p:cNvSpPr>
          <p:nvPr>
            <p:ph type="title"/>
          </p:nvPr>
        </p:nvSpPr>
        <p:spPr>
          <a:xfrm>
            <a:off x="370506" y="938812"/>
            <a:ext cx="11821493" cy="576000"/>
          </a:xfrm>
        </p:spPr>
        <p:txBody>
          <a:bodyPr/>
          <a:lstStyle/>
          <a:p>
            <a:r>
              <a:rPr lang="en-US" sz="2800">
                <a:solidFill>
                  <a:srgbClr val="28334A"/>
                </a:solidFill>
              </a:rPr>
              <a:t>The evolving role of BTKis in the treatment of B-cell lymphomas</a:t>
            </a:r>
            <a:endParaRPr lang="de-DE" sz="2800"/>
          </a:p>
        </p:txBody>
      </p:sp>
      <p:pic>
        <p:nvPicPr>
          <p:cNvPr id="12" name="Picture 11" descr="A black and red logo&#10;&#10;Description automatically generated">
            <a:extLst>
              <a:ext uri="{FF2B5EF4-FFF2-40B4-BE49-F238E27FC236}">
                <a16:creationId xmlns:a16="http://schemas.microsoft.com/office/drawing/2014/main" id="{2890B683-5345-8765-7A26-DA5DBB80DC43}"/>
              </a:ext>
            </a:extLst>
          </p:cNvPr>
          <p:cNvPicPr>
            <a:picLocks noChangeAspect="1"/>
          </p:cNvPicPr>
          <p:nvPr/>
        </p:nvPicPr>
        <p:blipFill>
          <a:blip r:embed="rId4"/>
          <a:stretch>
            <a:fillRect/>
          </a:stretch>
        </p:blipFill>
        <p:spPr>
          <a:xfrm>
            <a:off x="9730811" y="147699"/>
            <a:ext cx="2335685" cy="437599"/>
          </a:xfrm>
          <a:prstGeom prst="rect">
            <a:avLst/>
          </a:prstGeom>
        </p:spPr>
      </p:pic>
      <p:sp>
        <p:nvSpPr>
          <p:cNvPr id="3" name="Rechteck 3">
            <a:extLst>
              <a:ext uri="{FF2B5EF4-FFF2-40B4-BE49-F238E27FC236}">
                <a16:creationId xmlns:a16="http://schemas.microsoft.com/office/drawing/2014/main" id="{84CB433D-84F8-AC7D-DADE-606B79DDC2FE}"/>
              </a:ext>
            </a:extLst>
          </p:cNvPr>
          <p:cNvSpPr/>
          <p:nvPr/>
        </p:nvSpPr>
        <p:spPr>
          <a:xfrm>
            <a:off x="7668941" y="1706954"/>
            <a:ext cx="2026690" cy="339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r>
              <a:rPr lang="de-DE" sz="1600" b="1">
                <a:solidFill>
                  <a:srgbClr val="FFFFFF"/>
                </a:solidFill>
                <a:latin typeface="Montserrat" pitchFamily="2" charset="77"/>
              </a:rPr>
              <a:t>Chair &amp; Speakers</a:t>
            </a:r>
          </a:p>
        </p:txBody>
      </p:sp>
      <p:grpSp>
        <p:nvGrpSpPr>
          <p:cNvPr id="14" name="Gruppieren 73">
            <a:extLst>
              <a:ext uri="{FF2B5EF4-FFF2-40B4-BE49-F238E27FC236}">
                <a16:creationId xmlns:a16="http://schemas.microsoft.com/office/drawing/2014/main" id="{77F3DAA0-F9A9-A52D-974C-3D89AB5408EF}"/>
              </a:ext>
            </a:extLst>
          </p:cNvPr>
          <p:cNvGrpSpPr/>
          <p:nvPr/>
        </p:nvGrpSpPr>
        <p:grpSpPr>
          <a:xfrm>
            <a:off x="366090" y="2675700"/>
            <a:ext cx="11457885" cy="531827"/>
            <a:chOff x="366090" y="2861016"/>
            <a:chExt cx="11457885" cy="598086"/>
          </a:xfrm>
        </p:grpSpPr>
        <p:sp>
          <p:nvSpPr>
            <p:cNvPr id="15" name="Rechteck 97">
              <a:extLst>
                <a:ext uri="{FF2B5EF4-FFF2-40B4-BE49-F238E27FC236}">
                  <a16:creationId xmlns:a16="http://schemas.microsoft.com/office/drawing/2014/main" id="{A88802DA-D2AA-600D-A27E-D55486C2E921}"/>
                </a:ext>
              </a:extLst>
            </p:cNvPr>
            <p:cNvSpPr/>
            <p:nvPr/>
          </p:nvSpPr>
          <p:spPr>
            <a:xfrm>
              <a:off x="366090" y="2861016"/>
              <a:ext cx="11457885" cy="598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pPr marL="0" marR="0" lvl="0" indent="0" algn="l" defTabSz="914400" rtl="0" eaLnBrk="1" fontAlgn="auto" latinLnBrk="0" hangingPunct="1">
                <a:lnSpc>
                  <a:spcPct val="100000"/>
                </a:lnSpc>
                <a:spcBef>
                  <a:spcPts val="0"/>
                </a:spcBef>
                <a:spcAft>
                  <a:spcPts val="0"/>
                </a:spcAft>
                <a:buClrTx/>
                <a:buSzTx/>
                <a:buFontTx/>
                <a:buNone/>
                <a:tabLst>
                  <a:tab pos="619150" algn="l"/>
                  <a:tab pos="706468" algn="l"/>
                </a:tabLst>
                <a:defRPr/>
              </a:pPr>
              <a:r>
                <a:rPr kumimoji="0" lang="de-DE" sz="1600" b="1" i="0" u="none" strike="noStrike" kern="1200" cap="none" spc="0" normalizeH="0" baseline="0" noProof="0">
                  <a:ln>
                    <a:noFill/>
                  </a:ln>
                  <a:solidFill>
                    <a:srgbClr val="ED1C24"/>
                  </a:solidFill>
                  <a:effectLst/>
                  <a:uLnTx/>
                  <a:uFillTx/>
                  <a:latin typeface="Raleway" panose="020B0503030101060003" pitchFamily="34" charset="77"/>
                  <a:ea typeface="+mn-ea"/>
                  <a:cs typeface="+mn-cs"/>
                </a:rPr>
                <a:t>BTKi in indolent lymphomas (FL, MZL)</a:t>
              </a:r>
            </a:p>
          </p:txBody>
        </p:sp>
        <p:sp>
          <p:nvSpPr>
            <p:cNvPr id="16" name="Textfeld 9">
              <a:extLst>
                <a:ext uri="{FF2B5EF4-FFF2-40B4-BE49-F238E27FC236}">
                  <a16:creationId xmlns:a16="http://schemas.microsoft.com/office/drawing/2014/main" id="{B2F5E398-4BF1-8C5C-68E1-755B82F68884}"/>
                </a:ext>
              </a:extLst>
            </p:cNvPr>
            <p:cNvSpPr txBox="1"/>
            <p:nvPr/>
          </p:nvSpPr>
          <p:spPr>
            <a:xfrm>
              <a:off x="7672611" y="3001544"/>
              <a:ext cx="2514003" cy="380734"/>
            </a:xfrm>
            <a:prstGeom prst="rect">
              <a:avLst/>
            </a:prstGeom>
            <a:noFill/>
          </p:spPr>
          <p:txBody>
            <a:bodyPr wrap="none" lIns="144000" rtlCol="0">
              <a:spAutoFit/>
            </a:bodyPr>
            <a:lstStyle/>
            <a:p>
              <a:pPr marL="0" marR="0" lvl="0" indent="0" algn="l" defTabSz="914438"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28334A"/>
                  </a:solidFill>
                  <a:effectLst/>
                  <a:uLnTx/>
                  <a:uFillTx/>
                  <a:latin typeface="Raleway" panose="020B0503030101060003" pitchFamily="34" charset="77"/>
                  <a:ea typeface="+mn-ea"/>
                  <a:cs typeface="+mn-cs"/>
                </a:rPr>
                <a:t>Catherine Thieblemont</a:t>
              </a:r>
            </a:p>
          </p:txBody>
        </p:sp>
        <p:sp>
          <p:nvSpPr>
            <p:cNvPr id="17" name="Rechteck 108">
              <a:extLst>
                <a:ext uri="{FF2B5EF4-FFF2-40B4-BE49-F238E27FC236}">
                  <a16:creationId xmlns:a16="http://schemas.microsoft.com/office/drawing/2014/main" id="{65819532-AFD9-E80E-E5A7-671023D5B11E}"/>
                </a:ext>
              </a:extLst>
            </p:cNvPr>
            <p:cNvSpPr/>
            <p:nvPr/>
          </p:nvSpPr>
          <p:spPr>
            <a:xfrm>
              <a:off x="370744" y="2867433"/>
              <a:ext cx="72000" cy="5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Textfeld 4">
              <a:extLst>
                <a:ext uri="{FF2B5EF4-FFF2-40B4-BE49-F238E27FC236}">
                  <a16:creationId xmlns:a16="http://schemas.microsoft.com/office/drawing/2014/main" id="{D11126C2-B0A4-5FAC-0DC9-1A1EA084F6C8}"/>
                </a:ext>
              </a:extLst>
            </p:cNvPr>
            <p:cNvSpPr txBox="1"/>
            <p:nvPr/>
          </p:nvSpPr>
          <p:spPr>
            <a:xfrm>
              <a:off x="679186" y="3001544"/>
              <a:ext cx="1060503" cy="380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ED1C24"/>
                  </a:solidFill>
                  <a:effectLst/>
                  <a:uLnTx/>
                  <a:uFillTx/>
                  <a:latin typeface="Raleway" pitchFamily="2" charset="0"/>
                  <a:ea typeface="+mn-ea"/>
                  <a:cs typeface="+mn-cs"/>
                </a:rPr>
                <a:t>13.20</a:t>
              </a:r>
            </a:p>
          </p:txBody>
        </p:sp>
      </p:grpSp>
      <p:sp>
        <p:nvSpPr>
          <p:cNvPr id="19" name="Textfeld 9">
            <a:extLst>
              <a:ext uri="{FF2B5EF4-FFF2-40B4-BE49-F238E27FC236}">
                <a16:creationId xmlns:a16="http://schemas.microsoft.com/office/drawing/2014/main" id="{E0E6BEF8-9863-983E-4C08-FD1303B75F0F}"/>
              </a:ext>
            </a:extLst>
          </p:cNvPr>
          <p:cNvSpPr txBox="1"/>
          <p:nvPr/>
        </p:nvSpPr>
        <p:spPr>
          <a:xfrm>
            <a:off x="7676315" y="3422012"/>
            <a:ext cx="1675633" cy="338554"/>
          </a:xfrm>
          <a:prstGeom prst="rect">
            <a:avLst/>
          </a:prstGeom>
          <a:noFill/>
        </p:spPr>
        <p:txBody>
          <a:bodyPr wrap="none" lIns="144000" rtlCol="0">
            <a:spAutoFit/>
          </a:bodyPr>
          <a:lstStyle/>
          <a:p>
            <a:pPr marL="0" marR="0" lvl="0" indent="0" algn="l" defTabSz="914438"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28334A"/>
                </a:solidFill>
                <a:effectLst/>
                <a:uLnTx/>
                <a:uFillTx/>
                <a:latin typeface="Raleway" panose="020B0503030101060003" pitchFamily="34" charset="77"/>
                <a:ea typeface="+mn-ea"/>
                <a:cs typeface="+mn-cs"/>
              </a:rPr>
              <a:t>Christian Buske</a:t>
            </a:r>
          </a:p>
        </p:txBody>
      </p:sp>
      <p:sp>
        <p:nvSpPr>
          <p:cNvPr id="5" name="Slide Number Placeholder 2">
            <a:extLst>
              <a:ext uri="{FF2B5EF4-FFF2-40B4-BE49-F238E27FC236}">
                <a16:creationId xmlns:a16="http://schemas.microsoft.com/office/drawing/2014/main" id="{037EAE1A-F9CB-7A3F-3017-1F429A64487A}"/>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1FEFF75-79D2-EE46-877B-299D1510E681}" type="slidenum">
              <a:rPr lang="en-US" smtClean="0">
                <a:solidFill>
                  <a:srgbClr val="83786F"/>
                </a:solidFill>
                <a:latin typeface="Arial" panose="020B0604020202020204"/>
              </a:rPr>
              <a:pPr fontAlgn="auto">
                <a:spcBef>
                  <a:spcPts val="0"/>
                </a:spcBef>
                <a:spcAft>
                  <a:spcPts val="0"/>
                </a:spcAft>
                <a:defRPr/>
              </a:pPr>
              <a:t>7</a:t>
            </a:fld>
            <a:endParaRPr lang="en-US">
              <a:solidFill>
                <a:srgbClr val="83786F"/>
              </a:solidFill>
              <a:latin typeface="Arial" panose="020B0604020202020204"/>
            </a:endParaRPr>
          </a:p>
        </p:txBody>
      </p:sp>
    </p:spTree>
    <p:extLst>
      <p:ext uri="{BB962C8B-B14F-4D97-AF65-F5344CB8AC3E}">
        <p14:creationId xmlns:p14="http://schemas.microsoft.com/office/powerpoint/2010/main" val="3776919666"/>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AB7477-BB58-BE48-F2A4-C016D44516AD}"/>
              </a:ext>
            </a:extLst>
          </p:cNvPr>
          <p:cNvSpPr>
            <a:spLocks noGrp="1"/>
          </p:cNvSpPr>
          <p:nvPr>
            <p:ph sz="quarter" idx="13"/>
          </p:nvPr>
        </p:nvSpPr>
        <p:spPr>
          <a:xfrm>
            <a:off x="1360715" y="1817307"/>
            <a:ext cx="10263013" cy="3439886"/>
          </a:xfrm>
        </p:spPr>
        <p:txBody>
          <a:bodyPr/>
          <a:lstStyle/>
          <a:p>
            <a:pPr marL="285750" indent="-285750">
              <a:buFont typeface="Arial" panose="020B0604020202020204" pitchFamily="34" charset="0"/>
              <a:buChar char="•"/>
              <a:defRPr/>
            </a:pPr>
            <a:r>
              <a:rPr lang="de-DE" sz="2400" i="1">
                <a:solidFill>
                  <a:srgbClr val="0000FF"/>
                </a:solidFill>
              </a:rPr>
              <a:t>In CXCR4</a:t>
            </a:r>
            <a:r>
              <a:rPr lang="de-DE" sz="2400" i="1" baseline="30000">
                <a:solidFill>
                  <a:srgbClr val="0000FF"/>
                </a:solidFill>
              </a:rPr>
              <a:t>MUT</a:t>
            </a:r>
            <a:r>
              <a:rPr lang="de-DE" sz="2400" i="1">
                <a:solidFill>
                  <a:srgbClr val="0000FF"/>
                </a:solidFill>
              </a:rPr>
              <a:t> and MYD88</a:t>
            </a:r>
            <a:r>
              <a:rPr lang="de-DE" sz="2400" i="1" baseline="30000">
                <a:solidFill>
                  <a:srgbClr val="0000FF"/>
                </a:solidFill>
              </a:rPr>
              <a:t>WT</a:t>
            </a:r>
            <a:r>
              <a:rPr lang="de-DE" sz="2400" i="1">
                <a:solidFill>
                  <a:srgbClr val="0000FF"/>
                </a:solidFill>
              </a:rPr>
              <a:t> patients, I/R </a:t>
            </a:r>
            <a:r>
              <a:rPr lang="de-DE" sz="2400" i="1" err="1">
                <a:solidFill>
                  <a:srgbClr val="0000FF"/>
                </a:solidFill>
              </a:rPr>
              <a:t>is</a:t>
            </a:r>
            <a:r>
              <a:rPr lang="de-DE" sz="2400" i="1">
                <a:solidFill>
                  <a:srgbClr val="0000FF"/>
                </a:solidFill>
              </a:rPr>
              <a:t>  </a:t>
            </a:r>
            <a:r>
              <a:rPr lang="de-DE" sz="2400" i="1" err="1">
                <a:solidFill>
                  <a:srgbClr val="0000FF"/>
                </a:solidFill>
              </a:rPr>
              <a:t>preferred</a:t>
            </a:r>
            <a:r>
              <a:rPr lang="de-DE" sz="2400" i="1">
                <a:solidFill>
                  <a:srgbClr val="0000FF"/>
                </a:solidFill>
              </a:rPr>
              <a:t> </a:t>
            </a:r>
            <a:r>
              <a:rPr lang="de-DE" sz="2400" i="1" err="1">
                <a:solidFill>
                  <a:srgbClr val="0000FF"/>
                </a:solidFill>
              </a:rPr>
              <a:t>over</a:t>
            </a:r>
            <a:r>
              <a:rPr lang="de-DE" sz="2400" i="1">
                <a:solidFill>
                  <a:srgbClr val="0000FF"/>
                </a:solidFill>
              </a:rPr>
              <a:t> </a:t>
            </a:r>
            <a:r>
              <a:rPr lang="de-DE" sz="2400" i="1" err="1">
                <a:solidFill>
                  <a:srgbClr val="0000FF"/>
                </a:solidFill>
              </a:rPr>
              <a:t>single</a:t>
            </a:r>
            <a:r>
              <a:rPr lang="de-DE" sz="2400" i="1">
                <a:solidFill>
                  <a:srgbClr val="0000FF"/>
                </a:solidFill>
              </a:rPr>
              <a:t> </a:t>
            </a:r>
            <a:r>
              <a:rPr lang="de-DE" sz="2400" i="1" err="1">
                <a:solidFill>
                  <a:srgbClr val="0000FF"/>
                </a:solidFill>
              </a:rPr>
              <a:t>agent</a:t>
            </a:r>
            <a:r>
              <a:rPr lang="de-DE" sz="2400" i="1">
                <a:solidFill>
                  <a:srgbClr val="0000FF"/>
                </a:solidFill>
              </a:rPr>
              <a:t> ibrutinib</a:t>
            </a:r>
          </a:p>
          <a:p>
            <a:pPr marL="285750" indent="-285750">
              <a:buFont typeface="Arial" panose="020B0604020202020204" pitchFamily="34" charset="0"/>
              <a:buChar char="•"/>
              <a:defRPr/>
            </a:pPr>
            <a:endParaRPr lang="de-DE" sz="2400" i="1">
              <a:solidFill>
                <a:srgbClr val="0000FF"/>
              </a:solidFill>
            </a:endParaRPr>
          </a:p>
          <a:p>
            <a:pPr marL="285750" indent="-285750">
              <a:buFont typeface="Arial" panose="020B0604020202020204" pitchFamily="34" charset="0"/>
              <a:buChar char="•"/>
              <a:defRPr/>
            </a:pPr>
            <a:r>
              <a:rPr lang="de-DE" sz="2400" i="1">
                <a:solidFill>
                  <a:srgbClr val="0000FF"/>
                </a:solidFill>
              </a:rPr>
              <a:t>I/R versus zanubrutinib? </a:t>
            </a:r>
            <a:r>
              <a:rPr lang="de-DE" sz="2400" i="1" err="1">
                <a:solidFill>
                  <a:srgbClr val="0000FF"/>
                </a:solidFill>
              </a:rPr>
              <a:t>No</a:t>
            </a:r>
            <a:r>
              <a:rPr lang="de-DE" sz="2400" i="1">
                <a:solidFill>
                  <a:srgbClr val="0000FF"/>
                </a:solidFill>
              </a:rPr>
              <a:t> </a:t>
            </a:r>
            <a:r>
              <a:rPr lang="de-DE" sz="2400" i="1" err="1">
                <a:solidFill>
                  <a:srgbClr val="0000FF"/>
                </a:solidFill>
              </a:rPr>
              <a:t>direct</a:t>
            </a:r>
            <a:r>
              <a:rPr lang="de-DE" sz="2400" i="1">
                <a:solidFill>
                  <a:srgbClr val="0000FF"/>
                </a:solidFill>
              </a:rPr>
              <a:t> </a:t>
            </a:r>
            <a:r>
              <a:rPr lang="de-DE" sz="2400" i="1" err="1">
                <a:solidFill>
                  <a:srgbClr val="0000FF"/>
                </a:solidFill>
              </a:rPr>
              <a:t>comparison</a:t>
            </a:r>
            <a:r>
              <a:rPr lang="de-DE" sz="2400" i="1">
                <a:solidFill>
                  <a:srgbClr val="0000FF"/>
                </a:solidFill>
              </a:rPr>
              <a:t>, BUT </a:t>
            </a:r>
            <a:r>
              <a:rPr lang="de-DE" sz="2400" i="1" err="1">
                <a:solidFill>
                  <a:srgbClr val="0000FF"/>
                </a:solidFill>
              </a:rPr>
              <a:t>single</a:t>
            </a:r>
            <a:r>
              <a:rPr lang="de-DE" sz="2400" i="1">
                <a:solidFill>
                  <a:srgbClr val="0000FF"/>
                </a:solidFill>
              </a:rPr>
              <a:t> </a:t>
            </a:r>
            <a:r>
              <a:rPr lang="de-DE" sz="2400" i="1" err="1">
                <a:solidFill>
                  <a:srgbClr val="0000FF"/>
                </a:solidFill>
              </a:rPr>
              <a:t>agent</a:t>
            </a:r>
            <a:r>
              <a:rPr lang="de-DE" sz="2400" i="1">
                <a:solidFill>
                  <a:srgbClr val="0000FF"/>
                </a:solidFill>
              </a:rPr>
              <a:t> zanubrutinib </a:t>
            </a:r>
            <a:r>
              <a:rPr lang="de-DE" sz="2400" i="1" err="1">
                <a:solidFill>
                  <a:srgbClr val="0000FF"/>
                </a:solidFill>
              </a:rPr>
              <a:t>more</a:t>
            </a:r>
            <a:r>
              <a:rPr lang="de-DE" sz="2400" i="1">
                <a:solidFill>
                  <a:srgbClr val="0000FF"/>
                </a:solidFill>
              </a:rPr>
              <a:t> </a:t>
            </a:r>
            <a:r>
              <a:rPr lang="de-DE" sz="2400" i="1" err="1">
                <a:solidFill>
                  <a:srgbClr val="0000FF"/>
                </a:solidFill>
              </a:rPr>
              <a:t>convenient</a:t>
            </a:r>
            <a:r>
              <a:rPr lang="de-DE" sz="2400" i="1">
                <a:solidFill>
                  <a:srgbClr val="0000FF"/>
                </a:solidFill>
              </a:rPr>
              <a:t> and </a:t>
            </a:r>
            <a:r>
              <a:rPr lang="de-DE" sz="2400" i="1" err="1">
                <a:solidFill>
                  <a:srgbClr val="0000FF"/>
                </a:solidFill>
              </a:rPr>
              <a:t>most</a:t>
            </a:r>
            <a:r>
              <a:rPr lang="de-DE" sz="2400" i="1">
                <a:solidFill>
                  <a:srgbClr val="0000FF"/>
                </a:solidFill>
              </a:rPr>
              <a:t> </a:t>
            </a:r>
            <a:r>
              <a:rPr lang="de-DE" sz="2400" i="1" err="1">
                <a:solidFill>
                  <a:srgbClr val="0000FF"/>
                </a:solidFill>
              </a:rPr>
              <a:t>likely</a:t>
            </a:r>
            <a:r>
              <a:rPr lang="de-DE" sz="2400" i="1">
                <a:solidFill>
                  <a:srgbClr val="0000FF"/>
                </a:solidFill>
              </a:rPr>
              <a:t> </a:t>
            </a:r>
            <a:r>
              <a:rPr lang="de-DE" sz="2400" i="1" err="1">
                <a:solidFill>
                  <a:srgbClr val="0000FF"/>
                </a:solidFill>
              </a:rPr>
              <a:t>better</a:t>
            </a:r>
            <a:r>
              <a:rPr lang="de-DE" sz="2400" i="1">
                <a:solidFill>
                  <a:srgbClr val="0000FF"/>
                </a:solidFill>
              </a:rPr>
              <a:t> </a:t>
            </a:r>
            <a:r>
              <a:rPr lang="de-DE" sz="2400" i="1" err="1">
                <a:solidFill>
                  <a:srgbClr val="0000FF"/>
                </a:solidFill>
              </a:rPr>
              <a:t>tolerated</a:t>
            </a:r>
            <a:r>
              <a:rPr lang="de-DE" sz="2400" i="1">
                <a:solidFill>
                  <a:srgbClr val="0000FF"/>
                </a:solidFill>
              </a:rPr>
              <a:t> </a:t>
            </a:r>
            <a:r>
              <a:rPr lang="de-DE" sz="2400" i="1" err="1">
                <a:solidFill>
                  <a:srgbClr val="0000FF"/>
                </a:solidFill>
              </a:rPr>
              <a:t>than</a:t>
            </a:r>
            <a:r>
              <a:rPr lang="de-DE" sz="2400" i="1">
                <a:solidFill>
                  <a:srgbClr val="0000FF"/>
                </a:solidFill>
              </a:rPr>
              <a:t> I/R</a:t>
            </a:r>
          </a:p>
          <a:p>
            <a:pPr marL="285750" indent="-285750">
              <a:buFont typeface="Arial" panose="020B0604020202020204" pitchFamily="34" charset="0"/>
              <a:buChar char="•"/>
              <a:defRPr/>
            </a:pPr>
            <a:endParaRPr lang="de-DE" sz="2400" i="1">
              <a:solidFill>
                <a:srgbClr val="0000FF"/>
              </a:solidFill>
            </a:endParaRPr>
          </a:p>
          <a:p>
            <a:pPr marL="285750" indent="-285750">
              <a:buFont typeface="Arial" panose="020B0604020202020204" pitchFamily="34" charset="0"/>
              <a:buChar char="•"/>
              <a:defRPr/>
            </a:pPr>
            <a:r>
              <a:rPr lang="de-DE" sz="2400" i="1">
                <a:solidFill>
                  <a:srgbClr val="0000FF"/>
                </a:solidFill>
              </a:rPr>
              <a:t>In </a:t>
            </a:r>
            <a:r>
              <a:rPr lang="de-DE" sz="2400" i="1" err="1">
                <a:solidFill>
                  <a:srgbClr val="0000FF"/>
                </a:solidFill>
              </a:rPr>
              <a:t>situations</a:t>
            </a:r>
            <a:r>
              <a:rPr lang="de-DE" sz="2400" i="1">
                <a:solidFill>
                  <a:srgbClr val="0000FF"/>
                </a:solidFill>
              </a:rPr>
              <a:t> </a:t>
            </a:r>
            <a:r>
              <a:rPr lang="de-DE" sz="2400" i="1" err="1">
                <a:solidFill>
                  <a:srgbClr val="0000FF"/>
                </a:solidFill>
              </a:rPr>
              <a:t>where</a:t>
            </a:r>
            <a:r>
              <a:rPr lang="de-DE" sz="2400" i="1">
                <a:solidFill>
                  <a:srgbClr val="0000FF"/>
                </a:solidFill>
              </a:rPr>
              <a:t> zanubrutinib </a:t>
            </a:r>
            <a:r>
              <a:rPr lang="de-DE" sz="2400" i="1" err="1">
                <a:solidFill>
                  <a:srgbClr val="0000FF"/>
                </a:solidFill>
              </a:rPr>
              <a:t>is</a:t>
            </a:r>
            <a:r>
              <a:rPr lang="de-DE" sz="2400" i="1">
                <a:solidFill>
                  <a:srgbClr val="0000FF"/>
                </a:solidFill>
              </a:rPr>
              <a:t> not </a:t>
            </a:r>
            <a:r>
              <a:rPr lang="de-DE" sz="2400" i="1" err="1">
                <a:solidFill>
                  <a:srgbClr val="0000FF"/>
                </a:solidFill>
              </a:rPr>
              <a:t>available</a:t>
            </a:r>
            <a:r>
              <a:rPr lang="de-DE" sz="2400" i="1">
                <a:solidFill>
                  <a:srgbClr val="0000FF"/>
                </a:solidFill>
              </a:rPr>
              <a:t>, I/R </a:t>
            </a:r>
            <a:r>
              <a:rPr lang="de-DE" sz="2400" i="1" err="1">
                <a:solidFill>
                  <a:srgbClr val="0000FF"/>
                </a:solidFill>
              </a:rPr>
              <a:t>may</a:t>
            </a:r>
            <a:r>
              <a:rPr lang="de-DE" sz="2400" i="1">
                <a:solidFill>
                  <a:srgbClr val="0000FF"/>
                </a:solidFill>
              </a:rPr>
              <a:t> be an </a:t>
            </a:r>
            <a:r>
              <a:rPr lang="de-DE" sz="2400" i="1" err="1">
                <a:solidFill>
                  <a:srgbClr val="0000FF"/>
                </a:solidFill>
              </a:rPr>
              <a:t>important</a:t>
            </a:r>
            <a:r>
              <a:rPr lang="de-DE" sz="2400" i="1">
                <a:solidFill>
                  <a:srgbClr val="0000FF"/>
                </a:solidFill>
              </a:rPr>
              <a:t> treatment </a:t>
            </a:r>
            <a:r>
              <a:rPr lang="de-DE" sz="2400" i="1" err="1">
                <a:solidFill>
                  <a:srgbClr val="0000FF"/>
                </a:solidFill>
              </a:rPr>
              <a:t>tool</a:t>
            </a:r>
            <a:endParaRPr lang="de-DE" sz="2400" i="1">
              <a:solidFill>
                <a:srgbClr val="0000FF"/>
              </a:solidFill>
            </a:endParaRPr>
          </a:p>
        </p:txBody>
      </p:sp>
      <p:sp>
        <p:nvSpPr>
          <p:cNvPr id="8" name="Title 7">
            <a:extLst>
              <a:ext uri="{FF2B5EF4-FFF2-40B4-BE49-F238E27FC236}">
                <a16:creationId xmlns:a16="http://schemas.microsoft.com/office/drawing/2014/main" id="{079EA18F-54CA-32C2-5E57-C08C5E445333}"/>
              </a:ext>
            </a:extLst>
          </p:cNvPr>
          <p:cNvSpPr>
            <a:spLocks noGrp="1"/>
          </p:cNvSpPr>
          <p:nvPr>
            <p:ph type="ctrTitle"/>
          </p:nvPr>
        </p:nvSpPr>
        <p:spPr/>
        <p:txBody>
          <a:bodyPr/>
          <a:lstStyle/>
          <a:p>
            <a:r>
              <a:rPr lang="en-US"/>
              <a:t>Take home messages – ibrutinib/rituximab</a:t>
            </a:r>
            <a:br>
              <a:rPr lang="en-US"/>
            </a:br>
            <a:r>
              <a:rPr lang="en-US"/>
              <a:t>(Speaker’s opinion)</a:t>
            </a:r>
            <a:endParaRPr lang="en-GB"/>
          </a:p>
        </p:txBody>
      </p:sp>
      <p:sp>
        <p:nvSpPr>
          <p:cNvPr id="10" name="TextBox 9">
            <a:extLst>
              <a:ext uri="{FF2B5EF4-FFF2-40B4-BE49-F238E27FC236}">
                <a16:creationId xmlns:a16="http://schemas.microsoft.com/office/drawing/2014/main" id="{1F23D3E2-8F9B-2183-7B69-26F7B0E0D07A}"/>
              </a:ext>
            </a:extLst>
          </p:cNvPr>
          <p:cNvSpPr txBox="1"/>
          <p:nvPr/>
        </p:nvSpPr>
        <p:spPr>
          <a:xfrm>
            <a:off x="883579" y="618901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4; I/R, ibrutinib/rituximab; MUT, mutated;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WT, wild type.</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sp>
        <p:nvSpPr>
          <p:cNvPr id="11" name="Slide Number Placeholder 2">
            <a:extLst>
              <a:ext uri="{FF2B5EF4-FFF2-40B4-BE49-F238E27FC236}">
                <a16:creationId xmlns:a16="http://schemas.microsoft.com/office/drawing/2014/main" id="{47A70837-026E-22BA-65A3-B30994151D2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Tree>
    <p:extLst>
      <p:ext uri="{BB962C8B-B14F-4D97-AF65-F5344CB8AC3E}">
        <p14:creationId xmlns:p14="http://schemas.microsoft.com/office/powerpoint/2010/main" val="546571189"/>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AB7477-BB58-BE48-F2A4-C016D44516AD}"/>
              </a:ext>
            </a:extLst>
          </p:cNvPr>
          <p:cNvSpPr>
            <a:spLocks noGrp="1"/>
          </p:cNvSpPr>
          <p:nvPr>
            <p:ph sz="quarter" idx="13"/>
          </p:nvPr>
        </p:nvSpPr>
        <p:spPr>
          <a:xfrm>
            <a:off x="739448" y="1400505"/>
            <a:ext cx="10637379" cy="3694009"/>
          </a:xfrm>
        </p:spPr>
        <p:txBody>
          <a:bodyPr/>
          <a:lstStyle/>
          <a:p>
            <a:pPr marL="0" indent="0" algn="ctr">
              <a:buNone/>
            </a:pPr>
            <a:r>
              <a:rPr lang="en-GB" sz="2800" b="1" i="1"/>
              <a:t>TP53</a:t>
            </a:r>
            <a:r>
              <a:rPr lang="en-GB" sz="2800" b="1"/>
              <a:t> </a:t>
            </a:r>
            <a:r>
              <a:rPr lang="en-GB" sz="2800" b="1" i="1"/>
              <a:t>alterations?</a:t>
            </a:r>
          </a:p>
          <a:p>
            <a:pPr marL="0" indent="0" algn="ctr">
              <a:buNone/>
            </a:pPr>
            <a:endParaRPr lang="en-GB" sz="2800"/>
          </a:p>
          <a:p>
            <a:pPr marL="0" indent="0" algn="ctr">
              <a:buNone/>
            </a:pPr>
            <a:r>
              <a:rPr lang="en-US" sz="2800" b="1" i="1">
                <a:solidFill>
                  <a:srgbClr val="0D19FF"/>
                </a:solidFill>
                <a:cs typeface="Arial" panose="020B0604020202020204" pitchFamily="34" charset="0"/>
              </a:rPr>
              <a:t>Any implications?</a:t>
            </a:r>
            <a:endParaRPr lang="en-GB" sz="2800"/>
          </a:p>
        </p:txBody>
      </p:sp>
      <p:sp>
        <p:nvSpPr>
          <p:cNvPr id="8" name="Title 7">
            <a:extLst>
              <a:ext uri="{FF2B5EF4-FFF2-40B4-BE49-F238E27FC236}">
                <a16:creationId xmlns:a16="http://schemas.microsoft.com/office/drawing/2014/main" id="{079EA18F-54CA-32C2-5E57-C08C5E445333}"/>
              </a:ext>
            </a:extLst>
          </p:cNvPr>
          <p:cNvSpPr>
            <a:spLocks noGrp="1"/>
          </p:cNvSpPr>
          <p:nvPr>
            <p:ph type="ctrTitle"/>
          </p:nvPr>
        </p:nvSpPr>
        <p:spPr/>
        <p:txBody>
          <a:bodyPr/>
          <a:lstStyle/>
          <a:p>
            <a:r>
              <a:rPr lang="en-GB"/>
              <a:t>Waldenström’s macroglobulinemia:</a:t>
            </a:r>
            <a:br>
              <a:rPr lang="en-GB"/>
            </a:br>
            <a:r>
              <a:rPr lang="en-GB"/>
              <a:t>WM is a heterogenous disease!</a:t>
            </a:r>
          </a:p>
        </p:txBody>
      </p:sp>
      <p:sp>
        <p:nvSpPr>
          <p:cNvPr id="10" name="TextBox 9">
            <a:extLst>
              <a:ext uri="{FF2B5EF4-FFF2-40B4-BE49-F238E27FC236}">
                <a16:creationId xmlns:a16="http://schemas.microsoft.com/office/drawing/2014/main" id="{1F23D3E2-8F9B-2183-7B69-26F7B0E0D07A}"/>
              </a:ext>
            </a:extLst>
          </p:cNvPr>
          <p:cNvSpPr txBox="1"/>
          <p:nvPr/>
        </p:nvSpPr>
        <p:spPr>
          <a:xfrm>
            <a:off x="883579" y="618901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TP53</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tumor protein p53; WM, Waldenström’s macroglobulinemia.</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sp>
        <p:nvSpPr>
          <p:cNvPr id="11" name="Slide Number Placeholder 2">
            <a:extLst>
              <a:ext uri="{FF2B5EF4-FFF2-40B4-BE49-F238E27FC236}">
                <a16:creationId xmlns:a16="http://schemas.microsoft.com/office/drawing/2014/main" id="{47A70837-026E-22BA-65A3-B30994151D2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Tree>
    <p:extLst>
      <p:ext uri="{BB962C8B-B14F-4D97-AF65-F5344CB8AC3E}">
        <p14:creationId xmlns:p14="http://schemas.microsoft.com/office/powerpoint/2010/main" val="3969884827"/>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itle 198">
            <a:extLst>
              <a:ext uri="{FF2B5EF4-FFF2-40B4-BE49-F238E27FC236}">
                <a16:creationId xmlns:a16="http://schemas.microsoft.com/office/drawing/2014/main" id="{7F794DB6-49A6-8DA0-9C2A-5B8D358586EF}"/>
              </a:ext>
            </a:extLst>
          </p:cNvPr>
          <p:cNvSpPr>
            <a:spLocks noGrp="1"/>
          </p:cNvSpPr>
          <p:nvPr>
            <p:ph type="ctrTitle"/>
          </p:nvPr>
        </p:nvSpPr>
        <p:spPr/>
        <p:txBody>
          <a:bodyPr/>
          <a:lstStyle/>
          <a:p>
            <a:r>
              <a:rPr lang="en-US"/>
              <a:t>High Rates of </a:t>
            </a:r>
            <a:r>
              <a:rPr lang="en-US" i="1"/>
              <a:t>TP53</a:t>
            </a:r>
            <a:r>
              <a:rPr lang="en-US" i="1" baseline="30000"/>
              <a:t>MUT</a:t>
            </a:r>
            <a:r>
              <a:rPr lang="en-US"/>
              <a:t> in WM in the ASPEN Study</a:t>
            </a:r>
          </a:p>
        </p:txBody>
      </p:sp>
      <p:sp>
        <p:nvSpPr>
          <p:cNvPr id="3" name="Slide Number Placeholder 2">
            <a:extLst>
              <a:ext uri="{FF2B5EF4-FFF2-40B4-BE49-F238E27FC236}">
                <a16:creationId xmlns:a16="http://schemas.microsoft.com/office/drawing/2014/main" id="{2A71EDBE-3E97-262B-A692-520AED2BE60D}"/>
              </a:ext>
            </a:extLst>
          </p:cNvPr>
          <p:cNvSpPr txBox="1">
            <a:spLocks/>
          </p:cNvSpPr>
          <p:nvPr/>
        </p:nvSpPr>
        <p:spPr>
          <a:xfrm>
            <a:off x="11478226" y="6339057"/>
            <a:ext cx="609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9" name="TextBox 8">
            <a:extLst>
              <a:ext uri="{FF2B5EF4-FFF2-40B4-BE49-F238E27FC236}">
                <a16:creationId xmlns:a16="http://schemas.microsoft.com/office/drawing/2014/main" id="{8F4BD2C8-23D3-B105-0279-DC4066307A74}"/>
              </a:ext>
            </a:extLst>
          </p:cNvPr>
          <p:cNvSpPr txBox="1"/>
          <p:nvPr/>
        </p:nvSpPr>
        <p:spPr>
          <a:xfrm>
            <a:off x="883579" y="5633843"/>
            <a:ext cx="10594648" cy="1200329"/>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Bold text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indicates &gt;10% difference between MUT and WT in 210 NGS-evaluable patients with WM.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Geneva" charset="0"/>
                <a:cs typeface="Arial"/>
                <a:sym typeface="Arial"/>
              </a:rPr>
              <a:t>a</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Including</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190 patients with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1" u="none" strike="noStrike" kern="1200" cap="none" spc="0" normalizeH="0" baseline="30000" noProof="0">
                <a:ln>
                  <a:noFill/>
                </a:ln>
                <a:solidFill>
                  <a:srgbClr val="283349"/>
                </a:solidFill>
                <a:effectLst/>
                <a:uLnTx/>
                <a:uFillTx/>
                <a:latin typeface="Arial" panose="020B0604020202020204"/>
                <a:ea typeface="Geneva" charset="0"/>
                <a:cs typeface="Arial"/>
                <a:sym typeface="Arial"/>
              </a:rPr>
              <a:t>MUT</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(98 treated by zanubrutinib, and 92 treated by ibrutinib) and 20 patients with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1" u="none" strike="noStrike" kern="1200" cap="none" spc="0" normalizeH="0" baseline="30000" noProof="0">
                <a:ln>
                  <a:noFill/>
                </a:ln>
                <a:solidFill>
                  <a:srgbClr val="283349"/>
                </a:solidFill>
                <a:effectLst/>
                <a:uLnTx/>
                <a:uFillTx/>
                <a:latin typeface="Arial" panose="020B0604020202020204"/>
                <a:ea typeface="Geneva" charset="0"/>
                <a:cs typeface="Arial"/>
                <a:sym typeface="Arial"/>
              </a:rPr>
              <a:t>WT</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(all zanubrutinib),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status was assessed by a PCR-based assay which was used for patients’ enrollment.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status was evaluated by NGS. </a:t>
            </a:r>
            <a:b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b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BOR, best overall response; CR, complete response;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type 4; FS, frameshift; INV, investigator; MR, major response;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NGS, next-generation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secquencing</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NS, nonsense; PD, progressive disease; PR, partial response; RR, relapsed/refractory; SD, stable disease;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VGPR</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very good partial response; TERT, telomerase reverse transcriptase gene; TN, treatment naïve; TP53, tumor protein P53; WM, Waldenström macroglobulinemia; WT, wild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Dimopoulos MA et al. Presented by Constantine Tam at the 11th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IWWM</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October 27-30, 2022; Session XI: Plenary Session II, Presentation WM041. Available at: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hlinkClick r:id="rId3"/>
              </a:rPr>
              <a:t>Dimopoulos_BGB-3111-302_Biomarker_IWWM_Presentation_2022.pdf</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endPar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endParaRPr>
          </a:p>
        </p:txBody>
      </p:sp>
      <p:grpSp>
        <p:nvGrpSpPr>
          <p:cNvPr id="42" name="Group 41">
            <a:extLst>
              <a:ext uri="{FF2B5EF4-FFF2-40B4-BE49-F238E27FC236}">
                <a16:creationId xmlns:a16="http://schemas.microsoft.com/office/drawing/2014/main" id="{D31F2A8E-BB32-151F-D978-810A7A887D94}"/>
              </a:ext>
            </a:extLst>
          </p:cNvPr>
          <p:cNvGrpSpPr/>
          <p:nvPr/>
        </p:nvGrpSpPr>
        <p:grpSpPr>
          <a:xfrm>
            <a:off x="7826016" y="4119078"/>
            <a:ext cx="850106" cy="504012"/>
            <a:chOff x="5711632" y="4321732"/>
            <a:chExt cx="847170" cy="672016"/>
          </a:xfrm>
        </p:grpSpPr>
        <p:grpSp>
          <p:nvGrpSpPr>
            <p:cNvPr id="43" name="Group 42">
              <a:extLst>
                <a:ext uri="{FF2B5EF4-FFF2-40B4-BE49-F238E27FC236}">
                  <a16:creationId xmlns:a16="http://schemas.microsoft.com/office/drawing/2014/main" id="{91788357-7B0E-A27F-080B-26ACF2B1A606}"/>
                </a:ext>
              </a:extLst>
            </p:cNvPr>
            <p:cNvGrpSpPr/>
            <p:nvPr/>
          </p:nvGrpSpPr>
          <p:grpSpPr>
            <a:xfrm>
              <a:off x="5711632" y="4321732"/>
              <a:ext cx="847170" cy="604071"/>
              <a:chOff x="314872" y="573091"/>
              <a:chExt cx="847171" cy="604071"/>
            </a:xfrm>
          </p:grpSpPr>
          <p:sp>
            <p:nvSpPr>
              <p:cNvPr id="45" name="Rectangle 44">
                <a:extLst>
                  <a:ext uri="{FF2B5EF4-FFF2-40B4-BE49-F238E27FC236}">
                    <a16:creationId xmlns:a16="http://schemas.microsoft.com/office/drawing/2014/main" id="{1CC34CB9-6191-E3AB-BCDF-33B5A29CAD75}"/>
                  </a:ext>
                </a:extLst>
              </p:cNvPr>
              <p:cNvSpPr/>
              <p:nvPr/>
            </p:nvSpPr>
            <p:spPr>
              <a:xfrm>
                <a:off x="409575" y="819150"/>
                <a:ext cx="45719" cy="104775"/>
              </a:xfrm>
              <a:prstGeom prst="rect">
                <a:avLst/>
              </a:prstGeom>
              <a:solidFill>
                <a:sysClr val="window" lastClr="FFFFFF">
                  <a:lumMod val="75000"/>
                </a:sysClr>
              </a:solidFill>
              <a:ln w="6350" cap="flat" cmpd="sng" algn="ctr">
                <a:solidFill>
                  <a:sysClr val="window" lastClr="FFFFFF">
                    <a:lumMod val="75000"/>
                  </a:sys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6" name="TextBox 45">
                <a:extLst>
                  <a:ext uri="{FF2B5EF4-FFF2-40B4-BE49-F238E27FC236}">
                    <a16:creationId xmlns:a16="http://schemas.microsoft.com/office/drawing/2014/main" id="{1FAFDA00-AB02-EBEF-3D38-C7C0F025FF1A}"/>
                  </a:ext>
                </a:extLst>
              </p:cNvPr>
              <p:cNvSpPr txBox="1"/>
              <p:nvPr/>
            </p:nvSpPr>
            <p:spPr>
              <a:xfrm>
                <a:off x="431785" y="763814"/>
                <a:ext cx="504278"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TN</a:t>
                </a:r>
              </a:p>
            </p:txBody>
          </p:sp>
          <p:sp>
            <p:nvSpPr>
              <p:cNvPr id="47" name="Rectangle 46">
                <a:extLst>
                  <a:ext uri="{FF2B5EF4-FFF2-40B4-BE49-F238E27FC236}">
                    <a16:creationId xmlns:a16="http://schemas.microsoft.com/office/drawing/2014/main" id="{C00F2334-648D-2C75-9264-C160DAAE1691}"/>
                  </a:ext>
                </a:extLst>
              </p:cNvPr>
              <p:cNvSpPr/>
              <p:nvPr/>
            </p:nvSpPr>
            <p:spPr>
              <a:xfrm>
                <a:off x="409575" y="981514"/>
                <a:ext cx="45719" cy="104775"/>
              </a:xfrm>
              <a:prstGeom prst="rect">
                <a:avLst/>
              </a:prstGeom>
              <a:solidFill>
                <a:sysClr val="windowText" lastClr="000000"/>
              </a:solidFill>
              <a:ln w="6350" cap="flat" cmpd="sng" algn="ctr">
                <a:solidFill>
                  <a:sysClr val="windowText" lastClr="00000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8" name="TextBox 47">
                <a:extLst>
                  <a:ext uri="{FF2B5EF4-FFF2-40B4-BE49-F238E27FC236}">
                    <a16:creationId xmlns:a16="http://schemas.microsoft.com/office/drawing/2014/main" id="{3BF014A6-C9F2-D4B7-6E9B-732345512D5E}"/>
                  </a:ext>
                </a:extLst>
              </p:cNvPr>
              <p:cNvSpPr txBox="1"/>
              <p:nvPr/>
            </p:nvSpPr>
            <p:spPr>
              <a:xfrm>
                <a:off x="431785" y="930941"/>
                <a:ext cx="413875"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RR</a:t>
                </a:r>
              </a:p>
            </p:txBody>
          </p:sp>
          <p:sp>
            <p:nvSpPr>
              <p:cNvPr id="50" name="TextBox 49">
                <a:extLst>
                  <a:ext uri="{FF2B5EF4-FFF2-40B4-BE49-F238E27FC236}">
                    <a16:creationId xmlns:a16="http://schemas.microsoft.com/office/drawing/2014/main" id="{3EFAA4C2-5E87-8D00-0DB4-3D25956B2E4C}"/>
                  </a:ext>
                </a:extLst>
              </p:cNvPr>
              <p:cNvSpPr txBox="1"/>
              <p:nvPr/>
            </p:nvSpPr>
            <p:spPr>
              <a:xfrm>
                <a:off x="314872" y="573091"/>
                <a:ext cx="847171"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TN/RR status</a:t>
                </a:r>
              </a:p>
            </p:txBody>
          </p:sp>
        </p:grpSp>
        <p:sp>
          <p:nvSpPr>
            <p:cNvPr id="44" name="Rectangle 43">
              <a:extLst>
                <a:ext uri="{FF2B5EF4-FFF2-40B4-BE49-F238E27FC236}">
                  <a16:creationId xmlns:a16="http://schemas.microsoft.com/office/drawing/2014/main" id="{36FC2487-C622-7EA0-4F84-22CE4E889880}"/>
                </a:ext>
              </a:extLst>
            </p:cNvPr>
            <p:cNvSpPr/>
            <p:nvPr/>
          </p:nvSpPr>
          <p:spPr>
            <a:xfrm>
              <a:off x="5711633" y="4339111"/>
              <a:ext cx="771241" cy="654637"/>
            </a:xfrm>
            <a:prstGeom prst="rect">
              <a:avLst/>
            </a:prstGeom>
            <a:noFill/>
            <a:ln w="12700" cap="flat" cmpd="sng" algn="ctr">
              <a:solidFill>
                <a:sysClr val="window" lastClr="FFFFFF">
                  <a:lumMod val="65000"/>
                </a:sys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51" name="Group 50">
            <a:extLst>
              <a:ext uri="{FF2B5EF4-FFF2-40B4-BE49-F238E27FC236}">
                <a16:creationId xmlns:a16="http://schemas.microsoft.com/office/drawing/2014/main" id="{F3F2515E-8DA5-0B96-1A1A-AE9182A43B3F}"/>
              </a:ext>
            </a:extLst>
          </p:cNvPr>
          <p:cNvGrpSpPr/>
          <p:nvPr/>
        </p:nvGrpSpPr>
        <p:grpSpPr>
          <a:xfrm>
            <a:off x="8679229" y="4119082"/>
            <a:ext cx="1784475" cy="547343"/>
            <a:chOff x="9653081" y="4265776"/>
            <a:chExt cx="2379300" cy="729790"/>
          </a:xfrm>
        </p:grpSpPr>
        <p:sp>
          <p:nvSpPr>
            <p:cNvPr id="52" name="Rectangle 51">
              <a:extLst>
                <a:ext uri="{FF2B5EF4-FFF2-40B4-BE49-F238E27FC236}">
                  <a16:creationId xmlns:a16="http://schemas.microsoft.com/office/drawing/2014/main" id="{A356BDAA-06D0-7135-329F-649965003E7F}"/>
                </a:ext>
              </a:extLst>
            </p:cNvPr>
            <p:cNvSpPr/>
            <p:nvPr/>
          </p:nvSpPr>
          <p:spPr>
            <a:xfrm>
              <a:off x="10915331" y="4470119"/>
              <a:ext cx="51790" cy="104775"/>
            </a:xfrm>
            <a:prstGeom prst="rect">
              <a:avLst/>
            </a:prstGeom>
            <a:solidFill>
              <a:sysClr val="windowText" lastClr="000000"/>
            </a:solidFill>
            <a:ln w="6350" cap="flat" cmpd="sng" algn="ctr">
              <a:solidFill>
                <a:sysClr val="windowText" lastClr="00000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3" name="TextBox 52">
              <a:extLst>
                <a:ext uri="{FF2B5EF4-FFF2-40B4-BE49-F238E27FC236}">
                  <a16:creationId xmlns:a16="http://schemas.microsoft.com/office/drawing/2014/main" id="{236E8F15-340D-DA08-C389-2D6B93EA454A}"/>
                </a:ext>
              </a:extLst>
            </p:cNvPr>
            <p:cNvSpPr txBox="1"/>
            <p:nvPr/>
          </p:nvSpPr>
          <p:spPr>
            <a:xfrm>
              <a:off x="10940491" y="4404211"/>
              <a:ext cx="966996"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Discontinuation before 1st assessment</a:t>
              </a:r>
            </a:p>
          </p:txBody>
        </p:sp>
        <p:sp>
          <p:nvSpPr>
            <p:cNvPr id="54" name="TextBox 53">
              <a:extLst>
                <a:ext uri="{FF2B5EF4-FFF2-40B4-BE49-F238E27FC236}">
                  <a16:creationId xmlns:a16="http://schemas.microsoft.com/office/drawing/2014/main" id="{20D511D7-8F78-ADA0-9F61-94087DBE2895}"/>
                </a:ext>
              </a:extLst>
            </p:cNvPr>
            <p:cNvSpPr txBox="1"/>
            <p:nvPr/>
          </p:nvSpPr>
          <p:spPr>
            <a:xfrm>
              <a:off x="9679347" y="4265776"/>
              <a:ext cx="1429109"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BOR_INV (31Oct2021)</a:t>
              </a:r>
            </a:p>
          </p:txBody>
        </p:sp>
        <p:sp>
          <p:nvSpPr>
            <p:cNvPr id="55" name="Rectangle 54">
              <a:extLst>
                <a:ext uri="{FF2B5EF4-FFF2-40B4-BE49-F238E27FC236}">
                  <a16:creationId xmlns:a16="http://schemas.microsoft.com/office/drawing/2014/main" id="{1F575042-F5D0-77DC-DB41-CB1C420EF9CA}"/>
                </a:ext>
              </a:extLst>
            </p:cNvPr>
            <p:cNvSpPr/>
            <p:nvPr/>
          </p:nvSpPr>
          <p:spPr>
            <a:xfrm>
              <a:off x="9786624" y="4474936"/>
              <a:ext cx="51790" cy="104775"/>
            </a:xfrm>
            <a:prstGeom prst="rect">
              <a:avLst/>
            </a:prstGeom>
            <a:solidFill>
              <a:srgbClr val="0000FF"/>
            </a:solidFill>
            <a:ln w="6350" cap="flat" cmpd="sng" algn="ctr">
              <a:solidFill>
                <a:srgbClr val="0000FF"/>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6" name="TextBox 55">
              <a:extLst>
                <a:ext uri="{FF2B5EF4-FFF2-40B4-BE49-F238E27FC236}">
                  <a16:creationId xmlns:a16="http://schemas.microsoft.com/office/drawing/2014/main" id="{67573B34-59BA-18DD-7DA2-459FD0E5434E}"/>
                </a:ext>
              </a:extLst>
            </p:cNvPr>
            <p:cNvSpPr txBox="1"/>
            <p:nvPr/>
          </p:nvSpPr>
          <p:spPr>
            <a:xfrm>
              <a:off x="9811783" y="4419600"/>
              <a:ext cx="560477"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CR</a:t>
              </a:r>
            </a:p>
          </p:txBody>
        </p:sp>
        <p:sp>
          <p:nvSpPr>
            <p:cNvPr id="57" name="Rectangle 56">
              <a:extLst>
                <a:ext uri="{FF2B5EF4-FFF2-40B4-BE49-F238E27FC236}">
                  <a16:creationId xmlns:a16="http://schemas.microsoft.com/office/drawing/2014/main" id="{09DD090A-BF37-6E35-333C-AE268A61EF0A}"/>
                </a:ext>
              </a:extLst>
            </p:cNvPr>
            <p:cNvSpPr/>
            <p:nvPr/>
          </p:nvSpPr>
          <p:spPr>
            <a:xfrm>
              <a:off x="9786624" y="4637994"/>
              <a:ext cx="51790" cy="104775"/>
            </a:xfrm>
            <a:prstGeom prst="rect">
              <a:avLst/>
            </a:prstGeom>
            <a:solidFill>
              <a:srgbClr val="00FF00"/>
            </a:solidFill>
            <a:ln w="6350" cap="flat" cmpd="sng" algn="ctr">
              <a:solidFill>
                <a:srgbClr val="00FF0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8" name="TextBox 57">
              <a:extLst>
                <a:ext uri="{FF2B5EF4-FFF2-40B4-BE49-F238E27FC236}">
                  <a16:creationId xmlns:a16="http://schemas.microsoft.com/office/drawing/2014/main" id="{98CC6958-E582-A98B-2A38-5F2512AA84DB}"/>
                </a:ext>
              </a:extLst>
            </p:cNvPr>
            <p:cNvSpPr txBox="1"/>
            <p:nvPr/>
          </p:nvSpPr>
          <p:spPr>
            <a:xfrm>
              <a:off x="9811783" y="4592183"/>
              <a:ext cx="571233"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VGPR</a:t>
              </a:r>
            </a:p>
          </p:txBody>
        </p:sp>
        <p:sp>
          <p:nvSpPr>
            <p:cNvPr id="59" name="Rectangle 58">
              <a:extLst>
                <a:ext uri="{FF2B5EF4-FFF2-40B4-BE49-F238E27FC236}">
                  <a16:creationId xmlns:a16="http://schemas.microsoft.com/office/drawing/2014/main" id="{E518B19D-14EB-6827-74D7-E2F4C5F54EF0}"/>
                </a:ext>
              </a:extLst>
            </p:cNvPr>
            <p:cNvSpPr/>
            <p:nvPr/>
          </p:nvSpPr>
          <p:spPr>
            <a:xfrm>
              <a:off x="9786624" y="4799918"/>
              <a:ext cx="51790" cy="104775"/>
            </a:xfrm>
            <a:prstGeom prst="rect">
              <a:avLst/>
            </a:prstGeom>
            <a:solidFill>
              <a:srgbClr val="9933FF"/>
            </a:solidFill>
            <a:ln w="6350" cap="flat" cmpd="sng" algn="ctr">
              <a:solidFill>
                <a:srgbClr val="9933FF"/>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60" name="TextBox 59">
              <a:extLst>
                <a:ext uri="{FF2B5EF4-FFF2-40B4-BE49-F238E27FC236}">
                  <a16:creationId xmlns:a16="http://schemas.microsoft.com/office/drawing/2014/main" id="{AF9AC97D-C443-E5AA-1BF4-627DCA85921E}"/>
                </a:ext>
              </a:extLst>
            </p:cNvPr>
            <p:cNvSpPr txBox="1"/>
            <p:nvPr/>
          </p:nvSpPr>
          <p:spPr>
            <a:xfrm>
              <a:off x="9811783" y="4749345"/>
              <a:ext cx="452835"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PR</a:t>
              </a:r>
            </a:p>
          </p:txBody>
        </p:sp>
        <p:sp>
          <p:nvSpPr>
            <p:cNvPr id="63" name="Rectangle 62">
              <a:extLst>
                <a:ext uri="{FF2B5EF4-FFF2-40B4-BE49-F238E27FC236}">
                  <a16:creationId xmlns:a16="http://schemas.microsoft.com/office/drawing/2014/main" id="{D33EC939-E981-0796-3867-E154304161CE}"/>
                </a:ext>
              </a:extLst>
            </p:cNvPr>
            <p:cNvSpPr/>
            <p:nvPr/>
          </p:nvSpPr>
          <p:spPr>
            <a:xfrm>
              <a:off x="10362001" y="4467227"/>
              <a:ext cx="51790" cy="104775"/>
            </a:xfrm>
            <a:prstGeom prst="rect">
              <a:avLst/>
            </a:prstGeom>
            <a:solidFill>
              <a:srgbClr val="FFFF00"/>
            </a:solidFill>
            <a:ln w="6350" cap="flat" cmpd="sng" algn="ctr">
              <a:solidFill>
                <a:sysClr val="window" lastClr="FFFFFF">
                  <a:lumMod val="85000"/>
                </a:sys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64" name="TextBox 63">
              <a:extLst>
                <a:ext uri="{FF2B5EF4-FFF2-40B4-BE49-F238E27FC236}">
                  <a16:creationId xmlns:a16="http://schemas.microsoft.com/office/drawing/2014/main" id="{6BD9C118-EC6C-2A2C-F279-6404F9945765}"/>
                </a:ext>
              </a:extLst>
            </p:cNvPr>
            <p:cNvSpPr txBox="1"/>
            <p:nvPr/>
          </p:nvSpPr>
          <p:spPr>
            <a:xfrm>
              <a:off x="10387161" y="4421419"/>
              <a:ext cx="468829"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MR</a:t>
              </a:r>
            </a:p>
          </p:txBody>
        </p:sp>
        <p:sp>
          <p:nvSpPr>
            <p:cNvPr id="65" name="TextBox 64">
              <a:extLst>
                <a:ext uri="{FF2B5EF4-FFF2-40B4-BE49-F238E27FC236}">
                  <a16:creationId xmlns:a16="http://schemas.microsoft.com/office/drawing/2014/main" id="{E7A7F445-BBD4-06BD-876A-0D7698BD977F}"/>
                </a:ext>
              </a:extLst>
            </p:cNvPr>
            <p:cNvSpPr txBox="1"/>
            <p:nvPr/>
          </p:nvSpPr>
          <p:spPr>
            <a:xfrm>
              <a:off x="10387161" y="4574950"/>
              <a:ext cx="468829"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SD</a:t>
              </a:r>
            </a:p>
          </p:txBody>
        </p:sp>
        <p:sp>
          <p:nvSpPr>
            <p:cNvPr id="66" name="Rectangle 65">
              <a:extLst>
                <a:ext uri="{FF2B5EF4-FFF2-40B4-BE49-F238E27FC236}">
                  <a16:creationId xmlns:a16="http://schemas.microsoft.com/office/drawing/2014/main" id="{8DCAD7F0-79CF-34C8-CEAA-A48C970E51F5}"/>
                </a:ext>
              </a:extLst>
            </p:cNvPr>
            <p:cNvSpPr/>
            <p:nvPr/>
          </p:nvSpPr>
          <p:spPr>
            <a:xfrm>
              <a:off x="10362001" y="4627443"/>
              <a:ext cx="51790" cy="104775"/>
            </a:xfrm>
            <a:prstGeom prst="rect">
              <a:avLst/>
            </a:prstGeom>
            <a:solidFill>
              <a:srgbClr val="F79646">
                <a:lumMod val="20000"/>
                <a:lumOff val="80000"/>
              </a:srgbClr>
            </a:solidFill>
            <a:ln w="6350" cap="flat" cmpd="sng" algn="ctr">
              <a:solidFill>
                <a:srgbClr val="F79646">
                  <a:lumMod val="20000"/>
                  <a:lumOff val="80000"/>
                </a:srgb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67" name="Rectangle 66">
              <a:extLst>
                <a:ext uri="{FF2B5EF4-FFF2-40B4-BE49-F238E27FC236}">
                  <a16:creationId xmlns:a16="http://schemas.microsoft.com/office/drawing/2014/main" id="{748F9ABB-08AF-1624-A8CA-6A2A4A310608}"/>
                </a:ext>
              </a:extLst>
            </p:cNvPr>
            <p:cNvSpPr/>
            <p:nvPr/>
          </p:nvSpPr>
          <p:spPr>
            <a:xfrm>
              <a:off x="10362001" y="4780975"/>
              <a:ext cx="51790" cy="104775"/>
            </a:xfrm>
            <a:prstGeom prst="rect">
              <a:avLst/>
            </a:prstGeom>
            <a:solidFill>
              <a:srgbClr val="C00000"/>
            </a:solidFill>
            <a:ln w="6350" cap="flat" cmpd="sng" algn="ctr">
              <a:solidFill>
                <a:srgbClr val="C0000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68" name="TextBox 67">
              <a:extLst>
                <a:ext uri="{FF2B5EF4-FFF2-40B4-BE49-F238E27FC236}">
                  <a16:creationId xmlns:a16="http://schemas.microsoft.com/office/drawing/2014/main" id="{C91ED8A5-1119-8873-225A-C1C2B97365B9}"/>
                </a:ext>
              </a:extLst>
            </p:cNvPr>
            <p:cNvSpPr txBox="1"/>
            <p:nvPr/>
          </p:nvSpPr>
          <p:spPr>
            <a:xfrm>
              <a:off x="10387161" y="4735165"/>
              <a:ext cx="452836"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PD</a:t>
              </a:r>
            </a:p>
          </p:txBody>
        </p:sp>
        <p:sp>
          <p:nvSpPr>
            <p:cNvPr id="69" name="Rectangle 68">
              <a:extLst>
                <a:ext uri="{FF2B5EF4-FFF2-40B4-BE49-F238E27FC236}">
                  <a16:creationId xmlns:a16="http://schemas.microsoft.com/office/drawing/2014/main" id="{002DC253-7451-BCC3-8508-129622F4C87F}"/>
                </a:ext>
              </a:extLst>
            </p:cNvPr>
            <p:cNvSpPr/>
            <p:nvPr/>
          </p:nvSpPr>
          <p:spPr>
            <a:xfrm>
              <a:off x="9653081" y="4283155"/>
              <a:ext cx="2379300" cy="654637"/>
            </a:xfrm>
            <a:prstGeom prst="rect">
              <a:avLst/>
            </a:prstGeom>
            <a:noFill/>
            <a:ln w="12700" cap="flat" cmpd="sng" algn="ctr">
              <a:solidFill>
                <a:sysClr val="window" lastClr="FFFFFF">
                  <a:lumMod val="65000"/>
                </a:sys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grpSp>
        <p:nvGrpSpPr>
          <p:cNvPr id="70" name="Group 69">
            <a:extLst>
              <a:ext uri="{FF2B5EF4-FFF2-40B4-BE49-F238E27FC236}">
                <a16:creationId xmlns:a16="http://schemas.microsoft.com/office/drawing/2014/main" id="{574BB759-F489-EB0A-5D23-F5E4995055E1}"/>
              </a:ext>
            </a:extLst>
          </p:cNvPr>
          <p:cNvGrpSpPr/>
          <p:nvPr/>
        </p:nvGrpSpPr>
        <p:grpSpPr>
          <a:xfrm>
            <a:off x="7826015" y="4630619"/>
            <a:ext cx="2637690" cy="541310"/>
            <a:chOff x="8515465" y="4947831"/>
            <a:chExt cx="3516921" cy="721746"/>
          </a:xfrm>
        </p:grpSpPr>
        <p:sp>
          <p:nvSpPr>
            <p:cNvPr id="71" name="TextBox 70">
              <a:extLst>
                <a:ext uri="{FF2B5EF4-FFF2-40B4-BE49-F238E27FC236}">
                  <a16:creationId xmlns:a16="http://schemas.microsoft.com/office/drawing/2014/main" id="{197D4E66-AABE-5D74-25EF-78CD44080FC8}"/>
                </a:ext>
              </a:extLst>
            </p:cNvPr>
            <p:cNvSpPr txBox="1"/>
            <p:nvPr/>
          </p:nvSpPr>
          <p:spPr>
            <a:xfrm>
              <a:off x="8821788" y="4947831"/>
              <a:ext cx="1133475"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Mutation type</a:t>
              </a:r>
            </a:p>
          </p:txBody>
        </p:sp>
        <p:sp>
          <p:nvSpPr>
            <p:cNvPr id="72" name="TextBox 71">
              <a:extLst>
                <a:ext uri="{FF2B5EF4-FFF2-40B4-BE49-F238E27FC236}">
                  <a16:creationId xmlns:a16="http://schemas.microsoft.com/office/drawing/2014/main" id="{915CD212-391B-3BF1-4E9B-4A98EE4D75F9}"/>
                </a:ext>
              </a:extLst>
            </p:cNvPr>
            <p:cNvSpPr txBox="1"/>
            <p:nvPr/>
          </p:nvSpPr>
          <p:spPr>
            <a:xfrm>
              <a:off x="8939351" y="5088588"/>
              <a:ext cx="884215"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not detected</a:t>
              </a:r>
            </a:p>
          </p:txBody>
        </p:sp>
        <p:sp>
          <p:nvSpPr>
            <p:cNvPr id="73" name="TextBox 72">
              <a:extLst>
                <a:ext uri="{FF2B5EF4-FFF2-40B4-BE49-F238E27FC236}">
                  <a16:creationId xmlns:a16="http://schemas.microsoft.com/office/drawing/2014/main" id="{65E0B6C4-0F15-0CE0-58B3-01CBD895C517}"/>
                </a:ext>
              </a:extLst>
            </p:cNvPr>
            <p:cNvSpPr txBox="1"/>
            <p:nvPr/>
          </p:nvSpPr>
          <p:spPr>
            <a:xfrm>
              <a:off x="8939351" y="5255715"/>
              <a:ext cx="712597"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missense</a:t>
              </a:r>
            </a:p>
          </p:txBody>
        </p:sp>
        <p:sp>
          <p:nvSpPr>
            <p:cNvPr id="74" name="TextBox 73">
              <a:extLst>
                <a:ext uri="{FF2B5EF4-FFF2-40B4-BE49-F238E27FC236}">
                  <a16:creationId xmlns:a16="http://schemas.microsoft.com/office/drawing/2014/main" id="{97E0FD18-A3C9-FA4C-EC6B-45481EFEAC8C}"/>
                </a:ext>
              </a:extLst>
            </p:cNvPr>
            <p:cNvSpPr txBox="1"/>
            <p:nvPr/>
          </p:nvSpPr>
          <p:spPr>
            <a:xfrm>
              <a:off x="8939351" y="5423355"/>
              <a:ext cx="712597"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nonsense</a:t>
              </a:r>
            </a:p>
          </p:txBody>
        </p:sp>
        <p:sp>
          <p:nvSpPr>
            <p:cNvPr id="75" name="TextBox 74">
              <a:extLst>
                <a:ext uri="{FF2B5EF4-FFF2-40B4-BE49-F238E27FC236}">
                  <a16:creationId xmlns:a16="http://schemas.microsoft.com/office/drawing/2014/main" id="{9359C618-CCDC-57D6-40F4-E80ABC9ACD77}"/>
                </a:ext>
              </a:extLst>
            </p:cNvPr>
            <p:cNvSpPr txBox="1"/>
            <p:nvPr/>
          </p:nvSpPr>
          <p:spPr>
            <a:xfrm>
              <a:off x="9694947" y="5088588"/>
              <a:ext cx="778129"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splice site</a:t>
              </a:r>
            </a:p>
          </p:txBody>
        </p:sp>
        <p:sp>
          <p:nvSpPr>
            <p:cNvPr id="76" name="TextBox 75">
              <a:extLst>
                <a:ext uri="{FF2B5EF4-FFF2-40B4-BE49-F238E27FC236}">
                  <a16:creationId xmlns:a16="http://schemas.microsoft.com/office/drawing/2014/main" id="{B322411E-B3CF-AD3B-FB8C-A67ED8444DF1}"/>
                </a:ext>
              </a:extLst>
            </p:cNvPr>
            <p:cNvSpPr txBox="1"/>
            <p:nvPr/>
          </p:nvSpPr>
          <p:spPr>
            <a:xfrm>
              <a:off x="9694947" y="5248096"/>
              <a:ext cx="1129451"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multiple alterations</a:t>
              </a:r>
            </a:p>
          </p:txBody>
        </p:sp>
        <p:sp>
          <p:nvSpPr>
            <p:cNvPr id="77" name="TextBox 76">
              <a:extLst>
                <a:ext uri="{FF2B5EF4-FFF2-40B4-BE49-F238E27FC236}">
                  <a16:creationId xmlns:a16="http://schemas.microsoft.com/office/drawing/2014/main" id="{27505A8B-57D1-4B70-38C2-86879EE604A0}"/>
                </a:ext>
              </a:extLst>
            </p:cNvPr>
            <p:cNvSpPr txBox="1"/>
            <p:nvPr/>
          </p:nvSpPr>
          <p:spPr>
            <a:xfrm>
              <a:off x="9694946" y="5423356"/>
              <a:ext cx="826139"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amplification</a:t>
              </a:r>
            </a:p>
          </p:txBody>
        </p:sp>
        <p:sp>
          <p:nvSpPr>
            <p:cNvPr id="78" name="TextBox 77">
              <a:extLst>
                <a:ext uri="{FF2B5EF4-FFF2-40B4-BE49-F238E27FC236}">
                  <a16:creationId xmlns:a16="http://schemas.microsoft.com/office/drawing/2014/main" id="{1E3068D5-3407-CB1C-4E40-7123736A9980}"/>
                </a:ext>
              </a:extLst>
            </p:cNvPr>
            <p:cNvSpPr txBox="1"/>
            <p:nvPr/>
          </p:nvSpPr>
          <p:spPr>
            <a:xfrm>
              <a:off x="10758867" y="5073816"/>
              <a:ext cx="589788"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deletion</a:t>
              </a:r>
            </a:p>
          </p:txBody>
        </p:sp>
        <p:sp>
          <p:nvSpPr>
            <p:cNvPr id="79" name="TextBox 78">
              <a:extLst>
                <a:ext uri="{FF2B5EF4-FFF2-40B4-BE49-F238E27FC236}">
                  <a16:creationId xmlns:a16="http://schemas.microsoft.com/office/drawing/2014/main" id="{4286FB93-6592-CD78-1C34-1345FD623961}"/>
                </a:ext>
              </a:extLst>
            </p:cNvPr>
            <p:cNvSpPr txBox="1"/>
            <p:nvPr/>
          </p:nvSpPr>
          <p:spPr>
            <a:xfrm>
              <a:off x="10758867" y="5233882"/>
              <a:ext cx="637795"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frameshift</a:t>
              </a:r>
            </a:p>
          </p:txBody>
        </p:sp>
        <p:sp>
          <p:nvSpPr>
            <p:cNvPr id="81" name="TextBox 80">
              <a:extLst>
                <a:ext uri="{FF2B5EF4-FFF2-40B4-BE49-F238E27FC236}">
                  <a16:creationId xmlns:a16="http://schemas.microsoft.com/office/drawing/2014/main" id="{3E904731-7DA7-4D3F-AB85-810977ABFB5A}"/>
                </a:ext>
              </a:extLst>
            </p:cNvPr>
            <p:cNvSpPr txBox="1"/>
            <p:nvPr/>
          </p:nvSpPr>
          <p:spPr>
            <a:xfrm>
              <a:off x="10758867" y="5400868"/>
              <a:ext cx="671135"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promoter</a:t>
              </a:r>
            </a:p>
          </p:txBody>
        </p:sp>
        <p:sp>
          <p:nvSpPr>
            <p:cNvPr id="82" name="TextBox 81">
              <a:extLst>
                <a:ext uri="{FF2B5EF4-FFF2-40B4-BE49-F238E27FC236}">
                  <a16:creationId xmlns:a16="http://schemas.microsoft.com/office/drawing/2014/main" id="{A0DC6593-D16F-00D5-4C21-E7EC97360B83}"/>
                </a:ext>
              </a:extLst>
            </p:cNvPr>
            <p:cNvSpPr txBox="1"/>
            <p:nvPr/>
          </p:nvSpPr>
          <p:spPr>
            <a:xfrm>
              <a:off x="11496045" y="5073816"/>
              <a:ext cx="536341"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fusion</a:t>
              </a:r>
            </a:p>
          </p:txBody>
        </p:sp>
        <p:sp>
          <p:nvSpPr>
            <p:cNvPr id="84" name="Rectangle 83">
              <a:extLst>
                <a:ext uri="{FF2B5EF4-FFF2-40B4-BE49-F238E27FC236}">
                  <a16:creationId xmlns:a16="http://schemas.microsoft.com/office/drawing/2014/main" id="{A8417B10-597E-AC89-2253-7910A53C7A8C}"/>
                </a:ext>
              </a:extLst>
            </p:cNvPr>
            <p:cNvSpPr/>
            <p:nvPr/>
          </p:nvSpPr>
          <p:spPr>
            <a:xfrm>
              <a:off x="8916166" y="5143924"/>
              <a:ext cx="45719" cy="104775"/>
            </a:xfrm>
            <a:prstGeom prst="rect">
              <a:avLst/>
            </a:prstGeom>
            <a:solidFill>
              <a:sysClr val="window" lastClr="FFFFFF"/>
            </a:solidFill>
            <a:ln w="6350" cap="flat" cmpd="sng" algn="ctr">
              <a:solidFill>
                <a:sysClr val="windowText" lastClr="00000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5" name="Rectangle 94">
              <a:extLst>
                <a:ext uri="{FF2B5EF4-FFF2-40B4-BE49-F238E27FC236}">
                  <a16:creationId xmlns:a16="http://schemas.microsoft.com/office/drawing/2014/main" id="{14B5D512-86C6-7E41-9B62-4C29C185AC5B}"/>
                </a:ext>
              </a:extLst>
            </p:cNvPr>
            <p:cNvSpPr/>
            <p:nvPr/>
          </p:nvSpPr>
          <p:spPr>
            <a:xfrm>
              <a:off x="8916166" y="5306288"/>
              <a:ext cx="45719" cy="104775"/>
            </a:xfrm>
            <a:prstGeom prst="rect">
              <a:avLst/>
            </a:prstGeom>
            <a:solidFill>
              <a:srgbClr val="00FF00"/>
            </a:solidFill>
            <a:ln w="6350" cap="flat" cmpd="sng" algn="ctr">
              <a:solidFill>
                <a:srgbClr val="00FF0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6" name="Rectangle 95">
              <a:extLst>
                <a:ext uri="{FF2B5EF4-FFF2-40B4-BE49-F238E27FC236}">
                  <a16:creationId xmlns:a16="http://schemas.microsoft.com/office/drawing/2014/main" id="{9FA0356F-F794-3EC4-4FAE-15308F38465B}"/>
                </a:ext>
              </a:extLst>
            </p:cNvPr>
            <p:cNvSpPr/>
            <p:nvPr/>
          </p:nvSpPr>
          <p:spPr>
            <a:xfrm>
              <a:off x="8916166" y="5473928"/>
              <a:ext cx="45719" cy="104775"/>
            </a:xfrm>
            <a:prstGeom prst="rect">
              <a:avLst/>
            </a:prstGeom>
            <a:solidFill>
              <a:sysClr val="windowText" lastClr="000000"/>
            </a:solidFill>
            <a:ln w="6350" cap="flat" cmpd="sng" algn="ctr">
              <a:solidFill>
                <a:sysClr val="windowText" lastClr="00000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7" name="Rectangle 106">
              <a:extLst>
                <a:ext uri="{FF2B5EF4-FFF2-40B4-BE49-F238E27FC236}">
                  <a16:creationId xmlns:a16="http://schemas.microsoft.com/office/drawing/2014/main" id="{62352CD9-9779-3214-696D-90E4B845B231}"/>
                </a:ext>
              </a:extLst>
            </p:cNvPr>
            <p:cNvSpPr/>
            <p:nvPr/>
          </p:nvSpPr>
          <p:spPr>
            <a:xfrm>
              <a:off x="9671762" y="5139161"/>
              <a:ext cx="45719" cy="104775"/>
            </a:xfrm>
            <a:prstGeom prst="rect">
              <a:avLst/>
            </a:prstGeom>
            <a:solidFill>
              <a:srgbClr val="9933FF"/>
            </a:solidFill>
            <a:ln w="6350" cap="flat" cmpd="sng" algn="ctr">
              <a:solidFill>
                <a:srgbClr val="9933FF"/>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8" name="Rectangle 107">
              <a:extLst>
                <a:ext uri="{FF2B5EF4-FFF2-40B4-BE49-F238E27FC236}">
                  <a16:creationId xmlns:a16="http://schemas.microsoft.com/office/drawing/2014/main" id="{4FD0CF28-2640-C294-26B0-10AAFF26FA11}"/>
                </a:ext>
              </a:extLst>
            </p:cNvPr>
            <p:cNvSpPr/>
            <p:nvPr/>
          </p:nvSpPr>
          <p:spPr>
            <a:xfrm>
              <a:off x="9671762" y="5298668"/>
              <a:ext cx="45719" cy="104775"/>
            </a:xfrm>
            <a:prstGeom prst="rect">
              <a:avLst/>
            </a:prstGeom>
            <a:solidFill>
              <a:srgbClr val="FFFF00"/>
            </a:solidFill>
            <a:ln w="6350" cap="flat" cmpd="sng" algn="ctr">
              <a:solidFill>
                <a:sysClr val="window" lastClr="FFFFFF">
                  <a:lumMod val="85000"/>
                </a:sys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9" name="Rectangle 108">
              <a:extLst>
                <a:ext uri="{FF2B5EF4-FFF2-40B4-BE49-F238E27FC236}">
                  <a16:creationId xmlns:a16="http://schemas.microsoft.com/office/drawing/2014/main" id="{9B489008-BD70-E21F-B68A-1CC4D3596393}"/>
                </a:ext>
              </a:extLst>
            </p:cNvPr>
            <p:cNvSpPr/>
            <p:nvPr/>
          </p:nvSpPr>
          <p:spPr>
            <a:xfrm>
              <a:off x="9671762" y="5473928"/>
              <a:ext cx="45719" cy="104775"/>
            </a:xfrm>
            <a:prstGeom prst="rect">
              <a:avLst/>
            </a:prstGeom>
            <a:solidFill>
              <a:srgbClr val="FF0000"/>
            </a:solidFill>
            <a:ln w="6350" cap="flat" cmpd="sng" algn="ctr">
              <a:solidFill>
                <a:srgbClr val="FF000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0" name="Rectangle 129">
              <a:extLst>
                <a:ext uri="{FF2B5EF4-FFF2-40B4-BE49-F238E27FC236}">
                  <a16:creationId xmlns:a16="http://schemas.microsoft.com/office/drawing/2014/main" id="{0D937F29-DDEF-DAE2-BA13-FB021DD72D20}"/>
                </a:ext>
              </a:extLst>
            </p:cNvPr>
            <p:cNvSpPr/>
            <p:nvPr/>
          </p:nvSpPr>
          <p:spPr>
            <a:xfrm>
              <a:off x="10735680" y="5124389"/>
              <a:ext cx="45719" cy="104775"/>
            </a:xfrm>
            <a:prstGeom prst="rect">
              <a:avLst/>
            </a:prstGeom>
            <a:solidFill>
              <a:srgbClr val="0000FF"/>
            </a:solidFill>
            <a:ln w="6350" cap="flat" cmpd="sng" algn="ctr">
              <a:solidFill>
                <a:srgbClr val="0000FF"/>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1" name="Rectangle 130">
              <a:extLst>
                <a:ext uri="{FF2B5EF4-FFF2-40B4-BE49-F238E27FC236}">
                  <a16:creationId xmlns:a16="http://schemas.microsoft.com/office/drawing/2014/main" id="{F23817BC-DF25-14A3-8714-865CA2FC5C52}"/>
                </a:ext>
              </a:extLst>
            </p:cNvPr>
            <p:cNvSpPr/>
            <p:nvPr/>
          </p:nvSpPr>
          <p:spPr>
            <a:xfrm>
              <a:off x="10735680" y="5284454"/>
              <a:ext cx="45719" cy="104775"/>
            </a:xfrm>
            <a:prstGeom prst="rect">
              <a:avLst/>
            </a:prstGeom>
            <a:solidFill>
              <a:srgbClr val="C00000"/>
            </a:solidFill>
            <a:ln w="6350" cap="flat" cmpd="sng" algn="ctr">
              <a:solidFill>
                <a:srgbClr val="C0000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2" name="Rectangle 131">
              <a:extLst>
                <a:ext uri="{FF2B5EF4-FFF2-40B4-BE49-F238E27FC236}">
                  <a16:creationId xmlns:a16="http://schemas.microsoft.com/office/drawing/2014/main" id="{36B90F74-B90A-D28A-2B3A-8B5845D777C9}"/>
                </a:ext>
              </a:extLst>
            </p:cNvPr>
            <p:cNvSpPr/>
            <p:nvPr/>
          </p:nvSpPr>
          <p:spPr>
            <a:xfrm>
              <a:off x="10735680" y="5451441"/>
              <a:ext cx="45719" cy="104775"/>
            </a:xfrm>
            <a:prstGeom prst="rect">
              <a:avLst/>
            </a:prstGeom>
            <a:solidFill>
              <a:sysClr val="window" lastClr="FFFFFF">
                <a:lumMod val="75000"/>
              </a:sysClr>
            </a:solidFill>
            <a:ln w="6350" cap="flat" cmpd="sng" algn="ctr">
              <a:solidFill>
                <a:sysClr val="window" lastClr="FFFFFF">
                  <a:lumMod val="65000"/>
                </a:sys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3" name="Rectangle 132">
              <a:extLst>
                <a:ext uri="{FF2B5EF4-FFF2-40B4-BE49-F238E27FC236}">
                  <a16:creationId xmlns:a16="http://schemas.microsoft.com/office/drawing/2014/main" id="{B3939EF4-03FA-E964-4EBC-868E403AC9DB}"/>
                </a:ext>
              </a:extLst>
            </p:cNvPr>
            <p:cNvSpPr/>
            <p:nvPr/>
          </p:nvSpPr>
          <p:spPr>
            <a:xfrm>
              <a:off x="11472860" y="5124388"/>
              <a:ext cx="45719" cy="104775"/>
            </a:xfrm>
            <a:prstGeom prst="rect">
              <a:avLst/>
            </a:prstGeom>
            <a:solidFill>
              <a:srgbClr val="F79646">
                <a:lumMod val="20000"/>
                <a:lumOff val="80000"/>
              </a:srgbClr>
            </a:solidFill>
            <a:ln w="6350" cap="flat" cmpd="sng" algn="ctr">
              <a:solidFill>
                <a:srgbClr val="F79646">
                  <a:lumMod val="20000"/>
                  <a:lumOff val="80000"/>
                </a:srgb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4" name="Rectangle 133">
              <a:extLst>
                <a:ext uri="{FF2B5EF4-FFF2-40B4-BE49-F238E27FC236}">
                  <a16:creationId xmlns:a16="http://schemas.microsoft.com/office/drawing/2014/main" id="{2F8683DC-1169-FA43-E773-0A9A82866CBC}"/>
                </a:ext>
              </a:extLst>
            </p:cNvPr>
            <p:cNvSpPr/>
            <p:nvPr/>
          </p:nvSpPr>
          <p:spPr>
            <a:xfrm>
              <a:off x="8515465" y="4965210"/>
              <a:ext cx="3516921" cy="652222"/>
            </a:xfrm>
            <a:prstGeom prst="rect">
              <a:avLst/>
            </a:prstGeom>
            <a:noFill/>
            <a:ln w="12700" cap="flat" cmpd="sng" algn="ctr">
              <a:solidFill>
                <a:sysClr val="window" lastClr="FFFFFF">
                  <a:lumMod val="65000"/>
                </a:sys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grpSp>
      <p:sp>
        <p:nvSpPr>
          <p:cNvPr id="135" name="TextBox 134">
            <a:extLst>
              <a:ext uri="{FF2B5EF4-FFF2-40B4-BE49-F238E27FC236}">
                <a16:creationId xmlns:a16="http://schemas.microsoft.com/office/drawing/2014/main" id="{1576FA15-3B1A-62DA-B480-88BC60BC018D}"/>
              </a:ext>
            </a:extLst>
          </p:cNvPr>
          <p:cNvSpPr txBox="1"/>
          <p:nvPr/>
        </p:nvSpPr>
        <p:spPr>
          <a:xfrm>
            <a:off x="1784217" y="3764031"/>
            <a:ext cx="8734740" cy="21929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In zanubrutinib-treated vs ibrutinib-treated </a:t>
            </a:r>
            <a:r>
              <a:rPr kumimoji="0" lang="en-US" sz="825"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MYD88</a:t>
            </a:r>
            <a:r>
              <a:rPr kumimoji="0" lang="en-US" sz="825" b="0" i="0"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MUT</a:t>
            </a:r>
            <a:r>
              <a:rPr kumimoji="0" lang="en-US" sz="825"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cohorts, the </a:t>
            </a:r>
            <a:r>
              <a:rPr kumimoji="0" lang="en-US" sz="825"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CXCR4</a:t>
            </a:r>
            <a:r>
              <a:rPr kumimoji="0" lang="en-US" sz="825" b="0" i="0"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NS </a:t>
            </a:r>
            <a:r>
              <a:rPr kumimoji="0" lang="en-US" sz="825"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rate is 14.2% (14/98) vs 14.1% (13/92), and the </a:t>
            </a:r>
            <a:r>
              <a:rPr kumimoji="0" lang="en-US" sz="825"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CXCR4</a:t>
            </a:r>
            <a:r>
              <a:rPr kumimoji="0" lang="en-US" sz="825" b="0" i="0" u="none" strike="noStrike" kern="1200" cap="none" spc="0" normalizeH="0" baseline="30000" noProof="0">
                <a:ln>
                  <a:noFill/>
                </a:ln>
                <a:solidFill>
                  <a:prstClr val="black"/>
                </a:solidFill>
                <a:effectLst/>
                <a:uLnTx/>
                <a:uFillTx/>
                <a:latin typeface="Arial" panose="020B0604020202020204" pitchFamily="34" charset="0"/>
                <a:cs typeface="Arial" panose="020B0604020202020204" pitchFamily="34" charset="0"/>
              </a:rPr>
              <a:t>FS</a:t>
            </a:r>
            <a:r>
              <a:rPr kumimoji="0" lang="en-US" sz="825"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rate is 19.4% (19/98) vs 7.6%(7/92), respectively </a:t>
            </a:r>
          </a:p>
        </p:txBody>
      </p:sp>
      <p:graphicFrame>
        <p:nvGraphicFramePr>
          <p:cNvPr id="136" name="Table 116">
            <a:extLst>
              <a:ext uri="{FF2B5EF4-FFF2-40B4-BE49-F238E27FC236}">
                <a16:creationId xmlns:a16="http://schemas.microsoft.com/office/drawing/2014/main" id="{06B74B42-5CE8-1413-2640-0DABABF47832}"/>
              </a:ext>
            </a:extLst>
          </p:cNvPr>
          <p:cNvGraphicFramePr>
            <a:graphicFrameLocks noGrp="1"/>
          </p:cNvGraphicFramePr>
          <p:nvPr/>
        </p:nvGraphicFramePr>
        <p:xfrm>
          <a:off x="1792366" y="4106930"/>
          <a:ext cx="5703885" cy="1210316"/>
        </p:xfrm>
        <a:graphic>
          <a:graphicData uri="http://schemas.openxmlformats.org/drawingml/2006/table">
            <a:tbl>
              <a:tblPr firstRow="1" bandRow="1"/>
              <a:tblGrid>
                <a:gridCol w="911165">
                  <a:extLst>
                    <a:ext uri="{9D8B030D-6E8A-4147-A177-3AD203B41FA5}">
                      <a16:colId xmlns:a16="http://schemas.microsoft.com/office/drawing/2014/main" val="1474871188"/>
                    </a:ext>
                  </a:extLst>
                </a:gridCol>
                <a:gridCol w="756191">
                  <a:extLst>
                    <a:ext uri="{9D8B030D-6E8A-4147-A177-3AD203B41FA5}">
                      <a16:colId xmlns:a16="http://schemas.microsoft.com/office/drawing/2014/main" val="2715827677"/>
                    </a:ext>
                  </a:extLst>
                </a:gridCol>
                <a:gridCol w="839569">
                  <a:extLst>
                    <a:ext uri="{9D8B030D-6E8A-4147-A177-3AD203B41FA5}">
                      <a16:colId xmlns:a16="http://schemas.microsoft.com/office/drawing/2014/main" val="3723416619"/>
                    </a:ext>
                  </a:extLst>
                </a:gridCol>
                <a:gridCol w="808756">
                  <a:extLst>
                    <a:ext uri="{9D8B030D-6E8A-4147-A177-3AD203B41FA5}">
                      <a16:colId xmlns:a16="http://schemas.microsoft.com/office/drawing/2014/main" val="3026951602"/>
                    </a:ext>
                  </a:extLst>
                </a:gridCol>
                <a:gridCol w="796068">
                  <a:extLst>
                    <a:ext uri="{9D8B030D-6E8A-4147-A177-3AD203B41FA5}">
                      <a16:colId xmlns:a16="http://schemas.microsoft.com/office/drawing/2014/main" val="1397175919"/>
                    </a:ext>
                  </a:extLst>
                </a:gridCol>
                <a:gridCol w="796068">
                  <a:extLst>
                    <a:ext uri="{9D8B030D-6E8A-4147-A177-3AD203B41FA5}">
                      <a16:colId xmlns:a16="http://schemas.microsoft.com/office/drawing/2014/main" val="479164992"/>
                    </a:ext>
                  </a:extLst>
                </a:gridCol>
                <a:gridCol w="796068">
                  <a:extLst>
                    <a:ext uri="{9D8B030D-6E8A-4147-A177-3AD203B41FA5}">
                      <a16:colId xmlns:a16="http://schemas.microsoft.com/office/drawing/2014/main" val="2769946037"/>
                    </a:ext>
                  </a:extLst>
                </a:gridCol>
              </a:tblGrid>
              <a:tr h="30865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a:solidFill>
                            <a:schemeClr val="bg1"/>
                          </a:solidFill>
                          <a:latin typeface="Arial" panose="020B0604020202020204" pitchFamily="34" charset="0"/>
                          <a:cs typeface="Arial" panose="020B0604020202020204" pitchFamily="34" charset="0"/>
                        </a:rPr>
                        <a:t>Mutation rate, </a:t>
                      </a:r>
                      <a:br>
                        <a:rPr lang="en-US" sz="1000" b="1">
                          <a:solidFill>
                            <a:schemeClr val="bg1"/>
                          </a:solidFill>
                          <a:latin typeface="Arial" panose="020B0604020202020204" pitchFamily="34" charset="0"/>
                          <a:cs typeface="Arial" panose="020B0604020202020204" pitchFamily="34" charset="0"/>
                        </a:rPr>
                      </a:br>
                      <a:r>
                        <a:rPr lang="en-US" sz="1000" b="1">
                          <a:solidFill>
                            <a:schemeClr val="bg1"/>
                          </a:solidFill>
                          <a:latin typeface="Arial" panose="020B0604020202020204" pitchFamily="34" charset="0"/>
                          <a:cs typeface="Arial" panose="020B0604020202020204" pitchFamily="34" charset="0"/>
                        </a:rPr>
                        <a:t>% (n)</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i="1">
                          <a:solidFill>
                            <a:schemeClr val="bg1"/>
                          </a:solidFill>
                          <a:latin typeface="Arial" panose="020B0604020202020204" pitchFamily="34" charset="0"/>
                          <a:cs typeface="Arial" panose="020B0604020202020204" pitchFamily="34" charset="0"/>
                        </a:rPr>
                        <a:t>MYD88</a:t>
                      </a:r>
                      <a:r>
                        <a:rPr lang="en-US" sz="1000" b="1" baseline="30000">
                          <a:solidFill>
                            <a:schemeClr val="bg1"/>
                          </a:solidFill>
                          <a:latin typeface="Arial" panose="020B0604020202020204" pitchFamily="34" charset="0"/>
                          <a:cs typeface="Arial" panose="020B0604020202020204" pitchFamily="34" charset="0"/>
                        </a:rPr>
                        <a:t>WT </a:t>
                      </a:r>
                      <a:r>
                        <a:rPr lang="en-US" sz="1000" b="1" kern="1200">
                          <a:solidFill>
                            <a:schemeClr val="bg1"/>
                          </a:solidFill>
                          <a:latin typeface="Arial" panose="020B0604020202020204" pitchFamily="34" charset="0"/>
                          <a:ea typeface="+mn-ea"/>
                          <a:cs typeface="Arial" panose="020B0604020202020204" pitchFamily="34" charset="0"/>
                        </a:rPr>
                        <a:t>(n=20)</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i="1">
                          <a:solidFill>
                            <a:schemeClr val="bg1"/>
                          </a:solidFill>
                          <a:latin typeface="Arial" panose="020B0604020202020204" pitchFamily="34" charset="0"/>
                          <a:cs typeface="Arial" panose="020B0604020202020204" pitchFamily="34" charset="0"/>
                        </a:rPr>
                        <a:t>MYD88</a:t>
                      </a:r>
                      <a:r>
                        <a:rPr lang="en-US" sz="1000" b="1" baseline="30000">
                          <a:solidFill>
                            <a:schemeClr val="bg1"/>
                          </a:solidFill>
                          <a:latin typeface="Arial" panose="020B0604020202020204" pitchFamily="34" charset="0"/>
                          <a:cs typeface="Arial" panose="020B0604020202020204" pitchFamily="34" charset="0"/>
                        </a:rPr>
                        <a:t>MUT </a:t>
                      </a:r>
                      <a:r>
                        <a:rPr lang="en-US" sz="1000" b="1" kern="1200">
                          <a:solidFill>
                            <a:schemeClr val="bg1"/>
                          </a:solidFill>
                          <a:latin typeface="Arial" panose="020B0604020202020204" pitchFamily="34" charset="0"/>
                          <a:ea typeface="+mn-ea"/>
                          <a:cs typeface="Arial" panose="020B0604020202020204" pitchFamily="34" charset="0"/>
                        </a:rPr>
                        <a:t>(n=190)</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i="1">
                          <a:solidFill>
                            <a:schemeClr val="bg1"/>
                          </a:solidFill>
                          <a:latin typeface="Arial" panose="020B0604020202020204" pitchFamily="34" charset="0"/>
                          <a:cs typeface="Arial" panose="020B0604020202020204" pitchFamily="34" charset="0"/>
                        </a:rPr>
                        <a:t>CXCR4</a:t>
                      </a:r>
                      <a:r>
                        <a:rPr lang="en-US" sz="1000" b="1" baseline="30000">
                          <a:solidFill>
                            <a:schemeClr val="bg1"/>
                          </a:solidFill>
                          <a:latin typeface="Arial" panose="020B0604020202020204" pitchFamily="34" charset="0"/>
                          <a:cs typeface="Arial" panose="020B0604020202020204" pitchFamily="34" charset="0"/>
                        </a:rPr>
                        <a:t>WT </a:t>
                      </a:r>
                      <a:r>
                        <a:rPr lang="en-US" sz="1000" b="1" kern="1200">
                          <a:solidFill>
                            <a:schemeClr val="bg1"/>
                          </a:solidFill>
                          <a:latin typeface="Arial" panose="020B0604020202020204" pitchFamily="34" charset="0"/>
                          <a:ea typeface="+mn-ea"/>
                          <a:cs typeface="Arial" panose="020B0604020202020204" pitchFamily="34" charset="0"/>
                        </a:rPr>
                        <a:t>(n=156)</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i="1">
                          <a:solidFill>
                            <a:schemeClr val="bg1"/>
                          </a:solidFill>
                          <a:latin typeface="Arial" panose="020B0604020202020204" pitchFamily="34" charset="0"/>
                          <a:cs typeface="Arial" panose="020B0604020202020204" pitchFamily="34" charset="0"/>
                        </a:rPr>
                        <a:t>CXCR4</a:t>
                      </a:r>
                      <a:r>
                        <a:rPr lang="en-US" sz="1000" b="1" baseline="30000">
                          <a:solidFill>
                            <a:schemeClr val="bg1"/>
                          </a:solidFill>
                          <a:latin typeface="Arial" panose="020B0604020202020204" pitchFamily="34" charset="0"/>
                          <a:cs typeface="Arial" panose="020B0604020202020204" pitchFamily="34" charset="0"/>
                        </a:rPr>
                        <a:t>MUT </a:t>
                      </a:r>
                      <a:r>
                        <a:rPr lang="en-US" sz="1000" b="1" kern="1200">
                          <a:solidFill>
                            <a:schemeClr val="bg1"/>
                          </a:solidFill>
                          <a:latin typeface="Arial" panose="020B0604020202020204" pitchFamily="34" charset="0"/>
                          <a:ea typeface="+mn-ea"/>
                          <a:cs typeface="Arial" panose="020B0604020202020204" pitchFamily="34" charset="0"/>
                        </a:rPr>
                        <a:t>(n=54)</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kern="1200">
                          <a:solidFill>
                            <a:schemeClr val="bg1"/>
                          </a:solidFill>
                          <a:latin typeface="Arial" panose="020B0604020202020204" pitchFamily="34" charset="0"/>
                          <a:ea typeface="+mn-ea"/>
                          <a:cs typeface="Arial" panose="020B0604020202020204" pitchFamily="34" charset="0"/>
                        </a:rPr>
                        <a:t>CXCR4</a:t>
                      </a:r>
                      <a:r>
                        <a:rPr lang="en-US" sz="1000" b="1" kern="1200" baseline="30000">
                          <a:solidFill>
                            <a:schemeClr val="bg1"/>
                          </a:solidFill>
                          <a:latin typeface="Arial" panose="020B0604020202020204" pitchFamily="34" charset="0"/>
                          <a:ea typeface="+mn-ea"/>
                          <a:cs typeface="Arial" panose="020B0604020202020204" pitchFamily="34" charset="0"/>
                        </a:rPr>
                        <a:t>FS</a:t>
                      </a:r>
                    </a:p>
                    <a:p>
                      <a:pPr algn="ctr">
                        <a:lnSpc>
                          <a:spcPts val="1400"/>
                        </a:lnSpc>
                      </a:pPr>
                      <a:r>
                        <a:rPr lang="en-US" sz="1000" b="1" kern="1200">
                          <a:solidFill>
                            <a:schemeClr val="bg1"/>
                          </a:solidFill>
                          <a:latin typeface="Arial" panose="020B0604020202020204" pitchFamily="34" charset="0"/>
                          <a:ea typeface="+mn-ea"/>
                          <a:cs typeface="Arial" panose="020B0604020202020204" pitchFamily="34" charset="0"/>
                        </a:rPr>
                        <a:t>(n=27)</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kern="1200">
                          <a:solidFill>
                            <a:schemeClr val="bg1"/>
                          </a:solidFill>
                          <a:latin typeface="Arial" panose="020B0604020202020204" pitchFamily="34" charset="0"/>
                          <a:ea typeface="+mn-ea"/>
                          <a:cs typeface="Arial" panose="020B0604020202020204" pitchFamily="34" charset="0"/>
                        </a:rPr>
                        <a:t>CXCR4</a:t>
                      </a:r>
                      <a:r>
                        <a:rPr lang="en-US" sz="1000" b="1" kern="1200" baseline="30000">
                          <a:solidFill>
                            <a:schemeClr val="bg1"/>
                          </a:solidFill>
                          <a:latin typeface="Arial" panose="020B0604020202020204" pitchFamily="34" charset="0"/>
                          <a:ea typeface="+mn-ea"/>
                          <a:cs typeface="Arial" panose="020B0604020202020204" pitchFamily="34" charset="0"/>
                        </a:rPr>
                        <a:t>NS</a:t>
                      </a:r>
                    </a:p>
                    <a:p>
                      <a:pPr algn="ctr">
                        <a:lnSpc>
                          <a:spcPts val="1400"/>
                        </a:lnSpc>
                      </a:pPr>
                      <a:r>
                        <a:rPr lang="en-US" sz="1000" b="1" kern="1200">
                          <a:solidFill>
                            <a:schemeClr val="bg1"/>
                          </a:solidFill>
                          <a:latin typeface="Arial" panose="020B0604020202020204" pitchFamily="34" charset="0"/>
                          <a:ea typeface="+mn-ea"/>
                          <a:cs typeface="Arial" panose="020B0604020202020204" pitchFamily="34" charset="0"/>
                        </a:rPr>
                        <a:t>(n=27)</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534713160"/>
                  </a:ext>
                </a:extLst>
              </a:tr>
              <a:tr h="17530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i="1">
                          <a:solidFill>
                            <a:schemeClr val="bg1"/>
                          </a:solidFill>
                          <a:latin typeface="Arial" panose="020B0604020202020204" pitchFamily="34" charset="0"/>
                          <a:cs typeface="Arial" panose="020B0604020202020204" pitchFamily="34" charset="0"/>
                        </a:rPr>
                        <a:t>TP53</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0">
                          <a:solidFill>
                            <a:schemeClr val="bg1"/>
                          </a:solidFill>
                          <a:latin typeface="Arial" panose="020B0604020202020204" pitchFamily="34" charset="0"/>
                          <a:cs typeface="Arial" panose="020B0604020202020204" pitchFamily="34" charset="0"/>
                        </a:rPr>
                        <a:t>4 (20%)</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0">
                          <a:solidFill>
                            <a:srgbClr val="C00000"/>
                          </a:solidFill>
                          <a:latin typeface="Arial" panose="020B0604020202020204" pitchFamily="34" charset="0"/>
                          <a:cs typeface="Arial" panose="020B0604020202020204" pitchFamily="34" charset="0"/>
                        </a:rPr>
                        <a:t>48 (25.3%)</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0">
                          <a:solidFill>
                            <a:schemeClr val="bg1"/>
                          </a:solidFill>
                          <a:latin typeface="Arial" panose="020B0604020202020204" pitchFamily="34" charset="0"/>
                          <a:cs typeface="Arial" panose="020B0604020202020204" pitchFamily="34" charset="0"/>
                        </a:rPr>
                        <a:t>33 (21.2%)</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a:solidFill>
                            <a:srgbClr val="C00000"/>
                          </a:solidFill>
                          <a:latin typeface="Arial" panose="020B0604020202020204" pitchFamily="34" charset="0"/>
                          <a:cs typeface="Arial" panose="020B0604020202020204" pitchFamily="34" charset="0"/>
                        </a:rPr>
                        <a:t>19 (35.2%)</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0">
                          <a:solidFill>
                            <a:schemeClr val="bg1"/>
                          </a:solidFill>
                          <a:latin typeface="Arial" panose="020B0604020202020204" pitchFamily="34" charset="0"/>
                          <a:cs typeface="Arial" panose="020B0604020202020204" pitchFamily="34" charset="0"/>
                        </a:rPr>
                        <a:t>8 (29.6%)</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a:solidFill>
                            <a:schemeClr val="bg1"/>
                          </a:solidFill>
                          <a:latin typeface="Arial" panose="020B0604020202020204" pitchFamily="34" charset="0"/>
                          <a:cs typeface="Arial" panose="020B0604020202020204" pitchFamily="34" charset="0"/>
                        </a:rPr>
                        <a:t>11 (40.7%)</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856402158"/>
                  </a:ext>
                </a:extLst>
              </a:tr>
              <a:tr h="17530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i="1">
                          <a:solidFill>
                            <a:schemeClr val="bg1"/>
                          </a:solidFill>
                          <a:latin typeface="Arial" panose="020B0604020202020204" pitchFamily="34" charset="0"/>
                          <a:cs typeface="Arial" panose="020B0604020202020204" pitchFamily="34" charset="0"/>
                        </a:rPr>
                        <a:t>TERT</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0">
                          <a:solidFill>
                            <a:schemeClr val="bg1"/>
                          </a:solidFill>
                          <a:latin typeface="Arial" panose="020B0604020202020204" pitchFamily="34" charset="0"/>
                          <a:cs typeface="Arial" panose="020B0604020202020204" pitchFamily="34" charset="0"/>
                        </a:rPr>
                        <a:t>0</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a:solidFill>
                            <a:schemeClr val="bg1"/>
                          </a:solidFill>
                          <a:latin typeface="Arial" panose="020B0604020202020204" pitchFamily="34" charset="0"/>
                          <a:cs typeface="Arial" panose="020B0604020202020204" pitchFamily="34" charset="0"/>
                        </a:rPr>
                        <a:t>19 (10%)</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0">
                          <a:solidFill>
                            <a:schemeClr val="bg1"/>
                          </a:solidFill>
                          <a:latin typeface="Arial" panose="020B0604020202020204" pitchFamily="34" charset="0"/>
                          <a:cs typeface="Arial" panose="020B0604020202020204" pitchFamily="34" charset="0"/>
                        </a:rPr>
                        <a:t>6 (3.9%)</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a:solidFill>
                            <a:schemeClr val="bg1"/>
                          </a:solidFill>
                          <a:latin typeface="Arial" panose="020B0604020202020204" pitchFamily="34" charset="0"/>
                          <a:cs typeface="Arial" panose="020B0604020202020204" pitchFamily="34" charset="0"/>
                        </a:rPr>
                        <a:t>13 (24.1%)</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a:solidFill>
                            <a:schemeClr val="bg1"/>
                          </a:solidFill>
                          <a:latin typeface="Arial" panose="020B0604020202020204" pitchFamily="34" charset="0"/>
                          <a:cs typeface="Arial" panose="020B0604020202020204" pitchFamily="34" charset="0"/>
                        </a:rPr>
                        <a:t>4 (14.8%)</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a:solidFill>
                            <a:schemeClr val="bg1"/>
                          </a:solidFill>
                          <a:latin typeface="Arial" panose="020B0604020202020204" pitchFamily="34" charset="0"/>
                          <a:cs typeface="Arial" panose="020B0604020202020204" pitchFamily="34" charset="0"/>
                        </a:rPr>
                        <a:t>9 (33.3%)</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48466837"/>
                  </a:ext>
                </a:extLst>
              </a:tr>
              <a:tr h="17530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i="1">
                          <a:solidFill>
                            <a:schemeClr val="bg1"/>
                          </a:solidFill>
                          <a:latin typeface="Arial" panose="020B0604020202020204" pitchFamily="34" charset="0"/>
                          <a:cs typeface="Arial" panose="020B0604020202020204" pitchFamily="34" charset="0"/>
                        </a:rPr>
                        <a:t>ARID1A</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a:solidFill>
                            <a:schemeClr val="bg1"/>
                          </a:solidFill>
                          <a:latin typeface="Arial" panose="020B0604020202020204" pitchFamily="34" charset="0"/>
                          <a:cs typeface="Arial" panose="020B0604020202020204" pitchFamily="34" charset="0"/>
                        </a:rPr>
                        <a:t>1 (5%)</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a:solidFill>
                            <a:schemeClr val="bg1"/>
                          </a:solidFill>
                          <a:latin typeface="Arial" panose="020B0604020202020204" pitchFamily="34" charset="0"/>
                          <a:cs typeface="Arial" panose="020B0604020202020204" pitchFamily="34" charset="0"/>
                        </a:rPr>
                        <a:t>31 (16.3%)</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a:solidFill>
                            <a:schemeClr val="bg1"/>
                          </a:solidFill>
                          <a:latin typeface="Arial" panose="020B0604020202020204" pitchFamily="34" charset="0"/>
                          <a:cs typeface="Arial" panose="020B0604020202020204" pitchFamily="34" charset="0"/>
                        </a:rPr>
                        <a:t>9 (5.8%)</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a:solidFill>
                            <a:schemeClr val="bg1"/>
                          </a:solidFill>
                          <a:latin typeface="Arial" panose="020B0604020202020204" pitchFamily="34" charset="0"/>
                          <a:cs typeface="Arial" panose="020B0604020202020204" pitchFamily="34" charset="0"/>
                        </a:rPr>
                        <a:t>23 (42.6%)</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a:solidFill>
                            <a:schemeClr val="bg1"/>
                          </a:solidFill>
                          <a:latin typeface="Arial" panose="020B0604020202020204" pitchFamily="34" charset="0"/>
                          <a:cs typeface="Arial" panose="020B0604020202020204" pitchFamily="34" charset="0"/>
                        </a:rPr>
                        <a:t>11 (40.7%)</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1400"/>
                        </a:lnSpc>
                      </a:pPr>
                      <a:r>
                        <a:rPr lang="en-US" sz="1000" b="1">
                          <a:solidFill>
                            <a:schemeClr val="bg1"/>
                          </a:solidFill>
                          <a:latin typeface="Arial" panose="020B0604020202020204" pitchFamily="34" charset="0"/>
                          <a:cs typeface="Arial" panose="020B0604020202020204" pitchFamily="34" charset="0"/>
                        </a:rPr>
                        <a:t>12 (44.4%)</a:t>
                      </a:r>
                    </a:p>
                  </a:txBody>
                  <a:tcPr marL="51435" marR="51435" marT="25718" marB="25718"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63922868"/>
                  </a:ext>
                </a:extLst>
              </a:tr>
            </a:tbl>
          </a:graphicData>
        </a:graphic>
      </p:graphicFrame>
      <p:pic>
        <p:nvPicPr>
          <p:cNvPr id="137" name="Grafik 30">
            <a:extLst>
              <a:ext uri="{FF2B5EF4-FFF2-40B4-BE49-F238E27FC236}">
                <a16:creationId xmlns:a16="http://schemas.microsoft.com/office/drawing/2014/main" id="{2929CCF1-67B0-CC8B-B88D-A6B2F83FDCDF}"/>
              </a:ext>
            </a:extLst>
          </p:cNvPr>
          <p:cNvPicPr>
            <a:picLocks noChangeAspect="1"/>
          </p:cNvPicPr>
          <p:nvPr/>
        </p:nvPicPr>
        <p:blipFill rotWithShape="1">
          <a:blip r:embed="rId4"/>
          <a:srcRect l="2869"/>
          <a:stretch/>
        </p:blipFill>
        <p:spPr>
          <a:xfrm>
            <a:off x="1690591" y="1266766"/>
            <a:ext cx="9119684" cy="2440609"/>
          </a:xfrm>
          <a:prstGeom prst="rect">
            <a:avLst/>
          </a:prstGeom>
        </p:spPr>
      </p:pic>
    </p:spTree>
    <p:extLst>
      <p:ext uri="{BB962C8B-B14F-4D97-AF65-F5344CB8AC3E}">
        <p14:creationId xmlns:p14="http://schemas.microsoft.com/office/powerpoint/2010/main" val="1038773546"/>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itle 198">
            <a:extLst>
              <a:ext uri="{FF2B5EF4-FFF2-40B4-BE49-F238E27FC236}">
                <a16:creationId xmlns:a16="http://schemas.microsoft.com/office/drawing/2014/main" id="{7F794DB6-49A6-8DA0-9C2A-5B8D358586EF}"/>
              </a:ext>
            </a:extLst>
          </p:cNvPr>
          <p:cNvSpPr>
            <a:spLocks noGrp="1"/>
          </p:cNvSpPr>
          <p:nvPr>
            <p:ph type="ctrTitle"/>
          </p:nvPr>
        </p:nvSpPr>
        <p:spPr/>
        <p:txBody>
          <a:bodyPr/>
          <a:lstStyle/>
          <a:p>
            <a:r>
              <a:rPr lang="en-US"/>
              <a:t>Zanubrutinib showed deeper responses vs ibrutinib </a:t>
            </a:r>
            <a:br>
              <a:rPr lang="en-US"/>
            </a:br>
            <a:r>
              <a:rPr lang="en-US"/>
              <a:t>in </a:t>
            </a:r>
            <a:r>
              <a:rPr lang="en-US" i="1"/>
              <a:t>TP53</a:t>
            </a:r>
            <a:r>
              <a:rPr lang="en-US" i="1" baseline="30000"/>
              <a:t>MUT</a:t>
            </a:r>
            <a:r>
              <a:rPr lang="en-US"/>
              <a:t> WM</a:t>
            </a:r>
          </a:p>
        </p:txBody>
      </p:sp>
      <p:sp>
        <p:nvSpPr>
          <p:cNvPr id="3" name="Slide Number Placeholder 2">
            <a:extLst>
              <a:ext uri="{FF2B5EF4-FFF2-40B4-BE49-F238E27FC236}">
                <a16:creationId xmlns:a16="http://schemas.microsoft.com/office/drawing/2014/main" id="{2A71EDBE-3E97-262B-A692-520AED2BE60D}"/>
              </a:ext>
            </a:extLst>
          </p:cNvPr>
          <p:cNvSpPr txBox="1">
            <a:spLocks/>
          </p:cNvSpPr>
          <p:nvPr/>
        </p:nvSpPr>
        <p:spPr>
          <a:xfrm>
            <a:off x="11478226" y="6339057"/>
            <a:ext cx="609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9" name="TextBox 8">
            <a:extLst>
              <a:ext uri="{FF2B5EF4-FFF2-40B4-BE49-F238E27FC236}">
                <a16:creationId xmlns:a16="http://schemas.microsoft.com/office/drawing/2014/main" id="{8F4BD2C8-23D3-B105-0279-DC4066307A74}"/>
              </a:ext>
            </a:extLst>
          </p:cNvPr>
          <p:cNvSpPr txBox="1"/>
          <p:nvPr/>
        </p:nvSpPr>
        <p:spPr>
          <a:xfrm>
            <a:off x="883579" y="5492325"/>
            <a:ext cx="10594648" cy="1338828"/>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Data cutoff: October 31,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Bold text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indicates &gt;10% difference between MUT and WT. Bold red text highlights P value &lt; 0.05.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*P value &lt;0.05, based on a logistic regression model with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(WT, FS, NS), TP53 (WT, MUT), and TERT (WT, MUT) statuses as covariates. WT is the reference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Geneva" charset="0"/>
                <a:cs typeface="Arial"/>
                <a:sym typeface="Arial"/>
              </a:rPr>
              <a:t>a</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Mutation</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determined by NGS and available for 92 patients in the ibrutinib arm and 98 patients in the zanubrutinib arm. </a:t>
            </a:r>
            <a:r>
              <a:rPr kumimoji="0" lang="en-US" sz="900" b="0" i="0" u="none" strike="noStrike" kern="1200" cap="none" spc="0" normalizeH="0" baseline="30000" noProof="0" err="1">
                <a:ln>
                  <a:noFill/>
                </a:ln>
                <a:solidFill>
                  <a:srgbClr val="283349"/>
                </a:solidFill>
                <a:effectLst/>
                <a:uLnTx/>
                <a:uFillTx/>
                <a:latin typeface="Arial" panose="020B0604020202020204"/>
                <a:ea typeface="Geneva" charset="0"/>
                <a:cs typeface="Arial"/>
                <a:sym typeface="Arial"/>
              </a:rPr>
              <a:t>b</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Includes</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the number of progressive disease or death. </a:t>
            </a:r>
            <a:b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br>
            <a:r>
              <a:rPr kumimoji="0" lang="en-US" sz="900" b="0" i="0" u="none" strike="noStrike" kern="1200" cap="none" spc="0" normalizeH="0" baseline="30000" noProof="0" err="1">
                <a:ln>
                  <a:noFill/>
                </a:ln>
                <a:solidFill>
                  <a:srgbClr val="283349"/>
                </a:solidFill>
                <a:effectLst/>
                <a:uLnTx/>
                <a:uFillTx/>
                <a:latin typeface="Arial" panose="020B0604020202020204"/>
                <a:ea typeface="Geneva" charset="0"/>
                <a:cs typeface="Arial"/>
                <a:sym typeface="Arial"/>
              </a:rPr>
              <a:t>c</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Estimated</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using a Cox regression model with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(WT, FS, NS), TP53 (WT, MUT), and TERT (WT, MUT) mutational status as covariates. WT is the reference group.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MR, major response; MUT, mutated;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PFS</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progression-free survival;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myeloid differentiation primary response 88; NGS, next-generation sequencing; TERT, telomerase reverse transcriptase gene;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TP53</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tumor protein P53;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VGPR</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very good partial response; WM, Waldenström’s macroglobulinemia; WT, wild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Dimopoulos MA et al. Presented by Constantine Tam at the 11th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IWWM</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October 27-30, 2022; Session XI: Plenary Session II, Presentation WM041. Available at: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hlinkClick r:id="rId3"/>
              </a:rPr>
              <a:t>Dimopoulos_BGB-3111-302_Biomarker_IWWM_Presentation_2022.pdf</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endPar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endParaRPr>
          </a:p>
        </p:txBody>
      </p:sp>
      <p:graphicFrame>
        <p:nvGraphicFramePr>
          <p:cNvPr id="2" name="Table 1">
            <a:extLst>
              <a:ext uri="{FF2B5EF4-FFF2-40B4-BE49-F238E27FC236}">
                <a16:creationId xmlns:a16="http://schemas.microsoft.com/office/drawing/2014/main" id="{8C09828C-D660-6E7D-7D11-1DC613950196}"/>
              </a:ext>
            </a:extLst>
          </p:cNvPr>
          <p:cNvGraphicFramePr>
            <a:graphicFrameLocks noGrp="1"/>
          </p:cNvGraphicFramePr>
          <p:nvPr/>
        </p:nvGraphicFramePr>
        <p:xfrm>
          <a:off x="1674474" y="1545394"/>
          <a:ext cx="8719026" cy="3573780"/>
        </p:xfrm>
        <a:graphic>
          <a:graphicData uri="http://schemas.openxmlformats.org/drawingml/2006/table">
            <a:tbl>
              <a:tblPr firstRow="1" firstCol="1" bandRow="1"/>
              <a:tblGrid>
                <a:gridCol w="2415514">
                  <a:extLst>
                    <a:ext uri="{9D8B030D-6E8A-4147-A177-3AD203B41FA5}">
                      <a16:colId xmlns:a16="http://schemas.microsoft.com/office/drawing/2014/main" val="3744710224"/>
                    </a:ext>
                  </a:extLst>
                </a:gridCol>
                <a:gridCol w="1575878">
                  <a:extLst>
                    <a:ext uri="{9D8B030D-6E8A-4147-A177-3AD203B41FA5}">
                      <a16:colId xmlns:a16="http://schemas.microsoft.com/office/drawing/2014/main" val="1091171623"/>
                    </a:ext>
                  </a:extLst>
                </a:gridCol>
                <a:gridCol w="1575878">
                  <a:extLst>
                    <a:ext uri="{9D8B030D-6E8A-4147-A177-3AD203B41FA5}">
                      <a16:colId xmlns:a16="http://schemas.microsoft.com/office/drawing/2014/main" val="557015851"/>
                    </a:ext>
                  </a:extLst>
                </a:gridCol>
                <a:gridCol w="1575878">
                  <a:extLst>
                    <a:ext uri="{9D8B030D-6E8A-4147-A177-3AD203B41FA5}">
                      <a16:colId xmlns:a16="http://schemas.microsoft.com/office/drawing/2014/main" val="2068446845"/>
                    </a:ext>
                  </a:extLst>
                </a:gridCol>
                <a:gridCol w="1575878">
                  <a:extLst>
                    <a:ext uri="{9D8B030D-6E8A-4147-A177-3AD203B41FA5}">
                      <a16:colId xmlns:a16="http://schemas.microsoft.com/office/drawing/2014/main" val="3520171240"/>
                    </a:ext>
                  </a:extLst>
                </a:gridCol>
              </a:tblGrid>
              <a:tr h="548640">
                <a:tc row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0000"/>
                        </a:lnSpc>
                        <a:spcBef>
                          <a:spcPts val="0"/>
                        </a:spcBef>
                        <a:spcAft>
                          <a:spcPts val="0"/>
                        </a:spcAft>
                      </a:pPr>
                      <a:r>
                        <a:rPr lang="en-US" sz="1600" b="1" kern="1200">
                          <a:solidFill>
                            <a:schemeClr val="bg1"/>
                          </a:solidFill>
                          <a:latin typeface="+mn-lt"/>
                          <a:ea typeface="+mn-ea"/>
                          <a:cs typeface="Arial" panose="020B0604020202020204" pitchFamily="34" charset="0"/>
                        </a:rPr>
                        <a:t>Response</a:t>
                      </a:r>
                      <a:endParaRPr lang="en-US" sz="1600" b="1">
                        <a:solidFill>
                          <a:schemeClr val="bg1"/>
                        </a:solidFill>
                        <a:effectLst/>
                        <a:latin typeface="+mn-lt"/>
                        <a:cs typeface="Arial" panose="020B0604020202020204" pitchFamily="34" charset="0"/>
                      </a:endParaRPr>
                    </a:p>
                  </a:txBody>
                  <a:tcPr marL="34290" marR="34290" marT="34290"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FFFFFF"/>
                          </a:solidFill>
                          <a:effectLst/>
                          <a:latin typeface="+mn-lt"/>
                          <a:cs typeface="Arial" panose="020B0604020202020204" pitchFamily="34" charset="0"/>
                        </a:rPr>
                        <a:t>Patients with </a:t>
                      </a:r>
                      <a:r>
                        <a:rPr lang="en-US" sz="1600" b="1" i="1">
                          <a:solidFill>
                            <a:srgbClr val="FFFFFF"/>
                          </a:solidFill>
                          <a:effectLst/>
                          <a:latin typeface="+mn-lt"/>
                          <a:cs typeface="Arial" panose="020B0604020202020204" pitchFamily="34" charset="0"/>
                        </a:rPr>
                        <a:t>MYD88</a:t>
                      </a:r>
                      <a:r>
                        <a:rPr lang="en-US" sz="1600" b="1" baseline="30000">
                          <a:solidFill>
                            <a:srgbClr val="FFFFFF"/>
                          </a:solidFill>
                          <a:effectLst/>
                          <a:latin typeface="+mn-lt"/>
                          <a:cs typeface="Arial" panose="020B0604020202020204" pitchFamily="34" charset="0"/>
                        </a:rPr>
                        <a:t>MUT</a:t>
                      </a:r>
                      <a:r>
                        <a:rPr lang="en-US" sz="1600" b="1">
                          <a:solidFill>
                            <a:srgbClr val="FFFFFF"/>
                          </a:solidFill>
                          <a:effectLst/>
                          <a:latin typeface="+mn-lt"/>
                          <a:cs typeface="Arial" panose="020B0604020202020204" pitchFamily="34" charset="0"/>
                        </a:rPr>
                        <a:t> </a:t>
                      </a:r>
                      <a:br>
                        <a:rPr lang="en-US" sz="1600" b="1">
                          <a:solidFill>
                            <a:srgbClr val="FFFFFF"/>
                          </a:solidFill>
                          <a:effectLst/>
                          <a:latin typeface="+mn-lt"/>
                          <a:cs typeface="Arial" panose="020B0604020202020204" pitchFamily="34" charset="0"/>
                        </a:rPr>
                      </a:br>
                      <a:r>
                        <a:rPr lang="en-US" sz="1600" b="1">
                          <a:solidFill>
                            <a:srgbClr val="FFFFFF"/>
                          </a:solidFill>
                          <a:effectLst/>
                          <a:latin typeface="+mn-lt"/>
                          <a:cs typeface="Arial" panose="020B0604020202020204" pitchFamily="34" charset="0"/>
                        </a:rPr>
                        <a:t>treated with ibrutinib</a:t>
                      </a:r>
                      <a:endParaRPr lang="en-US" sz="1600" b="1">
                        <a:solidFill>
                          <a:srgbClr val="FFFFFF"/>
                        </a:solidFill>
                        <a:effectLst/>
                        <a:latin typeface="+mn-lt"/>
                        <a:ea typeface="Calibri" panose="020F0502020204030204" pitchFamily="34" charset="0"/>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59396"/>
                    </a:solidFill>
                  </a:tcPr>
                </a:tc>
                <a:tc hMerge="1">
                  <a:txBody>
                    <a:bodyPr/>
                    <a:lstStyle/>
                    <a:p>
                      <a:endParaRPr lang="en-US"/>
                    </a:p>
                  </a:txBody>
                  <a:tcPr marL="64656" marR="64656" marT="0" marB="0">
                    <a:solidFill>
                      <a:schemeClr val="accent1"/>
                    </a:solidFill>
                  </a:tcPr>
                </a:tc>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kern="1200">
                        <a:solidFill>
                          <a:srgbClr val="FFFFFF"/>
                        </a:solidFill>
                        <a:effectLst/>
                        <a:latin typeface="+mn-lt"/>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rgbClr val="FFFFFF"/>
                          </a:solidFill>
                          <a:effectLst/>
                          <a:latin typeface="+mn-lt"/>
                          <a:ea typeface="+mn-ea"/>
                          <a:cs typeface="Arial" panose="020B0604020202020204" pitchFamily="34" charset="0"/>
                        </a:rPr>
                        <a:t>Patients with </a:t>
                      </a:r>
                      <a:r>
                        <a:rPr lang="en-US" sz="1600" b="1" i="1" kern="1200">
                          <a:solidFill>
                            <a:srgbClr val="FFFFFF"/>
                          </a:solidFill>
                          <a:effectLst/>
                          <a:latin typeface="+mn-lt"/>
                          <a:ea typeface="+mn-ea"/>
                          <a:cs typeface="Arial" panose="020B0604020202020204" pitchFamily="34" charset="0"/>
                        </a:rPr>
                        <a:t>MYD88</a:t>
                      </a:r>
                      <a:r>
                        <a:rPr lang="en-US" sz="1600" b="1" kern="1200" baseline="30000">
                          <a:solidFill>
                            <a:srgbClr val="FFFFFF"/>
                          </a:solidFill>
                          <a:effectLst/>
                          <a:latin typeface="+mn-lt"/>
                          <a:ea typeface="+mn-ea"/>
                          <a:cs typeface="Arial" panose="020B0604020202020204" pitchFamily="34" charset="0"/>
                        </a:rPr>
                        <a:t>MUT</a:t>
                      </a:r>
                      <a:r>
                        <a:rPr lang="en-US" sz="1600" b="1" kern="1200">
                          <a:solidFill>
                            <a:srgbClr val="FFFFFF"/>
                          </a:solidFill>
                          <a:effectLst/>
                          <a:latin typeface="+mn-lt"/>
                          <a:ea typeface="+mn-ea"/>
                          <a:cs typeface="Arial" panose="020B0604020202020204" pitchFamily="34" charset="0"/>
                        </a:rPr>
                        <a:t> </a:t>
                      </a:r>
                      <a:br>
                        <a:rPr lang="en-US" sz="1600" b="1" kern="1200">
                          <a:solidFill>
                            <a:srgbClr val="FFFFFF"/>
                          </a:solidFill>
                          <a:effectLst/>
                          <a:latin typeface="+mn-lt"/>
                          <a:ea typeface="+mn-ea"/>
                          <a:cs typeface="Arial" panose="020B0604020202020204" pitchFamily="34" charset="0"/>
                        </a:rPr>
                      </a:br>
                      <a:r>
                        <a:rPr lang="en-US" sz="1600" b="1" kern="1200">
                          <a:solidFill>
                            <a:srgbClr val="FFFFFF"/>
                          </a:solidFill>
                          <a:effectLst/>
                          <a:latin typeface="+mn-lt"/>
                          <a:ea typeface="+mn-ea"/>
                          <a:cs typeface="Arial" panose="020B0604020202020204" pitchFamily="34" charset="0"/>
                        </a:rPr>
                        <a:t>treated with zanubrutinib</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kern="1200">
                        <a:solidFill>
                          <a:srgbClr val="FFFFFF"/>
                        </a:solidFill>
                        <a:effectLst/>
                        <a:latin typeface="+mn-lt"/>
                        <a:ea typeface="+mn-ea"/>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E518F"/>
                    </a:solidFill>
                  </a:tcPr>
                </a:tc>
                <a:tc hMerge="1">
                  <a:txBody>
                    <a:bodyPr/>
                    <a:lstStyle/>
                    <a:p>
                      <a:pPr marL="0" marR="0" algn="ctr">
                        <a:lnSpc>
                          <a:spcPts val="1200"/>
                        </a:lnSpc>
                        <a:spcBef>
                          <a:spcPts val="0"/>
                        </a:spcBef>
                        <a:spcAft>
                          <a:spcPts val="0"/>
                        </a:spcAft>
                      </a:pPr>
                      <a:endParaRPr lang="en-US" sz="105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656" marR="64656" marT="0" marB="0">
                    <a:solidFill>
                      <a:schemeClr val="accent1"/>
                    </a:solidFill>
                  </a:tcPr>
                </a:tc>
                <a:extLst>
                  <a:ext uri="{0D108BD9-81ED-4DB2-BD59-A6C34878D82A}">
                    <a16:rowId xmlns:a16="http://schemas.microsoft.com/office/drawing/2014/main" val="1539519356"/>
                  </a:ext>
                </a:extLst>
              </a:tr>
              <a:tr h="342900">
                <a:tc vMerge="1">
                  <a:txBody>
                    <a:bodyPr/>
                    <a:lstStyle/>
                    <a:p>
                      <a:pPr marL="0" marR="0">
                        <a:lnSpc>
                          <a:spcPts val="2000"/>
                        </a:lnSpc>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 </a:t>
                      </a:r>
                      <a:endParaRPr lang="en-US" sz="1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4656" marR="646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b="1" i="1">
                          <a:solidFill>
                            <a:schemeClr val="bg1"/>
                          </a:solidFill>
                          <a:effectLst/>
                          <a:latin typeface="+mn-lt"/>
                          <a:cs typeface="Arial" panose="020B0604020202020204" pitchFamily="34" charset="0"/>
                        </a:rPr>
                        <a:t>TP53</a:t>
                      </a:r>
                      <a:r>
                        <a:rPr lang="en-US" sz="1600" b="1" baseline="30000">
                          <a:solidFill>
                            <a:schemeClr val="bg1"/>
                          </a:solidFill>
                          <a:effectLst/>
                          <a:latin typeface="+mn-lt"/>
                          <a:cs typeface="Arial" panose="020B0604020202020204" pitchFamily="34" charset="0"/>
                        </a:rPr>
                        <a:t>WT</a:t>
                      </a:r>
                      <a:endParaRPr lang="en-US" sz="1600" b="1">
                        <a:solidFill>
                          <a:schemeClr val="bg1"/>
                        </a:solidFill>
                        <a:effectLst/>
                        <a:latin typeface="+mn-lt"/>
                        <a:cs typeface="Arial" panose="020B0604020202020204" pitchFamily="34" charset="0"/>
                      </a:endParaRPr>
                    </a:p>
                    <a:p>
                      <a:pPr marL="0" marR="0" algn="ctr">
                        <a:lnSpc>
                          <a:spcPct val="100000"/>
                        </a:lnSpc>
                        <a:spcBef>
                          <a:spcPts val="0"/>
                        </a:spcBef>
                        <a:spcAft>
                          <a:spcPts val="0"/>
                        </a:spcAft>
                      </a:pPr>
                      <a:r>
                        <a:rPr lang="en-US" sz="1600" b="1">
                          <a:solidFill>
                            <a:schemeClr val="bg1"/>
                          </a:solidFill>
                          <a:effectLst/>
                          <a:latin typeface="+mn-lt"/>
                          <a:cs typeface="Arial" panose="020B0604020202020204" pitchFamily="34" charset="0"/>
                        </a:rPr>
                        <a:t>(n=70)</a:t>
                      </a:r>
                      <a:endParaRPr lang="en-US" sz="1600" b="1">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b="1" i="1">
                          <a:solidFill>
                            <a:schemeClr val="bg1"/>
                          </a:solidFill>
                          <a:effectLst/>
                          <a:latin typeface="+mn-lt"/>
                          <a:cs typeface="Arial" panose="020B0604020202020204" pitchFamily="34" charset="0"/>
                        </a:rPr>
                        <a:t>TP53</a:t>
                      </a:r>
                      <a:r>
                        <a:rPr lang="en-US" sz="1600" b="1" baseline="30000">
                          <a:solidFill>
                            <a:schemeClr val="bg1"/>
                          </a:solidFill>
                          <a:effectLst/>
                          <a:latin typeface="+mn-lt"/>
                          <a:cs typeface="Arial" panose="020B0604020202020204" pitchFamily="34" charset="0"/>
                        </a:rPr>
                        <a:t>MUT</a:t>
                      </a:r>
                      <a:endParaRPr lang="en-US" sz="1600" b="1">
                        <a:solidFill>
                          <a:schemeClr val="bg1"/>
                        </a:solidFill>
                        <a:effectLst/>
                        <a:latin typeface="+mn-lt"/>
                        <a:cs typeface="Arial" panose="020B0604020202020204" pitchFamily="34" charset="0"/>
                      </a:endParaRPr>
                    </a:p>
                    <a:p>
                      <a:pPr marL="0" marR="0" algn="ctr">
                        <a:lnSpc>
                          <a:spcPct val="100000"/>
                        </a:lnSpc>
                        <a:spcBef>
                          <a:spcPts val="0"/>
                        </a:spcBef>
                        <a:spcAft>
                          <a:spcPts val="0"/>
                        </a:spcAft>
                      </a:pPr>
                      <a:r>
                        <a:rPr lang="en-US" sz="1600" b="1">
                          <a:solidFill>
                            <a:schemeClr val="bg1"/>
                          </a:solidFill>
                          <a:effectLst/>
                          <a:latin typeface="+mn-lt"/>
                          <a:cs typeface="Arial" panose="020B0604020202020204" pitchFamily="34" charset="0"/>
                        </a:rPr>
                        <a:t>(n=22)</a:t>
                      </a:r>
                      <a:endParaRPr lang="en-US" sz="1600" b="1">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b="1" i="1">
                          <a:solidFill>
                            <a:schemeClr val="bg1"/>
                          </a:solidFill>
                          <a:effectLst/>
                          <a:latin typeface="+mn-lt"/>
                          <a:cs typeface="Arial" panose="020B0604020202020204" pitchFamily="34" charset="0"/>
                        </a:rPr>
                        <a:t>TP53</a:t>
                      </a:r>
                      <a:r>
                        <a:rPr lang="en-US" sz="1600" b="1" baseline="30000">
                          <a:solidFill>
                            <a:schemeClr val="bg1"/>
                          </a:solidFill>
                          <a:effectLst/>
                          <a:latin typeface="+mn-lt"/>
                          <a:cs typeface="Arial" panose="020B0604020202020204" pitchFamily="34" charset="0"/>
                        </a:rPr>
                        <a:t>WT</a:t>
                      </a:r>
                      <a:endParaRPr lang="en-US" sz="1600" b="1">
                        <a:solidFill>
                          <a:schemeClr val="bg1"/>
                        </a:solidFill>
                        <a:effectLst/>
                        <a:latin typeface="+mn-lt"/>
                        <a:cs typeface="Arial" panose="020B0604020202020204" pitchFamily="34" charset="0"/>
                      </a:endParaRPr>
                    </a:p>
                    <a:p>
                      <a:pPr marL="0" marR="0" algn="ctr">
                        <a:lnSpc>
                          <a:spcPct val="100000"/>
                        </a:lnSpc>
                        <a:spcBef>
                          <a:spcPts val="0"/>
                        </a:spcBef>
                        <a:spcAft>
                          <a:spcPts val="0"/>
                        </a:spcAft>
                      </a:pPr>
                      <a:r>
                        <a:rPr lang="en-US" sz="1600" b="1">
                          <a:solidFill>
                            <a:schemeClr val="bg1"/>
                          </a:solidFill>
                          <a:effectLst/>
                          <a:latin typeface="+mn-lt"/>
                          <a:cs typeface="Arial" panose="020B0604020202020204" pitchFamily="34" charset="0"/>
                        </a:rPr>
                        <a:t>(n=72)</a:t>
                      </a:r>
                      <a:endParaRPr lang="en-US" sz="1600" b="1">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b="1" i="1">
                          <a:solidFill>
                            <a:schemeClr val="bg1"/>
                          </a:solidFill>
                          <a:effectLst/>
                          <a:latin typeface="+mn-lt"/>
                          <a:cs typeface="Arial" panose="020B0604020202020204" pitchFamily="34" charset="0"/>
                        </a:rPr>
                        <a:t>TP53</a:t>
                      </a:r>
                      <a:r>
                        <a:rPr lang="en-US" sz="1600" b="1" baseline="30000">
                          <a:solidFill>
                            <a:schemeClr val="bg1"/>
                          </a:solidFill>
                          <a:effectLst/>
                          <a:latin typeface="+mn-lt"/>
                          <a:cs typeface="Arial" panose="020B0604020202020204" pitchFamily="34" charset="0"/>
                        </a:rPr>
                        <a:t>MUT</a:t>
                      </a:r>
                      <a:endParaRPr lang="en-US" sz="1600" b="1">
                        <a:solidFill>
                          <a:schemeClr val="bg1"/>
                        </a:solidFill>
                        <a:effectLst/>
                        <a:latin typeface="+mn-lt"/>
                        <a:cs typeface="Arial" panose="020B0604020202020204" pitchFamily="34" charset="0"/>
                      </a:endParaRPr>
                    </a:p>
                    <a:p>
                      <a:pPr marL="0" marR="0" algn="ctr">
                        <a:lnSpc>
                          <a:spcPct val="100000"/>
                        </a:lnSpc>
                        <a:spcBef>
                          <a:spcPts val="0"/>
                        </a:spcBef>
                        <a:spcAft>
                          <a:spcPts val="0"/>
                        </a:spcAft>
                      </a:pPr>
                      <a:r>
                        <a:rPr lang="en-US" sz="1600" b="1">
                          <a:solidFill>
                            <a:schemeClr val="bg1"/>
                          </a:solidFill>
                          <a:effectLst/>
                          <a:latin typeface="+mn-lt"/>
                          <a:cs typeface="Arial" panose="020B0604020202020204" pitchFamily="34" charset="0"/>
                        </a:rPr>
                        <a:t>(n=26)</a:t>
                      </a:r>
                      <a:endParaRPr lang="en-US" sz="1600" b="1">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754778016"/>
                  </a:ext>
                </a:extLst>
              </a:tr>
              <a:tr h="3429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0000"/>
                        </a:lnSpc>
                        <a:spcBef>
                          <a:spcPts val="0"/>
                        </a:spcBef>
                        <a:spcAft>
                          <a:spcPts val="0"/>
                        </a:spcAft>
                      </a:pPr>
                      <a:r>
                        <a:rPr lang="en-US" sz="1600">
                          <a:solidFill>
                            <a:schemeClr val="bg1"/>
                          </a:solidFill>
                          <a:effectLst/>
                          <a:latin typeface="+mn-lt"/>
                          <a:cs typeface="Arial" panose="020B0604020202020204" pitchFamily="34" charset="0"/>
                        </a:rPr>
                        <a:t>VGPR or better, n (%)</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b="0">
                          <a:solidFill>
                            <a:schemeClr val="bg1"/>
                          </a:solidFill>
                          <a:effectLst/>
                          <a:latin typeface="+mn-lt"/>
                          <a:cs typeface="Arial" panose="020B0604020202020204" pitchFamily="34" charset="0"/>
                        </a:rPr>
                        <a:t>21 (30.0)</a:t>
                      </a:r>
                    </a:p>
                  </a:txBody>
                  <a:tcPr marL="34290" marR="34290" marT="34290" marB="34290" anchor="ctr">
                    <a:lnL w="12700" cap="flat" cmpd="sng" algn="ctr">
                      <a:no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b="1">
                          <a:solidFill>
                            <a:schemeClr val="bg1"/>
                          </a:solidFill>
                          <a:effectLst/>
                          <a:latin typeface="+mn-lt"/>
                          <a:cs typeface="Arial" panose="020B0604020202020204" pitchFamily="34" charset="0"/>
                        </a:rPr>
                        <a:t>3 (13.6)</a:t>
                      </a:r>
                    </a:p>
                  </a:txBody>
                  <a:tcPr marL="34290" marR="34290" marT="34290" marB="34290"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27 (37.5)</a:t>
                      </a:r>
                    </a:p>
                  </a:txBody>
                  <a:tcPr marL="34290" marR="34290" marT="34290" marB="34290"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b="1">
                          <a:solidFill>
                            <a:schemeClr val="bg1"/>
                          </a:solidFill>
                          <a:effectLst/>
                          <a:latin typeface="+mn-lt"/>
                          <a:cs typeface="Arial" panose="020B0604020202020204" pitchFamily="34" charset="0"/>
                        </a:rPr>
                        <a:t>9 (34.6)</a:t>
                      </a:r>
                    </a:p>
                  </a:txBody>
                  <a:tcPr marL="34290" marR="34290" marT="34290" marB="34290"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7256160"/>
                  </a:ext>
                </a:extLst>
              </a:tr>
              <a:tr h="3429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0000"/>
                        </a:lnSpc>
                        <a:spcBef>
                          <a:spcPts val="0"/>
                        </a:spcBef>
                        <a:spcAft>
                          <a:spcPts val="0"/>
                        </a:spcAft>
                      </a:pPr>
                      <a:r>
                        <a:rPr lang="en-US" sz="1600">
                          <a:solidFill>
                            <a:schemeClr val="bg1"/>
                          </a:solidFill>
                          <a:effectLst/>
                          <a:latin typeface="+mn-lt"/>
                          <a:cs typeface="Arial" panose="020B0604020202020204" pitchFamily="34" charset="0"/>
                        </a:rPr>
                        <a:t>MR, n (%) </a:t>
                      </a: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b="0">
                          <a:solidFill>
                            <a:schemeClr val="bg1"/>
                          </a:solidFill>
                          <a:effectLst/>
                          <a:latin typeface="+mn-lt"/>
                          <a:cs typeface="Arial" panose="020B0604020202020204" pitchFamily="34" charset="0"/>
                        </a:rPr>
                        <a:t>60 (85.7)*</a:t>
                      </a:r>
                    </a:p>
                  </a:txBody>
                  <a:tcPr marL="34290" marR="34290" marT="34290" marB="34290" anchor="ctr">
                    <a:lnL w="12700" cap="flat" cmpd="sng" algn="ctr">
                      <a:no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b="1">
                          <a:solidFill>
                            <a:schemeClr val="bg1"/>
                          </a:solidFill>
                          <a:effectLst/>
                          <a:latin typeface="+mn-lt"/>
                          <a:cs typeface="Arial" panose="020B0604020202020204" pitchFamily="34" charset="0"/>
                        </a:rPr>
                        <a:t>14 (63.6)*</a:t>
                      </a:r>
                    </a:p>
                  </a:txBody>
                  <a:tcPr marL="34290" marR="34290" marT="34290" marB="34290"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59 (81.9)</a:t>
                      </a:r>
                    </a:p>
                  </a:txBody>
                  <a:tcPr marL="34290" marR="34290" marT="34290" marB="34290"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b="1">
                          <a:solidFill>
                            <a:schemeClr val="bg1"/>
                          </a:solidFill>
                          <a:effectLst/>
                          <a:latin typeface="+mn-lt"/>
                          <a:cs typeface="Arial" panose="020B0604020202020204" pitchFamily="34" charset="0"/>
                        </a:rPr>
                        <a:t>21 (80.8)</a:t>
                      </a:r>
                    </a:p>
                  </a:txBody>
                  <a:tcPr marL="34290" marR="34290" marT="34290" marB="34290" anchor="ctr">
                    <a:lnL w="28575" cap="flat" cmpd="sng" algn="ctr">
                      <a:solidFill>
                        <a:srgbClr val="70AD47">
                          <a:lumMod val="50000"/>
                        </a:srgbClr>
                      </a:solidFill>
                      <a:prstDash val="solid"/>
                      <a:round/>
                      <a:headEnd type="none" w="med" len="med"/>
                      <a:tailEnd type="none" w="med" len="med"/>
                    </a:lnL>
                    <a:lnR w="28575" cap="flat" cmpd="sng" algn="ctr">
                      <a:solidFill>
                        <a:srgbClr val="70AD47">
                          <a:lumMod val="50000"/>
                        </a:srgbClr>
                      </a:solid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28575" cap="flat" cmpd="sng" algn="ctr">
                      <a:solidFill>
                        <a:srgbClr val="70AD47">
                          <a:lumMod val="50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788117908"/>
                  </a:ext>
                </a:extLst>
              </a:tr>
              <a:tr h="3429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0000"/>
                        </a:lnSpc>
                        <a:spcBef>
                          <a:spcPts val="0"/>
                        </a:spcBef>
                        <a:spcAft>
                          <a:spcPts val="0"/>
                        </a:spcAft>
                      </a:pPr>
                      <a:r>
                        <a:rPr lang="en-US" sz="1600">
                          <a:solidFill>
                            <a:schemeClr val="bg1"/>
                          </a:solidFill>
                          <a:effectLst/>
                          <a:latin typeface="+mn-lt"/>
                          <a:cs typeface="Arial" panose="020B0604020202020204" pitchFamily="34" charset="0"/>
                        </a:rPr>
                        <a:t>Median time to </a:t>
                      </a:r>
                      <a:r>
                        <a:rPr lang="en-US" sz="1600" err="1">
                          <a:solidFill>
                            <a:schemeClr val="bg1"/>
                          </a:solidFill>
                          <a:effectLst/>
                          <a:latin typeface="+mn-lt"/>
                          <a:cs typeface="Arial" panose="020B0604020202020204" pitchFamily="34" charset="0"/>
                        </a:rPr>
                        <a:t>VGPR</a:t>
                      </a:r>
                      <a:r>
                        <a:rPr lang="en-US" sz="1600">
                          <a:solidFill>
                            <a:schemeClr val="bg1"/>
                          </a:solidFill>
                          <a:effectLst/>
                          <a:latin typeface="+mn-lt"/>
                          <a:cs typeface="Arial" panose="020B0604020202020204" pitchFamily="34" charset="0"/>
                        </a:rPr>
                        <a:t> or better </a:t>
                      </a:r>
                      <a:br>
                        <a:rPr lang="en-US" sz="1600">
                          <a:solidFill>
                            <a:schemeClr val="bg1"/>
                          </a:solidFill>
                          <a:effectLst/>
                          <a:latin typeface="+mn-lt"/>
                          <a:cs typeface="Arial" panose="020B0604020202020204" pitchFamily="34" charset="0"/>
                        </a:rPr>
                      </a:br>
                      <a:r>
                        <a:rPr lang="en-US" sz="1600" b="0">
                          <a:solidFill>
                            <a:schemeClr val="bg1"/>
                          </a:solidFill>
                          <a:effectLst/>
                          <a:latin typeface="+mn-lt"/>
                          <a:cs typeface="Arial" panose="020B0604020202020204" pitchFamily="34" charset="0"/>
                        </a:rPr>
                        <a:t>(min, max), months</a:t>
                      </a:r>
                      <a:endParaRPr lang="en-US" sz="1600" b="0">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11.4 </a:t>
                      </a:r>
                    </a:p>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(2.0, 49.9)</a:t>
                      </a:r>
                      <a:endParaRPr lang="en-US" sz="1600">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24.9 </a:t>
                      </a:r>
                    </a:p>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(5.6, 46.9)</a:t>
                      </a:r>
                      <a:endParaRPr lang="en-US" sz="1600">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6.5</a:t>
                      </a:r>
                    </a:p>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(1.9, 42.0)</a:t>
                      </a:r>
                      <a:endParaRPr lang="en-US" sz="1600">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11.1</a:t>
                      </a:r>
                    </a:p>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(3.0, 26.0)</a:t>
                      </a:r>
                      <a:endParaRPr lang="en-US" sz="1600">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70AD47">
                          <a:lumMod val="50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7108720"/>
                  </a:ext>
                </a:extLst>
              </a:tr>
              <a:tr h="3429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00000"/>
                        </a:lnSpc>
                        <a:spcBef>
                          <a:spcPts val="0"/>
                        </a:spcBef>
                        <a:spcAft>
                          <a:spcPts val="0"/>
                        </a:spcAft>
                      </a:pPr>
                      <a:r>
                        <a:rPr lang="en-US" sz="1600">
                          <a:solidFill>
                            <a:schemeClr val="bg1"/>
                          </a:solidFill>
                          <a:effectLst/>
                          <a:latin typeface="+mn-lt"/>
                          <a:cs typeface="Arial" panose="020B0604020202020204" pitchFamily="34" charset="0"/>
                        </a:rPr>
                        <a:t>Median time to MR</a:t>
                      </a:r>
                      <a:br>
                        <a:rPr lang="en-US" sz="1600">
                          <a:solidFill>
                            <a:schemeClr val="bg1"/>
                          </a:solidFill>
                          <a:effectLst/>
                          <a:latin typeface="+mn-lt"/>
                          <a:cs typeface="Arial" panose="020B0604020202020204" pitchFamily="34" charset="0"/>
                        </a:rPr>
                      </a:br>
                      <a:r>
                        <a:rPr lang="en-US" sz="1600" b="0">
                          <a:solidFill>
                            <a:schemeClr val="bg1"/>
                          </a:solidFill>
                          <a:effectLst/>
                          <a:latin typeface="+mn-lt"/>
                          <a:cs typeface="Arial" panose="020B0604020202020204" pitchFamily="34" charset="0"/>
                        </a:rPr>
                        <a:t>(min, max), months</a:t>
                      </a:r>
                      <a:endParaRPr lang="en-US" sz="1600" b="0">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2.9</a:t>
                      </a:r>
                    </a:p>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(0.9, 49.8)</a:t>
                      </a:r>
                      <a:endParaRPr lang="en-US" sz="1600">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3.0</a:t>
                      </a:r>
                    </a:p>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(1.0, 13.8)</a:t>
                      </a:r>
                      <a:endParaRPr lang="en-US" sz="1600">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2.8</a:t>
                      </a:r>
                    </a:p>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(0.9, 49.8)</a:t>
                      </a:r>
                      <a:endParaRPr lang="en-US" sz="1600">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2.8</a:t>
                      </a:r>
                    </a:p>
                    <a:p>
                      <a:pPr marL="0" marR="0" algn="ctr">
                        <a:lnSpc>
                          <a:spcPct val="100000"/>
                        </a:lnSpc>
                        <a:spcBef>
                          <a:spcPts val="0"/>
                        </a:spcBef>
                        <a:spcAft>
                          <a:spcPts val="0"/>
                        </a:spcAft>
                      </a:pPr>
                      <a:r>
                        <a:rPr lang="en-US" sz="1600">
                          <a:solidFill>
                            <a:schemeClr val="bg1"/>
                          </a:solidFill>
                          <a:effectLst/>
                          <a:latin typeface="+mn-lt"/>
                          <a:cs typeface="Arial" panose="020B0604020202020204" pitchFamily="34" charset="0"/>
                        </a:rPr>
                        <a:t>(1.0, 5.6)</a:t>
                      </a:r>
                      <a:endParaRPr lang="en-US" sz="1600">
                        <a:solidFill>
                          <a:schemeClr val="bg1"/>
                        </a:solidFill>
                        <a:effectLst/>
                        <a:latin typeface="+mn-lt"/>
                        <a:ea typeface="Calibri" panose="020F0502020204030204" pitchFamily="34" charset="0"/>
                        <a:cs typeface="Arial" panose="020B0604020202020204" pitchFamily="34" charset="0"/>
                      </a:endParaRPr>
                    </a:p>
                  </a:txBody>
                  <a:tcPr marL="34290" marR="3429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4177787127"/>
                  </a:ext>
                </a:extLst>
              </a:tr>
            </a:tbl>
          </a:graphicData>
        </a:graphic>
      </p:graphicFrame>
    </p:spTree>
    <p:extLst>
      <p:ext uri="{BB962C8B-B14F-4D97-AF65-F5344CB8AC3E}">
        <p14:creationId xmlns:p14="http://schemas.microsoft.com/office/powerpoint/2010/main" val="4062413383"/>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itle 198">
            <a:extLst>
              <a:ext uri="{FF2B5EF4-FFF2-40B4-BE49-F238E27FC236}">
                <a16:creationId xmlns:a16="http://schemas.microsoft.com/office/drawing/2014/main" id="{7F794DB6-49A6-8DA0-9C2A-5B8D358586EF}"/>
              </a:ext>
            </a:extLst>
          </p:cNvPr>
          <p:cNvSpPr>
            <a:spLocks noGrp="1"/>
          </p:cNvSpPr>
          <p:nvPr>
            <p:ph type="ctrTitle"/>
          </p:nvPr>
        </p:nvSpPr>
        <p:spPr/>
        <p:txBody>
          <a:bodyPr/>
          <a:lstStyle/>
          <a:p>
            <a:r>
              <a:rPr lang="en-US"/>
              <a:t>Patients with </a:t>
            </a:r>
            <a:r>
              <a:rPr lang="en-US" i="1"/>
              <a:t>TP53</a:t>
            </a:r>
            <a:r>
              <a:rPr lang="en-US" i="1" baseline="30000"/>
              <a:t>MUT</a:t>
            </a:r>
            <a:r>
              <a:rPr lang="en-US"/>
              <a:t> trended toward less favorable PFS than patients with the respective WT alleles </a:t>
            </a:r>
          </a:p>
        </p:txBody>
      </p:sp>
      <p:sp>
        <p:nvSpPr>
          <p:cNvPr id="3" name="Slide Number Placeholder 2">
            <a:extLst>
              <a:ext uri="{FF2B5EF4-FFF2-40B4-BE49-F238E27FC236}">
                <a16:creationId xmlns:a16="http://schemas.microsoft.com/office/drawing/2014/main" id="{2A71EDBE-3E97-262B-A692-520AED2BE60D}"/>
              </a:ext>
            </a:extLst>
          </p:cNvPr>
          <p:cNvSpPr txBox="1">
            <a:spLocks/>
          </p:cNvSpPr>
          <p:nvPr/>
        </p:nvSpPr>
        <p:spPr>
          <a:xfrm>
            <a:off x="11478226" y="6339057"/>
            <a:ext cx="609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9" name="TextBox 8">
            <a:extLst>
              <a:ext uri="{FF2B5EF4-FFF2-40B4-BE49-F238E27FC236}">
                <a16:creationId xmlns:a16="http://schemas.microsoft.com/office/drawing/2014/main" id="{8F4BD2C8-23D3-B105-0279-DC4066307A74}"/>
              </a:ext>
            </a:extLst>
          </p:cNvPr>
          <p:cNvSpPr txBox="1"/>
          <p:nvPr/>
        </p:nvSpPr>
        <p:spPr>
          <a:xfrm>
            <a:off x="883579" y="5775353"/>
            <a:ext cx="10594648" cy="1061829"/>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Data cutoff: October 31, 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Pooled analysis of patients with MYD88MUT WM from cohort 1 including 98 treated by zanubrutinib and 92 treated by ibrutinib. </a:t>
            </a:r>
            <a:b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br>
            <a:r>
              <a:rPr kumimoji="0" lang="en-US" sz="900" b="0" i="0" u="none" strike="noStrike" kern="1200" cap="none" spc="0" normalizeH="0" baseline="30000" noProof="0" err="1">
                <a:ln>
                  <a:noFill/>
                </a:ln>
                <a:solidFill>
                  <a:srgbClr val="283349"/>
                </a:solidFill>
                <a:effectLst/>
                <a:uLnTx/>
                <a:uFillTx/>
                <a:latin typeface="Arial" panose="020B0604020202020204"/>
                <a:ea typeface="Geneva" charset="0"/>
                <a:cs typeface="Arial"/>
                <a:sym typeface="Arial"/>
              </a:rPr>
              <a:t>a</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HR</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and P values were estimated using a Cox regression model with CXCR4 (WT, MUT), TP53 (WT, MUT), and TERT (WT, MUT) mutational statuses as covariates. WT is the reference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C-X-C chemokine receptor type 4; HR, hazard ratio; MUT, mutated;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PFS</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progression-free survival; TERT, telomerase reverse transcriptase gene;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TP53</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tumor protein P53;</a:t>
            </a:r>
            <a:b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b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WM, Waldenström macroglobulinemia; WT, wild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Dimopoulos MA et al. Presented by Constantine Tam at the 11th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IWWM</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October 27-30, 2022; Session XI: Plenary Session II, Presentation WM041. Available at: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hlinkClick r:id="rId3"/>
              </a:rPr>
              <a:t>Dimopoulos_BGB-3111-302_Biomarker_IWWM_Presentation_2022.pdf</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endPar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endParaRPr>
          </a:p>
        </p:txBody>
      </p:sp>
      <p:sp>
        <p:nvSpPr>
          <p:cNvPr id="4" name="TextBox 3">
            <a:extLst>
              <a:ext uri="{FF2B5EF4-FFF2-40B4-BE49-F238E27FC236}">
                <a16:creationId xmlns:a16="http://schemas.microsoft.com/office/drawing/2014/main" id="{6787C315-1420-809A-90F8-B0C499EABF0D}"/>
              </a:ext>
            </a:extLst>
          </p:cNvPr>
          <p:cNvSpPr txBox="1"/>
          <p:nvPr/>
        </p:nvSpPr>
        <p:spPr>
          <a:xfrm>
            <a:off x="4310896" y="1195336"/>
            <a:ext cx="3570208" cy="369332"/>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black"/>
                </a:solidFill>
                <a:effectLst/>
                <a:uLnTx/>
                <a:uFillTx/>
                <a:latin typeface="Arial" panose="020B0604020202020204"/>
                <a:cs typeface="Arial" panose="020B0604020202020204" pitchFamily="34" charset="0"/>
              </a:rPr>
              <a:t>PFS</a:t>
            </a:r>
            <a:r>
              <a:rPr kumimoji="0" lang="en-US" sz="1800" b="1" i="0" u="none" strike="noStrike" kern="1200" cap="none" spc="0" normalizeH="0" baseline="0" noProof="0">
                <a:ln>
                  <a:noFill/>
                </a:ln>
                <a:solidFill>
                  <a:prstClr val="black"/>
                </a:solidFill>
                <a:effectLst/>
                <a:uLnTx/>
                <a:uFillTx/>
                <a:latin typeface="Arial" panose="020B0604020202020204"/>
                <a:cs typeface="Arial" panose="020B0604020202020204" pitchFamily="34" charset="0"/>
              </a:rPr>
              <a:t> by </a:t>
            </a:r>
            <a:r>
              <a:rPr kumimoji="0" lang="en-US" sz="1800" b="1" i="1" u="none" strike="noStrike" kern="1200" cap="none" spc="0" normalizeH="0" baseline="0" noProof="0">
                <a:ln>
                  <a:noFill/>
                </a:ln>
                <a:solidFill>
                  <a:prstClr val="black"/>
                </a:solidFill>
                <a:effectLst/>
                <a:uLnTx/>
                <a:uFillTx/>
                <a:latin typeface="Arial" panose="020B0604020202020204"/>
                <a:cs typeface="Arial" panose="020B0604020202020204" pitchFamily="34" charset="0"/>
              </a:rPr>
              <a:t>TP53</a:t>
            </a:r>
            <a:r>
              <a:rPr kumimoji="0" lang="en-US" sz="1800" b="1" i="0" u="none" strike="noStrike" kern="1200" cap="none" spc="0" normalizeH="0" baseline="0" noProof="0">
                <a:ln>
                  <a:noFill/>
                </a:ln>
                <a:solidFill>
                  <a:prstClr val="black"/>
                </a:solidFill>
                <a:effectLst/>
                <a:uLnTx/>
                <a:uFillTx/>
                <a:latin typeface="Arial" panose="020B0604020202020204"/>
                <a:cs typeface="Arial" panose="020B0604020202020204" pitchFamily="34" charset="0"/>
              </a:rPr>
              <a:t> Mutational Status</a:t>
            </a:r>
          </a:p>
        </p:txBody>
      </p:sp>
      <p:pic>
        <p:nvPicPr>
          <p:cNvPr id="5" name="Picture 4">
            <a:extLst>
              <a:ext uri="{FF2B5EF4-FFF2-40B4-BE49-F238E27FC236}">
                <a16:creationId xmlns:a16="http://schemas.microsoft.com/office/drawing/2014/main" id="{ECA9059C-CD85-C86B-3CE5-BF154EAC91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353" y="1824832"/>
            <a:ext cx="5241306" cy="3161760"/>
          </a:xfrm>
          <a:prstGeom prst="rect">
            <a:avLst/>
          </a:prstGeom>
        </p:spPr>
      </p:pic>
      <p:pic>
        <p:nvPicPr>
          <p:cNvPr id="7" name="Grafik 6">
            <a:extLst>
              <a:ext uri="{FF2B5EF4-FFF2-40B4-BE49-F238E27FC236}">
                <a16:creationId xmlns:a16="http://schemas.microsoft.com/office/drawing/2014/main" id="{DDDE4FD4-418D-D17C-BF63-B25111055EFB}"/>
              </a:ext>
            </a:extLst>
          </p:cNvPr>
          <p:cNvPicPr>
            <a:picLocks noChangeAspect="1"/>
          </p:cNvPicPr>
          <p:nvPr/>
        </p:nvPicPr>
        <p:blipFill>
          <a:blip r:embed="rId5"/>
          <a:srcRect t="12195" b="5243"/>
          <a:stretch/>
        </p:blipFill>
        <p:spPr>
          <a:xfrm>
            <a:off x="6236603" y="1557206"/>
            <a:ext cx="5719177" cy="4332447"/>
          </a:xfrm>
          <a:prstGeom prst="rect">
            <a:avLst/>
          </a:prstGeom>
        </p:spPr>
      </p:pic>
    </p:spTree>
    <p:extLst>
      <p:ext uri="{BB962C8B-B14F-4D97-AF65-F5344CB8AC3E}">
        <p14:creationId xmlns:p14="http://schemas.microsoft.com/office/powerpoint/2010/main" val="701276845"/>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itle 198">
            <a:extLst>
              <a:ext uri="{FF2B5EF4-FFF2-40B4-BE49-F238E27FC236}">
                <a16:creationId xmlns:a16="http://schemas.microsoft.com/office/drawing/2014/main" id="{7F794DB6-49A6-8DA0-9C2A-5B8D358586EF}"/>
              </a:ext>
            </a:extLst>
          </p:cNvPr>
          <p:cNvSpPr>
            <a:spLocks noGrp="1"/>
          </p:cNvSpPr>
          <p:nvPr>
            <p:ph type="ctrTitle"/>
          </p:nvPr>
        </p:nvSpPr>
        <p:spPr/>
        <p:txBody>
          <a:bodyPr/>
          <a:lstStyle/>
          <a:p>
            <a:r>
              <a:rPr lang="en-US"/>
              <a:t>PFS outcome depends on the size of the </a:t>
            </a:r>
            <a:r>
              <a:rPr lang="en-US" i="1"/>
              <a:t>TP53</a:t>
            </a:r>
            <a:r>
              <a:rPr lang="en-US" i="1" baseline="30000"/>
              <a:t>MUT</a:t>
            </a:r>
            <a:r>
              <a:rPr lang="en-US"/>
              <a:t> clone</a:t>
            </a:r>
          </a:p>
        </p:txBody>
      </p:sp>
      <p:sp>
        <p:nvSpPr>
          <p:cNvPr id="3" name="Slide Number Placeholder 2">
            <a:extLst>
              <a:ext uri="{FF2B5EF4-FFF2-40B4-BE49-F238E27FC236}">
                <a16:creationId xmlns:a16="http://schemas.microsoft.com/office/drawing/2014/main" id="{2A71EDBE-3E97-262B-A692-520AED2BE60D}"/>
              </a:ext>
            </a:extLst>
          </p:cNvPr>
          <p:cNvSpPr txBox="1">
            <a:spLocks/>
          </p:cNvSpPr>
          <p:nvPr/>
        </p:nvSpPr>
        <p:spPr>
          <a:xfrm>
            <a:off x="11478226" y="6339057"/>
            <a:ext cx="609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pic>
        <p:nvPicPr>
          <p:cNvPr id="2" name="Grafik 4">
            <a:extLst>
              <a:ext uri="{FF2B5EF4-FFF2-40B4-BE49-F238E27FC236}">
                <a16:creationId xmlns:a16="http://schemas.microsoft.com/office/drawing/2014/main" id="{52D09D8B-CD02-94CB-DE12-1C97ED117BD0}"/>
              </a:ext>
            </a:extLst>
          </p:cNvPr>
          <p:cNvPicPr>
            <a:picLocks noChangeAspect="1"/>
          </p:cNvPicPr>
          <p:nvPr/>
        </p:nvPicPr>
        <p:blipFill>
          <a:blip r:embed="rId3"/>
          <a:srcRect l="14213" t="9008" r="1471" b="12705"/>
          <a:stretch/>
        </p:blipFill>
        <p:spPr>
          <a:xfrm>
            <a:off x="2959037" y="1799977"/>
            <a:ext cx="6273926" cy="4016186"/>
          </a:xfrm>
          <a:prstGeom prst="rect">
            <a:avLst/>
          </a:prstGeom>
        </p:spPr>
      </p:pic>
      <p:sp>
        <p:nvSpPr>
          <p:cNvPr id="6" name="TextBox 1">
            <a:extLst>
              <a:ext uri="{FF2B5EF4-FFF2-40B4-BE49-F238E27FC236}">
                <a16:creationId xmlns:a16="http://schemas.microsoft.com/office/drawing/2014/main" id="{F73D6AC6-3951-C3E6-63B1-6C8CEB1A5AE7}"/>
              </a:ext>
            </a:extLst>
          </p:cNvPr>
          <p:cNvSpPr txBox="1"/>
          <p:nvPr/>
        </p:nvSpPr>
        <p:spPr>
          <a:xfrm>
            <a:off x="4188972" y="1188700"/>
            <a:ext cx="3814057" cy="400110"/>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Arial" panose="020B0604020202020204"/>
                <a:cs typeface="Arial" panose="020B0604020202020204" pitchFamily="34" charset="0"/>
              </a:rPr>
              <a:t>TP53</a:t>
            </a:r>
            <a:r>
              <a:rPr kumimoji="0" lang="en-US" sz="2000" b="1" i="0" u="none" strike="noStrike" kern="1200" cap="none" spc="0" normalizeH="0" baseline="0" noProof="0">
                <a:ln>
                  <a:noFill/>
                </a:ln>
                <a:solidFill>
                  <a:prstClr val="black"/>
                </a:solidFill>
                <a:effectLst/>
                <a:uLnTx/>
                <a:uFillTx/>
                <a:latin typeface="Arial" panose="020B0604020202020204"/>
                <a:cs typeface="Arial" panose="020B0604020202020204" pitchFamily="34" charset="0"/>
              </a:rPr>
              <a:t> Mutational VAF and PFS</a:t>
            </a:r>
          </a:p>
        </p:txBody>
      </p:sp>
      <p:sp>
        <p:nvSpPr>
          <p:cNvPr id="4" name="TextBox 3">
            <a:extLst>
              <a:ext uri="{FF2B5EF4-FFF2-40B4-BE49-F238E27FC236}">
                <a16:creationId xmlns:a16="http://schemas.microsoft.com/office/drawing/2014/main" id="{05325B21-7347-E4AD-B6C6-B295CF174076}"/>
              </a:ext>
            </a:extLst>
          </p:cNvPr>
          <p:cNvSpPr txBox="1"/>
          <p:nvPr/>
        </p:nvSpPr>
        <p:spPr>
          <a:xfrm>
            <a:off x="883579" y="5775353"/>
            <a:ext cx="10594648" cy="646331"/>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Data cutoff: October 31, 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DEL, deletion;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MUT, mutated;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PFS</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progression-free survival;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TP53</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tumor protein P53; VAF, variant allele frequency; WT, wild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Dimopoulos MA et al. Presented by Constantine Tam at the 11th </a:t>
            </a:r>
            <a:r>
              <a:rPr kumimoji="0" lang="en-US" sz="900" b="0" i="0" u="none" strike="noStrike" kern="1200" cap="none" spc="0" normalizeH="0" baseline="0" noProof="0" err="1">
                <a:ln>
                  <a:noFill/>
                </a:ln>
                <a:solidFill>
                  <a:srgbClr val="283349"/>
                </a:solidFill>
                <a:effectLst/>
                <a:uLnTx/>
                <a:uFillTx/>
                <a:latin typeface="Arial" panose="020B0604020202020204"/>
                <a:ea typeface="Geneva" charset="0"/>
                <a:cs typeface="Arial"/>
                <a:sym typeface="Arial"/>
              </a:rPr>
              <a:t>IWWM</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October 27-30, 2022; Session XI: Plenary Session II, Presentation WM041. Available at: </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hlinkClick r:id="rId4"/>
              </a:rPr>
              <a:t>Dimopoulos_BGB-3111-302_Biomarker_IWWM_Presentation_2022.pdf</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endPar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endParaRPr>
          </a:p>
        </p:txBody>
      </p:sp>
    </p:spTree>
    <p:extLst>
      <p:ext uri="{BB962C8B-B14F-4D97-AF65-F5344CB8AC3E}">
        <p14:creationId xmlns:p14="http://schemas.microsoft.com/office/powerpoint/2010/main" val="545745409"/>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2AB7477-BB58-BE48-F2A4-C016D44516AD}"/>
              </a:ext>
            </a:extLst>
          </p:cNvPr>
          <p:cNvSpPr>
            <a:spLocks noGrp="1"/>
          </p:cNvSpPr>
          <p:nvPr>
            <p:ph sz="quarter" idx="13"/>
          </p:nvPr>
        </p:nvSpPr>
        <p:spPr>
          <a:xfrm>
            <a:off x="1360716" y="1817307"/>
            <a:ext cx="9797142" cy="3787622"/>
          </a:xfrm>
        </p:spPr>
        <p:txBody>
          <a:bodyPr/>
          <a:lstStyle/>
          <a:p>
            <a:pPr marL="285750" indent="-285750">
              <a:buFont typeface="Arial" panose="020B0604020202020204" pitchFamily="34" charset="0"/>
              <a:buChar char="•"/>
              <a:defRPr/>
            </a:pPr>
            <a:r>
              <a:rPr lang="en-US" sz="2400" i="1">
                <a:solidFill>
                  <a:srgbClr val="0000FF"/>
                </a:solidFill>
              </a:rPr>
              <a:t>Not routinely measured</a:t>
            </a:r>
          </a:p>
          <a:p>
            <a:pPr marL="285750" indent="-285750">
              <a:buFont typeface="Arial" panose="020B0604020202020204" pitchFamily="34" charset="0"/>
              <a:buChar char="•"/>
              <a:defRPr/>
            </a:pPr>
            <a:endParaRPr lang="en-US" sz="2400" i="1">
              <a:solidFill>
                <a:srgbClr val="0000FF"/>
              </a:solidFill>
            </a:endParaRPr>
          </a:p>
          <a:p>
            <a:pPr marL="285750" indent="-285750">
              <a:buFont typeface="Arial" panose="020B0604020202020204" pitchFamily="34" charset="0"/>
              <a:buChar char="•"/>
              <a:defRPr/>
            </a:pPr>
            <a:r>
              <a:rPr lang="en-US" sz="2400" i="1">
                <a:solidFill>
                  <a:srgbClr val="0000FF"/>
                </a:solidFill>
              </a:rPr>
              <a:t>Data still limited</a:t>
            </a:r>
          </a:p>
          <a:p>
            <a:pPr marL="285750" indent="-285750">
              <a:buFont typeface="Arial" panose="020B0604020202020204" pitchFamily="34" charset="0"/>
              <a:buChar char="•"/>
              <a:defRPr/>
            </a:pPr>
            <a:endParaRPr lang="en-US" sz="2400" i="1">
              <a:solidFill>
                <a:srgbClr val="0000FF"/>
              </a:solidFill>
            </a:endParaRPr>
          </a:p>
          <a:p>
            <a:pPr marL="285750" indent="-285750">
              <a:buFont typeface="Arial" panose="020B0604020202020204" pitchFamily="34" charset="0"/>
              <a:buChar char="•"/>
              <a:defRPr/>
            </a:pPr>
            <a:r>
              <a:rPr lang="en-US" sz="2400" i="1">
                <a:solidFill>
                  <a:srgbClr val="0000FF"/>
                </a:solidFill>
              </a:rPr>
              <a:t>No robust data on impact on outcomes with immunochemotherapy</a:t>
            </a:r>
          </a:p>
          <a:p>
            <a:pPr marL="285750" indent="-285750">
              <a:buFont typeface="Arial" panose="020B0604020202020204" pitchFamily="34" charset="0"/>
              <a:buChar char="•"/>
              <a:defRPr/>
            </a:pPr>
            <a:endParaRPr lang="en-US" sz="2400" i="1">
              <a:solidFill>
                <a:srgbClr val="0000FF"/>
              </a:solidFill>
            </a:endParaRPr>
          </a:p>
          <a:p>
            <a:pPr marL="285750" indent="-285750">
              <a:buFont typeface="Arial" panose="020B0604020202020204" pitchFamily="34" charset="0"/>
              <a:buChar char="•"/>
              <a:defRPr/>
            </a:pPr>
            <a:r>
              <a:rPr lang="en-US" sz="2400" i="1">
                <a:solidFill>
                  <a:srgbClr val="0000FF"/>
                </a:solidFill>
              </a:rPr>
              <a:t>If TP53 alterations </a:t>
            </a:r>
            <a:r>
              <a:rPr lang="en-US" sz="2400" i="1" err="1">
                <a:solidFill>
                  <a:srgbClr val="0000FF"/>
                </a:solidFill>
              </a:rPr>
              <a:t>present</a:t>
            </a:r>
            <a:r>
              <a:rPr lang="en-US" sz="2400" i="1">
                <a:solidFill>
                  <a:srgbClr val="0000FF"/>
                </a:solidFill>
              </a:rPr>
              <a:t>, based on the ASPEN data set, use preferentially zanubrutinib as cBTKi</a:t>
            </a:r>
          </a:p>
        </p:txBody>
      </p:sp>
      <p:sp>
        <p:nvSpPr>
          <p:cNvPr id="8" name="Title 7">
            <a:extLst>
              <a:ext uri="{FF2B5EF4-FFF2-40B4-BE49-F238E27FC236}">
                <a16:creationId xmlns:a16="http://schemas.microsoft.com/office/drawing/2014/main" id="{079EA18F-54CA-32C2-5E57-C08C5E445333}"/>
              </a:ext>
            </a:extLst>
          </p:cNvPr>
          <p:cNvSpPr>
            <a:spLocks noGrp="1"/>
          </p:cNvSpPr>
          <p:nvPr>
            <p:ph type="ctrTitle"/>
          </p:nvPr>
        </p:nvSpPr>
        <p:spPr/>
        <p:txBody>
          <a:bodyPr/>
          <a:lstStyle/>
          <a:p>
            <a:r>
              <a:rPr lang="en-US"/>
              <a:t>Take-home messages – </a:t>
            </a:r>
            <a:r>
              <a:rPr lang="en-US" i="1"/>
              <a:t>TP53</a:t>
            </a:r>
            <a:r>
              <a:rPr lang="en-US"/>
              <a:t> alterations</a:t>
            </a:r>
            <a:br>
              <a:rPr lang="en-US"/>
            </a:br>
            <a:r>
              <a:rPr lang="en-US"/>
              <a:t>(Speaker’s opinion) </a:t>
            </a:r>
            <a:endParaRPr lang="en-GB"/>
          </a:p>
        </p:txBody>
      </p:sp>
      <p:sp>
        <p:nvSpPr>
          <p:cNvPr id="10" name="TextBox 9">
            <a:extLst>
              <a:ext uri="{FF2B5EF4-FFF2-40B4-BE49-F238E27FC236}">
                <a16:creationId xmlns:a16="http://schemas.microsoft.com/office/drawing/2014/main" id="{1F23D3E2-8F9B-2183-7B69-26F7B0E0D07A}"/>
              </a:ext>
            </a:extLst>
          </p:cNvPr>
          <p:cNvSpPr txBox="1"/>
          <p:nvPr/>
        </p:nvSpPr>
        <p:spPr>
          <a:xfrm>
            <a:off x="883579" y="618901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cBTKi, covalent Bruton’s tyrosine kinase inhibitor;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TP53</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tumor protein p53.</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p:txBody>
      </p:sp>
      <p:sp>
        <p:nvSpPr>
          <p:cNvPr id="11" name="Slide Number Placeholder 2">
            <a:extLst>
              <a:ext uri="{FF2B5EF4-FFF2-40B4-BE49-F238E27FC236}">
                <a16:creationId xmlns:a16="http://schemas.microsoft.com/office/drawing/2014/main" id="{47A70837-026E-22BA-65A3-B30994151D27}"/>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Tree>
    <p:extLst>
      <p:ext uri="{BB962C8B-B14F-4D97-AF65-F5344CB8AC3E}">
        <p14:creationId xmlns:p14="http://schemas.microsoft.com/office/powerpoint/2010/main" val="1273297782"/>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BD10D-2DC9-838D-6C41-1D96A915D503}"/>
            </a:ext>
          </a:extLst>
        </p:cNvPr>
        <p:cNvGrpSpPr/>
        <p:nvPr/>
      </p:nvGrpSpPr>
      <p:grpSpPr>
        <a:xfrm>
          <a:off x="0" y="0"/>
          <a:ext cx="0" cy="0"/>
          <a:chOff x="0" y="0"/>
          <a:chExt cx="0" cy="0"/>
        </a:xfrm>
      </p:grpSpPr>
      <p:sp>
        <p:nvSpPr>
          <p:cNvPr id="2" name="Textfeld 2">
            <a:extLst>
              <a:ext uri="{FF2B5EF4-FFF2-40B4-BE49-F238E27FC236}">
                <a16:creationId xmlns:a16="http://schemas.microsoft.com/office/drawing/2014/main" id="{113F1CF7-81EA-CC67-E92A-6389E5F49EED}"/>
              </a:ext>
            </a:extLst>
          </p:cNvPr>
          <p:cNvSpPr txBox="1">
            <a:spLocks noChangeArrowheads="1"/>
          </p:cNvSpPr>
          <p:nvPr/>
        </p:nvSpPr>
        <p:spPr bwMode="auto">
          <a:xfrm>
            <a:off x="4473609" y="2647128"/>
            <a:ext cx="3244798" cy="464423"/>
          </a:xfrm>
          <a:prstGeom prst="rect">
            <a:avLst/>
          </a:prstGeom>
          <a:noFill/>
          <a:ln w="9525">
            <a:noFill/>
            <a:miter lim="800000"/>
            <a:headEnd/>
            <a:tailEnd/>
          </a:ln>
        </p:spPr>
        <p:txBody>
          <a:bodyPr wrap="none">
            <a:spAutoFit/>
          </a:bodyPr>
          <a:lstStyle/>
          <a:p>
            <a:pPr marL="0" marR="0" lvl="0" indent="0" algn="ctr" defTabSz="457206" rtl="0" eaLnBrk="0" fontAlgn="base" latinLnBrk="0" hangingPunct="0">
              <a:lnSpc>
                <a:spcPct val="93000"/>
              </a:lnSpc>
              <a:spcBef>
                <a:spcPct val="0"/>
              </a:spcBef>
              <a:spcAft>
                <a:spcPct val="0"/>
              </a:spcAft>
              <a:buClr>
                <a:srgbClr val="000000"/>
              </a:buClr>
              <a:buSzPct val="45000"/>
              <a:buFontTx/>
              <a:buNone/>
              <a:tabLst>
                <a:tab pos="583760" algn="l"/>
                <a:tab pos="1167521" algn="l"/>
                <a:tab pos="1751281" algn="l"/>
                <a:tab pos="2335041" algn="l"/>
                <a:tab pos="2918801" algn="l"/>
                <a:tab pos="3502561" algn="l"/>
                <a:tab pos="4086323" algn="l"/>
                <a:tab pos="4670083" algn="l"/>
                <a:tab pos="5253842" algn="l"/>
                <a:tab pos="5837603" algn="l"/>
                <a:tab pos="6421363" algn="l"/>
                <a:tab pos="7005123" algn="l"/>
              </a:tabLst>
              <a:defRPr/>
            </a:pPr>
            <a:r>
              <a:rPr kumimoji="0" lang="de-DE" sz="2600" b="1" i="0" u="none" strike="noStrike" kern="1200" cap="none" spc="0" normalizeH="0" baseline="0" noProof="0">
                <a:ln>
                  <a:noFill/>
                </a:ln>
                <a:solidFill>
                  <a:srgbClr val="C00000"/>
                </a:solidFill>
                <a:effectLst/>
                <a:uLnTx/>
                <a:uFillTx/>
                <a:latin typeface="Arial" pitchFamily="34" charset="0"/>
                <a:ea typeface="MS PGothic" pitchFamily="34" charset="-128"/>
                <a:cs typeface="Arial" pitchFamily="34" charset="0"/>
              </a:rPr>
              <a:t>New Developments</a:t>
            </a:r>
          </a:p>
        </p:txBody>
      </p:sp>
      <p:sp>
        <p:nvSpPr>
          <p:cNvPr id="4" name="Slide Number Placeholder 2">
            <a:extLst>
              <a:ext uri="{FF2B5EF4-FFF2-40B4-BE49-F238E27FC236}">
                <a16:creationId xmlns:a16="http://schemas.microsoft.com/office/drawing/2014/main" id="{5B1F1B3C-2A70-F46E-5638-5BEF981CC4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5" name="Title 4">
            <a:extLst>
              <a:ext uri="{FF2B5EF4-FFF2-40B4-BE49-F238E27FC236}">
                <a16:creationId xmlns:a16="http://schemas.microsoft.com/office/drawing/2014/main" id="{01D3C28D-4F7A-F975-AA0C-5782D25C7F57}"/>
              </a:ext>
            </a:extLst>
          </p:cNvPr>
          <p:cNvSpPr>
            <a:spLocks noGrp="1"/>
          </p:cNvSpPr>
          <p:nvPr>
            <p:ph type="ctrTitle"/>
          </p:nvPr>
        </p:nvSpPr>
        <p:spPr/>
        <p:txBody>
          <a:bodyPr/>
          <a:lstStyle/>
          <a:p>
            <a:r>
              <a:rPr lang="en-GB"/>
              <a:t>Waldenström‘s macroglobulinemia</a:t>
            </a:r>
          </a:p>
        </p:txBody>
      </p:sp>
      <p:pic>
        <p:nvPicPr>
          <p:cNvPr id="6" name="Picture 2" descr="Professor Jan Waldenström vid sin avskedsföreläsning i aulan på Malmö Allmänna Sjukhus 9/6 1972&#10;PÃ¤rm negativ MAS 1972-1977. Från fotograf Björn Henrikssons samling.Prof. Waldenström föreläser vid sin avtackning, 9/6-72. Från negativ&#10;Schlüsselwörter: UMAS;MAS;Malmö;AllmÃ¤nna;Sjukhus;Medicin;Aula;Avtackning">
            <a:extLst>
              <a:ext uri="{FF2B5EF4-FFF2-40B4-BE49-F238E27FC236}">
                <a16:creationId xmlns:a16="http://schemas.microsoft.com/office/drawing/2014/main" id="{F78D8E5A-D78A-4C37-A329-1931E9868401}"/>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2010137" y="1570041"/>
            <a:ext cx="8450674" cy="4594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102580"/>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1F70F6-84F5-D9CA-E6A5-3864F4E34EB3}"/>
              </a:ext>
            </a:extLst>
          </p:cNvPr>
          <p:cNvSpPr>
            <a:spLocks noGrp="1"/>
          </p:cNvSpPr>
          <p:nvPr>
            <p:ph type="ctrTitle"/>
          </p:nvPr>
        </p:nvSpPr>
        <p:spPr>
          <a:xfrm>
            <a:off x="182879" y="762001"/>
            <a:ext cx="11846563" cy="1879599"/>
          </a:xfrm>
        </p:spPr>
        <p:txBody>
          <a:bodyPr>
            <a:normAutofit fontScale="90000"/>
          </a:bodyPr>
          <a:lstStyle/>
          <a:p>
            <a:r>
              <a:rPr lang="en-US" sz="3400" b="1"/>
              <a:t>Efficacy of Pirtobrutinib, a Highly Selective, Non-Covalent (Reversible) BTK Inhibitor in Relapsed/Refractory Waldenström Macroglobulinemia:</a:t>
            </a:r>
            <a:br>
              <a:rPr lang="en-US" sz="3400" b="1"/>
            </a:br>
            <a:r>
              <a:rPr lang="en-US" sz="3400" b="1"/>
              <a:t>Results from the Phase 1/2 BRUIN Study</a:t>
            </a:r>
          </a:p>
        </p:txBody>
      </p:sp>
      <p:sp>
        <p:nvSpPr>
          <p:cNvPr id="2" name="Text Placeholder 1">
            <a:extLst>
              <a:ext uri="{FF2B5EF4-FFF2-40B4-BE49-F238E27FC236}">
                <a16:creationId xmlns:a16="http://schemas.microsoft.com/office/drawing/2014/main" id="{03B6F8EC-10B8-2AF7-8094-3CED3E106527}"/>
              </a:ext>
            </a:extLst>
          </p:cNvPr>
          <p:cNvSpPr>
            <a:spLocks noGrp="1"/>
          </p:cNvSpPr>
          <p:nvPr>
            <p:ph type="body" sz="quarter" idx="11"/>
          </p:nvPr>
        </p:nvSpPr>
        <p:spPr>
          <a:xfrm>
            <a:off x="182877" y="3158492"/>
            <a:ext cx="11846563" cy="2872581"/>
          </a:xfrm>
        </p:spPr>
        <p:txBody>
          <a:bodyPr/>
          <a:lstStyle/>
          <a:p>
            <a:r>
              <a:rPr lang="en-US" sz="1600">
                <a:effectLst/>
                <a:latin typeface="Arial" panose="020B0604020202020204" pitchFamily="34" charset="0"/>
                <a:ea typeface="Calibri" panose="020F0502020204030204" pitchFamily="34" charset="0"/>
              </a:rPr>
              <a:t>Lydia Scarfò (Presenter)</a:t>
            </a:r>
            <a:r>
              <a:rPr lang="en-US" sz="1600" baseline="30000">
                <a:effectLst/>
                <a:latin typeface="Arial" panose="020B0604020202020204" pitchFamily="34" charset="0"/>
                <a:ea typeface="Calibri" panose="020F0502020204030204" pitchFamily="34" charset="0"/>
              </a:rPr>
              <a:t>1</a:t>
            </a:r>
            <a:r>
              <a:rPr lang="en-US" sz="1600">
                <a:effectLst/>
                <a:latin typeface="Arial" panose="020B0604020202020204" pitchFamily="34" charset="0"/>
                <a:ea typeface="Calibri" panose="020F0502020204030204" pitchFamily="34" charset="0"/>
              </a:rPr>
              <a:t>, M Lia Palomba</a:t>
            </a:r>
            <a:r>
              <a:rPr lang="en-US" sz="1600" baseline="30000"/>
              <a:t>2</a:t>
            </a:r>
            <a:r>
              <a:rPr lang="en-US" sz="1600">
                <a:effectLst/>
                <a:latin typeface="Arial" panose="020B0604020202020204" pitchFamily="34" charset="0"/>
                <a:ea typeface="Calibri" panose="020F0502020204030204" pitchFamily="34" charset="0"/>
              </a:rPr>
              <a:t>, Manish R. Patel</a:t>
            </a:r>
            <a:r>
              <a:rPr lang="en-US" sz="1600" baseline="30000"/>
              <a:t>3</a:t>
            </a:r>
            <a:r>
              <a:rPr lang="en-US" sz="1600">
                <a:effectLst/>
                <a:latin typeface="Arial" panose="020B0604020202020204" pitchFamily="34" charset="0"/>
                <a:ea typeface="Calibri" panose="020F0502020204030204" pitchFamily="34" charset="0"/>
              </a:rPr>
              <a:t>, Toby A. Eyre</a:t>
            </a:r>
            <a:r>
              <a:rPr lang="en-US" sz="1600" baseline="30000"/>
              <a:t>4</a:t>
            </a:r>
            <a:r>
              <a:rPr lang="en-US" sz="1600">
                <a:effectLst/>
                <a:latin typeface="Arial" panose="020B0604020202020204" pitchFamily="34" charset="0"/>
                <a:ea typeface="Calibri" panose="020F0502020204030204" pitchFamily="34" charset="0"/>
              </a:rPr>
              <a:t>, Wojciech Jurczak</a:t>
            </a:r>
            <a:r>
              <a:rPr lang="en-US" sz="1600" baseline="30000"/>
              <a:t>5</a:t>
            </a:r>
            <a:r>
              <a:rPr lang="en-US" sz="1600">
                <a:effectLst/>
                <a:latin typeface="Arial" panose="020B0604020202020204" pitchFamily="34" charset="0"/>
                <a:ea typeface="Calibri" panose="020F0502020204030204" pitchFamily="34" charset="0"/>
              </a:rPr>
              <a:t>, David Lewis</a:t>
            </a:r>
            <a:r>
              <a:rPr lang="en-US" sz="1600" baseline="30000"/>
              <a:t>6</a:t>
            </a:r>
            <a:r>
              <a:rPr lang="en-US" sz="1600">
                <a:effectLst/>
                <a:latin typeface="Arial" panose="020B0604020202020204" pitchFamily="34" charset="0"/>
                <a:ea typeface="Calibri" panose="020F0502020204030204" pitchFamily="34" charset="0"/>
              </a:rPr>
              <a:t>,  Thomas Gastinne</a:t>
            </a:r>
            <a:r>
              <a:rPr lang="en-US" sz="1600" baseline="30000"/>
              <a:t>7</a:t>
            </a:r>
            <a:r>
              <a:rPr lang="en-US" sz="1600">
                <a:effectLst/>
                <a:latin typeface="Arial" panose="020B0604020202020204" pitchFamily="34" charset="0"/>
                <a:ea typeface="Calibri" panose="020F0502020204030204" pitchFamily="34" charset="0"/>
              </a:rPr>
              <a:t>, Shuo Ma</a:t>
            </a:r>
            <a:r>
              <a:rPr lang="en-US" sz="1600" baseline="30000"/>
              <a:t>8</a:t>
            </a:r>
            <a:r>
              <a:rPr lang="en-US" sz="1600">
                <a:effectLst/>
                <a:latin typeface="Arial" panose="020B0604020202020204" pitchFamily="34" charset="0"/>
                <a:ea typeface="Calibri" panose="020F0502020204030204" pitchFamily="34" charset="0"/>
              </a:rPr>
              <a:t>, Jonathon B. Cohen</a:t>
            </a:r>
            <a:r>
              <a:rPr lang="en-US" sz="1600" baseline="30000"/>
              <a:t>9</a:t>
            </a:r>
            <a:r>
              <a:rPr lang="en-US" sz="1600">
                <a:effectLst/>
                <a:latin typeface="Arial" panose="020B0604020202020204" pitchFamily="34" charset="0"/>
                <a:ea typeface="Calibri" panose="020F0502020204030204" pitchFamily="34" charset="0"/>
              </a:rPr>
              <a:t>, Krish Patel</a:t>
            </a:r>
            <a:r>
              <a:rPr lang="en-US" sz="1600" baseline="30000"/>
              <a:t>10</a:t>
            </a:r>
            <a:r>
              <a:rPr lang="en-US" sz="1600">
                <a:effectLst/>
                <a:latin typeface="Arial" panose="020B0604020202020204" pitchFamily="34" charset="0"/>
                <a:ea typeface="Calibri" panose="020F0502020204030204" pitchFamily="34" charset="0"/>
              </a:rPr>
              <a:t>, Jennifer R. Brown</a:t>
            </a:r>
            <a:r>
              <a:rPr lang="en-US" sz="1600" baseline="30000"/>
              <a:t>11</a:t>
            </a:r>
            <a:r>
              <a:rPr lang="en-US" sz="1600">
                <a:effectLst/>
                <a:latin typeface="Arial" panose="020B0604020202020204" pitchFamily="34" charset="0"/>
                <a:ea typeface="Calibri" panose="020F0502020204030204" pitchFamily="34" charset="0"/>
              </a:rPr>
              <a:t>, Talha Munir</a:t>
            </a:r>
            <a:r>
              <a:rPr lang="en-US" sz="1600" baseline="30000"/>
              <a:t>12</a:t>
            </a:r>
            <a:r>
              <a:rPr lang="en-US" sz="1600">
                <a:effectLst/>
                <a:latin typeface="Arial" panose="020B0604020202020204" pitchFamily="34" charset="0"/>
                <a:ea typeface="Calibri" panose="020F0502020204030204" pitchFamily="34" charset="0"/>
              </a:rPr>
              <a:t>, Ewa Lech-Maranda</a:t>
            </a:r>
            <a:r>
              <a:rPr lang="en-US" sz="1600" baseline="30000"/>
              <a:t>13</a:t>
            </a:r>
            <a:r>
              <a:rPr lang="en-US" sz="1600">
                <a:effectLst/>
                <a:latin typeface="Arial" panose="020B0604020202020204" pitchFamily="34" charset="0"/>
                <a:ea typeface="Calibri" panose="020F0502020204030204" pitchFamily="34" charset="0"/>
              </a:rPr>
              <a:t>, Marc S. Hoffmann</a:t>
            </a:r>
            <a:r>
              <a:rPr lang="en-US" sz="1600" baseline="30000"/>
              <a:t>14</a:t>
            </a:r>
            <a:r>
              <a:rPr lang="en-US" sz="1600">
                <a:effectLst/>
                <a:latin typeface="Arial" panose="020B0604020202020204" pitchFamily="34" charset="0"/>
                <a:ea typeface="Calibri" panose="020F0502020204030204" pitchFamily="34" charset="0"/>
              </a:rPr>
              <a:t>, Chaitra S. Ujjani</a:t>
            </a:r>
            <a:r>
              <a:rPr lang="en-US" sz="1600" baseline="30000"/>
              <a:t>15</a:t>
            </a:r>
            <a:r>
              <a:rPr lang="en-US" sz="1600">
                <a:effectLst/>
                <a:latin typeface="Arial" panose="020B0604020202020204" pitchFamily="34" charset="0"/>
                <a:ea typeface="Calibri" panose="020F0502020204030204" pitchFamily="34" charset="0"/>
              </a:rPr>
              <a:t>, Bita Fakhri</a:t>
            </a:r>
            <a:r>
              <a:rPr lang="en-US" sz="1600" baseline="30000"/>
              <a:t>16</a:t>
            </a:r>
            <a:r>
              <a:rPr lang="en-US" sz="1600">
                <a:effectLst/>
                <a:latin typeface="Arial" panose="020B0604020202020204" pitchFamily="34" charset="0"/>
                <a:ea typeface="Calibri" panose="020F0502020204030204" pitchFamily="34" charset="0"/>
              </a:rPr>
              <a:t>, Michael Wang</a:t>
            </a:r>
            <a:r>
              <a:rPr lang="en-US" sz="1600" baseline="30000"/>
              <a:t>17</a:t>
            </a:r>
            <a:r>
              <a:rPr lang="en-US" sz="1600">
                <a:effectLst/>
                <a:latin typeface="Arial" panose="020B0604020202020204" pitchFamily="34" charset="0"/>
                <a:ea typeface="Calibri" panose="020F0502020204030204" pitchFamily="34" charset="0"/>
              </a:rPr>
              <a:t>, Koji Izutsu</a:t>
            </a:r>
            <a:r>
              <a:rPr lang="en-US" sz="1600" baseline="30000"/>
              <a:t>18</a:t>
            </a:r>
            <a:r>
              <a:rPr lang="en-US" sz="1600">
                <a:effectLst/>
                <a:latin typeface="Arial" panose="020B0604020202020204" pitchFamily="34" charset="0"/>
                <a:ea typeface="Calibri" panose="020F0502020204030204" pitchFamily="34" charset="0"/>
              </a:rPr>
              <a:t>,  Hirokazu Nagai</a:t>
            </a:r>
            <a:r>
              <a:rPr lang="en-US" sz="1600" baseline="30000"/>
              <a:t>19</a:t>
            </a:r>
            <a:r>
              <a:rPr lang="en-US" sz="1600">
                <a:effectLst/>
                <a:latin typeface="Arial" panose="020B0604020202020204" pitchFamily="34" charset="0"/>
                <a:ea typeface="Calibri" panose="020F0502020204030204" pitchFamily="34" charset="0"/>
              </a:rPr>
              <a:t>, Constantine S. Tam</a:t>
            </a:r>
            <a:r>
              <a:rPr lang="en-US" sz="1600" baseline="30000"/>
              <a:t>20</a:t>
            </a:r>
            <a:r>
              <a:rPr lang="en-US" sz="1600">
                <a:effectLst/>
                <a:latin typeface="Arial" panose="020B0604020202020204" pitchFamily="34" charset="0"/>
                <a:ea typeface="Calibri" panose="020F0502020204030204" pitchFamily="34" charset="0"/>
              </a:rPr>
              <a:t>, John F. Seymour</a:t>
            </a:r>
            <a:r>
              <a:rPr lang="en-US" sz="1600" baseline="30000"/>
              <a:t>20</a:t>
            </a:r>
            <a:r>
              <a:rPr lang="en-US" sz="1600">
                <a:effectLst/>
                <a:latin typeface="Arial" panose="020B0604020202020204" pitchFamily="34" charset="0"/>
                <a:ea typeface="Calibri" panose="020F0502020204030204" pitchFamily="34" charset="0"/>
              </a:rPr>
              <a:t>, Joanna M. Rhodes</a:t>
            </a:r>
            <a:r>
              <a:rPr lang="en-US" sz="1600" baseline="30000"/>
              <a:t>21</a:t>
            </a:r>
            <a:r>
              <a:rPr lang="en-US" sz="1600">
                <a:effectLst/>
                <a:latin typeface="Arial" panose="020B0604020202020204" pitchFamily="34" charset="0"/>
                <a:ea typeface="Calibri" panose="020F0502020204030204" pitchFamily="34" charset="0"/>
              </a:rPr>
              <a:t>, Julie Vose</a:t>
            </a:r>
            <a:r>
              <a:rPr lang="en-US" sz="1600" baseline="30000"/>
              <a:t>22</a:t>
            </a:r>
            <a:r>
              <a:rPr lang="en-US" sz="1600">
                <a:effectLst/>
                <a:latin typeface="Arial" panose="020B0604020202020204" pitchFamily="34" charset="0"/>
                <a:ea typeface="Calibri" panose="020F0502020204030204" pitchFamily="34" charset="0"/>
              </a:rPr>
              <a:t>, Matthew McKinney</a:t>
            </a:r>
            <a:r>
              <a:rPr lang="en-US" sz="1600" baseline="30000"/>
              <a:t>23</a:t>
            </a:r>
            <a:r>
              <a:rPr lang="en-US" sz="1600">
                <a:effectLst/>
                <a:latin typeface="Arial" panose="020B0604020202020204" pitchFamily="34" charset="0"/>
                <a:ea typeface="Calibri" panose="020F0502020204030204" pitchFamily="34" charset="0"/>
              </a:rPr>
              <a:t>, James N. Gerson</a:t>
            </a:r>
            <a:r>
              <a:rPr lang="en-US" sz="1600" baseline="30000"/>
              <a:t>24</a:t>
            </a:r>
            <a:r>
              <a:rPr lang="en-US" sz="1600">
                <a:effectLst/>
                <a:latin typeface="Arial" panose="020B0604020202020204" pitchFamily="34" charset="0"/>
                <a:ea typeface="Calibri" panose="020F0502020204030204" pitchFamily="34" charset="0"/>
              </a:rPr>
              <a:t>, Minal A. Barve</a:t>
            </a:r>
            <a:r>
              <a:rPr lang="en-US" sz="1600" baseline="30000"/>
              <a:t>25</a:t>
            </a:r>
            <a:r>
              <a:rPr lang="en-US" sz="1600">
                <a:effectLst/>
                <a:latin typeface="Arial" panose="020B0604020202020204" pitchFamily="34" charset="0"/>
                <a:ea typeface="Calibri" panose="020F0502020204030204" pitchFamily="34" charset="0"/>
              </a:rPr>
              <a:t>, Bryone Kuss</a:t>
            </a:r>
            <a:r>
              <a:rPr lang="en-US" sz="1600" baseline="30000"/>
              <a:t>26</a:t>
            </a:r>
            <a:r>
              <a:rPr lang="en-US" sz="1600">
                <a:effectLst/>
                <a:latin typeface="Arial" panose="020B0604020202020204" pitchFamily="34" charset="0"/>
                <a:ea typeface="Calibri" panose="020F0502020204030204" pitchFamily="34" charset="0"/>
              </a:rPr>
              <a:t>, Youngil Koh</a:t>
            </a:r>
            <a:r>
              <a:rPr lang="en-US" sz="1600" baseline="30000"/>
              <a:t>27</a:t>
            </a:r>
            <a:r>
              <a:rPr lang="en-US" sz="1600">
                <a:effectLst/>
                <a:latin typeface="Arial" panose="020B0604020202020204" pitchFamily="34" charset="0"/>
                <a:ea typeface="Calibri" panose="020F0502020204030204" pitchFamily="34" charset="0"/>
              </a:rPr>
              <a:t>, </a:t>
            </a:r>
            <a:br>
              <a:rPr lang="en-US" sz="1600">
                <a:effectLst/>
                <a:latin typeface="Arial" panose="020B0604020202020204" pitchFamily="34" charset="0"/>
                <a:ea typeface="Calibri" panose="020F0502020204030204" pitchFamily="34" charset="0"/>
              </a:rPr>
            </a:br>
            <a:r>
              <a:rPr lang="en-US" sz="1600">
                <a:effectLst/>
                <a:latin typeface="Arial" panose="020B0604020202020204" pitchFamily="34" charset="0"/>
                <a:ea typeface="Calibri" panose="020F0502020204030204" pitchFamily="34" charset="0"/>
              </a:rPr>
              <a:t>Wei Gao</a:t>
            </a:r>
            <a:r>
              <a:rPr lang="en-US" sz="1600" baseline="30000"/>
              <a:t>28</a:t>
            </a:r>
            <a:r>
              <a:rPr lang="en-US" sz="1600">
                <a:effectLst/>
                <a:latin typeface="Arial" panose="020B0604020202020204" pitchFamily="34" charset="0"/>
                <a:ea typeface="Calibri" panose="020F0502020204030204" pitchFamily="34" charset="0"/>
              </a:rPr>
              <a:t>,  Amy S. Ruppert</a:t>
            </a:r>
            <a:r>
              <a:rPr lang="en-US" sz="1600" baseline="30000"/>
              <a:t>28</a:t>
            </a:r>
            <a:r>
              <a:rPr lang="en-US" sz="1600">
                <a:effectLst/>
                <a:latin typeface="Arial" panose="020B0604020202020204" pitchFamily="34" charset="0"/>
                <a:ea typeface="Calibri" panose="020F0502020204030204" pitchFamily="34" charset="0"/>
              </a:rPr>
              <a:t>, Richard A. Walgren</a:t>
            </a:r>
            <a:r>
              <a:rPr lang="en-US" sz="1600" baseline="30000"/>
              <a:t>29</a:t>
            </a:r>
            <a:r>
              <a:rPr lang="en-US" sz="1600">
                <a:effectLst/>
                <a:latin typeface="Arial" panose="020B0604020202020204" pitchFamily="34" charset="0"/>
                <a:ea typeface="Calibri" panose="020F0502020204030204" pitchFamily="34" charset="0"/>
              </a:rPr>
              <a:t>, Donald E. Tsai</a:t>
            </a:r>
            <a:r>
              <a:rPr lang="en-US" sz="1600" baseline="30000"/>
              <a:t>29</a:t>
            </a:r>
            <a:r>
              <a:rPr lang="en-US" sz="1600">
                <a:effectLst/>
                <a:latin typeface="Arial" panose="020B0604020202020204" pitchFamily="34" charset="0"/>
                <a:ea typeface="Calibri" panose="020F0502020204030204" pitchFamily="34" charset="0"/>
              </a:rPr>
              <a:t>, Binoj Nair</a:t>
            </a:r>
            <a:r>
              <a:rPr lang="en-US" sz="1600" baseline="30000"/>
              <a:t>29</a:t>
            </a:r>
            <a:r>
              <a:rPr lang="en-US" sz="1600">
                <a:effectLst/>
                <a:latin typeface="Arial" panose="020B0604020202020204" pitchFamily="34" charset="0"/>
                <a:ea typeface="Calibri" panose="020F0502020204030204" pitchFamily="34" charset="0"/>
              </a:rPr>
              <a:t>, Katherine Bao</a:t>
            </a:r>
            <a:r>
              <a:rPr lang="en-US" sz="1600" baseline="30000"/>
              <a:t>29</a:t>
            </a:r>
            <a:r>
              <a:rPr lang="en-US" sz="1600">
                <a:effectLst/>
                <a:latin typeface="Arial" panose="020B0604020202020204" pitchFamily="34" charset="0"/>
                <a:ea typeface="Calibri" panose="020F0502020204030204" pitchFamily="34" charset="0"/>
              </a:rPr>
              <a:t>, Anthony R. Mato</a:t>
            </a:r>
            <a:r>
              <a:rPr lang="en-US" sz="1600" baseline="30000"/>
              <a:t>2</a:t>
            </a:r>
            <a:r>
              <a:rPr lang="en-US" sz="1600">
                <a:effectLst/>
                <a:latin typeface="Arial" panose="020B0604020202020204" pitchFamily="34" charset="0"/>
                <a:ea typeface="Calibri" panose="020F0502020204030204" pitchFamily="34" charset="0"/>
              </a:rPr>
              <a:t>, </a:t>
            </a:r>
            <a:br>
              <a:rPr lang="en-US" sz="1600">
                <a:effectLst/>
                <a:latin typeface="Arial" panose="020B0604020202020204" pitchFamily="34" charset="0"/>
                <a:ea typeface="Calibri" panose="020F0502020204030204" pitchFamily="34" charset="0"/>
              </a:rPr>
            </a:br>
            <a:r>
              <a:rPr lang="en-US" sz="1600">
                <a:effectLst/>
                <a:latin typeface="Arial" panose="020B0604020202020204" pitchFamily="34" charset="0"/>
                <a:ea typeface="Calibri" panose="020F0502020204030204" pitchFamily="34" charset="0"/>
              </a:rPr>
              <a:t>Chan Y. Cheah</a:t>
            </a:r>
            <a:r>
              <a:rPr lang="en-US" sz="1600" baseline="30000"/>
              <a:t>30</a:t>
            </a:r>
          </a:p>
          <a:p>
            <a:endParaRPr lang="en-US" sz="1400" b="1" baseline="30000">
              <a:effectLst/>
              <a:latin typeface="Arial" panose="020B0604020202020204" pitchFamily="34" charset="0"/>
              <a:ea typeface="Calibri" panose="020F0502020204030204" pitchFamily="34" charset="0"/>
            </a:endParaRPr>
          </a:p>
          <a:p>
            <a:endParaRPr lang="en-US" sz="1400" b="1" baseline="30000">
              <a:effectLst/>
              <a:latin typeface="Arial" panose="020B0604020202020204" pitchFamily="34" charset="0"/>
              <a:ea typeface="Calibri" panose="020F0502020204030204" pitchFamily="34" charset="0"/>
            </a:endParaRPr>
          </a:p>
          <a:p>
            <a:r>
              <a:rPr lang="en-US" sz="800" baseline="30000">
                <a:effectLst/>
                <a:latin typeface="Arial" panose="020B0604020202020204" pitchFamily="34" charset="0"/>
                <a:ea typeface="Calibri" panose="020F0502020204030204" pitchFamily="34" charset="0"/>
              </a:rPr>
              <a:t>1</a:t>
            </a:r>
            <a:r>
              <a:rPr lang="en-US" sz="800">
                <a:effectLst/>
                <a:latin typeface="Arial" panose="020B0604020202020204" pitchFamily="34" charset="0"/>
                <a:ea typeface="Calibri" panose="020F0502020204030204" pitchFamily="34" charset="0"/>
              </a:rPr>
              <a:t>Università Vita-Salute San Raffaele and IRCCS Ospedale San Raffaele, Milan, Italy; </a:t>
            </a:r>
            <a:r>
              <a:rPr lang="en-US" sz="800" baseline="30000"/>
              <a:t>2</a:t>
            </a:r>
            <a:r>
              <a:rPr lang="en-US" sz="800">
                <a:effectLst/>
                <a:latin typeface="Arial" panose="020B0604020202020204" pitchFamily="34" charset="0"/>
                <a:ea typeface="Calibri" panose="020F0502020204030204" pitchFamily="34" charset="0"/>
              </a:rPr>
              <a:t>Memorial Sloan Kettering Cancer Center, New York, NY, USA; </a:t>
            </a:r>
            <a:r>
              <a:rPr lang="en-US" sz="800" baseline="30000"/>
              <a:t>3</a:t>
            </a:r>
            <a:r>
              <a:rPr lang="en-US" sz="800">
                <a:effectLst/>
                <a:latin typeface="Arial" panose="020B0604020202020204" pitchFamily="34" charset="0"/>
                <a:ea typeface="Calibri" panose="020F0502020204030204" pitchFamily="34" charset="0"/>
              </a:rPr>
              <a:t>Florida Cancer Specialists,  Sarah Cannon Research Institute, Sarasota, FL, USA; </a:t>
            </a:r>
            <a:r>
              <a:rPr lang="en-US" sz="800" baseline="30000"/>
              <a:t>4</a:t>
            </a:r>
            <a:r>
              <a:rPr lang="en-US" sz="800">
                <a:effectLst/>
                <a:latin typeface="Arial" panose="020B0604020202020204" pitchFamily="34" charset="0"/>
                <a:ea typeface="Calibri" panose="020F0502020204030204" pitchFamily="34" charset="0"/>
              </a:rPr>
              <a:t>Churchill Cancer Center, Oxford University Hospitals NHS Foundation Trust, Oxford, UK; </a:t>
            </a:r>
            <a:r>
              <a:rPr lang="en-US" sz="800" baseline="30000"/>
              <a:t>5</a:t>
            </a:r>
            <a:r>
              <a:rPr lang="en-US" sz="800">
                <a:effectLst/>
                <a:latin typeface="Arial" panose="020B0604020202020204" pitchFamily="34" charset="0"/>
                <a:ea typeface="Calibri" panose="020F0502020204030204" pitchFamily="34" charset="0"/>
              </a:rPr>
              <a:t>Maria Sklodowska-Curie National  Institute of Oncology, Krakow, Poland; </a:t>
            </a:r>
            <a:r>
              <a:rPr lang="en-US" sz="800" baseline="30000"/>
              <a:t>6</a:t>
            </a:r>
            <a:r>
              <a:rPr lang="en-US" sz="800">
                <a:effectLst/>
                <a:latin typeface="Arial" panose="020B0604020202020204" pitchFamily="34" charset="0"/>
                <a:ea typeface="Calibri" panose="020F0502020204030204" pitchFamily="34" charset="0"/>
              </a:rPr>
              <a:t>Plymouth Hospitals NHS Trust - Derriford Hospital, Plymouth, UK; </a:t>
            </a:r>
            <a:r>
              <a:rPr lang="en-US" sz="800" baseline="30000"/>
              <a:t>7</a:t>
            </a:r>
            <a:r>
              <a:rPr lang="en-US" sz="800">
                <a:effectLst/>
                <a:latin typeface="Arial" panose="020B0604020202020204" pitchFamily="34" charset="0"/>
                <a:ea typeface="Calibri" panose="020F0502020204030204" pitchFamily="34" charset="0"/>
              </a:rPr>
              <a:t>Centre Hospitalier Universitaire de Nantes, Nantes, France; </a:t>
            </a:r>
            <a:r>
              <a:rPr lang="en-US" sz="800" baseline="30000"/>
              <a:t>8</a:t>
            </a:r>
            <a:r>
              <a:rPr lang="en-US" sz="800">
                <a:effectLst/>
                <a:latin typeface="Arial" panose="020B0604020202020204" pitchFamily="34" charset="0"/>
                <a:ea typeface="Calibri" panose="020F0502020204030204" pitchFamily="34" charset="0"/>
              </a:rPr>
              <a:t>Robert H.  Lurie Comprehensive Cancer Center, Feinberg School of Medicine, Northwestern University, Chicago, IL, USA; </a:t>
            </a:r>
            <a:r>
              <a:rPr lang="en-US" sz="800" baseline="30000"/>
              <a:t>9</a:t>
            </a:r>
            <a:r>
              <a:rPr lang="en-US" sz="800">
                <a:effectLst/>
                <a:latin typeface="Arial" panose="020B0604020202020204" pitchFamily="34" charset="0"/>
                <a:ea typeface="Calibri" panose="020F0502020204030204" pitchFamily="34" charset="0"/>
              </a:rPr>
              <a:t>Winship Cancer Institute, Emory University, Atlanta, GA, USA;  </a:t>
            </a:r>
            <a:r>
              <a:rPr lang="en-US" sz="800" baseline="30000"/>
              <a:t>10</a:t>
            </a:r>
            <a:r>
              <a:rPr lang="en-US" sz="800">
                <a:effectLst/>
                <a:latin typeface="Arial" panose="020B0604020202020204" pitchFamily="34" charset="0"/>
                <a:ea typeface="Calibri" panose="020F0502020204030204" pitchFamily="34" charset="0"/>
              </a:rPr>
              <a:t>Swedish Cancer Institute, Seattle, WA, USA; </a:t>
            </a:r>
            <a:r>
              <a:rPr lang="en-US" sz="800" baseline="30000"/>
              <a:t>11</a:t>
            </a:r>
            <a:r>
              <a:rPr lang="en-US" sz="800">
                <a:effectLst/>
                <a:latin typeface="Arial" panose="020B0604020202020204" pitchFamily="34" charset="0"/>
                <a:ea typeface="Calibri" panose="020F0502020204030204" pitchFamily="34" charset="0"/>
              </a:rPr>
              <a:t>Dana-Farber Cancer Institute and Harvard Medical School, Boston, MA, USA; </a:t>
            </a:r>
            <a:r>
              <a:rPr lang="en-US" sz="800" baseline="30000"/>
              <a:t>12</a:t>
            </a:r>
            <a:r>
              <a:rPr lang="en-US" sz="800">
                <a:effectLst/>
                <a:latin typeface="Arial" panose="020B0604020202020204" pitchFamily="34" charset="0"/>
                <a:ea typeface="Calibri" panose="020F0502020204030204" pitchFamily="34" charset="0"/>
              </a:rPr>
              <a:t>Department of Haematology, St. James’s University  Hospital, Leeds, UK; </a:t>
            </a:r>
            <a:r>
              <a:rPr lang="en-US" sz="800" baseline="30000"/>
              <a:t>13</a:t>
            </a:r>
            <a:r>
              <a:rPr lang="en-US" sz="800">
                <a:effectLst/>
                <a:latin typeface="Arial" panose="020B0604020202020204" pitchFamily="34" charset="0"/>
                <a:ea typeface="Calibri" panose="020F0502020204030204" pitchFamily="34" charset="0"/>
              </a:rPr>
              <a:t>Institute of Hematology and Transfusion Medicine, Warsaw, Poland; </a:t>
            </a:r>
            <a:r>
              <a:rPr lang="en-US" sz="800" baseline="30000"/>
              <a:t>14</a:t>
            </a:r>
            <a:r>
              <a:rPr lang="en-US" sz="800">
                <a:effectLst/>
                <a:latin typeface="Arial" panose="020B0604020202020204" pitchFamily="34" charset="0"/>
                <a:ea typeface="Calibri" panose="020F0502020204030204" pitchFamily="34" charset="0"/>
              </a:rPr>
              <a:t>The University of Kansas Cancer Center, Kansas City, KS, USA; </a:t>
            </a:r>
            <a:r>
              <a:rPr lang="en-US" sz="800" baseline="30000"/>
              <a:t>15</a:t>
            </a:r>
            <a:r>
              <a:rPr lang="en-US" sz="800">
                <a:effectLst/>
                <a:latin typeface="Arial" panose="020B0604020202020204" pitchFamily="34" charset="0"/>
                <a:ea typeface="Calibri" panose="020F0502020204030204" pitchFamily="34" charset="0"/>
              </a:rPr>
              <a:t>Fred Hutchinson  Cancer Center, University of Washington, Seattle, WA, USA; </a:t>
            </a:r>
            <a:r>
              <a:rPr lang="en-US" sz="800" baseline="30000">
                <a:effectLst/>
                <a:latin typeface="Arial" panose="020B0604020202020204" pitchFamily="34" charset="0"/>
                <a:ea typeface="Calibri" panose="020F0502020204030204" pitchFamily="34" charset="0"/>
              </a:rPr>
              <a:t>16</a:t>
            </a:r>
            <a:r>
              <a:rPr lang="en-US" sz="800">
                <a:effectLst/>
                <a:latin typeface="Arial" panose="020B0604020202020204" pitchFamily="34" charset="0"/>
                <a:ea typeface="Calibri" panose="020F0502020204030204" pitchFamily="34" charset="0"/>
              </a:rPr>
              <a:t>University of California San Francisco Medical Center, San Francisco, CA, USA; </a:t>
            </a:r>
            <a:r>
              <a:rPr lang="en-US" sz="800" baseline="30000"/>
              <a:t>17</a:t>
            </a:r>
            <a:r>
              <a:rPr lang="en-US" sz="800">
                <a:effectLst/>
                <a:latin typeface="Arial" panose="020B0604020202020204" pitchFamily="34" charset="0"/>
                <a:ea typeface="Calibri" panose="020F0502020204030204" pitchFamily="34" charset="0"/>
              </a:rPr>
              <a:t>University of Texas, MD Anderson  Cancer Center, Houston, TX, USA; </a:t>
            </a:r>
            <a:r>
              <a:rPr lang="en-US" sz="800" baseline="30000"/>
              <a:t>18</a:t>
            </a:r>
            <a:r>
              <a:rPr lang="en-US" sz="800">
                <a:effectLst/>
                <a:latin typeface="Arial" panose="020B0604020202020204" pitchFamily="34" charset="0"/>
                <a:ea typeface="Calibri" panose="020F0502020204030204" pitchFamily="34" charset="0"/>
              </a:rPr>
              <a:t>National Cancer Center Hospital, Tokyo, Japan; </a:t>
            </a:r>
            <a:r>
              <a:rPr lang="en-US" sz="800" baseline="30000"/>
              <a:t>19</a:t>
            </a:r>
            <a:r>
              <a:rPr lang="en-US" sz="800">
                <a:effectLst/>
                <a:latin typeface="Arial" panose="020B0604020202020204" pitchFamily="34" charset="0"/>
                <a:ea typeface="Calibri" panose="020F0502020204030204" pitchFamily="34" charset="0"/>
              </a:rPr>
              <a:t>National Hospital Organization Nagoya Medical Center, Nagoya, Japan; </a:t>
            </a:r>
            <a:r>
              <a:rPr lang="en-US" sz="800" baseline="30000"/>
              <a:t>20</a:t>
            </a:r>
            <a:r>
              <a:rPr lang="en-US" sz="800">
                <a:effectLst/>
                <a:latin typeface="Arial" panose="020B0604020202020204" pitchFamily="34" charset="0"/>
                <a:ea typeface="Calibri" panose="020F0502020204030204" pitchFamily="34" charset="0"/>
              </a:rPr>
              <a:t>Peter MacCallum  Cancer Center, Royal Melbourne Hospital, University of Melbourne, Melbourne, Australia; </a:t>
            </a:r>
            <a:r>
              <a:rPr lang="en-US" sz="800" baseline="30000"/>
              <a:t>21</a:t>
            </a:r>
            <a:r>
              <a:rPr lang="en-US" sz="800">
                <a:effectLst/>
                <a:latin typeface="Arial" panose="020B0604020202020204" pitchFamily="34" charset="0"/>
                <a:ea typeface="Calibri" panose="020F0502020204030204" pitchFamily="34" charset="0"/>
              </a:rPr>
              <a:t>Northwell Health Cancer Institute, New Hyde Park, NY, USA; </a:t>
            </a:r>
            <a:r>
              <a:rPr lang="en-US" sz="800" baseline="30000"/>
              <a:t>22</a:t>
            </a:r>
            <a:r>
              <a:rPr lang="en-US" sz="800">
                <a:effectLst/>
                <a:latin typeface="Arial" panose="020B0604020202020204" pitchFamily="34" charset="0"/>
                <a:ea typeface="Calibri" panose="020F0502020204030204" pitchFamily="34" charset="0"/>
              </a:rPr>
              <a:t>University of Nebraska  Medical Center, Omaha, NE, USA; </a:t>
            </a:r>
            <a:r>
              <a:rPr lang="en-US" sz="800" baseline="30000"/>
              <a:t>23</a:t>
            </a:r>
            <a:r>
              <a:rPr lang="en-US" sz="800">
                <a:effectLst/>
                <a:latin typeface="Arial" panose="020B0604020202020204" pitchFamily="34" charset="0"/>
                <a:ea typeface="Calibri" panose="020F0502020204030204" pitchFamily="34" charset="0"/>
              </a:rPr>
              <a:t>Duke Cancer Institute, Durham, NC, USA; </a:t>
            </a:r>
            <a:r>
              <a:rPr lang="en-US" sz="800" baseline="30000"/>
              <a:t>24</a:t>
            </a:r>
            <a:r>
              <a:rPr lang="en-US" sz="800">
                <a:effectLst/>
                <a:latin typeface="Arial" panose="020B0604020202020204" pitchFamily="34" charset="0"/>
                <a:ea typeface="Calibri" panose="020F0502020204030204" pitchFamily="34" charset="0"/>
              </a:rPr>
              <a:t>Lymphoma Program, Abramson Cancer Center, University of Pennsylvania, Philadelphia, USA;  </a:t>
            </a:r>
            <a:r>
              <a:rPr lang="en-US" sz="800" baseline="30000"/>
              <a:t>25</a:t>
            </a:r>
            <a:r>
              <a:rPr lang="en-US" sz="800">
                <a:effectLst/>
                <a:latin typeface="Arial" panose="020B0604020202020204" pitchFamily="34" charset="0"/>
                <a:ea typeface="Calibri" panose="020F0502020204030204" pitchFamily="34" charset="0"/>
              </a:rPr>
              <a:t>Mary Crowley Cancer Research Center, Dallas, TX, USA; </a:t>
            </a:r>
            <a:r>
              <a:rPr lang="en-US" sz="800" baseline="30000"/>
              <a:t>26</a:t>
            </a:r>
            <a:r>
              <a:rPr lang="en-US" sz="800">
                <a:effectLst/>
                <a:latin typeface="Arial" panose="020B0604020202020204" pitchFamily="34" charset="0"/>
                <a:ea typeface="Calibri" panose="020F0502020204030204" pitchFamily="34" charset="0"/>
              </a:rPr>
              <a:t>Flinders University Medical Centre, Bedford Park, Australia; </a:t>
            </a:r>
            <a:r>
              <a:rPr lang="en-US" sz="800" baseline="30000"/>
              <a:t>27</a:t>
            </a:r>
            <a:r>
              <a:rPr lang="en-US" sz="800">
                <a:effectLst/>
                <a:latin typeface="Arial" panose="020B0604020202020204" pitchFamily="34" charset="0"/>
                <a:ea typeface="Calibri" panose="020F0502020204030204" pitchFamily="34" charset="0"/>
              </a:rPr>
              <a:t>Seoul National University Hospital, Seoul, South Korea;  </a:t>
            </a:r>
            <a:r>
              <a:rPr lang="en-US" sz="800" baseline="30000"/>
              <a:t>28</a:t>
            </a:r>
            <a:r>
              <a:rPr lang="en-US" sz="800">
                <a:effectLst/>
                <a:latin typeface="Arial" panose="020B0604020202020204" pitchFamily="34" charset="0"/>
                <a:ea typeface="Calibri" panose="020F0502020204030204" pitchFamily="34" charset="0"/>
              </a:rPr>
              <a:t>Eli Lilly and Company, Indianapolis, IN, USA; </a:t>
            </a:r>
            <a:r>
              <a:rPr lang="en-US" sz="800" baseline="30000"/>
              <a:t>29</a:t>
            </a:r>
            <a:r>
              <a:rPr lang="en-US" sz="800">
                <a:effectLst/>
                <a:latin typeface="Arial" panose="020B0604020202020204" pitchFamily="34" charset="0"/>
                <a:ea typeface="Calibri" panose="020F0502020204030204" pitchFamily="34" charset="0"/>
              </a:rPr>
              <a:t>Loxo@Lilly, Indianapolis, IN, USA; </a:t>
            </a:r>
            <a:r>
              <a:rPr lang="en-US" sz="800" baseline="30000"/>
              <a:t>30</a:t>
            </a:r>
            <a:r>
              <a:rPr lang="en-US" sz="800">
                <a:effectLst/>
                <a:latin typeface="Arial" panose="020B0604020202020204" pitchFamily="34" charset="0"/>
                <a:ea typeface="Calibri" panose="020F0502020204030204" pitchFamily="34" charset="0"/>
              </a:rPr>
              <a:t>Linear Clinical Research and Sir Charles Gairdner Hospital, Perth, Australia</a:t>
            </a:r>
          </a:p>
        </p:txBody>
      </p:sp>
      <p:sp>
        <p:nvSpPr>
          <p:cNvPr id="5" name="Subtitle 4">
            <a:extLst>
              <a:ext uri="{FF2B5EF4-FFF2-40B4-BE49-F238E27FC236}">
                <a16:creationId xmlns:a16="http://schemas.microsoft.com/office/drawing/2014/main" id="{E62962EC-1719-0315-560B-CFB41198FA97}"/>
              </a:ext>
            </a:extLst>
          </p:cNvPr>
          <p:cNvSpPr>
            <a:spLocks noGrp="1"/>
          </p:cNvSpPr>
          <p:nvPr>
            <p:ph type="body" sz="quarter" idx="10"/>
          </p:nvPr>
        </p:nvSpPr>
        <p:spPr>
          <a:xfrm>
            <a:off x="2925570" y="6432549"/>
            <a:ext cx="6915116" cy="271633"/>
          </a:xfrm>
        </p:spPr>
        <p:txBody>
          <a:bodyPr>
            <a:normAutofit fontScale="85000" lnSpcReduction="10000"/>
          </a:bodyPr>
          <a:lstStyle/>
          <a:p>
            <a:r>
              <a:rPr lang="en-US" sz="1400"/>
              <a:t>Presented at the EHA2023 Hybrid Congress; June 08-11, 2023; Frankfurt, Germany (Abstract P1108)</a:t>
            </a:r>
          </a:p>
        </p:txBody>
      </p:sp>
      <p:sp>
        <p:nvSpPr>
          <p:cNvPr id="6" name="Slide Number Placeholder 4">
            <a:extLst>
              <a:ext uri="{FF2B5EF4-FFF2-40B4-BE49-F238E27FC236}">
                <a16:creationId xmlns:a16="http://schemas.microsoft.com/office/drawing/2014/main" id="{FA690A4C-F8F4-AB95-2886-467D9177E7BD}"/>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algn="ctr">
              <a:defRPr sz="1000">
                <a:solidFill>
                  <a:schemeClr val="bg2"/>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34337312"/>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BD10D-2DC9-838D-6C41-1D96A915D503}"/>
            </a:ext>
          </a:extLst>
        </p:cNvPr>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B1F1B3C-2A70-F46E-5638-5BEF981CC4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5" name="Title 4">
            <a:extLst>
              <a:ext uri="{FF2B5EF4-FFF2-40B4-BE49-F238E27FC236}">
                <a16:creationId xmlns:a16="http://schemas.microsoft.com/office/drawing/2014/main" id="{01D3C28D-4F7A-F975-AA0C-5782D25C7F57}"/>
              </a:ext>
            </a:extLst>
          </p:cNvPr>
          <p:cNvSpPr>
            <a:spLocks noGrp="1"/>
          </p:cNvSpPr>
          <p:nvPr>
            <p:ph type="ctrTitle"/>
          </p:nvPr>
        </p:nvSpPr>
        <p:spPr/>
        <p:txBody>
          <a:bodyPr/>
          <a:lstStyle/>
          <a:p>
            <a:r>
              <a:rPr lang="en-US"/>
              <a:t>Phase 1/2 BRUIN study: Design, eligibility and enrollment</a:t>
            </a:r>
            <a:endParaRPr lang="en-GB"/>
          </a:p>
        </p:txBody>
      </p:sp>
      <p:sp>
        <p:nvSpPr>
          <p:cNvPr id="3" name="object 2"/>
          <p:cNvSpPr txBox="1">
            <a:spLocks/>
          </p:cNvSpPr>
          <p:nvPr/>
        </p:nvSpPr>
        <p:spPr>
          <a:xfrm>
            <a:off x="2600050" y="1008222"/>
            <a:ext cx="1361686" cy="285691"/>
          </a:xfrm>
          <a:prstGeom prst="rect">
            <a:avLst/>
          </a:prstGeom>
        </p:spPr>
        <p:txBody>
          <a:bodyPr vert="horz" wrap="square" lIns="0" tIns="4353" rIns="0" bIns="0" rtlCol="0">
            <a:spAutoFit/>
          </a:bodyPr>
          <a:lstStyle>
            <a:lvl1pPr>
              <a:defRPr sz="1828" b="1" i="0">
                <a:solidFill>
                  <a:schemeClr val="bg1"/>
                </a:solidFill>
                <a:latin typeface="Arial"/>
                <a:ea typeface="+mj-ea"/>
                <a:cs typeface="Arial"/>
              </a:defRPr>
            </a:lvl1pPr>
          </a:lstStyle>
          <a:p>
            <a:pPr marL="4837" marR="0" lvl="0" indent="0" algn="l" defTabSz="914400" rtl="0" eaLnBrk="1" fontAlgn="auto" latinLnBrk="0" hangingPunct="1">
              <a:lnSpc>
                <a:spcPct val="100000"/>
              </a:lnSpc>
              <a:spcBef>
                <a:spcPts val="35"/>
              </a:spcBef>
              <a:spcAft>
                <a:spcPts val="0"/>
              </a:spcAft>
              <a:buClrTx/>
              <a:buSzTx/>
              <a:buFontTx/>
              <a:buNone/>
              <a:tabLst/>
              <a:defRPr/>
            </a:pPr>
            <a:r>
              <a:rPr kumimoji="0" lang="en-GB" sz="1828" b="1" i="0" u="none" strike="noStrike" kern="0" cap="none" spc="-4" normalizeH="0" baseline="0" noProof="0">
                <a:ln>
                  <a:noFill/>
                </a:ln>
                <a:solidFill>
                  <a:sysClr val="window" lastClr="FFFFFF"/>
                </a:solidFill>
                <a:effectLst/>
                <a:uLnTx/>
                <a:uFillTx/>
                <a:latin typeface="Arial"/>
                <a:ea typeface="+mj-ea"/>
                <a:cs typeface="Arial"/>
              </a:rPr>
              <a:t>Background</a:t>
            </a:r>
          </a:p>
        </p:txBody>
      </p:sp>
      <p:sp>
        <p:nvSpPr>
          <p:cNvPr id="7" name="object 5"/>
          <p:cNvSpPr/>
          <p:nvPr/>
        </p:nvSpPr>
        <p:spPr>
          <a:xfrm>
            <a:off x="8734493" y="1157506"/>
            <a:ext cx="2318317" cy="4573678"/>
          </a:xfrm>
          <a:prstGeom prst="rect">
            <a:avLst/>
          </a:prstGeom>
          <a:blipFill>
            <a:blip r:embed="rId2" cstate="print"/>
            <a:stretch>
              <a:fillRect/>
            </a:stretch>
          </a:blipFill>
        </p:spPr>
        <p:txBody>
          <a:bodyPr wrap="square" lIns="0" tIns="0" rIns="0" bIns="0" rtlCol="0"/>
          <a:lstStyle/>
          <a:p>
            <a:pPr marL="0" marR="0" lvl="0" indent="0" algn="l" defTabSz="348249" rtl="0" eaLnBrk="1" fontAlgn="auto" latinLnBrk="0" hangingPunct="1">
              <a:lnSpc>
                <a:spcPct val="100000"/>
              </a:lnSpc>
              <a:spcBef>
                <a:spcPts val="0"/>
              </a:spcBef>
              <a:spcAft>
                <a:spcPts val="0"/>
              </a:spcAft>
              <a:buClrTx/>
              <a:buSzTx/>
              <a:buFontTx/>
              <a:buNone/>
              <a:tabLst/>
              <a:defRPr/>
            </a:pPr>
            <a:endParaRPr kumimoji="0" sz="686" b="0" i="0" u="none" strike="noStrike" kern="1200" cap="none" spc="0" normalizeH="0" baseline="0" noProof="0">
              <a:ln>
                <a:noFill/>
              </a:ln>
              <a:solidFill>
                <a:prstClr val="black"/>
              </a:solidFill>
              <a:effectLst/>
              <a:uLnTx/>
              <a:uFillTx/>
              <a:latin typeface="Calibri"/>
              <a:cs typeface="+mn-cs"/>
            </a:endParaRPr>
          </a:p>
        </p:txBody>
      </p:sp>
      <p:sp>
        <p:nvSpPr>
          <p:cNvPr id="8" name="object 6"/>
          <p:cNvSpPr/>
          <p:nvPr/>
        </p:nvSpPr>
        <p:spPr>
          <a:xfrm>
            <a:off x="1508760" y="1251756"/>
            <a:ext cx="6334094" cy="4479428"/>
          </a:xfrm>
          <a:prstGeom prst="rect">
            <a:avLst/>
          </a:prstGeom>
          <a:blipFill>
            <a:blip r:embed="rId3" cstate="print"/>
            <a:stretch>
              <a:fillRect/>
            </a:stretch>
          </a:blipFill>
        </p:spPr>
        <p:txBody>
          <a:bodyPr wrap="square" lIns="0" tIns="0" rIns="0" bIns="0" rtlCol="0"/>
          <a:lstStyle/>
          <a:p>
            <a:pPr marL="0" marR="0" lvl="0" indent="0" algn="l" defTabSz="348249" rtl="0" eaLnBrk="1" fontAlgn="auto" latinLnBrk="0" hangingPunct="1">
              <a:lnSpc>
                <a:spcPct val="100000"/>
              </a:lnSpc>
              <a:spcBef>
                <a:spcPts val="0"/>
              </a:spcBef>
              <a:spcAft>
                <a:spcPts val="0"/>
              </a:spcAft>
              <a:buClrTx/>
              <a:buSzTx/>
              <a:buFontTx/>
              <a:buNone/>
              <a:tabLst/>
              <a:defRPr/>
            </a:pPr>
            <a:endParaRPr kumimoji="0" sz="686" b="0" i="0" u="none" strike="noStrike" kern="1200" cap="none" spc="0" normalizeH="0" baseline="0" noProof="0">
              <a:ln>
                <a:noFill/>
              </a:ln>
              <a:solidFill>
                <a:prstClr val="black"/>
              </a:solidFill>
              <a:effectLst/>
              <a:uLnTx/>
              <a:uFillTx/>
              <a:latin typeface="Calibri"/>
              <a:cs typeface="+mn-cs"/>
            </a:endParaRPr>
          </a:p>
        </p:txBody>
      </p:sp>
      <p:sp>
        <p:nvSpPr>
          <p:cNvPr id="9" name="object 8"/>
          <p:cNvSpPr txBox="1">
            <a:spLocks/>
          </p:cNvSpPr>
          <p:nvPr/>
        </p:nvSpPr>
        <p:spPr>
          <a:xfrm>
            <a:off x="2363929" y="3429838"/>
            <a:ext cx="533952" cy="96301"/>
          </a:xfrm>
          <a:prstGeom prst="rect">
            <a:avLst/>
          </a:prstGeom>
        </p:spPr>
        <p:txBody>
          <a:bodyPr vert="horz" wrap="square" lIns="0" tIns="2660" rIns="0" bIns="0" rtlCol="0">
            <a:spAutoFit/>
          </a:bodyPr>
          <a:lstStyle>
            <a:defPPr>
              <a:defRPr lang="en-US"/>
            </a:defPPr>
            <a:lvl1pPr algn="l" defTabSz="457200" rtl="0" fontAlgn="base">
              <a:spcBef>
                <a:spcPct val="0"/>
              </a:spcBef>
              <a:spcAft>
                <a:spcPct val="0"/>
              </a:spcAft>
              <a:defRPr sz="304" b="0" i="0" kern="1200">
                <a:solidFill>
                  <a:schemeClr val="bg1"/>
                </a:solidFill>
                <a:latin typeface="Arial"/>
                <a:ea typeface="Geneva" charset="0"/>
                <a:cs typeface="Arial"/>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4837" marR="0" lvl="0" indent="0" algn="l" defTabSz="348249" rtl="0" eaLnBrk="1" fontAlgn="auto" latinLnBrk="0" hangingPunct="1">
              <a:lnSpc>
                <a:spcPct val="100000"/>
              </a:lnSpc>
              <a:spcBef>
                <a:spcPts val="21"/>
              </a:spcBef>
              <a:spcAft>
                <a:spcPts val="0"/>
              </a:spcAft>
              <a:buClrTx/>
              <a:buSzTx/>
              <a:buFontTx/>
              <a:buNone/>
              <a:tabLst/>
              <a:defRPr/>
            </a:pPr>
            <a:r>
              <a:rPr kumimoji="0" lang="en-GB" sz="304" b="0" i="0" u="none" strike="noStrike" kern="1200" cap="none" spc="2" normalizeH="0" baseline="0" noProof="0">
                <a:ln>
                  <a:noFill/>
                </a:ln>
                <a:solidFill>
                  <a:prstClr val="white"/>
                </a:solidFill>
                <a:effectLst/>
                <a:uLnTx/>
                <a:uFillTx/>
                <a:latin typeface="Arial"/>
                <a:cs typeface="Arial"/>
              </a:rPr>
              <a:t>Scarfò, </a:t>
            </a:r>
            <a:r>
              <a:rPr kumimoji="0" lang="en-GB" sz="304" b="0" i="0" u="none" strike="noStrike" kern="1200" cap="none" spc="4" normalizeH="0" baseline="0" noProof="0">
                <a:ln>
                  <a:noFill/>
                </a:ln>
                <a:solidFill>
                  <a:prstClr val="white"/>
                </a:solidFill>
                <a:effectLst/>
                <a:uLnTx/>
                <a:uFillTx/>
                <a:latin typeface="Arial"/>
                <a:cs typeface="Arial"/>
              </a:rPr>
              <a:t>et al.; </a:t>
            </a:r>
            <a:r>
              <a:rPr kumimoji="0" lang="en-GB" sz="304" b="0" i="0" u="none" strike="noStrike" kern="1200" cap="none" spc="8" normalizeH="0" baseline="0" noProof="0">
                <a:ln>
                  <a:noFill/>
                </a:ln>
                <a:solidFill>
                  <a:prstClr val="white"/>
                </a:solidFill>
                <a:effectLst/>
                <a:uLnTx/>
                <a:uFillTx/>
                <a:latin typeface="Arial"/>
                <a:cs typeface="Arial"/>
              </a:rPr>
              <a:t>EHA </a:t>
            </a:r>
            <a:r>
              <a:rPr kumimoji="0" lang="en-GB" sz="304" b="0" i="0" u="none" strike="noStrike" kern="1200" cap="none" spc="6" normalizeH="0" baseline="0" noProof="0">
                <a:ln>
                  <a:noFill/>
                </a:ln>
                <a:solidFill>
                  <a:prstClr val="white"/>
                </a:solidFill>
                <a:effectLst/>
                <a:uLnTx/>
                <a:uFillTx/>
                <a:latin typeface="Arial"/>
                <a:cs typeface="Arial"/>
              </a:rPr>
              <a:t>2023 (Lead: Jonathon</a:t>
            </a:r>
            <a:r>
              <a:rPr kumimoji="0" lang="en-GB" sz="304" b="0" i="0" u="none" strike="noStrike" kern="1200" cap="none" spc="-46" normalizeH="0" baseline="0" noProof="0">
                <a:ln>
                  <a:noFill/>
                </a:ln>
                <a:solidFill>
                  <a:prstClr val="white"/>
                </a:solidFill>
                <a:effectLst/>
                <a:uLnTx/>
                <a:uFillTx/>
                <a:latin typeface="Arial"/>
                <a:cs typeface="Arial"/>
              </a:rPr>
              <a:t> </a:t>
            </a:r>
            <a:r>
              <a:rPr kumimoji="0" lang="en-GB" sz="304" b="0" i="0" u="none" strike="noStrike" kern="1200" cap="none" spc="6" normalizeH="0" baseline="0" noProof="0">
                <a:ln>
                  <a:noFill/>
                </a:ln>
                <a:solidFill>
                  <a:prstClr val="white"/>
                </a:solidFill>
                <a:effectLst/>
                <a:uLnTx/>
                <a:uFillTx/>
                <a:latin typeface="Arial"/>
                <a:cs typeface="Arial"/>
              </a:rPr>
              <a:t>Cohen]</a:t>
            </a:r>
          </a:p>
        </p:txBody>
      </p:sp>
      <p:sp>
        <p:nvSpPr>
          <p:cNvPr id="10" name="TextBox 9">
            <a:extLst>
              <a:ext uri="{FF2B5EF4-FFF2-40B4-BE49-F238E27FC236}">
                <a16:creationId xmlns:a16="http://schemas.microsoft.com/office/drawing/2014/main" id="{E3CEDD54-98A1-5EE5-B35A-8141CE487CCE}"/>
              </a:ext>
            </a:extLst>
          </p:cNvPr>
          <p:cNvSpPr txBox="1"/>
          <p:nvPr/>
        </p:nvSpPr>
        <p:spPr>
          <a:xfrm>
            <a:off x="883579" y="5866285"/>
            <a:ext cx="1059464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Data cutoff date: 29 July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Arial"/>
                <a:sym typeface="Arial"/>
              </a:rPr>
              <a:t>a</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Other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includes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DLBCL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Richter transformation, FL,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MZL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B-</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PLL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Hairy Cell Leukemia,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PCNSL</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and other transformation</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cBTKi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covalent Bruton’s tyrosine kinase inhibitor; </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CLL, chronic lymphocytic leukemia; </a:t>
            </a:r>
            <a:r>
              <a:rPr kumimoji="0" lang="en-US" sz="900" b="0" i="0" u="none" strike="noStrike" kern="1200" cap="none" spc="0" normalizeH="0" baseline="0" noProof="0" err="1">
                <a:ln>
                  <a:noFill/>
                </a:ln>
                <a:solidFill>
                  <a:srgbClr val="283349"/>
                </a:solidFill>
                <a:effectLst/>
                <a:uLnTx/>
                <a:uFillTx/>
                <a:latin typeface="Arial" panose="020B0604020202020204"/>
                <a:cs typeface="Arial"/>
                <a:sym typeface="Arial"/>
              </a:rPr>
              <a:t>DoR</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 duration of response; </a:t>
            </a:r>
            <a:r>
              <a:rPr kumimoji="0" lang="en-US" sz="900" b="0" i="0" u="none" strike="noStrike" kern="1200" cap="none" spc="0" normalizeH="0" baseline="0" noProof="0" err="1">
                <a:ln>
                  <a:noFill/>
                </a:ln>
                <a:solidFill>
                  <a:srgbClr val="283349"/>
                </a:solidFill>
                <a:effectLst/>
                <a:uLnTx/>
                <a:uFillTx/>
                <a:latin typeface="Arial" panose="020B0604020202020204"/>
                <a:cs typeface="Arial"/>
                <a:sym typeface="Arial"/>
              </a:rPr>
              <a:t>ECOG</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 Eastern Cooperative Oncology Group; </a:t>
            </a:r>
            <a:r>
              <a:rPr kumimoji="0" lang="en-US" sz="900" b="0" i="0" u="none" strike="noStrike" kern="1200" cap="none" spc="0" normalizeH="0" baseline="0" noProof="0" err="1">
                <a:ln>
                  <a:noFill/>
                </a:ln>
                <a:solidFill>
                  <a:srgbClr val="283349"/>
                </a:solidFill>
                <a:effectLst/>
                <a:uLnTx/>
                <a:uFillTx/>
                <a:latin typeface="Arial" panose="020B0604020202020204"/>
                <a:cs typeface="Arial"/>
                <a:sym typeface="Arial"/>
              </a:rPr>
              <a:t>IWWM</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 International Workshop on Waldenström’s macroglobulinemia; MCL, mantle cell lymphoma; </a:t>
            </a:r>
            <a:r>
              <a:rPr kumimoji="0" lang="en-US" sz="900" b="0" i="0" u="none" strike="noStrike" kern="1200" cap="none" spc="0" normalizeH="0" baseline="0" noProof="0" err="1">
                <a:ln>
                  <a:noFill/>
                </a:ln>
                <a:solidFill>
                  <a:srgbClr val="283349"/>
                </a:solidFill>
                <a:effectLst/>
                <a:uLnTx/>
                <a:uFillTx/>
                <a:latin typeface="Arial" panose="020B0604020202020204"/>
                <a:cs typeface="Arial"/>
                <a:sym typeface="Arial"/>
              </a:rPr>
              <a:t>MTD</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 maximum tolerated dose; ORR, overall response rate; </a:t>
            </a:r>
            <a:r>
              <a:rPr kumimoji="0" lang="en-US" sz="900" b="0" i="0" u="none" strike="noStrike" kern="1200" cap="none" spc="0" normalizeH="0" baseline="0" noProof="0" err="1">
                <a:ln>
                  <a:noFill/>
                </a:ln>
                <a:solidFill>
                  <a:srgbClr val="283349"/>
                </a:solidFill>
                <a:effectLst/>
                <a:uLnTx/>
                <a:uFillTx/>
                <a:latin typeface="Arial" panose="020B0604020202020204"/>
                <a:cs typeface="Arial"/>
                <a:sym typeface="Arial"/>
              </a:rPr>
              <a:t>QD</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 once daily; SLL, small lymphocytic leukemia; </a:t>
            </a:r>
            <a:b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b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WM, Waldenström’s macroglobulinemia.</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cs typeface="Arial"/>
                <a:sym typeface="Arial"/>
              </a:rPr>
              <a:t>Scarfò L et al. EHA 2023; Abstract P1108.</a:t>
            </a:r>
          </a:p>
        </p:txBody>
      </p:sp>
    </p:spTree>
    <p:extLst>
      <p:ext uri="{BB962C8B-B14F-4D97-AF65-F5344CB8AC3E}">
        <p14:creationId xmlns:p14="http://schemas.microsoft.com/office/powerpoint/2010/main" val="239403561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01389-F25D-DC5A-63EB-A9D5C7AB1BA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F57E03-7863-170F-4DA8-3F5DCCD378F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Arial"/>
              <a:sym typeface="Arial"/>
            </a:endParaRPr>
          </a:p>
        </p:txBody>
      </p:sp>
      <p:sp>
        <p:nvSpPr>
          <p:cNvPr id="4" name="Title 3">
            <a:extLst>
              <a:ext uri="{FF2B5EF4-FFF2-40B4-BE49-F238E27FC236}">
                <a16:creationId xmlns:a16="http://schemas.microsoft.com/office/drawing/2014/main" id="{EB1C0CF1-B624-8C0E-CBC9-DC1764EF8946}"/>
              </a:ext>
            </a:extLst>
          </p:cNvPr>
          <p:cNvSpPr>
            <a:spLocks noGrp="1"/>
          </p:cNvSpPr>
          <p:nvPr>
            <p:ph type="ctrTitle"/>
          </p:nvPr>
        </p:nvSpPr>
        <p:spPr>
          <a:xfrm>
            <a:off x="608130" y="116957"/>
            <a:ext cx="11136829" cy="905449"/>
          </a:xfrm>
        </p:spPr>
        <p:txBody>
          <a:bodyPr/>
          <a:lstStyle/>
          <a:p>
            <a:r>
              <a:rPr lang="en-US" sz="3600"/>
              <a:t>SCAN QR CODE NOW!</a:t>
            </a:r>
            <a:endParaRPr lang="en-GB" sz="3600"/>
          </a:p>
        </p:txBody>
      </p:sp>
      <p:sp>
        <p:nvSpPr>
          <p:cNvPr id="11" name="Rectangle: Rounded Corners 10">
            <a:extLst>
              <a:ext uri="{FF2B5EF4-FFF2-40B4-BE49-F238E27FC236}">
                <a16:creationId xmlns:a16="http://schemas.microsoft.com/office/drawing/2014/main" id="{FA51B3BD-DAE7-E508-C4BC-2851C3A96632}"/>
              </a:ext>
            </a:extLst>
          </p:cNvPr>
          <p:cNvSpPr/>
          <p:nvPr/>
        </p:nvSpPr>
        <p:spPr>
          <a:xfrm>
            <a:off x="3326981" y="2040893"/>
            <a:ext cx="5538038" cy="2985714"/>
          </a:xfrm>
          <a:prstGeom prst="roundRect">
            <a:avLst>
              <a:gd name="adj" fmla="val 2558"/>
            </a:avLst>
          </a:prstGeom>
          <a:solidFill>
            <a:srgbClr val="E7E5E8"/>
          </a:solidFill>
          <a:ln w="19050">
            <a:solidFill>
              <a:srgbClr val="E3283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de-CH" sz="1800" b="1" i="0" u="none" strike="noStrike" kern="1200" cap="none" spc="0" normalizeH="0" baseline="0" noProof="0" err="1">
                <a:ln>
                  <a:noFill/>
                </a:ln>
                <a:solidFill>
                  <a:srgbClr val="283349"/>
                </a:solidFill>
                <a:effectLst/>
                <a:uLnTx/>
                <a:uFillTx/>
                <a:latin typeface="Raleway-Medium"/>
                <a:ea typeface="+mn-ea"/>
                <a:cs typeface="+mn-cs"/>
                <a:sym typeface="Arial"/>
              </a:rPr>
              <a:t>Allows</a:t>
            </a:r>
            <a:r>
              <a:rPr kumimoji="0" lang="de-CH" sz="1800" b="1" i="0" u="none" strike="noStrike" kern="1200" cap="none" spc="0" normalizeH="0" baseline="0" noProof="0">
                <a:ln>
                  <a:noFill/>
                </a:ln>
                <a:solidFill>
                  <a:srgbClr val="283349"/>
                </a:solidFill>
                <a:effectLst/>
                <a:uLnTx/>
                <a:uFillTx/>
                <a:latin typeface="Raleway-Medium"/>
                <a:ea typeface="+mn-ea"/>
                <a:cs typeface="+mn-cs"/>
                <a:sym typeface="Arial"/>
              </a:rPr>
              <a:t> you to:</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Ask your </a:t>
            </a:r>
            <a:r>
              <a:rPr kumimoji="0" lang="de-CH" sz="1400" b="1" i="0" u="none" strike="noStrike" kern="1200" cap="none" spc="0" normalizeH="0" baseline="0" noProof="0" err="1">
                <a:ln>
                  <a:noFill/>
                </a:ln>
                <a:solidFill>
                  <a:srgbClr val="C00000"/>
                </a:solidFill>
                <a:effectLst/>
                <a:uLnTx/>
                <a:uFillTx/>
                <a:latin typeface="Raleway-Medium"/>
                <a:ea typeface="+mn-ea"/>
                <a:cs typeface="+mn-cs"/>
                <a:sym typeface="Arial"/>
              </a:rPr>
              <a:t>questions</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to </a:t>
            </a: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the</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a:t>
            </a: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faculty</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Provide</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your </a:t>
            </a:r>
            <a:r>
              <a:rPr kumimoji="0" lang="de-CH" sz="1400" b="1" i="0" u="none" strike="noStrike" kern="1200" cap="none" spc="0" normalizeH="0" baseline="0" noProof="0" err="1">
                <a:ln>
                  <a:noFill/>
                </a:ln>
                <a:solidFill>
                  <a:srgbClr val="C00000"/>
                </a:solidFill>
                <a:effectLst/>
                <a:uLnTx/>
                <a:uFillTx/>
                <a:latin typeface="Raleway-Medium"/>
                <a:ea typeface="+mn-ea"/>
                <a:cs typeface="+mn-cs"/>
                <a:sym typeface="Arial"/>
              </a:rPr>
              <a:t>feedback</a:t>
            </a:r>
            <a:r>
              <a:rPr kumimoji="0" lang="de-CH" sz="1400" b="1" i="0" u="none" strike="noStrike" kern="1200" cap="none" spc="0" normalizeH="0" baseline="0" noProof="0">
                <a:ln>
                  <a:noFill/>
                </a:ln>
                <a:solidFill>
                  <a:srgbClr val="C00000"/>
                </a:solidFill>
                <a:effectLst/>
                <a:uLnTx/>
                <a:uFillTx/>
                <a:latin typeface="Raleway-Medium"/>
                <a:ea typeface="+mn-ea"/>
                <a:cs typeface="+mn-cs"/>
                <a:sym typeface="Arial"/>
              </a:rPr>
              <a:t> </a:t>
            </a:r>
            <a:r>
              <a:rPr kumimoji="0" lang="en-US" sz="1400" b="0" i="0" u="none" strike="noStrike" kern="1200" cap="none" spc="0" normalizeH="0" baseline="0" noProof="0">
                <a:ln>
                  <a:noFill/>
                </a:ln>
                <a:solidFill>
                  <a:srgbClr val="00001F"/>
                </a:solidFill>
                <a:effectLst/>
                <a:uLnTx/>
                <a:uFillTx/>
                <a:latin typeface="Raleway-Medium"/>
                <a:ea typeface="+mn-ea"/>
                <a:cs typeface="+mn-cs"/>
                <a:sym typeface="Arial"/>
              </a:rPr>
              <a:t>and help BeiGene to better meet your educational needs in the future.</a:t>
            </a:r>
          </a:p>
        </p:txBody>
      </p:sp>
      <p:pic>
        <p:nvPicPr>
          <p:cNvPr id="5" name="Picture 4" descr="A qr code with a red square and black squares&#10;&#10;Description automatically generated">
            <a:extLst>
              <a:ext uri="{FF2B5EF4-FFF2-40B4-BE49-F238E27FC236}">
                <a16:creationId xmlns:a16="http://schemas.microsoft.com/office/drawing/2014/main" id="{B73A83D3-5DDD-8496-CA6E-460B705D6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769" y="3213213"/>
            <a:ext cx="1716463" cy="1716463"/>
          </a:xfrm>
          <a:prstGeom prst="rect">
            <a:avLst/>
          </a:prstGeom>
        </p:spPr>
      </p:pic>
    </p:spTree>
    <p:extLst>
      <p:ext uri="{BB962C8B-B14F-4D97-AF65-F5344CB8AC3E}">
        <p14:creationId xmlns:p14="http://schemas.microsoft.com/office/powerpoint/2010/main" val="3378324377"/>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BD10D-2DC9-838D-6C41-1D96A915D503}"/>
            </a:ext>
          </a:extLst>
        </p:cNvPr>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B1F1B3C-2A70-F46E-5638-5BEF981CC4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5" name="Title 4">
            <a:extLst>
              <a:ext uri="{FF2B5EF4-FFF2-40B4-BE49-F238E27FC236}">
                <a16:creationId xmlns:a16="http://schemas.microsoft.com/office/drawing/2014/main" id="{01D3C28D-4F7A-F975-AA0C-5782D25C7F57}"/>
              </a:ext>
            </a:extLst>
          </p:cNvPr>
          <p:cNvSpPr>
            <a:spLocks noGrp="1"/>
          </p:cNvSpPr>
          <p:nvPr>
            <p:ph type="ctrTitle"/>
          </p:nvPr>
        </p:nvSpPr>
        <p:spPr/>
        <p:txBody>
          <a:bodyPr/>
          <a:lstStyle/>
          <a:p>
            <a:r>
              <a:rPr lang="en-US"/>
              <a:t>Phase 1/2 BRUIN study: Patient characteristics</a:t>
            </a:r>
            <a:endParaRPr lang="en-GB"/>
          </a:p>
        </p:txBody>
      </p:sp>
      <p:sp>
        <p:nvSpPr>
          <p:cNvPr id="3" name="object 2"/>
          <p:cNvSpPr txBox="1">
            <a:spLocks/>
          </p:cNvSpPr>
          <p:nvPr/>
        </p:nvSpPr>
        <p:spPr>
          <a:xfrm>
            <a:off x="2600050" y="1008222"/>
            <a:ext cx="1361686" cy="285691"/>
          </a:xfrm>
          <a:prstGeom prst="rect">
            <a:avLst/>
          </a:prstGeom>
        </p:spPr>
        <p:txBody>
          <a:bodyPr vert="horz" wrap="square" lIns="0" tIns="4353" rIns="0" bIns="0" rtlCol="0">
            <a:spAutoFit/>
          </a:bodyPr>
          <a:lstStyle>
            <a:lvl1pPr>
              <a:defRPr sz="1828" b="1" i="0">
                <a:solidFill>
                  <a:schemeClr val="bg1"/>
                </a:solidFill>
                <a:latin typeface="Arial"/>
                <a:ea typeface="+mj-ea"/>
                <a:cs typeface="Arial"/>
              </a:defRPr>
            </a:lvl1pPr>
          </a:lstStyle>
          <a:p>
            <a:pPr marL="4837" marR="0" lvl="0" indent="0" algn="l" defTabSz="914400" rtl="0" eaLnBrk="1" fontAlgn="auto" latinLnBrk="0" hangingPunct="1">
              <a:lnSpc>
                <a:spcPct val="100000"/>
              </a:lnSpc>
              <a:spcBef>
                <a:spcPts val="35"/>
              </a:spcBef>
              <a:spcAft>
                <a:spcPts val="0"/>
              </a:spcAft>
              <a:buClrTx/>
              <a:buSzTx/>
              <a:buFontTx/>
              <a:buNone/>
              <a:tabLst/>
              <a:defRPr/>
            </a:pPr>
            <a:r>
              <a:rPr kumimoji="0" lang="en-GB" sz="1828" b="1" i="0" u="none" strike="noStrike" kern="0" cap="none" spc="-4" normalizeH="0" baseline="0" noProof="0">
                <a:ln>
                  <a:noFill/>
                </a:ln>
                <a:solidFill>
                  <a:sysClr val="window" lastClr="FFFFFF"/>
                </a:solidFill>
                <a:effectLst/>
                <a:uLnTx/>
                <a:uFillTx/>
                <a:latin typeface="Arial"/>
                <a:ea typeface="+mj-ea"/>
                <a:cs typeface="Arial"/>
              </a:rPr>
              <a:t>Background</a:t>
            </a:r>
          </a:p>
        </p:txBody>
      </p:sp>
      <p:sp>
        <p:nvSpPr>
          <p:cNvPr id="9" name="object 8"/>
          <p:cNvSpPr txBox="1">
            <a:spLocks/>
          </p:cNvSpPr>
          <p:nvPr/>
        </p:nvSpPr>
        <p:spPr>
          <a:xfrm>
            <a:off x="2363929" y="3429838"/>
            <a:ext cx="533952" cy="96301"/>
          </a:xfrm>
          <a:prstGeom prst="rect">
            <a:avLst/>
          </a:prstGeom>
        </p:spPr>
        <p:txBody>
          <a:bodyPr vert="horz" wrap="square" lIns="0" tIns="2660" rIns="0" bIns="0" rtlCol="0">
            <a:spAutoFit/>
          </a:bodyPr>
          <a:lstStyle>
            <a:defPPr>
              <a:defRPr lang="en-US"/>
            </a:defPPr>
            <a:lvl1pPr algn="l" defTabSz="457200" rtl="0" fontAlgn="base">
              <a:spcBef>
                <a:spcPct val="0"/>
              </a:spcBef>
              <a:spcAft>
                <a:spcPct val="0"/>
              </a:spcAft>
              <a:defRPr sz="304" b="0" i="0" kern="1200">
                <a:solidFill>
                  <a:schemeClr val="bg1"/>
                </a:solidFill>
                <a:latin typeface="Arial"/>
                <a:ea typeface="Geneva" charset="0"/>
                <a:cs typeface="Arial"/>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4837" marR="0" lvl="0" indent="0" algn="l" defTabSz="348249" rtl="0" eaLnBrk="1" fontAlgn="auto" latinLnBrk="0" hangingPunct="1">
              <a:lnSpc>
                <a:spcPct val="100000"/>
              </a:lnSpc>
              <a:spcBef>
                <a:spcPts val="21"/>
              </a:spcBef>
              <a:spcAft>
                <a:spcPts val="0"/>
              </a:spcAft>
              <a:buClrTx/>
              <a:buSzTx/>
              <a:buFontTx/>
              <a:buNone/>
              <a:tabLst/>
              <a:defRPr/>
            </a:pPr>
            <a:r>
              <a:rPr kumimoji="0" lang="en-GB" sz="304" b="0" i="0" u="none" strike="noStrike" kern="1200" cap="none" spc="2" normalizeH="0" baseline="0" noProof="0">
                <a:ln>
                  <a:noFill/>
                </a:ln>
                <a:solidFill>
                  <a:prstClr val="white"/>
                </a:solidFill>
                <a:effectLst/>
                <a:uLnTx/>
                <a:uFillTx/>
                <a:latin typeface="Arial"/>
                <a:cs typeface="Arial"/>
              </a:rPr>
              <a:t>Scarfò, </a:t>
            </a:r>
            <a:r>
              <a:rPr kumimoji="0" lang="en-GB" sz="304" b="0" i="0" u="none" strike="noStrike" kern="1200" cap="none" spc="4" normalizeH="0" baseline="0" noProof="0">
                <a:ln>
                  <a:noFill/>
                </a:ln>
                <a:solidFill>
                  <a:prstClr val="white"/>
                </a:solidFill>
                <a:effectLst/>
                <a:uLnTx/>
                <a:uFillTx/>
                <a:latin typeface="Arial"/>
                <a:cs typeface="Arial"/>
              </a:rPr>
              <a:t>et al.; </a:t>
            </a:r>
            <a:r>
              <a:rPr kumimoji="0" lang="en-GB" sz="304" b="0" i="0" u="none" strike="noStrike" kern="1200" cap="none" spc="8" normalizeH="0" baseline="0" noProof="0">
                <a:ln>
                  <a:noFill/>
                </a:ln>
                <a:solidFill>
                  <a:prstClr val="white"/>
                </a:solidFill>
                <a:effectLst/>
                <a:uLnTx/>
                <a:uFillTx/>
                <a:latin typeface="Arial"/>
                <a:cs typeface="Arial"/>
              </a:rPr>
              <a:t>EHA </a:t>
            </a:r>
            <a:r>
              <a:rPr kumimoji="0" lang="en-GB" sz="304" b="0" i="0" u="none" strike="noStrike" kern="1200" cap="none" spc="6" normalizeH="0" baseline="0" noProof="0">
                <a:ln>
                  <a:noFill/>
                </a:ln>
                <a:solidFill>
                  <a:prstClr val="white"/>
                </a:solidFill>
                <a:effectLst/>
                <a:uLnTx/>
                <a:uFillTx/>
                <a:latin typeface="Arial"/>
                <a:cs typeface="Arial"/>
              </a:rPr>
              <a:t>2023 (Lead: Jonathon</a:t>
            </a:r>
            <a:r>
              <a:rPr kumimoji="0" lang="en-GB" sz="304" b="0" i="0" u="none" strike="noStrike" kern="1200" cap="none" spc="-46" normalizeH="0" baseline="0" noProof="0">
                <a:ln>
                  <a:noFill/>
                </a:ln>
                <a:solidFill>
                  <a:prstClr val="white"/>
                </a:solidFill>
                <a:effectLst/>
                <a:uLnTx/>
                <a:uFillTx/>
                <a:latin typeface="Arial"/>
                <a:cs typeface="Arial"/>
              </a:rPr>
              <a:t> </a:t>
            </a:r>
            <a:r>
              <a:rPr kumimoji="0" lang="en-GB" sz="304" b="0" i="0" u="none" strike="noStrike" kern="1200" cap="none" spc="6" normalizeH="0" baseline="0" noProof="0">
                <a:ln>
                  <a:noFill/>
                </a:ln>
                <a:solidFill>
                  <a:prstClr val="white"/>
                </a:solidFill>
                <a:effectLst/>
                <a:uLnTx/>
                <a:uFillTx/>
                <a:latin typeface="Arial"/>
                <a:cs typeface="Arial"/>
              </a:rPr>
              <a:t>Cohen]</a:t>
            </a:r>
          </a:p>
        </p:txBody>
      </p:sp>
      <p:sp>
        <p:nvSpPr>
          <p:cNvPr id="10" name="TextBox 9">
            <a:extLst>
              <a:ext uri="{FF2B5EF4-FFF2-40B4-BE49-F238E27FC236}">
                <a16:creationId xmlns:a16="http://schemas.microsoft.com/office/drawing/2014/main" id="{E3CEDD54-98A1-5EE5-B35A-8141CE487CCE}"/>
              </a:ext>
            </a:extLst>
          </p:cNvPr>
          <p:cNvSpPr txBox="1"/>
          <p:nvPr/>
        </p:nvSpPr>
        <p:spPr>
          <a:xfrm>
            <a:off x="883579" y="6081439"/>
            <a:ext cx="1059464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BCL2, B-cell lymphoma-2;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cBTKi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covalent Bruton’s tyrosine kinase inhibitor; CIT, chemoimmunotherapy; </a:t>
            </a:r>
            <a:r>
              <a:rPr kumimoji="0" lang="en-US" sz="900" b="0" i="0" u="none" strike="noStrike" kern="1200" cap="none" spc="0" normalizeH="0" baseline="0" noProof="0" err="1">
                <a:ln>
                  <a:noFill/>
                </a:ln>
                <a:solidFill>
                  <a:srgbClr val="283349"/>
                </a:solidFill>
                <a:effectLst/>
                <a:uLnTx/>
                <a:uFillTx/>
                <a:latin typeface="Arial" panose="020B0604020202020204"/>
                <a:cs typeface="Arial"/>
                <a:sym typeface="Arial"/>
              </a:rPr>
              <a:t>ECOG</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 PS, Eastern Cooperative Oncology Group performance status; PI3K, phosphoinositide 3-kinases.</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cs typeface="Arial"/>
                <a:sym typeface="Arial"/>
              </a:rPr>
              <a:t>Scarfò L et al. EHA 2023; Abstract P1108.</a:t>
            </a:r>
          </a:p>
        </p:txBody>
      </p:sp>
      <p:pic>
        <p:nvPicPr>
          <p:cNvPr id="2" name="Grafik 12">
            <a:extLst>
              <a:ext uri="{FF2B5EF4-FFF2-40B4-BE49-F238E27FC236}">
                <a16:creationId xmlns:a16="http://schemas.microsoft.com/office/drawing/2014/main" id="{05A104E2-0A7D-1770-E838-563D74D89A6F}"/>
              </a:ext>
            </a:extLst>
          </p:cNvPr>
          <p:cNvPicPr>
            <a:picLocks noChangeAspect="1"/>
          </p:cNvPicPr>
          <p:nvPr/>
        </p:nvPicPr>
        <p:blipFill rotWithShape="1">
          <a:blip r:embed="rId2"/>
          <a:srcRect t="9425" r="51061" b="11397"/>
          <a:stretch/>
        </p:blipFill>
        <p:spPr>
          <a:xfrm>
            <a:off x="3480102" y="977820"/>
            <a:ext cx="5401602" cy="4933051"/>
          </a:xfrm>
          <a:prstGeom prst="rect">
            <a:avLst/>
          </a:prstGeom>
        </p:spPr>
      </p:pic>
    </p:spTree>
    <p:extLst>
      <p:ext uri="{BB962C8B-B14F-4D97-AF65-F5344CB8AC3E}">
        <p14:creationId xmlns:p14="http://schemas.microsoft.com/office/powerpoint/2010/main" val="2428686441"/>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BD10D-2DC9-838D-6C41-1D96A915D503}"/>
            </a:ext>
          </a:extLst>
        </p:cNvPr>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B1F1B3C-2A70-F46E-5638-5BEF981CC4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5" name="Title 4">
            <a:extLst>
              <a:ext uri="{FF2B5EF4-FFF2-40B4-BE49-F238E27FC236}">
                <a16:creationId xmlns:a16="http://schemas.microsoft.com/office/drawing/2014/main" id="{01D3C28D-4F7A-F975-AA0C-5782D25C7F57}"/>
              </a:ext>
            </a:extLst>
          </p:cNvPr>
          <p:cNvSpPr>
            <a:spLocks noGrp="1"/>
          </p:cNvSpPr>
          <p:nvPr>
            <p:ph type="ctrTitle"/>
          </p:nvPr>
        </p:nvSpPr>
        <p:spPr/>
        <p:txBody>
          <a:bodyPr/>
          <a:lstStyle/>
          <a:p>
            <a:r>
              <a:rPr lang="en-US"/>
              <a:t>Phase 1/2 BRUIN study: Pirtobrutinib efficacy in WM patients</a:t>
            </a:r>
            <a:endParaRPr lang="en-GB"/>
          </a:p>
        </p:txBody>
      </p:sp>
      <p:sp>
        <p:nvSpPr>
          <p:cNvPr id="3" name="object 2"/>
          <p:cNvSpPr txBox="1">
            <a:spLocks/>
          </p:cNvSpPr>
          <p:nvPr/>
        </p:nvSpPr>
        <p:spPr>
          <a:xfrm>
            <a:off x="2600050" y="1008222"/>
            <a:ext cx="1361686" cy="285691"/>
          </a:xfrm>
          <a:prstGeom prst="rect">
            <a:avLst/>
          </a:prstGeom>
        </p:spPr>
        <p:txBody>
          <a:bodyPr vert="horz" wrap="square" lIns="0" tIns="4353" rIns="0" bIns="0" rtlCol="0">
            <a:spAutoFit/>
          </a:bodyPr>
          <a:lstStyle>
            <a:lvl1pPr>
              <a:defRPr sz="1828" b="1" i="0">
                <a:solidFill>
                  <a:schemeClr val="bg1"/>
                </a:solidFill>
                <a:latin typeface="Arial"/>
                <a:ea typeface="+mj-ea"/>
                <a:cs typeface="Arial"/>
              </a:defRPr>
            </a:lvl1pPr>
          </a:lstStyle>
          <a:p>
            <a:pPr marL="4837" marR="0" lvl="0" indent="0" algn="l" defTabSz="914400" rtl="0" eaLnBrk="1" fontAlgn="auto" latinLnBrk="0" hangingPunct="1">
              <a:lnSpc>
                <a:spcPct val="100000"/>
              </a:lnSpc>
              <a:spcBef>
                <a:spcPts val="35"/>
              </a:spcBef>
              <a:spcAft>
                <a:spcPts val="0"/>
              </a:spcAft>
              <a:buClrTx/>
              <a:buSzTx/>
              <a:buFontTx/>
              <a:buNone/>
              <a:tabLst/>
              <a:defRPr/>
            </a:pPr>
            <a:r>
              <a:rPr kumimoji="0" lang="en-GB" sz="1828" b="1" i="0" u="none" strike="noStrike" kern="0" cap="none" spc="-4" normalizeH="0" baseline="0" noProof="0">
                <a:ln>
                  <a:noFill/>
                </a:ln>
                <a:solidFill>
                  <a:sysClr val="window" lastClr="FFFFFF"/>
                </a:solidFill>
                <a:effectLst/>
                <a:uLnTx/>
                <a:uFillTx/>
                <a:latin typeface="Arial"/>
                <a:ea typeface="+mj-ea"/>
                <a:cs typeface="Arial"/>
              </a:rPr>
              <a:t>Background</a:t>
            </a:r>
          </a:p>
        </p:txBody>
      </p:sp>
      <p:sp>
        <p:nvSpPr>
          <p:cNvPr id="9" name="object 8"/>
          <p:cNvSpPr txBox="1">
            <a:spLocks/>
          </p:cNvSpPr>
          <p:nvPr/>
        </p:nvSpPr>
        <p:spPr>
          <a:xfrm>
            <a:off x="2363929" y="3429838"/>
            <a:ext cx="533952" cy="96301"/>
          </a:xfrm>
          <a:prstGeom prst="rect">
            <a:avLst/>
          </a:prstGeom>
        </p:spPr>
        <p:txBody>
          <a:bodyPr vert="horz" wrap="square" lIns="0" tIns="2660" rIns="0" bIns="0" rtlCol="0">
            <a:spAutoFit/>
          </a:bodyPr>
          <a:lstStyle>
            <a:defPPr>
              <a:defRPr lang="en-US"/>
            </a:defPPr>
            <a:lvl1pPr algn="l" defTabSz="457200" rtl="0" fontAlgn="base">
              <a:spcBef>
                <a:spcPct val="0"/>
              </a:spcBef>
              <a:spcAft>
                <a:spcPct val="0"/>
              </a:spcAft>
              <a:defRPr sz="304" b="0" i="0" kern="1200">
                <a:solidFill>
                  <a:schemeClr val="bg1"/>
                </a:solidFill>
                <a:latin typeface="Arial"/>
                <a:ea typeface="Geneva" charset="0"/>
                <a:cs typeface="Arial"/>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4837" marR="0" lvl="0" indent="0" algn="l" defTabSz="348249" rtl="0" eaLnBrk="1" fontAlgn="auto" latinLnBrk="0" hangingPunct="1">
              <a:lnSpc>
                <a:spcPct val="100000"/>
              </a:lnSpc>
              <a:spcBef>
                <a:spcPts val="21"/>
              </a:spcBef>
              <a:spcAft>
                <a:spcPts val="0"/>
              </a:spcAft>
              <a:buClrTx/>
              <a:buSzTx/>
              <a:buFontTx/>
              <a:buNone/>
              <a:tabLst/>
              <a:defRPr/>
            </a:pPr>
            <a:r>
              <a:rPr kumimoji="0" lang="en-GB" sz="304" b="0" i="0" u="none" strike="noStrike" kern="1200" cap="none" spc="2" normalizeH="0" baseline="0" noProof="0">
                <a:ln>
                  <a:noFill/>
                </a:ln>
                <a:solidFill>
                  <a:prstClr val="white"/>
                </a:solidFill>
                <a:effectLst/>
                <a:uLnTx/>
                <a:uFillTx/>
                <a:latin typeface="Arial"/>
                <a:cs typeface="Arial"/>
              </a:rPr>
              <a:t>Scarfò, </a:t>
            </a:r>
            <a:r>
              <a:rPr kumimoji="0" lang="en-GB" sz="304" b="0" i="0" u="none" strike="noStrike" kern="1200" cap="none" spc="4" normalizeH="0" baseline="0" noProof="0">
                <a:ln>
                  <a:noFill/>
                </a:ln>
                <a:solidFill>
                  <a:prstClr val="white"/>
                </a:solidFill>
                <a:effectLst/>
                <a:uLnTx/>
                <a:uFillTx/>
                <a:latin typeface="Arial"/>
                <a:cs typeface="Arial"/>
              </a:rPr>
              <a:t>et al.; </a:t>
            </a:r>
            <a:r>
              <a:rPr kumimoji="0" lang="en-GB" sz="304" b="0" i="0" u="none" strike="noStrike" kern="1200" cap="none" spc="8" normalizeH="0" baseline="0" noProof="0">
                <a:ln>
                  <a:noFill/>
                </a:ln>
                <a:solidFill>
                  <a:prstClr val="white"/>
                </a:solidFill>
                <a:effectLst/>
                <a:uLnTx/>
                <a:uFillTx/>
                <a:latin typeface="Arial"/>
                <a:cs typeface="Arial"/>
              </a:rPr>
              <a:t>EHA </a:t>
            </a:r>
            <a:r>
              <a:rPr kumimoji="0" lang="en-GB" sz="304" b="0" i="0" u="none" strike="noStrike" kern="1200" cap="none" spc="6" normalizeH="0" baseline="0" noProof="0">
                <a:ln>
                  <a:noFill/>
                </a:ln>
                <a:solidFill>
                  <a:prstClr val="white"/>
                </a:solidFill>
                <a:effectLst/>
                <a:uLnTx/>
                <a:uFillTx/>
                <a:latin typeface="Arial"/>
                <a:cs typeface="Arial"/>
              </a:rPr>
              <a:t>2023 (Lead: Jonathon</a:t>
            </a:r>
            <a:r>
              <a:rPr kumimoji="0" lang="en-GB" sz="304" b="0" i="0" u="none" strike="noStrike" kern="1200" cap="none" spc="-46" normalizeH="0" baseline="0" noProof="0">
                <a:ln>
                  <a:noFill/>
                </a:ln>
                <a:solidFill>
                  <a:prstClr val="white"/>
                </a:solidFill>
                <a:effectLst/>
                <a:uLnTx/>
                <a:uFillTx/>
                <a:latin typeface="Arial"/>
                <a:cs typeface="Arial"/>
              </a:rPr>
              <a:t> </a:t>
            </a:r>
            <a:r>
              <a:rPr kumimoji="0" lang="en-GB" sz="304" b="0" i="0" u="none" strike="noStrike" kern="1200" cap="none" spc="6" normalizeH="0" baseline="0" noProof="0">
                <a:ln>
                  <a:noFill/>
                </a:ln>
                <a:solidFill>
                  <a:prstClr val="white"/>
                </a:solidFill>
                <a:effectLst/>
                <a:uLnTx/>
                <a:uFillTx/>
                <a:latin typeface="Arial"/>
                <a:cs typeface="Arial"/>
              </a:rPr>
              <a:t>Cohen]</a:t>
            </a:r>
          </a:p>
        </p:txBody>
      </p:sp>
      <p:sp>
        <p:nvSpPr>
          <p:cNvPr id="10" name="TextBox 9">
            <a:extLst>
              <a:ext uri="{FF2B5EF4-FFF2-40B4-BE49-F238E27FC236}">
                <a16:creationId xmlns:a16="http://schemas.microsoft.com/office/drawing/2014/main" id="{E3CEDD54-98A1-5EE5-B35A-8141CE487CCE}"/>
              </a:ext>
            </a:extLst>
          </p:cNvPr>
          <p:cNvSpPr txBox="1"/>
          <p:nvPr/>
        </p:nvSpPr>
        <p:spPr>
          <a:xfrm>
            <a:off x="883579" y="5930827"/>
            <a:ext cx="10594648" cy="923330"/>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Data cutoff date of 29 July 2022. Data for 4 patients are not shown in the waterfall plot due to missing IgM values at baseline or response assessment. Response as assessed by  investigator based on Modified IWWM6 (Owen’s) criteria. Under modified IWWM6 criteria, a PR is upgraded to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VGPR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if corresponding IgM is in normal range or has at least 90%  reduction from baseline. </a:t>
            </a: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Arial"/>
                <a:sym typeface="Arial"/>
              </a:rPr>
              <a:t>a</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Major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response includes subjects with a best response of CR,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VGPR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or PR. Total % may be different than the sum of the individual components due to  rounding</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a:t>
            </a:r>
            <a:r>
              <a:rPr kumimoji="0" lang="da-DK"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BCL2, B-cell lymphoma-2;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cBTKi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covalent Bruton’s tyrosine kinase inhibitor; CI, confidence interval; CR, complete response; MR, major response</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 MYD88</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myeloid differentiation primary response 88; PR, partial response; SD, stable disease;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VGPR</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very good partial response; </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WM, Waldenström’s macroglobulinemia</a:t>
            </a:r>
            <a:endParaRPr kumimoji="0" lang="da-DK"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cs typeface="Arial"/>
                <a:sym typeface="Arial"/>
              </a:rPr>
              <a:t>Scarfò L et al. EHA 2023; Abstract P1108.</a:t>
            </a:r>
            <a:endParaRPr kumimoji="0" lang="da-DK"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endParaRPr>
          </a:p>
        </p:txBody>
      </p:sp>
      <p:sp>
        <p:nvSpPr>
          <p:cNvPr id="6" name="object 6"/>
          <p:cNvSpPr/>
          <p:nvPr/>
        </p:nvSpPr>
        <p:spPr>
          <a:xfrm>
            <a:off x="1713460" y="1246112"/>
            <a:ext cx="8765081" cy="4603666"/>
          </a:xfrm>
          <a:prstGeom prst="rect">
            <a:avLst/>
          </a:prstGeom>
          <a:blipFill>
            <a:blip r:embed="rId2" cstate="print"/>
            <a:stretch>
              <a:fillRect/>
            </a:stretch>
          </a:blipFill>
        </p:spPr>
        <p:txBody>
          <a:bodyPr wrap="square" lIns="0" tIns="0" rIns="0" bIns="0" rtlCol="0"/>
          <a:lstStyle/>
          <a:p>
            <a:pPr marL="0" marR="0" lvl="0" indent="0" algn="l" defTabSz="348249" rtl="0" eaLnBrk="1" fontAlgn="auto" latinLnBrk="0" hangingPunct="1">
              <a:lnSpc>
                <a:spcPct val="100000"/>
              </a:lnSpc>
              <a:spcBef>
                <a:spcPts val="0"/>
              </a:spcBef>
              <a:spcAft>
                <a:spcPts val="0"/>
              </a:spcAft>
              <a:buClrTx/>
              <a:buSzTx/>
              <a:buFontTx/>
              <a:buNone/>
              <a:tabLst/>
              <a:defRPr/>
            </a:pPr>
            <a:endParaRPr kumimoji="0" sz="686"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005072034"/>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BD10D-2DC9-838D-6C41-1D96A915D503}"/>
            </a:ext>
          </a:extLst>
        </p:cNvPr>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B1F1B3C-2A70-F46E-5638-5BEF981CC4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82</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5" name="Title 4">
            <a:extLst>
              <a:ext uri="{FF2B5EF4-FFF2-40B4-BE49-F238E27FC236}">
                <a16:creationId xmlns:a16="http://schemas.microsoft.com/office/drawing/2014/main" id="{01D3C28D-4F7A-F975-AA0C-5782D25C7F57}"/>
              </a:ext>
            </a:extLst>
          </p:cNvPr>
          <p:cNvSpPr>
            <a:spLocks noGrp="1"/>
          </p:cNvSpPr>
          <p:nvPr>
            <p:ph type="ctrTitle"/>
          </p:nvPr>
        </p:nvSpPr>
        <p:spPr>
          <a:xfrm>
            <a:off x="739449" y="116957"/>
            <a:ext cx="10738778" cy="905449"/>
          </a:xfrm>
        </p:spPr>
        <p:txBody>
          <a:bodyPr/>
          <a:lstStyle/>
          <a:p>
            <a:r>
              <a:rPr lang="en-US"/>
              <a:t>Phase 1/2 BRUIN study: Major response rate in WM subgroups</a:t>
            </a:r>
            <a:endParaRPr lang="en-GB"/>
          </a:p>
        </p:txBody>
      </p:sp>
      <p:sp>
        <p:nvSpPr>
          <p:cNvPr id="3" name="object 2"/>
          <p:cNvSpPr txBox="1">
            <a:spLocks/>
          </p:cNvSpPr>
          <p:nvPr/>
        </p:nvSpPr>
        <p:spPr>
          <a:xfrm>
            <a:off x="2600050" y="1008222"/>
            <a:ext cx="1361686" cy="285691"/>
          </a:xfrm>
          <a:prstGeom prst="rect">
            <a:avLst/>
          </a:prstGeom>
        </p:spPr>
        <p:txBody>
          <a:bodyPr vert="horz" wrap="square" lIns="0" tIns="4353" rIns="0" bIns="0" rtlCol="0">
            <a:spAutoFit/>
          </a:bodyPr>
          <a:lstStyle>
            <a:lvl1pPr>
              <a:defRPr sz="1828" b="1" i="0">
                <a:solidFill>
                  <a:schemeClr val="bg1"/>
                </a:solidFill>
                <a:latin typeface="Arial"/>
                <a:ea typeface="+mj-ea"/>
                <a:cs typeface="Arial"/>
              </a:defRPr>
            </a:lvl1pPr>
          </a:lstStyle>
          <a:p>
            <a:pPr marL="4837" marR="0" lvl="0" indent="0" algn="l" defTabSz="914400" rtl="0" eaLnBrk="1" fontAlgn="auto" latinLnBrk="0" hangingPunct="1">
              <a:lnSpc>
                <a:spcPct val="100000"/>
              </a:lnSpc>
              <a:spcBef>
                <a:spcPts val="35"/>
              </a:spcBef>
              <a:spcAft>
                <a:spcPts val="0"/>
              </a:spcAft>
              <a:buClrTx/>
              <a:buSzTx/>
              <a:buFontTx/>
              <a:buNone/>
              <a:tabLst/>
              <a:defRPr/>
            </a:pPr>
            <a:r>
              <a:rPr kumimoji="0" lang="en-GB" sz="1828" b="1" i="0" u="none" strike="noStrike" kern="0" cap="none" spc="-4" normalizeH="0" baseline="0" noProof="0">
                <a:ln>
                  <a:noFill/>
                </a:ln>
                <a:solidFill>
                  <a:sysClr val="window" lastClr="FFFFFF"/>
                </a:solidFill>
                <a:effectLst/>
                <a:uLnTx/>
                <a:uFillTx/>
                <a:latin typeface="Arial"/>
                <a:ea typeface="+mj-ea"/>
                <a:cs typeface="Arial"/>
              </a:rPr>
              <a:t>Background</a:t>
            </a:r>
          </a:p>
        </p:txBody>
      </p:sp>
      <p:sp>
        <p:nvSpPr>
          <p:cNvPr id="9" name="object 8"/>
          <p:cNvSpPr txBox="1">
            <a:spLocks/>
          </p:cNvSpPr>
          <p:nvPr/>
        </p:nvSpPr>
        <p:spPr>
          <a:xfrm>
            <a:off x="2363929" y="3429838"/>
            <a:ext cx="533952" cy="96301"/>
          </a:xfrm>
          <a:prstGeom prst="rect">
            <a:avLst/>
          </a:prstGeom>
        </p:spPr>
        <p:txBody>
          <a:bodyPr vert="horz" wrap="square" lIns="0" tIns="2660" rIns="0" bIns="0" rtlCol="0">
            <a:spAutoFit/>
          </a:bodyPr>
          <a:lstStyle>
            <a:defPPr>
              <a:defRPr lang="en-US"/>
            </a:defPPr>
            <a:lvl1pPr algn="l" defTabSz="457200" rtl="0" fontAlgn="base">
              <a:spcBef>
                <a:spcPct val="0"/>
              </a:spcBef>
              <a:spcAft>
                <a:spcPct val="0"/>
              </a:spcAft>
              <a:defRPr sz="304" b="0" i="0" kern="1200">
                <a:solidFill>
                  <a:schemeClr val="bg1"/>
                </a:solidFill>
                <a:latin typeface="Arial"/>
                <a:ea typeface="Geneva" charset="0"/>
                <a:cs typeface="Arial"/>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4837" marR="0" lvl="0" indent="0" algn="l" defTabSz="348249" rtl="0" eaLnBrk="1" fontAlgn="auto" latinLnBrk="0" hangingPunct="1">
              <a:lnSpc>
                <a:spcPct val="100000"/>
              </a:lnSpc>
              <a:spcBef>
                <a:spcPts val="21"/>
              </a:spcBef>
              <a:spcAft>
                <a:spcPts val="0"/>
              </a:spcAft>
              <a:buClrTx/>
              <a:buSzTx/>
              <a:buFontTx/>
              <a:buNone/>
              <a:tabLst/>
              <a:defRPr/>
            </a:pPr>
            <a:r>
              <a:rPr kumimoji="0" lang="en-GB" sz="304" b="0" i="0" u="none" strike="noStrike" kern="1200" cap="none" spc="2" normalizeH="0" baseline="0" noProof="0">
                <a:ln>
                  <a:noFill/>
                </a:ln>
                <a:solidFill>
                  <a:prstClr val="white"/>
                </a:solidFill>
                <a:effectLst/>
                <a:uLnTx/>
                <a:uFillTx/>
                <a:latin typeface="Arial"/>
                <a:cs typeface="Arial"/>
              </a:rPr>
              <a:t>Scarfò, </a:t>
            </a:r>
            <a:r>
              <a:rPr kumimoji="0" lang="en-GB" sz="304" b="0" i="0" u="none" strike="noStrike" kern="1200" cap="none" spc="4" normalizeH="0" baseline="0" noProof="0">
                <a:ln>
                  <a:noFill/>
                </a:ln>
                <a:solidFill>
                  <a:prstClr val="white"/>
                </a:solidFill>
                <a:effectLst/>
                <a:uLnTx/>
                <a:uFillTx/>
                <a:latin typeface="Arial"/>
                <a:cs typeface="Arial"/>
              </a:rPr>
              <a:t>et al.; </a:t>
            </a:r>
            <a:r>
              <a:rPr kumimoji="0" lang="en-GB" sz="304" b="0" i="0" u="none" strike="noStrike" kern="1200" cap="none" spc="8" normalizeH="0" baseline="0" noProof="0">
                <a:ln>
                  <a:noFill/>
                </a:ln>
                <a:solidFill>
                  <a:prstClr val="white"/>
                </a:solidFill>
                <a:effectLst/>
                <a:uLnTx/>
                <a:uFillTx/>
                <a:latin typeface="Arial"/>
                <a:cs typeface="Arial"/>
              </a:rPr>
              <a:t>EHA </a:t>
            </a:r>
            <a:r>
              <a:rPr kumimoji="0" lang="en-GB" sz="304" b="0" i="0" u="none" strike="noStrike" kern="1200" cap="none" spc="6" normalizeH="0" baseline="0" noProof="0">
                <a:ln>
                  <a:noFill/>
                </a:ln>
                <a:solidFill>
                  <a:prstClr val="white"/>
                </a:solidFill>
                <a:effectLst/>
                <a:uLnTx/>
                <a:uFillTx/>
                <a:latin typeface="Arial"/>
                <a:cs typeface="Arial"/>
              </a:rPr>
              <a:t>2023 (Lead: Jonathon</a:t>
            </a:r>
            <a:r>
              <a:rPr kumimoji="0" lang="en-GB" sz="304" b="0" i="0" u="none" strike="noStrike" kern="1200" cap="none" spc="-46" normalizeH="0" baseline="0" noProof="0">
                <a:ln>
                  <a:noFill/>
                </a:ln>
                <a:solidFill>
                  <a:prstClr val="white"/>
                </a:solidFill>
                <a:effectLst/>
                <a:uLnTx/>
                <a:uFillTx/>
                <a:latin typeface="Arial"/>
                <a:cs typeface="Arial"/>
              </a:rPr>
              <a:t> </a:t>
            </a:r>
            <a:r>
              <a:rPr kumimoji="0" lang="en-GB" sz="304" b="0" i="0" u="none" strike="noStrike" kern="1200" cap="none" spc="6" normalizeH="0" baseline="0" noProof="0">
                <a:ln>
                  <a:noFill/>
                </a:ln>
                <a:solidFill>
                  <a:prstClr val="white"/>
                </a:solidFill>
                <a:effectLst/>
                <a:uLnTx/>
                <a:uFillTx/>
                <a:latin typeface="Arial"/>
                <a:cs typeface="Arial"/>
              </a:rPr>
              <a:t>Cohen]</a:t>
            </a:r>
          </a:p>
        </p:txBody>
      </p:sp>
      <p:sp>
        <p:nvSpPr>
          <p:cNvPr id="10" name="TextBox 9">
            <a:extLst>
              <a:ext uri="{FF2B5EF4-FFF2-40B4-BE49-F238E27FC236}">
                <a16:creationId xmlns:a16="http://schemas.microsoft.com/office/drawing/2014/main" id="{E3CEDD54-98A1-5EE5-B35A-8141CE487CCE}"/>
              </a:ext>
            </a:extLst>
          </p:cNvPr>
          <p:cNvSpPr txBox="1"/>
          <p:nvPr/>
        </p:nvSpPr>
        <p:spPr>
          <a:xfrm>
            <a:off x="883579" y="6038407"/>
            <a:ext cx="105946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Data cutoff date of 29 July 2022. Response as assessed by investigator based on modified IWWM6 criteria.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cBTKi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covalent Bruton’s tyrosine kinase inhibitor; CI, confidence interval; CIT, chemoimmunotherapy; </a:t>
            </a:r>
            <a:r>
              <a:rPr kumimoji="0" lang="en-US" sz="900" b="0" i="0" u="none" strike="noStrike" kern="1200" cap="none" spc="0" normalizeH="0" baseline="0" noProof="0" err="1">
                <a:ln>
                  <a:noFill/>
                </a:ln>
                <a:solidFill>
                  <a:srgbClr val="283349"/>
                </a:solidFill>
                <a:effectLst/>
                <a:uLnTx/>
                <a:uFillTx/>
                <a:latin typeface="Arial" panose="020B0604020202020204"/>
                <a:cs typeface="Arial"/>
                <a:sym typeface="Arial"/>
              </a:rPr>
              <a:t>ECOG</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 PS, Eastern Cooperative Oncology Group performance status; </a:t>
            </a:r>
            <a:r>
              <a:rPr kumimoji="0" lang="en-US" sz="900" b="0" i="0" u="none" strike="noStrike" kern="1200" cap="none" spc="0" normalizeH="0" baseline="0" noProof="0" err="1">
                <a:ln>
                  <a:noFill/>
                </a:ln>
                <a:solidFill>
                  <a:srgbClr val="283349"/>
                </a:solidFill>
                <a:effectLst/>
                <a:uLnTx/>
                <a:uFillTx/>
                <a:latin typeface="Arial" panose="020B0604020202020204"/>
                <a:cs typeface="Arial"/>
                <a:sym typeface="Arial"/>
              </a:rPr>
              <a:t>IPSS</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 International Prognostic Scoring System; </a:t>
            </a:r>
            <a:r>
              <a:rPr kumimoji="0" lang="en-US" sz="900" b="0" i="0" u="none" strike="noStrike" kern="1200" cap="none" spc="0" normalizeH="0" baseline="0" noProof="0" err="1">
                <a:ln>
                  <a:noFill/>
                </a:ln>
                <a:solidFill>
                  <a:srgbClr val="283349"/>
                </a:solidFill>
                <a:effectLst/>
                <a:uLnTx/>
                <a:uFillTx/>
                <a:latin typeface="Arial" panose="020B0604020202020204"/>
                <a:cs typeface="Arial"/>
                <a:sym typeface="Arial"/>
              </a:rPr>
              <a:t>IWWM</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 International Workshop on Waldenström’s macroglobulinemia; </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myeloid differentiation primary response 88</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cs typeface="Arial"/>
                <a:sym typeface="Arial"/>
              </a:rPr>
              <a:t>Scarfò L et al. EHA 2023; Abstract P1108.</a:t>
            </a:r>
          </a:p>
        </p:txBody>
      </p:sp>
      <p:sp>
        <p:nvSpPr>
          <p:cNvPr id="6" name="object 5"/>
          <p:cNvSpPr/>
          <p:nvPr/>
        </p:nvSpPr>
        <p:spPr>
          <a:xfrm>
            <a:off x="2670350" y="1293913"/>
            <a:ext cx="7285703" cy="4296697"/>
          </a:xfrm>
          <a:prstGeom prst="rect">
            <a:avLst/>
          </a:prstGeom>
          <a:blipFill>
            <a:blip r:embed="rId2" cstate="print"/>
            <a:stretch>
              <a:fillRect/>
            </a:stretch>
          </a:blipFill>
        </p:spPr>
        <p:txBody>
          <a:bodyPr wrap="square" lIns="0" tIns="0" rIns="0" bIns="0" rtlCol="0"/>
          <a:lstStyle/>
          <a:p>
            <a:pPr marL="0" marR="0" lvl="0" indent="0" algn="l" defTabSz="348249" rtl="0" eaLnBrk="1" fontAlgn="auto" latinLnBrk="0" hangingPunct="1">
              <a:lnSpc>
                <a:spcPct val="100000"/>
              </a:lnSpc>
              <a:spcBef>
                <a:spcPts val="0"/>
              </a:spcBef>
              <a:spcAft>
                <a:spcPts val="0"/>
              </a:spcAft>
              <a:buClrTx/>
              <a:buSzTx/>
              <a:buFontTx/>
              <a:buNone/>
              <a:tabLst/>
              <a:defRPr/>
            </a:pPr>
            <a:endParaRPr kumimoji="0" sz="686"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763757613"/>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BD10D-2DC9-838D-6C41-1D96A915D50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491E62-48B5-8892-3415-50CABDBA0B11}"/>
              </a:ext>
            </a:extLst>
          </p:cNvPr>
          <p:cNvSpPr>
            <a:spLocks noGrp="1"/>
          </p:cNvSpPr>
          <p:nvPr>
            <p:ph sz="quarter" idx="13"/>
          </p:nvPr>
        </p:nvSpPr>
        <p:spPr>
          <a:xfrm>
            <a:off x="739453" y="5162768"/>
            <a:ext cx="10637379" cy="726271"/>
          </a:xfrm>
        </p:spPr>
        <p:txBody>
          <a:bodyPr/>
          <a:lstStyle/>
          <a:p>
            <a:r>
              <a:rPr lang="en-US"/>
              <a:t>The median follow-up for </a:t>
            </a:r>
            <a:r>
              <a:rPr lang="en-US" err="1"/>
              <a:t>PFS</a:t>
            </a:r>
            <a:r>
              <a:rPr lang="en-US"/>
              <a:t> and OS in patients who received prior </a:t>
            </a:r>
            <a:r>
              <a:rPr lang="en-US" err="1"/>
              <a:t>cBTKi</a:t>
            </a:r>
            <a:r>
              <a:rPr lang="en-US"/>
              <a:t> was 14 and 16 months, respectively</a:t>
            </a:r>
          </a:p>
          <a:p>
            <a:r>
              <a:rPr lang="en-US"/>
              <a:t>55.6% (35/63) of patients who received prior </a:t>
            </a:r>
            <a:r>
              <a:rPr lang="en-US" err="1"/>
              <a:t>cBTKi</a:t>
            </a:r>
            <a:r>
              <a:rPr lang="en-US"/>
              <a:t> remain on pirtobrutinib</a:t>
            </a:r>
          </a:p>
        </p:txBody>
      </p:sp>
      <p:sp>
        <p:nvSpPr>
          <p:cNvPr id="4" name="Slide Number Placeholder 2">
            <a:extLst>
              <a:ext uri="{FF2B5EF4-FFF2-40B4-BE49-F238E27FC236}">
                <a16:creationId xmlns:a16="http://schemas.microsoft.com/office/drawing/2014/main" id="{5B1F1B3C-2A70-F46E-5638-5BEF981CC4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5" name="Title 4">
            <a:extLst>
              <a:ext uri="{FF2B5EF4-FFF2-40B4-BE49-F238E27FC236}">
                <a16:creationId xmlns:a16="http://schemas.microsoft.com/office/drawing/2014/main" id="{01D3C28D-4F7A-F975-AA0C-5782D25C7F57}"/>
              </a:ext>
            </a:extLst>
          </p:cNvPr>
          <p:cNvSpPr>
            <a:spLocks noGrp="1"/>
          </p:cNvSpPr>
          <p:nvPr>
            <p:ph type="ctrTitle"/>
          </p:nvPr>
        </p:nvSpPr>
        <p:spPr/>
        <p:txBody>
          <a:bodyPr/>
          <a:lstStyle/>
          <a:p>
            <a:r>
              <a:rPr lang="en-US"/>
              <a:t>Phase 1/2 BRUIN study: PFS and OS in prior cBTKi patients</a:t>
            </a:r>
            <a:endParaRPr lang="en-GB"/>
          </a:p>
        </p:txBody>
      </p:sp>
      <p:sp>
        <p:nvSpPr>
          <p:cNvPr id="3" name="object 2"/>
          <p:cNvSpPr txBox="1">
            <a:spLocks/>
          </p:cNvSpPr>
          <p:nvPr/>
        </p:nvSpPr>
        <p:spPr>
          <a:xfrm>
            <a:off x="2600050" y="1008222"/>
            <a:ext cx="1361686" cy="285691"/>
          </a:xfrm>
          <a:prstGeom prst="rect">
            <a:avLst/>
          </a:prstGeom>
        </p:spPr>
        <p:txBody>
          <a:bodyPr vert="horz" wrap="square" lIns="0" tIns="4353" rIns="0" bIns="0" rtlCol="0">
            <a:spAutoFit/>
          </a:bodyPr>
          <a:lstStyle>
            <a:lvl1pPr>
              <a:defRPr sz="1828" b="1" i="0">
                <a:solidFill>
                  <a:schemeClr val="bg1"/>
                </a:solidFill>
                <a:latin typeface="Arial"/>
                <a:ea typeface="+mj-ea"/>
                <a:cs typeface="Arial"/>
              </a:defRPr>
            </a:lvl1pPr>
          </a:lstStyle>
          <a:p>
            <a:pPr marL="4837" marR="0" lvl="0" indent="0" algn="l" defTabSz="914400" rtl="0" eaLnBrk="1" fontAlgn="auto" latinLnBrk="0" hangingPunct="1">
              <a:lnSpc>
                <a:spcPct val="100000"/>
              </a:lnSpc>
              <a:spcBef>
                <a:spcPts val="35"/>
              </a:spcBef>
              <a:spcAft>
                <a:spcPts val="0"/>
              </a:spcAft>
              <a:buClrTx/>
              <a:buSzTx/>
              <a:buFontTx/>
              <a:buNone/>
              <a:tabLst/>
              <a:defRPr/>
            </a:pPr>
            <a:r>
              <a:rPr kumimoji="0" lang="en-GB" sz="1828" b="1" i="0" u="none" strike="noStrike" kern="0" cap="none" spc="-4" normalizeH="0" baseline="0" noProof="0">
                <a:ln>
                  <a:noFill/>
                </a:ln>
                <a:solidFill>
                  <a:sysClr val="window" lastClr="FFFFFF"/>
                </a:solidFill>
                <a:effectLst/>
                <a:uLnTx/>
                <a:uFillTx/>
                <a:latin typeface="Arial"/>
                <a:ea typeface="+mj-ea"/>
                <a:cs typeface="Arial"/>
              </a:rPr>
              <a:t>Background</a:t>
            </a:r>
          </a:p>
        </p:txBody>
      </p:sp>
      <p:sp>
        <p:nvSpPr>
          <p:cNvPr id="9" name="object 8"/>
          <p:cNvSpPr txBox="1">
            <a:spLocks/>
          </p:cNvSpPr>
          <p:nvPr/>
        </p:nvSpPr>
        <p:spPr>
          <a:xfrm>
            <a:off x="2363929" y="3429838"/>
            <a:ext cx="533952" cy="96301"/>
          </a:xfrm>
          <a:prstGeom prst="rect">
            <a:avLst/>
          </a:prstGeom>
        </p:spPr>
        <p:txBody>
          <a:bodyPr vert="horz" wrap="square" lIns="0" tIns="2660" rIns="0" bIns="0" rtlCol="0">
            <a:spAutoFit/>
          </a:bodyPr>
          <a:lstStyle>
            <a:defPPr>
              <a:defRPr lang="en-US"/>
            </a:defPPr>
            <a:lvl1pPr algn="l" defTabSz="457200" rtl="0" fontAlgn="base">
              <a:spcBef>
                <a:spcPct val="0"/>
              </a:spcBef>
              <a:spcAft>
                <a:spcPct val="0"/>
              </a:spcAft>
              <a:defRPr sz="304" b="0" i="0" kern="1200">
                <a:solidFill>
                  <a:schemeClr val="bg1"/>
                </a:solidFill>
                <a:latin typeface="Arial"/>
                <a:ea typeface="Geneva" charset="0"/>
                <a:cs typeface="Arial"/>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4837" marR="0" lvl="0" indent="0" algn="l" defTabSz="348249" rtl="0" eaLnBrk="1" fontAlgn="auto" latinLnBrk="0" hangingPunct="1">
              <a:lnSpc>
                <a:spcPct val="100000"/>
              </a:lnSpc>
              <a:spcBef>
                <a:spcPts val="21"/>
              </a:spcBef>
              <a:spcAft>
                <a:spcPts val="0"/>
              </a:spcAft>
              <a:buClrTx/>
              <a:buSzTx/>
              <a:buFontTx/>
              <a:buNone/>
              <a:tabLst/>
              <a:defRPr/>
            </a:pPr>
            <a:r>
              <a:rPr kumimoji="0" lang="en-GB" sz="304" b="0" i="0" u="none" strike="noStrike" kern="1200" cap="none" spc="2" normalizeH="0" baseline="0" noProof="0">
                <a:ln>
                  <a:noFill/>
                </a:ln>
                <a:solidFill>
                  <a:prstClr val="white"/>
                </a:solidFill>
                <a:effectLst/>
                <a:uLnTx/>
                <a:uFillTx/>
                <a:latin typeface="Arial"/>
                <a:cs typeface="Arial"/>
              </a:rPr>
              <a:t>Scarfò, </a:t>
            </a:r>
            <a:r>
              <a:rPr kumimoji="0" lang="en-GB" sz="304" b="0" i="0" u="none" strike="noStrike" kern="1200" cap="none" spc="4" normalizeH="0" baseline="0" noProof="0">
                <a:ln>
                  <a:noFill/>
                </a:ln>
                <a:solidFill>
                  <a:prstClr val="white"/>
                </a:solidFill>
                <a:effectLst/>
                <a:uLnTx/>
                <a:uFillTx/>
                <a:latin typeface="Arial"/>
                <a:cs typeface="Arial"/>
              </a:rPr>
              <a:t>et al.; </a:t>
            </a:r>
            <a:r>
              <a:rPr kumimoji="0" lang="en-GB" sz="304" b="0" i="0" u="none" strike="noStrike" kern="1200" cap="none" spc="8" normalizeH="0" baseline="0" noProof="0">
                <a:ln>
                  <a:noFill/>
                </a:ln>
                <a:solidFill>
                  <a:prstClr val="white"/>
                </a:solidFill>
                <a:effectLst/>
                <a:uLnTx/>
                <a:uFillTx/>
                <a:latin typeface="Arial"/>
                <a:cs typeface="Arial"/>
              </a:rPr>
              <a:t>EHA </a:t>
            </a:r>
            <a:r>
              <a:rPr kumimoji="0" lang="en-GB" sz="304" b="0" i="0" u="none" strike="noStrike" kern="1200" cap="none" spc="6" normalizeH="0" baseline="0" noProof="0">
                <a:ln>
                  <a:noFill/>
                </a:ln>
                <a:solidFill>
                  <a:prstClr val="white"/>
                </a:solidFill>
                <a:effectLst/>
                <a:uLnTx/>
                <a:uFillTx/>
                <a:latin typeface="Arial"/>
                <a:cs typeface="Arial"/>
              </a:rPr>
              <a:t>2023 (Lead: Jonathon</a:t>
            </a:r>
            <a:r>
              <a:rPr kumimoji="0" lang="en-GB" sz="304" b="0" i="0" u="none" strike="noStrike" kern="1200" cap="none" spc="-46" normalizeH="0" baseline="0" noProof="0">
                <a:ln>
                  <a:noFill/>
                </a:ln>
                <a:solidFill>
                  <a:prstClr val="white"/>
                </a:solidFill>
                <a:effectLst/>
                <a:uLnTx/>
                <a:uFillTx/>
                <a:latin typeface="Arial"/>
                <a:cs typeface="Arial"/>
              </a:rPr>
              <a:t> </a:t>
            </a:r>
            <a:r>
              <a:rPr kumimoji="0" lang="en-GB" sz="304" b="0" i="0" u="none" strike="noStrike" kern="1200" cap="none" spc="6" normalizeH="0" baseline="0" noProof="0">
                <a:ln>
                  <a:noFill/>
                </a:ln>
                <a:solidFill>
                  <a:prstClr val="white"/>
                </a:solidFill>
                <a:effectLst/>
                <a:uLnTx/>
                <a:uFillTx/>
                <a:latin typeface="Arial"/>
                <a:cs typeface="Arial"/>
              </a:rPr>
              <a:t>Cohen]</a:t>
            </a:r>
          </a:p>
        </p:txBody>
      </p:sp>
      <p:sp>
        <p:nvSpPr>
          <p:cNvPr id="10" name="TextBox 9">
            <a:extLst>
              <a:ext uri="{FF2B5EF4-FFF2-40B4-BE49-F238E27FC236}">
                <a16:creationId xmlns:a16="http://schemas.microsoft.com/office/drawing/2014/main" id="{E3CEDD54-98A1-5EE5-B35A-8141CE487CCE}"/>
              </a:ext>
            </a:extLst>
          </p:cNvPr>
          <p:cNvSpPr txBox="1"/>
          <p:nvPr/>
        </p:nvSpPr>
        <p:spPr>
          <a:xfrm>
            <a:off x="883579" y="6038407"/>
            <a:ext cx="1059464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Data cutoff date of 29 July 2022. Response as assessed by investigator based on modified IWWM6 criteria.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cBTKi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covalent Bruton’s tyrosine kinase inhibitor; CI, confidence interval; NE, not estimable; OS, overall survival;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PFS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progression-free survival</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Scarfò L et al. EHA 2023; Abstract P1108.</a:t>
            </a:r>
          </a:p>
        </p:txBody>
      </p:sp>
      <p:sp>
        <p:nvSpPr>
          <p:cNvPr id="8" name="object 6">
            <a:extLst>
              <a:ext uri="{FF2B5EF4-FFF2-40B4-BE49-F238E27FC236}">
                <a16:creationId xmlns:a16="http://schemas.microsoft.com/office/drawing/2014/main" id="{32E40A56-ECB2-748E-ED46-0A9921B76BFF}"/>
              </a:ext>
            </a:extLst>
          </p:cNvPr>
          <p:cNvSpPr/>
          <p:nvPr/>
        </p:nvSpPr>
        <p:spPr>
          <a:xfrm>
            <a:off x="939463" y="1933484"/>
            <a:ext cx="5080091" cy="2841470"/>
          </a:xfrm>
          <a:prstGeom prst="rect">
            <a:avLst/>
          </a:prstGeom>
          <a:blipFill>
            <a:blip r:embed="rId2" cstate="print"/>
            <a:stretch>
              <a:fillRect/>
            </a:stretch>
          </a:blipFill>
        </p:spPr>
        <p:txBody>
          <a:bodyPr wrap="square" lIns="0" tIns="0" rIns="0" bIns="0" rtlCol="0"/>
          <a:lstStyle/>
          <a:p>
            <a:pPr marL="0" marR="0" lvl="0" indent="0" algn="l" defTabSz="348249" rtl="0" eaLnBrk="1" fontAlgn="auto" latinLnBrk="0" hangingPunct="1">
              <a:lnSpc>
                <a:spcPct val="100000"/>
              </a:lnSpc>
              <a:spcBef>
                <a:spcPts val="0"/>
              </a:spcBef>
              <a:spcAft>
                <a:spcPts val="0"/>
              </a:spcAft>
              <a:buClrTx/>
              <a:buSzTx/>
              <a:buFontTx/>
              <a:buNone/>
              <a:tabLst/>
              <a:defRPr/>
            </a:pPr>
            <a:endParaRPr kumimoji="0" sz="686" b="0" i="0" u="none" strike="noStrike" kern="1200" cap="none" spc="0" normalizeH="0" baseline="0" noProof="0">
              <a:ln>
                <a:noFill/>
              </a:ln>
              <a:solidFill>
                <a:prstClr val="black"/>
              </a:solidFill>
              <a:effectLst/>
              <a:uLnTx/>
              <a:uFillTx/>
              <a:latin typeface="Calibri"/>
              <a:cs typeface="+mn-cs"/>
            </a:endParaRPr>
          </a:p>
        </p:txBody>
      </p:sp>
      <p:sp>
        <p:nvSpPr>
          <p:cNvPr id="11" name="TextBox 10">
            <a:extLst>
              <a:ext uri="{FF2B5EF4-FFF2-40B4-BE49-F238E27FC236}">
                <a16:creationId xmlns:a16="http://schemas.microsoft.com/office/drawing/2014/main" id="{E37B726A-3D40-14C7-B021-FC36BE6E6672}"/>
              </a:ext>
            </a:extLst>
          </p:cNvPr>
          <p:cNvSpPr txBox="1"/>
          <p:nvPr/>
        </p:nvSpPr>
        <p:spPr>
          <a:xfrm>
            <a:off x="1984196" y="1282483"/>
            <a:ext cx="2990625"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283349"/>
                </a:solidFill>
                <a:effectLst/>
                <a:uLnTx/>
                <a:uFillTx/>
                <a:latin typeface="Arial" charset="0"/>
              </a:rPr>
              <a:t>Progression-free survival</a:t>
            </a:r>
            <a:endParaRPr kumimoji="0" lang="en-GB" sz="1800" b="1" i="0" u="none" strike="noStrike" kern="1200" cap="none" spc="0" normalizeH="0" baseline="0" noProof="0">
              <a:ln>
                <a:noFill/>
              </a:ln>
              <a:solidFill>
                <a:srgbClr val="283349"/>
              </a:solidFill>
              <a:effectLst/>
              <a:uLnTx/>
              <a:uFillTx/>
              <a:latin typeface="Arial" charset="0"/>
            </a:endParaRPr>
          </a:p>
        </p:txBody>
      </p:sp>
      <p:sp>
        <p:nvSpPr>
          <p:cNvPr id="7" name="object 5">
            <a:extLst>
              <a:ext uri="{FF2B5EF4-FFF2-40B4-BE49-F238E27FC236}">
                <a16:creationId xmlns:a16="http://schemas.microsoft.com/office/drawing/2014/main" id="{84B147CE-CD80-7A02-93FE-34009204026B}"/>
              </a:ext>
            </a:extLst>
          </p:cNvPr>
          <p:cNvSpPr/>
          <p:nvPr/>
        </p:nvSpPr>
        <p:spPr>
          <a:xfrm>
            <a:off x="6461759" y="1875292"/>
            <a:ext cx="5061477" cy="2922522"/>
          </a:xfrm>
          <a:prstGeom prst="rect">
            <a:avLst/>
          </a:prstGeom>
          <a:blipFill>
            <a:blip r:embed="rId3" cstate="print"/>
            <a:stretch>
              <a:fillRect/>
            </a:stretch>
          </a:blipFill>
        </p:spPr>
        <p:txBody>
          <a:bodyPr wrap="square" lIns="0" tIns="0" rIns="0" bIns="0" rtlCol="0"/>
          <a:lstStyle/>
          <a:p>
            <a:pPr marL="0" marR="0" lvl="0" indent="0" algn="l" defTabSz="348249" rtl="0" eaLnBrk="1" fontAlgn="auto" latinLnBrk="0" hangingPunct="1">
              <a:lnSpc>
                <a:spcPct val="100000"/>
              </a:lnSpc>
              <a:spcBef>
                <a:spcPts val="0"/>
              </a:spcBef>
              <a:spcAft>
                <a:spcPts val="0"/>
              </a:spcAft>
              <a:buClrTx/>
              <a:buSzTx/>
              <a:buFontTx/>
              <a:buNone/>
              <a:tabLst/>
              <a:defRPr/>
            </a:pPr>
            <a:endParaRPr kumimoji="0" sz="686" b="0" i="0" u="none" strike="noStrike" kern="1200" cap="none" spc="0" normalizeH="0" baseline="0" noProof="0">
              <a:ln>
                <a:noFill/>
              </a:ln>
              <a:solidFill>
                <a:prstClr val="black"/>
              </a:solidFill>
              <a:effectLst/>
              <a:uLnTx/>
              <a:uFillTx/>
              <a:latin typeface="Calibri"/>
              <a:cs typeface="+mn-cs"/>
            </a:endParaRPr>
          </a:p>
        </p:txBody>
      </p:sp>
      <p:sp>
        <p:nvSpPr>
          <p:cNvPr id="12" name="TextBox 11">
            <a:extLst>
              <a:ext uri="{FF2B5EF4-FFF2-40B4-BE49-F238E27FC236}">
                <a16:creationId xmlns:a16="http://schemas.microsoft.com/office/drawing/2014/main" id="{1FAABE8E-933B-5868-F13B-185B99BC9919}"/>
              </a:ext>
            </a:extLst>
          </p:cNvPr>
          <p:cNvSpPr txBox="1"/>
          <p:nvPr/>
        </p:nvSpPr>
        <p:spPr>
          <a:xfrm>
            <a:off x="7497185" y="1293913"/>
            <a:ext cx="2990625"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283349"/>
                </a:solidFill>
                <a:effectLst/>
                <a:uLnTx/>
                <a:uFillTx/>
                <a:latin typeface="Arial" charset="0"/>
              </a:rPr>
              <a:t>Overall survival</a:t>
            </a:r>
            <a:endParaRPr kumimoji="0" lang="en-GB" sz="1800" b="1" i="0" u="none" strike="noStrike" kern="1200" cap="none" spc="0" normalizeH="0" baseline="0" noProof="0" err="1">
              <a:ln>
                <a:noFill/>
              </a:ln>
              <a:solidFill>
                <a:srgbClr val="283349"/>
              </a:solidFill>
              <a:effectLst/>
              <a:uLnTx/>
              <a:uFillTx/>
              <a:latin typeface="Arial" charset="0"/>
            </a:endParaRPr>
          </a:p>
        </p:txBody>
      </p:sp>
    </p:spTree>
    <p:extLst>
      <p:ext uri="{BB962C8B-B14F-4D97-AF65-F5344CB8AC3E}">
        <p14:creationId xmlns:p14="http://schemas.microsoft.com/office/powerpoint/2010/main" val="1406595402"/>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BD10D-2DC9-838D-6C41-1D96A915D50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491E62-48B5-8892-3415-50CABDBA0B11}"/>
              </a:ext>
            </a:extLst>
          </p:cNvPr>
          <p:cNvSpPr>
            <a:spLocks noGrp="1"/>
          </p:cNvSpPr>
          <p:nvPr>
            <p:ph sz="quarter" idx="13"/>
          </p:nvPr>
        </p:nvSpPr>
        <p:spPr>
          <a:xfrm>
            <a:off x="1180512" y="4861800"/>
            <a:ext cx="8329248" cy="931305"/>
          </a:xfrm>
        </p:spPr>
        <p:txBody>
          <a:bodyPr/>
          <a:lstStyle/>
          <a:p>
            <a:pPr>
              <a:spcBef>
                <a:spcPts val="0"/>
              </a:spcBef>
            </a:pPr>
            <a:r>
              <a:rPr lang="en-US" sz="1400"/>
              <a:t>Median time on treatment for the overall safety population was 9.6 months</a:t>
            </a:r>
          </a:p>
          <a:p>
            <a:pPr>
              <a:spcBef>
                <a:spcPts val="0"/>
              </a:spcBef>
            </a:pPr>
            <a:r>
              <a:rPr lang="en-US" sz="1400"/>
              <a:t>Discontinuations due to treatment-related AEs occurred in 2.6% (n=20) of all patients</a:t>
            </a:r>
          </a:p>
          <a:p>
            <a:pPr>
              <a:spcBef>
                <a:spcPts val="0"/>
              </a:spcBef>
            </a:pPr>
            <a:r>
              <a:rPr lang="en-US" sz="1400"/>
              <a:t>Dose reductions due to treatment-related AEs occurred in 4.5% (n=35) of all patients</a:t>
            </a:r>
          </a:p>
          <a:p>
            <a:pPr>
              <a:spcBef>
                <a:spcPts val="0"/>
              </a:spcBef>
            </a:pPr>
            <a:r>
              <a:rPr lang="en-US" sz="1400"/>
              <a:t>Overall and WM safety profiles are generally </a:t>
            </a:r>
            <a:r>
              <a:rPr lang="en-US" sz="1400" err="1"/>
              <a:t>consistent</a:t>
            </a:r>
            <a:r>
              <a:rPr lang="en-US" sz="1400" baseline="30000" err="1"/>
              <a:t>h</a:t>
            </a:r>
            <a:endParaRPr lang="en-US" sz="1400" baseline="30000"/>
          </a:p>
        </p:txBody>
      </p:sp>
      <p:sp>
        <p:nvSpPr>
          <p:cNvPr id="4" name="Slide Number Placeholder 2">
            <a:extLst>
              <a:ext uri="{FF2B5EF4-FFF2-40B4-BE49-F238E27FC236}">
                <a16:creationId xmlns:a16="http://schemas.microsoft.com/office/drawing/2014/main" id="{5B1F1B3C-2A70-F46E-5638-5BEF981CC49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Geneva"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84</a:t>
            </a:fld>
            <a:endParaRPr kumimoji="0" lang="en-US" sz="1000" b="0" i="0" u="none" strike="noStrike" kern="1200" cap="none" spc="0" normalizeH="0" baseline="0" noProof="0">
              <a:ln>
                <a:noFill/>
              </a:ln>
              <a:solidFill>
                <a:srgbClr val="83786F"/>
              </a:solidFill>
              <a:effectLst/>
              <a:uLnTx/>
              <a:uFillTx/>
              <a:latin typeface="Arial" panose="020B0604020202020204"/>
              <a:ea typeface="Geneva" charset="0"/>
              <a:cs typeface="+mn-cs"/>
            </a:endParaRPr>
          </a:p>
        </p:txBody>
      </p:sp>
      <p:sp>
        <p:nvSpPr>
          <p:cNvPr id="5" name="Title 4">
            <a:extLst>
              <a:ext uri="{FF2B5EF4-FFF2-40B4-BE49-F238E27FC236}">
                <a16:creationId xmlns:a16="http://schemas.microsoft.com/office/drawing/2014/main" id="{01D3C28D-4F7A-F975-AA0C-5782D25C7F57}"/>
              </a:ext>
            </a:extLst>
          </p:cNvPr>
          <p:cNvSpPr>
            <a:spLocks noGrp="1"/>
          </p:cNvSpPr>
          <p:nvPr>
            <p:ph type="ctrTitle"/>
          </p:nvPr>
        </p:nvSpPr>
        <p:spPr/>
        <p:txBody>
          <a:bodyPr/>
          <a:lstStyle/>
          <a:p>
            <a:r>
              <a:rPr lang="en-US"/>
              <a:t>Phase 1/2 BRUIN study: Pirtobrutinib safety profile</a:t>
            </a:r>
            <a:endParaRPr lang="en-GB"/>
          </a:p>
        </p:txBody>
      </p:sp>
      <p:sp>
        <p:nvSpPr>
          <p:cNvPr id="3" name="object 2"/>
          <p:cNvSpPr txBox="1">
            <a:spLocks/>
          </p:cNvSpPr>
          <p:nvPr/>
        </p:nvSpPr>
        <p:spPr>
          <a:xfrm>
            <a:off x="2600050" y="1008222"/>
            <a:ext cx="1361686" cy="285691"/>
          </a:xfrm>
          <a:prstGeom prst="rect">
            <a:avLst/>
          </a:prstGeom>
        </p:spPr>
        <p:txBody>
          <a:bodyPr vert="horz" wrap="square" lIns="0" tIns="4353" rIns="0" bIns="0" rtlCol="0">
            <a:spAutoFit/>
          </a:bodyPr>
          <a:lstStyle>
            <a:lvl1pPr>
              <a:defRPr sz="1828" b="1" i="0">
                <a:solidFill>
                  <a:schemeClr val="bg1"/>
                </a:solidFill>
                <a:latin typeface="Arial"/>
                <a:ea typeface="+mj-ea"/>
                <a:cs typeface="Arial"/>
              </a:defRPr>
            </a:lvl1pPr>
          </a:lstStyle>
          <a:p>
            <a:pPr marL="4837" marR="0" lvl="0" indent="0" algn="l" defTabSz="914400" rtl="0" eaLnBrk="1" fontAlgn="auto" latinLnBrk="0" hangingPunct="1">
              <a:lnSpc>
                <a:spcPct val="100000"/>
              </a:lnSpc>
              <a:spcBef>
                <a:spcPts val="35"/>
              </a:spcBef>
              <a:spcAft>
                <a:spcPts val="0"/>
              </a:spcAft>
              <a:buClrTx/>
              <a:buSzTx/>
              <a:buFontTx/>
              <a:buNone/>
              <a:tabLst/>
              <a:defRPr/>
            </a:pPr>
            <a:r>
              <a:rPr kumimoji="0" lang="en-GB" sz="1828" b="1" i="0" u="none" strike="noStrike" kern="0" cap="none" spc="-4" normalizeH="0" baseline="0" noProof="0">
                <a:ln>
                  <a:noFill/>
                </a:ln>
                <a:solidFill>
                  <a:sysClr val="window" lastClr="FFFFFF"/>
                </a:solidFill>
                <a:effectLst/>
                <a:uLnTx/>
                <a:uFillTx/>
                <a:latin typeface="Arial"/>
                <a:ea typeface="+mj-ea"/>
                <a:cs typeface="Arial"/>
              </a:rPr>
              <a:t>Background</a:t>
            </a:r>
          </a:p>
        </p:txBody>
      </p:sp>
      <p:sp>
        <p:nvSpPr>
          <p:cNvPr id="9" name="object 8"/>
          <p:cNvSpPr txBox="1">
            <a:spLocks/>
          </p:cNvSpPr>
          <p:nvPr/>
        </p:nvSpPr>
        <p:spPr>
          <a:xfrm>
            <a:off x="2363929" y="3429838"/>
            <a:ext cx="533952" cy="96301"/>
          </a:xfrm>
          <a:prstGeom prst="rect">
            <a:avLst/>
          </a:prstGeom>
        </p:spPr>
        <p:txBody>
          <a:bodyPr vert="horz" wrap="square" lIns="0" tIns="2660" rIns="0" bIns="0" rtlCol="0">
            <a:spAutoFit/>
          </a:bodyPr>
          <a:lstStyle>
            <a:defPPr>
              <a:defRPr lang="en-US"/>
            </a:defPPr>
            <a:lvl1pPr algn="l" defTabSz="457200" rtl="0" fontAlgn="base">
              <a:spcBef>
                <a:spcPct val="0"/>
              </a:spcBef>
              <a:spcAft>
                <a:spcPct val="0"/>
              </a:spcAft>
              <a:defRPr sz="304" b="0" i="0" kern="1200">
                <a:solidFill>
                  <a:schemeClr val="bg1"/>
                </a:solidFill>
                <a:latin typeface="Arial"/>
                <a:ea typeface="Geneva" charset="0"/>
                <a:cs typeface="Arial"/>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a:lstStyle>
          <a:p>
            <a:pPr marL="4837" marR="0" lvl="0" indent="0" algn="l" defTabSz="348249" rtl="0" eaLnBrk="1" fontAlgn="auto" latinLnBrk="0" hangingPunct="1">
              <a:lnSpc>
                <a:spcPct val="100000"/>
              </a:lnSpc>
              <a:spcBef>
                <a:spcPts val="21"/>
              </a:spcBef>
              <a:spcAft>
                <a:spcPts val="0"/>
              </a:spcAft>
              <a:buClrTx/>
              <a:buSzTx/>
              <a:buFontTx/>
              <a:buNone/>
              <a:tabLst/>
              <a:defRPr/>
            </a:pPr>
            <a:r>
              <a:rPr kumimoji="0" lang="en-GB" sz="304" b="0" i="0" u="none" strike="noStrike" kern="1200" cap="none" spc="2" normalizeH="0" baseline="0" noProof="0">
                <a:ln>
                  <a:noFill/>
                </a:ln>
                <a:solidFill>
                  <a:prstClr val="white"/>
                </a:solidFill>
                <a:effectLst/>
                <a:uLnTx/>
                <a:uFillTx/>
                <a:latin typeface="Arial"/>
                <a:cs typeface="Arial"/>
              </a:rPr>
              <a:t>Scarfò, </a:t>
            </a:r>
            <a:r>
              <a:rPr kumimoji="0" lang="en-GB" sz="304" b="0" i="0" u="none" strike="noStrike" kern="1200" cap="none" spc="4" normalizeH="0" baseline="0" noProof="0">
                <a:ln>
                  <a:noFill/>
                </a:ln>
                <a:solidFill>
                  <a:prstClr val="white"/>
                </a:solidFill>
                <a:effectLst/>
                <a:uLnTx/>
                <a:uFillTx/>
                <a:latin typeface="Arial"/>
                <a:cs typeface="Arial"/>
              </a:rPr>
              <a:t>et al.; </a:t>
            </a:r>
            <a:r>
              <a:rPr kumimoji="0" lang="en-GB" sz="304" b="0" i="0" u="none" strike="noStrike" kern="1200" cap="none" spc="8" normalizeH="0" baseline="0" noProof="0">
                <a:ln>
                  <a:noFill/>
                </a:ln>
                <a:solidFill>
                  <a:prstClr val="white"/>
                </a:solidFill>
                <a:effectLst/>
                <a:uLnTx/>
                <a:uFillTx/>
                <a:latin typeface="Arial"/>
                <a:cs typeface="Arial"/>
              </a:rPr>
              <a:t>EHA </a:t>
            </a:r>
            <a:r>
              <a:rPr kumimoji="0" lang="en-GB" sz="304" b="0" i="0" u="none" strike="noStrike" kern="1200" cap="none" spc="6" normalizeH="0" baseline="0" noProof="0">
                <a:ln>
                  <a:noFill/>
                </a:ln>
                <a:solidFill>
                  <a:prstClr val="white"/>
                </a:solidFill>
                <a:effectLst/>
                <a:uLnTx/>
                <a:uFillTx/>
                <a:latin typeface="Arial"/>
                <a:cs typeface="Arial"/>
              </a:rPr>
              <a:t>2023 (Lead: Jonathon</a:t>
            </a:r>
            <a:r>
              <a:rPr kumimoji="0" lang="en-GB" sz="304" b="0" i="0" u="none" strike="noStrike" kern="1200" cap="none" spc="-46" normalizeH="0" baseline="0" noProof="0">
                <a:ln>
                  <a:noFill/>
                </a:ln>
                <a:solidFill>
                  <a:prstClr val="white"/>
                </a:solidFill>
                <a:effectLst/>
                <a:uLnTx/>
                <a:uFillTx/>
                <a:latin typeface="Arial"/>
                <a:cs typeface="Arial"/>
              </a:rPr>
              <a:t> </a:t>
            </a:r>
            <a:r>
              <a:rPr kumimoji="0" lang="en-GB" sz="304" b="0" i="0" u="none" strike="noStrike" kern="1200" cap="none" spc="6" normalizeH="0" baseline="0" noProof="0">
                <a:ln>
                  <a:noFill/>
                </a:ln>
                <a:solidFill>
                  <a:prstClr val="white"/>
                </a:solidFill>
                <a:effectLst/>
                <a:uLnTx/>
                <a:uFillTx/>
                <a:latin typeface="Arial"/>
                <a:cs typeface="Arial"/>
              </a:rPr>
              <a:t>Cohen]</a:t>
            </a:r>
          </a:p>
        </p:txBody>
      </p:sp>
      <p:sp>
        <p:nvSpPr>
          <p:cNvPr id="10" name="TextBox 9">
            <a:extLst>
              <a:ext uri="{FF2B5EF4-FFF2-40B4-BE49-F238E27FC236}">
                <a16:creationId xmlns:a16="http://schemas.microsoft.com/office/drawing/2014/main" id="{E3CEDD54-98A1-5EE5-B35A-8141CE487CCE}"/>
              </a:ext>
            </a:extLst>
          </p:cNvPr>
          <p:cNvSpPr txBox="1"/>
          <p:nvPr/>
        </p:nvSpPr>
        <p:spPr>
          <a:xfrm>
            <a:off x="883579" y="5924651"/>
            <a:ext cx="10594648" cy="923330"/>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Data cutoff date of 29 July 2022. </a:t>
            </a:r>
            <a:r>
              <a:rPr kumimoji="0" lang="en-US" sz="900" b="0" i="0" u="none" strike="noStrike" kern="1200" cap="none" spc="0" normalizeH="0" baseline="30000" noProof="0" err="1">
                <a:ln>
                  <a:noFill/>
                </a:ln>
                <a:solidFill>
                  <a:srgbClr val="283349"/>
                </a:solidFill>
                <a:effectLst/>
                <a:uLnTx/>
                <a:uFillTx/>
                <a:latin typeface="Arial" panose="020B0604020202020204"/>
                <a:ea typeface="+mn-ea"/>
                <a:cs typeface="Arial"/>
                <a:sym typeface="Arial"/>
              </a:rPr>
              <a:t>a</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Aggregate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of neutropenia and neutrophil count decreased. </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b</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AEs of special interest are those that were previously associated with covalent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BTK</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inhibitors. </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c</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Aggregate of contusion, petechiae, ecchymosis, and increased tendency to bruise. </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d</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Aggregate of all preferred terms including rash. </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Aggregate of all preferred terms including hematoma or hemorrhage. </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f</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Aggregate of atrial fibrillation and atrial flutter. </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g</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Of the 22 total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afib</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/aflutter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TEAEs</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in the overall safety population, 7 occurred in patients with a prior medical history of atrial fibrillation. </a:t>
            </a:r>
            <a:r>
              <a:rPr kumimoji="0" lang="en-US" sz="900" b="0" i="0" u="none" strike="noStrike" kern="1200" cap="none" spc="0" normalizeH="0" baseline="30000" noProof="0">
                <a:ln>
                  <a:noFill/>
                </a:ln>
                <a:solidFill>
                  <a:srgbClr val="283349"/>
                </a:solidFill>
                <a:effectLst/>
                <a:uLnTx/>
                <a:uFillTx/>
                <a:latin typeface="Arial" panose="020B0604020202020204"/>
                <a:ea typeface="+mn-ea"/>
                <a:cs typeface="Arial"/>
                <a:sym typeface="Arial"/>
              </a:rPr>
              <a:t>h</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Constipation is more commonly seen as a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TEAE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in the WM population than in all patients.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Afib</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/aflutter, atrial fibrillation/atrial flutter; AE, adverse event;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TEAE</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treatment-emergent AE; WM, </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Waldenström’s macroglobulinemia.</a:t>
            </a:r>
            <a:r>
              <a:rPr kumimoji="0" lang="da-DK" sz="900" b="0" i="0" u="none" strike="noStrike" kern="1200" cap="none" spc="0" normalizeH="0" baseline="0" noProof="0">
                <a:ln>
                  <a:noFill/>
                </a:ln>
                <a:solidFill>
                  <a:srgbClr val="D9D8D6">
                    <a:lumMod val="25000"/>
                  </a:srgbClr>
                </a:solidFill>
                <a:effectLst/>
                <a:uLnTx/>
                <a:uFillTx/>
                <a:latin typeface="Arial" panose="020B0604020202020204"/>
                <a:ea typeface="Geneva" charset="0"/>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Scarfò L et al. EHA 2023; Abstract P1108.</a:t>
            </a:r>
          </a:p>
        </p:txBody>
      </p:sp>
      <p:pic>
        <p:nvPicPr>
          <p:cNvPr id="213" name="Grafik 7">
            <a:extLst>
              <a:ext uri="{FF2B5EF4-FFF2-40B4-BE49-F238E27FC236}">
                <a16:creationId xmlns:a16="http://schemas.microsoft.com/office/drawing/2014/main" id="{6E9BD0A1-2342-618A-4C0C-70C6B8B10498}"/>
              </a:ext>
            </a:extLst>
          </p:cNvPr>
          <p:cNvPicPr>
            <a:picLocks noChangeAspect="1"/>
          </p:cNvPicPr>
          <p:nvPr/>
        </p:nvPicPr>
        <p:blipFill>
          <a:blip r:embed="rId2"/>
          <a:srcRect t="8955" b="31725"/>
          <a:stretch/>
        </p:blipFill>
        <p:spPr>
          <a:xfrm>
            <a:off x="1086412" y="1140311"/>
            <a:ext cx="10188981" cy="3721489"/>
          </a:xfrm>
          <a:prstGeom prst="rect">
            <a:avLst/>
          </a:prstGeom>
        </p:spPr>
      </p:pic>
    </p:spTree>
    <p:extLst>
      <p:ext uri="{BB962C8B-B14F-4D97-AF65-F5344CB8AC3E}">
        <p14:creationId xmlns:p14="http://schemas.microsoft.com/office/powerpoint/2010/main" val="3119451693"/>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545EB-DEB4-6364-40C7-C53A61FF529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BE80A1F-780D-BD36-1581-8CB4A72CD278}"/>
              </a:ext>
            </a:extLst>
          </p:cNvPr>
          <p:cNvSpPr>
            <a:spLocks noGrp="1"/>
          </p:cNvSpPr>
          <p:nvPr>
            <p:ph sz="quarter" idx="13"/>
          </p:nvPr>
        </p:nvSpPr>
        <p:spPr>
          <a:xfrm>
            <a:off x="744131" y="1378549"/>
            <a:ext cx="11038895" cy="4706565"/>
          </a:xfrm>
        </p:spPr>
        <p:txBody>
          <a:bodyPr/>
          <a:lstStyle/>
          <a:p>
            <a:pPr marL="342900" lvl="1" indent="-342900" defTabSz="1219080">
              <a:spcBef>
                <a:spcPts val="300"/>
              </a:spcBef>
              <a:spcAft>
                <a:spcPts val="1067"/>
              </a:spcAft>
              <a:buClr>
                <a:srgbClr val="ED1C24"/>
              </a:buClr>
              <a:buFont typeface="Arial" panose="020B0604020202020204" pitchFamily="34" charset="0"/>
              <a:buChar char="•"/>
              <a:defRPr/>
            </a:pPr>
            <a:r>
              <a:rPr lang="en-US" sz="2400">
                <a:effectLst/>
                <a:ea typeface="Calibri" panose="020F0502020204030204" pitchFamily="34" charset="0"/>
                <a:cs typeface="Times New Roman" panose="02020603050405020304" pitchFamily="18" charset="0"/>
              </a:rPr>
              <a:t>WM is a heterogeneous disease</a:t>
            </a:r>
          </a:p>
          <a:p>
            <a:pPr marL="342900" lvl="1" indent="-342900" defTabSz="1219080">
              <a:spcBef>
                <a:spcPts val="300"/>
              </a:spcBef>
              <a:spcAft>
                <a:spcPts val="1067"/>
              </a:spcAft>
              <a:buClr>
                <a:srgbClr val="ED1C24"/>
              </a:buClr>
              <a:buFont typeface="Arial" panose="020B0604020202020204" pitchFamily="34" charset="0"/>
              <a:buChar char="•"/>
              <a:defRPr/>
            </a:pPr>
            <a:r>
              <a:rPr lang="en-US" sz="2400" err="1">
                <a:ea typeface="Calibri" panose="020F0502020204030204" pitchFamily="34" charset="0"/>
                <a:cs typeface="Times New Roman" panose="02020603050405020304" pitchFamily="18" charset="0"/>
              </a:rPr>
              <a:t>cBTKis</a:t>
            </a:r>
            <a:r>
              <a:rPr lang="en-US" sz="2400">
                <a:ea typeface="Calibri" panose="020F0502020204030204" pitchFamily="34" charset="0"/>
                <a:cs typeface="Times New Roman" panose="02020603050405020304" pitchFamily="18" charset="0"/>
              </a:rPr>
              <a:t> are mainstays of therapy, especially in the R/R setting </a:t>
            </a:r>
          </a:p>
          <a:p>
            <a:pPr marL="342900" lvl="1" indent="-342900" defTabSz="1219080">
              <a:spcBef>
                <a:spcPts val="300"/>
              </a:spcBef>
              <a:spcAft>
                <a:spcPts val="1067"/>
              </a:spcAft>
              <a:buClr>
                <a:srgbClr val="ED1C24"/>
              </a:buClr>
              <a:buFont typeface="Arial" panose="020B0604020202020204" pitchFamily="34" charset="0"/>
              <a:buChar char="•"/>
              <a:defRPr/>
            </a:pPr>
            <a:r>
              <a:rPr lang="en-US" sz="2400" i="1">
                <a:ea typeface="Calibri" panose="020F0502020204030204" pitchFamily="34" charset="0"/>
                <a:cs typeface="Times New Roman" panose="02020603050405020304" pitchFamily="18" charset="0"/>
              </a:rPr>
              <a:t>MYD88</a:t>
            </a:r>
            <a:r>
              <a:rPr lang="en-US" sz="2400">
                <a:ea typeface="Calibri" panose="020F0502020204030204" pitchFamily="34" charset="0"/>
                <a:cs typeface="Times New Roman" panose="02020603050405020304" pitchFamily="18" charset="0"/>
              </a:rPr>
              <a:t> and </a:t>
            </a:r>
            <a:r>
              <a:rPr lang="en-US" sz="2400" i="1">
                <a:cs typeface="Times New Roman" panose="02020603050405020304" pitchFamily="18" charset="0"/>
              </a:rPr>
              <a:t>CXCR4</a:t>
            </a:r>
            <a:r>
              <a:rPr lang="en-US" sz="2400">
                <a:ea typeface="Calibri" panose="020F0502020204030204" pitchFamily="34" charset="0"/>
                <a:cs typeface="Times New Roman" panose="02020603050405020304" pitchFamily="18" charset="0"/>
              </a:rPr>
              <a:t> mutation status influence response to </a:t>
            </a:r>
            <a:r>
              <a:rPr lang="en-US" sz="2400" err="1">
                <a:ea typeface="Calibri" panose="020F0502020204030204" pitchFamily="34" charset="0"/>
                <a:cs typeface="Times New Roman" panose="02020603050405020304" pitchFamily="18" charset="0"/>
              </a:rPr>
              <a:t>cBTKi</a:t>
            </a:r>
            <a:r>
              <a:rPr lang="en-US" sz="2400">
                <a:ea typeface="Calibri" panose="020F0502020204030204" pitchFamily="34" charset="0"/>
                <a:cs typeface="Times New Roman" panose="02020603050405020304" pitchFamily="18" charset="0"/>
              </a:rPr>
              <a:t> therapy</a:t>
            </a:r>
          </a:p>
          <a:p>
            <a:pPr marL="342900" lvl="1" indent="-342900" defTabSz="1219080">
              <a:spcBef>
                <a:spcPts val="300"/>
              </a:spcBef>
              <a:spcAft>
                <a:spcPts val="1067"/>
              </a:spcAft>
              <a:buClr>
                <a:srgbClr val="ED1C24"/>
              </a:buClr>
              <a:buFont typeface="Arial" panose="020B0604020202020204" pitchFamily="34" charset="0"/>
              <a:buChar char="•"/>
              <a:defRPr/>
            </a:pPr>
            <a:r>
              <a:rPr lang="en-US" sz="2400">
                <a:ea typeface="Calibri" panose="020F0502020204030204" pitchFamily="34" charset="0"/>
                <a:cs typeface="Times New Roman" panose="02020603050405020304" pitchFamily="18" charset="0"/>
              </a:rPr>
              <a:t>Zanubrutinib benefit over ibrutinib especially seen in </a:t>
            </a:r>
            <a:r>
              <a:rPr lang="en-US" sz="2400" i="1">
                <a:ea typeface="Calibri" panose="020F0502020204030204" pitchFamily="34" charset="0"/>
                <a:cs typeface="Times New Roman" panose="02020603050405020304" pitchFamily="18" charset="0"/>
              </a:rPr>
              <a:t>CXCR4</a:t>
            </a:r>
            <a:r>
              <a:rPr lang="en-US" sz="2400" i="1" baseline="30000">
                <a:ea typeface="Calibri" panose="020F0502020204030204" pitchFamily="34" charset="0"/>
                <a:cs typeface="Times New Roman" panose="02020603050405020304" pitchFamily="18" charset="0"/>
              </a:rPr>
              <a:t>MUT</a:t>
            </a:r>
            <a:r>
              <a:rPr lang="en-US" sz="2400">
                <a:ea typeface="Calibri" panose="020F0502020204030204" pitchFamily="34" charset="0"/>
                <a:cs typeface="Times New Roman" panose="02020603050405020304" pitchFamily="18" charset="0"/>
              </a:rPr>
              <a:t>, </a:t>
            </a:r>
            <a:r>
              <a:rPr lang="en-US" sz="2400" i="1">
                <a:cs typeface="Times New Roman" panose="02020603050405020304" pitchFamily="18" charset="0"/>
              </a:rPr>
              <a:t>MYD88</a:t>
            </a:r>
            <a:r>
              <a:rPr lang="en-US" sz="2400" i="1" baseline="30000">
                <a:cs typeface="Times New Roman" panose="02020603050405020304" pitchFamily="18" charset="0"/>
              </a:rPr>
              <a:t>WT</a:t>
            </a:r>
            <a:r>
              <a:rPr lang="en-US" sz="2400">
                <a:ea typeface="Calibri" panose="020F0502020204030204" pitchFamily="34" charset="0"/>
                <a:cs typeface="Times New Roman" panose="02020603050405020304" pitchFamily="18" charset="0"/>
              </a:rPr>
              <a:t> and </a:t>
            </a:r>
            <a:r>
              <a:rPr lang="en-US" sz="2400" i="1">
                <a:cs typeface="Times New Roman" panose="02020603050405020304" pitchFamily="18" charset="0"/>
              </a:rPr>
              <a:t>TP53</a:t>
            </a:r>
            <a:r>
              <a:rPr lang="en-US" sz="2400" i="1" baseline="30000">
                <a:cs typeface="Times New Roman" panose="02020603050405020304" pitchFamily="18" charset="0"/>
              </a:rPr>
              <a:t>MUT</a:t>
            </a:r>
          </a:p>
          <a:p>
            <a:pPr marL="342900" lvl="1" indent="-342900" defTabSz="1219080">
              <a:spcBef>
                <a:spcPts val="300"/>
              </a:spcBef>
              <a:spcAft>
                <a:spcPts val="1067"/>
              </a:spcAft>
              <a:buClr>
                <a:srgbClr val="ED1C24"/>
              </a:buClr>
              <a:buFont typeface="Arial" panose="020B0604020202020204" pitchFamily="34" charset="0"/>
              <a:buChar char="•"/>
              <a:defRPr/>
            </a:pPr>
            <a:r>
              <a:rPr lang="en-US" sz="2400" err="1">
                <a:effectLst/>
                <a:ea typeface="Calibri" panose="020F0502020204030204" pitchFamily="34" charset="0"/>
                <a:cs typeface="Times New Roman" panose="02020603050405020304" pitchFamily="18" charset="0"/>
              </a:rPr>
              <a:t>Ibr</a:t>
            </a:r>
            <a:r>
              <a:rPr lang="en-US" sz="2400">
                <a:effectLst/>
                <a:ea typeface="Calibri" panose="020F0502020204030204" pitchFamily="34" charset="0"/>
                <a:cs typeface="Times New Roman" panose="02020603050405020304" pitchFamily="18" charset="0"/>
              </a:rPr>
              <a:t>-RTX outperformed RTX and may be preferable to ibrutinib in </a:t>
            </a:r>
            <a:r>
              <a:rPr lang="en-US" sz="2400" i="1">
                <a:ea typeface="Calibri" panose="020F0502020204030204" pitchFamily="34" charset="0"/>
                <a:cs typeface="Times New Roman" panose="02020603050405020304" pitchFamily="18" charset="0"/>
              </a:rPr>
              <a:t>CXCR4</a:t>
            </a:r>
            <a:r>
              <a:rPr lang="en-US" sz="2400" i="1" baseline="30000">
                <a:ea typeface="Calibri" panose="020F0502020204030204" pitchFamily="34" charset="0"/>
                <a:cs typeface="Times New Roman" panose="02020603050405020304" pitchFamily="18" charset="0"/>
              </a:rPr>
              <a:t>MUT</a:t>
            </a:r>
            <a:r>
              <a:rPr lang="en-US" sz="2400">
                <a:ea typeface="Calibri" panose="020F0502020204030204" pitchFamily="34" charset="0"/>
                <a:cs typeface="Times New Roman" panose="02020603050405020304" pitchFamily="18" charset="0"/>
              </a:rPr>
              <a:t> and </a:t>
            </a:r>
            <a:r>
              <a:rPr lang="en-US" sz="2400" i="1">
                <a:cs typeface="Times New Roman" panose="02020603050405020304" pitchFamily="18" charset="0"/>
              </a:rPr>
              <a:t>MYD88</a:t>
            </a:r>
            <a:r>
              <a:rPr lang="en-US" sz="2400" i="1" baseline="30000">
                <a:cs typeface="Times New Roman" panose="02020603050405020304" pitchFamily="18" charset="0"/>
              </a:rPr>
              <a:t>WT</a:t>
            </a:r>
            <a:endParaRPr lang="de-DE" sz="2400" i="1">
              <a:solidFill>
                <a:srgbClr val="0000FF"/>
              </a:solidFill>
            </a:endParaRPr>
          </a:p>
          <a:p>
            <a:pPr marL="342900" lvl="1" indent="-342900" defTabSz="1219080">
              <a:spcBef>
                <a:spcPts val="300"/>
              </a:spcBef>
              <a:spcAft>
                <a:spcPts val="1067"/>
              </a:spcAft>
              <a:buClr>
                <a:srgbClr val="ED1C24"/>
              </a:buClr>
              <a:buFont typeface="Arial" panose="020B0604020202020204" pitchFamily="34" charset="0"/>
              <a:buChar char="•"/>
              <a:defRPr/>
            </a:pPr>
            <a:r>
              <a:rPr lang="en-US" sz="2400">
                <a:effectLst/>
                <a:ea typeface="Calibri" panose="020F0502020204030204" pitchFamily="34" charset="0"/>
                <a:cs typeface="Times New Roman" panose="02020603050405020304" pitchFamily="18" charset="0"/>
              </a:rPr>
              <a:t>Zanubrutinib vs </a:t>
            </a:r>
            <a:r>
              <a:rPr lang="en-US" sz="2400" err="1">
                <a:effectLst/>
                <a:ea typeface="Calibri" panose="020F0502020204030204" pitchFamily="34" charset="0"/>
                <a:cs typeface="Times New Roman" panose="02020603050405020304" pitchFamily="18" charset="0"/>
              </a:rPr>
              <a:t>Ibr</a:t>
            </a:r>
            <a:r>
              <a:rPr lang="en-US" sz="2400">
                <a:effectLst/>
                <a:ea typeface="Calibri" panose="020F0502020204030204" pitchFamily="34" charset="0"/>
                <a:cs typeface="Times New Roman" panose="02020603050405020304" pitchFamily="18" charset="0"/>
              </a:rPr>
              <a:t>-RTX: no direct comparison, but single agent zanubrutinib more convenient and likely better tolerated</a:t>
            </a:r>
          </a:p>
          <a:p>
            <a:pPr marL="342900" lvl="1" indent="-342900" defTabSz="1219080">
              <a:spcBef>
                <a:spcPts val="300"/>
              </a:spcBef>
              <a:spcAft>
                <a:spcPts val="1067"/>
              </a:spcAft>
              <a:buClr>
                <a:srgbClr val="ED1C24"/>
              </a:buClr>
              <a:buFont typeface="Arial" panose="020B0604020202020204" pitchFamily="34" charset="0"/>
              <a:buChar char="•"/>
              <a:defRPr/>
            </a:pPr>
            <a:r>
              <a:rPr lang="en-US" sz="2400" err="1">
                <a:effectLst/>
                <a:ea typeface="Calibri" panose="020F0502020204030204" pitchFamily="34" charset="0"/>
                <a:cs typeface="Times New Roman" panose="02020603050405020304" pitchFamily="18" charset="0"/>
              </a:rPr>
              <a:t>ncBTKi</a:t>
            </a:r>
            <a:r>
              <a:rPr lang="en-US" sz="2400">
                <a:effectLst/>
                <a:ea typeface="Calibri" panose="020F0502020204030204" pitchFamily="34" charset="0"/>
                <a:cs typeface="Times New Roman" panose="02020603050405020304" pitchFamily="18" charset="0"/>
              </a:rPr>
              <a:t> pirtobrutinib Phase 1/2 data in WM are encouraging</a:t>
            </a:r>
          </a:p>
        </p:txBody>
      </p:sp>
      <p:sp>
        <p:nvSpPr>
          <p:cNvPr id="4" name="Title 3">
            <a:extLst>
              <a:ext uri="{FF2B5EF4-FFF2-40B4-BE49-F238E27FC236}">
                <a16:creationId xmlns:a16="http://schemas.microsoft.com/office/drawing/2014/main" id="{6AE5A5F7-7A59-6F28-1379-45EC9D54C5DB}"/>
              </a:ext>
            </a:extLst>
          </p:cNvPr>
          <p:cNvSpPr>
            <a:spLocks noGrp="1"/>
          </p:cNvSpPr>
          <p:nvPr>
            <p:ph type="ctrTitle"/>
          </p:nvPr>
        </p:nvSpPr>
        <p:spPr/>
        <p:txBody>
          <a:bodyPr/>
          <a:lstStyle/>
          <a:p>
            <a:r>
              <a:rPr lang="en-US"/>
              <a:t>Overall conclusions (Speaker’s own)</a:t>
            </a:r>
            <a:endParaRPr lang="en-GB"/>
          </a:p>
        </p:txBody>
      </p:sp>
      <p:sp>
        <p:nvSpPr>
          <p:cNvPr id="2" name="Slide Number Placeholder 2">
            <a:extLst>
              <a:ext uri="{FF2B5EF4-FFF2-40B4-BE49-F238E27FC236}">
                <a16:creationId xmlns:a16="http://schemas.microsoft.com/office/drawing/2014/main" id="{932A95E7-24DB-86F5-1F4B-0F9305B67910}"/>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B0875B9F-CF81-EFE6-572D-6048637BCC47}"/>
              </a:ext>
            </a:extLst>
          </p:cNvPr>
          <p:cNvSpPr txBox="1"/>
          <p:nvPr/>
        </p:nvSpPr>
        <p:spPr>
          <a:xfrm>
            <a:off x="739449" y="6397664"/>
            <a:ext cx="10962694" cy="369332"/>
          </a:xfrm>
          <a:prstGeom prst="rect">
            <a:avLst/>
          </a:prstGeom>
          <a:solidFill>
            <a:srgbClr val="FFFFFF"/>
          </a:solid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BTKi, Bruton’s tyrosine kinase inhibitor; cBTKi,covalent BTKi; </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CXCR4</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C-X-C chemokine receptor 4; Ibr, ibrutinib; MUT, mutated; </a:t>
            </a:r>
            <a:r>
              <a:rPr kumimoji="0" lang="en-US" sz="900" b="0" i="1" u="none" strike="noStrike" kern="1200" cap="none" spc="0" normalizeH="0" baseline="0" noProof="0">
                <a:ln>
                  <a:noFill/>
                </a:ln>
                <a:solidFill>
                  <a:srgbClr val="283349"/>
                </a:solidFill>
                <a:effectLst/>
                <a:uLnTx/>
                <a:uFillTx/>
                <a:latin typeface="Arial" panose="020B0604020202020204"/>
                <a:ea typeface="+mn-ea"/>
                <a:cs typeface="Arial"/>
                <a:sym typeface="Arial"/>
              </a:rPr>
              <a:t>MYD88</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myeloid differentiation primary response 88;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nc, non-covalent BTKi</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a:t>
            </a:r>
            <a:b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b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RTX, rituximab; R/R, relapsed/refractory; </a:t>
            </a:r>
            <a:r>
              <a:rPr kumimoji="0" lang="en-US" sz="900" b="0" i="1" u="none" strike="noStrike" kern="1200" cap="none" spc="0" normalizeH="0" baseline="0" noProof="0">
                <a:ln>
                  <a:noFill/>
                </a:ln>
                <a:solidFill>
                  <a:srgbClr val="283349"/>
                </a:solidFill>
                <a:effectLst/>
                <a:uLnTx/>
                <a:uFillTx/>
                <a:latin typeface="Arial" panose="020B0604020202020204"/>
                <a:ea typeface="Geneva" charset="0"/>
                <a:cs typeface="Arial"/>
                <a:sym typeface="Arial"/>
              </a:rPr>
              <a:t>TP53</a:t>
            </a:r>
            <a:r>
              <a:rPr kumimoji="0" lang="en-US" sz="900" b="0" i="0" u="none" strike="noStrike" kern="1200" cap="none" spc="0" normalizeH="0" baseline="0" noProof="0">
                <a:ln>
                  <a:noFill/>
                </a:ln>
                <a:solidFill>
                  <a:srgbClr val="283349"/>
                </a:solidFill>
                <a:effectLst/>
                <a:uLnTx/>
                <a:uFillTx/>
                <a:latin typeface="Arial" panose="020B0604020202020204"/>
                <a:ea typeface="Geneva" charset="0"/>
                <a:cs typeface="Arial"/>
                <a:sym typeface="Arial"/>
              </a:rPr>
              <a:t>, tumor protein p53;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WT, wild type; WM, </a:t>
            </a:r>
            <a:r>
              <a:rPr kumimoji="0" lang="en-US" sz="900" b="0" i="0" u="none" strike="noStrike" kern="1200" cap="none" spc="0" normalizeH="0" baseline="0" noProof="0">
                <a:ln>
                  <a:noFill/>
                </a:ln>
                <a:solidFill>
                  <a:srgbClr val="283349"/>
                </a:solidFill>
                <a:effectLst/>
                <a:uLnTx/>
                <a:uFillTx/>
                <a:latin typeface="Arial" panose="020B0604020202020204"/>
                <a:cs typeface="Arial"/>
                <a:sym typeface="Arial"/>
              </a:rPr>
              <a:t>Waldenström’s macroglobulinemia</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mn-cs"/>
              </a:rPr>
              <a:t>.</a:t>
            </a:r>
          </a:p>
        </p:txBody>
      </p:sp>
    </p:spTree>
    <p:extLst>
      <p:ext uri="{BB962C8B-B14F-4D97-AF65-F5344CB8AC3E}">
        <p14:creationId xmlns:p14="http://schemas.microsoft.com/office/powerpoint/2010/main" val="2466292404"/>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635176" y="3841665"/>
            <a:ext cx="4865708" cy="470802"/>
          </a:xfrm>
          <a:prstGeom prst="rect">
            <a:avLst/>
          </a:prstGeom>
        </p:spPr>
        <p:txBody>
          <a:bodyPr vert="horz" wrap="square" lIns="0" tIns="9049" rIns="0" bIns="0" rtlCol="0">
            <a:spAutoFit/>
          </a:bodyPr>
          <a:lstStyle/>
          <a:p>
            <a:pPr marL="9525" marR="3810" indent="221456">
              <a:spcBef>
                <a:spcPts val="71"/>
              </a:spcBef>
            </a:pPr>
            <a:r>
              <a:rPr sz="3000" spc="-4">
                <a:solidFill>
                  <a:srgbClr val="FFFFFF"/>
                </a:solidFill>
              </a:rPr>
              <a:t>The future</a:t>
            </a:r>
            <a:r>
              <a:rPr lang="de-DE" sz="3000" spc="-4">
                <a:solidFill>
                  <a:srgbClr val="FFFFFF"/>
                </a:solidFill>
              </a:rPr>
              <a:t> </a:t>
            </a:r>
            <a:r>
              <a:rPr sz="3000" spc="-4">
                <a:solidFill>
                  <a:srgbClr val="FFFFFF"/>
                </a:solidFill>
              </a:rPr>
              <a:t>looks</a:t>
            </a:r>
            <a:r>
              <a:rPr sz="3000" spc="-49">
                <a:solidFill>
                  <a:srgbClr val="FFFFFF"/>
                </a:solidFill>
              </a:rPr>
              <a:t> </a:t>
            </a:r>
            <a:r>
              <a:rPr sz="3000" spc="-4">
                <a:solidFill>
                  <a:srgbClr val="FFFFFF"/>
                </a:solidFill>
              </a:rPr>
              <a:t>bright!</a:t>
            </a:r>
            <a:endParaRPr sz="3000"/>
          </a:p>
        </p:txBody>
      </p:sp>
      <p:pic>
        <p:nvPicPr>
          <p:cNvPr id="4" name="Grafik 3">
            <a:extLst>
              <a:ext uri="{FF2B5EF4-FFF2-40B4-BE49-F238E27FC236}">
                <a16:creationId xmlns:a16="http://schemas.microsoft.com/office/drawing/2014/main" id="{B9C1D724-C897-F300-A2FE-FB5118803556}"/>
              </a:ext>
            </a:extLst>
          </p:cNvPr>
          <p:cNvPicPr>
            <a:picLocks noChangeAspect="1"/>
          </p:cNvPicPr>
          <p:nvPr/>
        </p:nvPicPr>
        <p:blipFill rotWithShape="1">
          <a:blip r:embed="rId2"/>
          <a:srcRect t="-1" r="4710" b="880"/>
          <a:stretch/>
        </p:blipFill>
        <p:spPr>
          <a:xfrm>
            <a:off x="1524000" y="726718"/>
            <a:ext cx="9144000" cy="6077370"/>
          </a:xfrm>
          <a:prstGeom prst="rect">
            <a:avLst/>
          </a:prstGeom>
        </p:spPr>
      </p:pic>
      <p:sp>
        <p:nvSpPr>
          <p:cNvPr id="5" name="Titel 1">
            <a:extLst>
              <a:ext uri="{FF2B5EF4-FFF2-40B4-BE49-F238E27FC236}">
                <a16:creationId xmlns:a16="http://schemas.microsoft.com/office/drawing/2014/main" id="{BDE90532-365A-8666-CA42-ECE89F34D041}"/>
              </a:ext>
            </a:extLst>
          </p:cNvPr>
          <p:cNvSpPr txBox="1">
            <a:spLocks/>
          </p:cNvSpPr>
          <p:nvPr/>
        </p:nvSpPr>
        <p:spPr>
          <a:xfrm>
            <a:off x="2088653" y="53912"/>
            <a:ext cx="8014694" cy="553998"/>
          </a:xfrm>
          <a:prstGeom prst="rect">
            <a:avLst/>
          </a:prstGeom>
        </p:spPr>
        <p:txBody>
          <a:bodyPr wrap="square" lIns="0" tIns="0" rIns="0" bIns="0">
            <a:spAutoFit/>
          </a:bodyPr>
          <a:lstStyle>
            <a:lvl1pPr>
              <a:defRPr sz="2100" b="1" i="0">
                <a:solidFill>
                  <a:srgbClr val="333E47"/>
                </a:solidFill>
                <a:latin typeface="Arial"/>
                <a:ea typeface="+mj-ea"/>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0" cap="none" spc="0" normalizeH="0" baseline="0" noProof="0" err="1">
                <a:ln>
                  <a:noFill/>
                </a:ln>
                <a:solidFill>
                  <a:srgbClr val="0000FF"/>
                </a:solidFill>
                <a:effectLst/>
                <a:uLnTx/>
                <a:uFillTx/>
                <a:latin typeface="Arial"/>
                <a:ea typeface="+mj-ea"/>
                <a:cs typeface="Arial"/>
              </a:rPr>
              <a:t>Thank</a:t>
            </a:r>
            <a:r>
              <a:rPr kumimoji="0" lang="de-DE" sz="3600" b="1" i="0" u="none" strike="noStrike" kern="0" cap="none" spc="0" normalizeH="0" baseline="0" noProof="0">
                <a:ln>
                  <a:noFill/>
                </a:ln>
                <a:solidFill>
                  <a:srgbClr val="0000FF"/>
                </a:solidFill>
                <a:effectLst/>
                <a:uLnTx/>
                <a:uFillTx/>
                <a:latin typeface="Arial"/>
                <a:ea typeface="+mj-ea"/>
                <a:cs typeface="Arial"/>
              </a:rPr>
              <a:t> </a:t>
            </a:r>
            <a:r>
              <a:rPr kumimoji="0" lang="de-DE" sz="3600" b="1" i="0" u="none" strike="noStrike" kern="0" cap="none" spc="0" normalizeH="0" baseline="0" noProof="0" err="1">
                <a:ln>
                  <a:noFill/>
                </a:ln>
                <a:solidFill>
                  <a:srgbClr val="0000FF"/>
                </a:solidFill>
                <a:effectLst/>
                <a:uLnTx/>
                <a:uFillTx/>
                <a:latin typeface="Arial"/>
                <a:ea typeface="+mj-ea"/>
                <a:cs typeface="Arial"/>
              </a:rPr>
              <a:t>you</a:t>
            </a:r>
            <a:r>
              <a:rPr kumimoji="0" lang="de-DE" sz="3600" b="1" i="0" u="none" strike="noStrike" kern="0" cap="none" spc="0" normalizeH="0" baseline="0" noProof="0">
                <a:ln>
                  <a:noFill/>
                </a:ln>
                <a:solidFill>
                  <a:srgbClr val="0000FF"/>
                </a:solidFill>
                <a:effectLst/>
                <a:uLnTx/>
                <a:uFillTx/>
                <a:latin typeface="Arial"/>
                <a:ea typeface="+mj-ea"/>
                <a:cs typeface="Arial"/>
              </a:rPr>
              <a:t>!</a:t>
            </a:r>
          </a:p>
        </p:txBody>
      </p:sp>
      <p:sp>
        <p:nvSpPr>
          <p:cNvPr id="6" name="Slide Number Placeholder 2">
            <a:extLst>
              <a:ext uri="{FF2B5EF4-FFF2-40B4-BE49-F238E27FC236}">
                <a16:creationId xmlns:a16="http://schemas.microsoft.com/office/drawing/2014/main" id="{2704E2F8-07C7-1524-5A77-BA7A27EF6292}"/>
              </a:ext>
            </a:extLst>
          </p:cNvPr>
          <p:cNvSpPr txBox="1">
            <a:spLocks/>
          </p:cNvSpPr>
          <p:nvPr/>
        </p:nvSpPr>
        <p:spPr>
          <a:xfrm>
            <a:off x="11478226" y="6339057"/>
            <a:ext cx="609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86</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20490555"/>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01389-F25D-DC5A-63EB-A9D5C7AB1BA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F57E03-7863-170F-4DA8-3F5DCCD378F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Arial"/>
              <a:sym typeface="Arial"/>
            </a:endParaRPr>
          </a:p>
        </p:txBody>
      </p:sp>
      <p:sp>
        <p:nvSpPr>
          <p:cNvPr id="4" name="Title 3">
            <a:extLst>
              <a:ext uri="{FF2B5EF4-FFF2-40B4-BE49-F238E27FC236}">
                <a16:creationId xmlns:a16="http://schemas.microsoft.com/office/drawing/2014/main" id="{EB1C0CF1-B624-8C0E-CBC9-DC1764EF8946}"/>
              </a:ext>
            </a:extLst>
          </p:cNvPr>
          <p:cNvSpPr>
            <a:spLocks noGrp="1"/>
          </p:cNvSpPr>
          <p:nvPr>
            <p:ph type="ctrTitle"/>
          </p:nvPr>
        </p:nvSpPr>
        <p:spPr>
          <a:xfrm>
            <a:off x="608130" y="116957"/>
            <a:ext cx="11136829" cy="905449"/>
          </a:xfrm>
        </p:spPr>
        <p:txBody>
          <a:bodyPr/>
          <a:lstStyle/>
          <a:p>
            <a:r>
              <a:rPr lang="en-US" sz="3600"/>
              <a:t>SCAN QR CODE NOW!</a:t>
            </a:r>
            <a:endParaRPr lang="en-GB" sz="3600"/>
          </a:p>
        </p:txBody>
      </p:sp>
      <p:sp>
        <p:nvSpPr>
          <p:cNvPr id="11" name="Rectangle: Rounded Corners 10">
            <a:extLst>
              <a:ext uri="{FF2B5EF4-FFF2-40B4-BE49-F238E27FC236}">
                <a16:creationId xmlns:a16="http://schemas.microsoft.com/office/drawing/2014/main" id="{FA51B3BD-DAE7-E508-C4BC-2851C3A96632}"/>
              </a:ext>
            </a:extLst>
          </p:cNvPr>
          <p:cNvSpPr/>
          <p:nvPr/>
        </p:nvSpPr>
        <p:spPr>
          <a:xfrm>
            <a:off x="3326981" y="2040893"/>
            <a:ext cx="5538038" cy="2985714"/>
          </a:xfrm>
          <a:prstGeom prst="roundRect">
            <a:avLst>
              <a:gd name="adj" fmla="val 2558"/>
            </a:avLst>
          </a:prstGeom>
          <a:solidFill>
            <a:srgbClr val="E7E5E8"/>
          </a:solidFill>
          <a:ln w="19050">
            <a:solidFill>
              <a:srgbClr val="E3283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de-CH" sz="1800" b="1" i="0" u="none" strike="noStrike" kern="1200" cap="none" spc="0" normalizeH="0" baseline="0" noProof="0" err="1">
                <a:ln>
                  <a:noFill/>
                </a:ln>
                <a:solidFill>
                  <a:srgbClr val="283349"/>
                </a:solidFill>
                <a:effectLst/>
                <a:uLnTx/>
                <a:uFillTx/>
                <a:latin typeface="Raleway-Medium"/>
                <a:ea typeface="+mn-ea"/>
                <a:cs typeface="+mn-cs"/>
                <a:sym typeface="Arial"/>
              </a:rPr>
              <a:t>Allows</a:t>
            </a:r>
            <a:r>
              <a:rPr kumimoji="0" lang="de-CH" sz="1800" b="1" i="0" u="none" strike="noStrike" kern="1200" cap="none" spc="0" normalizeH="0" baseline="0" noProof="0">
                <a:ln>
                  <a:noFill/>
                </a:ln>
                <a:solidFill>
                  <a:srgbClr val="283349"/>
                </a:solidFill>
                <a:effectLst/>
                <a:uLnTx/>
                <a:uFillTx/>
                <a:latin typeface="Raleway-Medium"/>
                <a:ea typeface="+mn-ea"/>
                <a:cs typeface="+mn-cs"/>
                <a:sym typeface="Arial"/>
              </a:rPr>
              <a:t> you to:</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Ask your </a:t>
            </a:r>
            <a:r>
              <a:rPr kumimoji="0" lang="de-CH" sz="1400" b="1" i="0" u="none" strike="noStrike" kern="1200" cap="none" spc="0" normalizeH="0" baseline="0" noProof="0" err="1">
                <a:ln>
                  <a:noFill/>
                </a:ln>
                <a:solidFill>
                  <a:srgbClr val="C00000"/>
                </a:solidFill>
                <a:effectLst/>
                <a:uLnTx/>
                <a:uFillTx/>
                <a:latin typeface="Raleway-Medium"/>
                <a:ea typeface="+mn-ea"/>
                <a:cs typeface="+mn-cs"/>
                <a:sym typeface="Arial"/>
              </a:rPr>
              <a:t>questions</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to </a:t>
            </a: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the</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a:t>
            </a: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faculty</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CH" sz="1400" b="0" i="0" u="none" strike="noStrike" kern="1200" cap="none" spc="0" normalizeH="0" baseline="0" noProof="0" err="1">
                <a:ln>
                  <a:noFill/>
                </a:ln>
                <a:solidFill>
                  <a:srgbClr val="00001F"/>
                </a:solidFill>
                <a:effectLst/>
                <a:uLnTx/>
                <a:uFillTx/>
                <a:latin typeface="Raleway-Medium"/>
                <a:ea typeface="+mn-ea"/>
                <a:cs typeface="+mn-cs"/>
                <a:sym typeface="Arial"/>
              </a:rPr>
              <a:t>Provide</a:t>
            </a:r>
            <a:r>
              <a:rPr kumimoji="0" lang="de-CH" sz="1400" b="0" i="0" u="none" strike="noStrike" kern="1200" cap="none" spc="0" normalizeH="0" baseline="0" noProof="0">
                <a:ln>
                  <a:noFill/>
                </a:ln>
                <a:solidFill>
                  <a:srgbClr val="00001F"/>
                </a:solidFill>
                <a:effectLst/>
                <a:uLnTx/>
                <a:uFillTx/>
                <a:latin typeface="Raleway-Medium"/>
                <a:ea typeface="+mn-ea"/>
                <a:cs typeface="+mn-cs"/>
                <a:sym typeface="Arial"/>
              </a:rPr>
              <a:t> your </a:t>
            </a:r>
            <a:r>
              <a:rPr kumimoji="0" lang="de-CH" sz="1400" b="1" i="0" u="none" strike="noStrike" kern="1200" cap="none" spc="0" normalizeH="0" baseline="0" noProof="0" err="1">
                <a:ln>
                  <a:noFill/>
                </a:ln>
                <a:solidFill>
                  <a:srgbClr val="C00000"/>
                </a:solidFill>
                <a:effectLst/>
                <a:uLnTx/>
                <a:uFillTx/>
                <a:latin typeface="Raleway-Medium"/>
                <a:ea typeface="+mn-ea"/>
                <a:cs typeface="+mn-cs"/>
                <a:sym typeface="Arial"/>
              </a:rPr>
              <a:t>feedback</a:t>
            </a:r>
            <a:r>
              <a:rPr kumimoji="0" lang="de-CH" sz="1400" b="1" i="0" u="none" strike="noStrike" kern="1200" cap="none" spc="0" normalizeH="0" baseline="0" noProof="0">
                <a:ln>
                  <a:noFill/>
                </a:ln>
                <a:solidFill>
                  <a:srgbClr val="C00000"/>
                </a:solidFill>
                <a:effectLst/>
                <a:uLnTx/>
                <a:uFillTx/>
                <a:latin typeface="Raleway-Medium"/>
                <a:ea typeface="+mn-ea"/>
                <a:cs typeface="+mn-cs"/>
                <a:sym typeface="Arial"/>
              </a:rPr>
              <a:t> </a:t>
            </a:r>
            <a:r>
              <a:rPr kumimoji="0" lang="en-US" sz="1400" b="0" i="0" u="none" strike="noStrike" kern="1200" cap="none" spc="0" normalizeH="0" baseline="0" noProof="0">
                <a:ln>
                  <a:noFill/>
                </a:ln>
                <a:solidFill>
                  <a:srgbClr val="00001F"/>
                </a:solidFill>
                <a:effectLst/>
                <a:uLnTx/>
                <a:uFillTx/>
                <a:latin typeface="Raleway-Medium"/>
                <a:ea typeface="+mn-ea"/>
                <a:cs typeface="+mn-cs"/>
                <a:sym typeface="Arial"/>
              </a:rPr>
              <a:t>and help BeiGene to better meet your educational needs in the future.</a:t>
            </a:r>
          </a:p>
        </p:txBody>
      </p:sp>
      <p:pic>
        <p:nvPicPr>
          <p:cNvPr id="5" name="Picture 4" descr="A qr code with a red square and black squares&#10;&#10;Description automatically generated">
            <a:extLst>
              <a:ext uri="{FF2B5EF4-FFF2-40B4-BE49-F238E27FC236}">
                <a16:creationId xmlns:a16="http://schemas.microsoft.com/office/drawing/2014/main" id="{B73A83D3-5DDD-8496-CA6E-460B705D6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769" y="3213213"/>
            <a:ext cx="1716463" cy="1716463"/>
          </a:xfrm>
          <a:prstGeom prst="rect">
            <a:avLst/>
          </a:prstGeom>
        </p:spPr>
      </p:pic>
    </p:spTree>
    <p:extLst>
      <p:ext uri="{BB962C8B-B14F-4D97-AF65-F5344CB8AC3E}">
        <p14:creationId xmlns:p14="http://schemas.microsoft.com/office/powerpoint/2010/main" val="1931557901"/>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FD410-2D33-4B8A-90BD-3EF40016282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7089A5-48A7-1FC8-D87A-91EDA63D795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88</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Arial"/>
              <a:sym typeface="Arial"/>
            </a:endParaRPr>
          </a:p>
        </p:txBody>
      </p:sp>
      <p:sp>
        <p:nvSpPr>
          <p:cNvPr id="9" name="Content Placeholder 9">
            <a:extLst>
              <a:ext uri="{FF2B5EF4-FFF2-40B4-BE49-F238E27FC236}">
                <a16:creationId xmlns:a16="http://schemas.microsoft.com/office/drawing/2014/main" id="{18DFB4DF-1203-4D02-FA58-867625D90551}"/>
              </a:ext>
            </a:extLst>
          </p:cNvPr>
          <p:cNvSpPr txBox="1">
            <a:spLocks/>
          </p:cNvSpPr>
          <p:nvPr/>
        </p:nvSpPr>
        <p:spPr>
          <a:xfrm>
            <a:off x="2331403" y="2228592"/>
            <a:ext cx="7185822" cy="3892289"/>
          </a:xfrm>
          <a:prstGeom prst="rect">
            <a:avLst/>
          </a:prstGeom>
        </p:spPr>
        <p:txBody>
          <a:bodyPr/>
          <a:lstStyle>
            <a:lvl1pPr marL="182876" indent="-182876" algn="l" defTabSz="914378" rtl="0" eaLnBrk="1" latinLnBrk="0" hangingPunct="1">
              <a:lnSpc>
                <a:spcPct val="90000"/>
              </a:lnSpc>
              <a:spcBef>
                <a:spcPts val="1000"/>
              </a:spcBef>
              <a:buClr>
                <a:schemeClr val="accent3"/>
              </a:buClr>
              <a:buFont typeface="Tahoma" panose="020B0604030504040204" pitchFamily="34" charset="0"/>
              <a:buChar char="‣"/>
              <a:defRPr sz="1200" kern="1200">
                <a:solidFill>
                  <a:schemeClr val="tx2"/>
                </a:solidFill>
                <a:latin typeface="Gill Sans MT" panose="020B0502020104020203" pitchFamily="34" charset="0"/>
                <a:ea typeface="+mn-ea"/>
                <a:cs typeface="+mn-cs"/>
              </a:defRPr>
            </a:lvl1pPr>
            <a:lvl2pPr marL="457189" indent="-182876" algn="l" defTabSz="914378" rtl="0" eaLnBrk="1" latinLnBrk="0" hangingPunct="1">
              <a:lnSpc>
                <a:spcPct val="90000"/>
              </a:lnSpc>
              <a:spcBef>
                <a:spcPts val="500"/>
              </a:spcBef>
              <a:buClr>
                <a:schemeClr val="accent3"/>
              </a:buClr>
              <a:buFont typeface="Tahoma" panose="020B0604030504040204" pitchFamily="34" charset="0"/>
              <a:buChar char="‣"/>
              <a:defRPr sz="1100" kern="1200">
                <a:solidFill>
                  <a:schemeClr val="tx2"/>
                </a:solidFill>
                <a:latin typeface="Gill Sans MT" panose="020B0502020104020203" pitchFamily="34" charset="0"/>
                <a:ea typeface="+mn-ea"/>
                <a:cs typeface="+mn-cs"/>
              </a:defRPr>
            </a:lvl2pPr>
            <a:lvl3pPr marL="731502" indent="-182876" algn="l" defTabSz="914378" rtl="0" eaLnBrk="1" latinLnBrk="0" hangingPunct="1">
              <a:lnSpc>
                <a:spcPct val="90000"/>
              </a:lnSpc>
              <a:spcBef>
                <a:spcPts val="500"/>
              </a:spcBef>
              <a:buClr>
                <a:schemeClr val="accent3"/>
              </a:buClr>
              <a:buFont typeface="Tahoma" panose="020B0604030504040204" pitchFamily="34" charset="0"/>
              <a:buChar char="‣"/>
              <a:defRPr sz="1050" kern="1200">
                <a:solidFill>
                  <a:schemeClr val="tx2"/>
                </a:solidFill>
                <a:latin typeface="Gill Sans MT" panose="020B0502020104020203" pitchFamily="34" charset="0"/>
                <a:ea typeface="+mn-ea"/>
                <a:cs typeface="+mn-cs"/>
              </a:defRPr>
            </a:lvl3pPr>
            <a:lvl4pPr marL="1005815"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4pPr>
            <a:lvl5pPr marL="1280128"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800" b="0" i="0" u="none" strike="noStrike" kern="1200" cap="none" spc="0" normalizeH="0" baseline="0" noProof="0">
                <a:ln>
                  <a:noFill/>
                </a:ln>
                <a:solidFill>
                  <a:srgbClr val="C00000"/>
                </a:solidFill>
                <a:effectLst/>
                <a:uLnTx/>
                <a:uFillTx/>
                <a:latin typeface="Arial" panose="020B0604020202020204"/>
                <a:ea typeface="+mn-ea"/>
                <a:cs typeface="+mn-cs"/>
                <a:sym typeface="Arial"/>
              </a:rPr>
              <a:t>BTKi in MCL</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endParaRPr kumimoji="0" lang="en-US" sz="3200" b="0" i="0" u="none" strike="noStrike" kern="1200" cap="none" spc="0" normalizeH="0" baseline="0" noProof="0">
              <a:ln>
                <a:noFill/>
              </a:ln>
              <a:solidFill>
                <a:srgbClr val="C3BFB6"/>
              </a:solidFill>
              <a:effectLst/>
              <a:uLnTx/>
              <a:uFillTx/>
              <a:latin typeface="Arial" panose="020B0604020202020204"/>
              <a:ea typeface="+mn-ea"/>
              <a:cs typeface="+mn-cs"/>
              <a:sym typeface="Arial"/>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800" b="0" i="0" u="none" strike="noStrike" kern="1200" cap="none" spc="0" normalizeH="0" baseline="0" noProof="0">
                <a:ln>
                  <a:noFill/>
                </a:ln>
                <a:solidFill>
                  <a:srgbClr val="283349"/>
                </a:solidFill>
                <a:effectLst/>
                <a:uLnTx/>
                <a:uFillTx/>
                <a:latin typeface="Arial" panose="020B0604020202020204"/>
                <a:ea typeface="+mn-ea"/>
                <a:cs typeface="+mn-cs"/>
                <a:sym typeface="Arial"/>
              </a:rPr>
              <a:t>David Lewis, MD</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400" b="0" i="0" u="none" strike="noStrike" kern="1200" cap="none" spc="0" normalizeH="0" baseline="0" noProof="0">
                <a:ln>
                  <a:noFill/>
                </a:ln>
                <a:solidFill>
                  <a:srgbClr val="283349"/>
                </a:solidFill>
                <a:effectLst/>
                <a:uLnTx/>
                <a:uFillTx/>
                <a:latin typeface="Arial" panose="020B0604020202020204"/>
                <a:ea typeface="+mn-ea"/>
                <a:cs typeface="+mn-cs"/>
                <a:sym typeface="Arial"/>
              </a:rPr>
              <a:t>University Hospitals NHS Trust,</a:t>
            </a:r>
            <a:br>
              <a:rPr kumimoji="0" lang="en-US" sz="2400" b="0" i="0" u="none" strike="noStrike" kern="1200" cap="none" spc="0" normalizeH="0" baseline="0" noProof="0">
                <a:ln>
                  <a:noFill/>
                </a:ln>
                <a:solidFill>
                  <a:srgbClr val="283349"/>
                </a:solidFill>
                <a:effectLst/>
                <a:uLnTx/>
                <a:uFillTx/>
                <a:latin typeface="Arial" panose="020B0604020202020204"/>
                <a:ea typeface="+mn-ea"/>
                <a:cs typeface="+mn-cs"/>
                <a:sym typeface="Arial"/>
              </a:rPr>
            </a:br>
            <a:r>
              <a:rPr kumimoji="0" lang="en-US" sz="2400" b="0" i="0" u="none" strike="noStrike" kern="1200" cap="none" spc="0" normalizeH="0" baseline="0" noProof="0">
                <a:ln>
                  <a:noFill/>
                </a:ln>
                <a:solidFill>
                  <a:srgbClr val="283349"/>
                </a:solidFill>
                <a:effectLst/>
                <a:uLnTx/>
                <a:uFillTx/>
                <a:latin typeface="Arial" panose="020B0604020202020204"/>
                <a:ea typeface="+mn-ea"/>
                <a:cs typeface="+mn-cs"/>
                <a:sym typeface="Arial"/>
              </a:rPr>
              <a:t>Plymouth, UK</a:t>
            </a:r>
          </a:p>
        </p:txBody>
      </p:sp>
      <p:pic>
        <p:nvPicPr>
          <p:cNvPr id="4" name="Picture 3" descr="A person in a purple shirt&#10;&#10;Description automatically generated">
            <a:extLst>
              <a:ext uri="{FF2B5EF4-FFF2-40B4-BE49-F238E27FC236}">
                <a16:creationId xmlns:a16="http://schemas.microsoft.com/office/drawing/2014/main" id="{48D689FA-1E2A-5CEA-F84C-797A3FBF55EA}"/>
              </a:ext>
            </a:extLst>
          </p:cNvPr>
          <p:cNvPicPr>
            <a:picLocks noChangeAspect="1"/>
          </p:cNvPicPr>
          <p:nvPr/>
        </p:nvPicPr>
        <p:blipFill>
          <a:blip r:embed="rId2"/>
          <a:stretch>
            <a:fillRect/>
          </a:stretch>
        </p:blipFill>
        <p:spPr>
          <a:xfrm>
            <a:off x="9176658" y="3020786"/>
            <a:ext cx="1709056" cy="2563585"/>
          </a:xfrm>
          <a:prstGeom prst="rect">
            <a:avLst/>
          </a:prstGeom>
        </p:spPr>
      </p:pic>
      <p:sp>
        <p:nvSpPr>
          <p:cNvPr id="2" name="TextBox 1">
            <a:extLst>
              <a:ext uri="{FF2B5EF4-FFF2-40B4-BE49-F238E27FC236}">
                <a16:creationId xmlns:a16="http://schemas.microsoft.com/office/drawing/2014/main" id="{0D3934CD-B3D8-3718-809A-F4D9DDE2DDF5}"/>
              </a:ext>
            </a:extLst>
          </p:cNvPr>
          <p:cNvSpPr txBox="1"/>
          <p:nvPr/>
        </p:nvSpPr>
        <p:spPr>
          <a:xfrm>
            <a:off x="588578" y="6339059"/>
            <a:ext cx="2622213" cy="365125"/>
          </a:xfrm>
          <a:prstGeom prst="rect">
            <a:avLst/>
          </a:prstGeom>
          <a:noFill/>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Arial"/>
                <a:sym typeface="Arial"/>
              </a:rPr>
              <a:t>1024-BGB-3111-MRC-015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Arial"/>
                <a:sym typeface="Arial"/>
              </a:rPr>
              <a:t>Approved: </a:t>
            </a:r>
            <a:r>
              <a:rPr kumimoji="0" lang="en-GB" sz="1000" b="0" i="0" u="none" strike="noStrike" kern="0" cap="none" spc="0" normalizeH="0" baseline="0" noProof="0">
                <a:ln>
                  <a:noFill/>
                </a:ln>
                <a:solidFill>
                  <a:srgbClr val="83786F"/>
                </a:solidFill>
                <a:effectLst/>
                <a:uLnTx/>
                <a:uFillTx/>
                <a:latin typeface="Arial" panose="020B0604020202020204"/>
                <a:cs typeface="Arial"/>
                <a:sym typeface="Arial"/>
              </a:rPr>
              <a:t>17 October 2024</a:t>
            </a:r>
            <a:endParaRPr kumimoji="0" lang="en-GB" sz="1000" b="0" i="0" u="none" strike="noStrike" kern="1200" cap="none" spc="0" normalizeH="0" baseline="0" noProof="0" err="1">
              <a:ln>
                <a:noFill/>
              </a:ln>
              <a:solidFill>
                <a:srgbClr val="83786F"/>
              </a:solidFill>
              <a:effectLst/>
              <a:uLnTx/>
              <a:uFillTx/>
              <a:latin typeface="Arial" panose="020B0604020202020204"/>
              <a:ea typeface="+mn-ea"/>
              <a:cs typeface="Arial"/>
              <a:sym typeface="Arial"/>
            </a:endParaRPr>
          </a:p>
        </p:txBody>
      </p:sp>
    </p:spTree>
    <p:extLst>
      <p:ext uri="{BB962C8B-B14F-4D97-AF65-F5344CB8AC3E}">
        <p14:creationId xmlns:p14="http://schemas.microsoft.com/office/powerpoint/2010/main" val="3714198415"/>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3">
            <a:extLst>
              <a:ext uri="{FF2B5EF4-FFF2-40B4-BE49-F238E27FC236}">
                <a16:creationId xmlns:a16="http://schemas.microsoft.com/office/drawing/2014/main" id="{7A5F974E-6908-941E-E4E4-000FD44A81E7}"/>
              </a:ext>
            </a:extLst>
          </p:cNvPr>
          <p:cNvGraphicFramePr>
            <a:graphicFrameLocks noGrp="1"/>
          </p:cNvGraphicFramePr>
          <p:nvPr>
            <p:ph sz="quarter" idx="13"/>
          </p:nvPr>
        </p:nvGraphicFramePr>
        <p:xfrm>
          <a:off x="739775" y="1400175"/>
          <a:ext cx="10637837" cy="2063295"/>
        </p:xfrm>
        <a:graphic>
          <a:graphicData uri="http://schemas.openxmlformats.org/drawingml/2006/table">
            <a:tbl>
              <a:tblPr firstRow="1" bandRow="1">
                <a:tableStyleId>{5C22544A-7EE6-4342-B048-85BDC9FD1C3A}</a:tableStyleId>
              </a:tblPr>
              <a:tblGrid>
                <a:gridCol w="3976460">
                  <a:extLst>
                    <a:ext uri="{9D8B030D-6E8A-4147-A177-3AD203B41FA5}">
                      <a16:colId xmlns:a16="http://schemas.microsoft.com/office/drawing/2014/main" val="2059648219"/>
                    </a:ext>
                  </a:extLst>
                </a:gridCol>
                <a:gridCol w="6661377">
                  <a:extLst>
                    <a:ext uri="{9D8B030D-6E8A-4147-A177-3AD203B41FA5}">
                      <a16:colId xmlns:a16="http://schemas.microsoft.com/office/drawing/2014/main" val="1674442273"/>
                    </a:ext>
                  </a:extLst>
                </a:gridCol>
              </a:tblGrid>
              <a:tr h="412659">
                <a:tc>
                  <a:txBody>
                    <a:bodyPr/>
                    <a:lstStyle/>
                    <a:p>
                      <a:pPr algn="l"/>
                      <a:r>
                        <a:rPr lang="it-IT" sz="2000">
                          <a:solidFill>
                            <a:srgbClr val="F8F8F8"/>
                          </a:solidFill>
                        </a:rPr>
                        <a:t>COI</a:t>
                      </a:r>
                      <a:endParaRPr lang="it-IT" sz="2000" b="0" i="1">
                        <a:solidFill>
                          <a:srgbClr val="F8F8F8"/>
                        </a:solidFill>
                        <a:latin typeface="Helvetica" panose="020B0500000000000000" pitchFamily="34" charset="0"/>
                      </a:endParaRPr>
                    </a:p>
                  </a:txBody>
                  <a:tcPr/>
                </a:tc>
                <a:tc>
                  <a:txBody>
                    <a:bodyPr/>
                    <a:lstStyle/>
                    <a:p>
                      <a:r>
                        <a:rPr lang="it-IT" sz="2000">
                          <a:solidFill>
                            <a:srgbClr val="F8F8F8"/>
                          </a:solidFill>
                        </a:rPr>
                        <a:t>Sponsor</a:t>
                      </a:r>
                      <a:endParaRPr lang="it-IT" sz="2000" b="0" i="1">
                        <a:solidFill>
                          <a:srgbClr val="F8F8F8"/>
                        </a:solidFill>
                        <a:latin typeface="Helvetica" panose="020B0500000000000000" pitchFamily="34" charset="0"/>
                      </a:endParaRPr>
                    </a:p>
                  </a:txBody>
                  <a:tcPr/>
                </a:tc>
                <a:extLst>
                  <a:ext uri="{0D108BD9-81ED-4DB2-BD59-A6C34878D82A}">
                    <a16:rowId xmlns:a16="http://schemas.microsoft.com/office/drawing/2014/main" val="859026500"/>
                  </a:ext>
                </a:extLst>
              </a:tr>
              <a:tr h="412659">
                <a:tc>
                  <a:txBody>
                    <a:bodyPr/>
                    <a:lstStyle/>
                    <a:p>
                      <a:r>
                        <a:rPr lang="it-IT" sz="2000">
                          <a:solidFill>
                            <a:schemeClr val="bg1"/>
                          </a:solidFill>
                          <a:latin typeface="Helvetica" panose="020B0500000000000000" pitchFamily="34" charset="0"/>
                        </a:rPr>
                        <a:t>Honoraria</a:t>
                      </a:r>
                    </a:p>
                  </a:txBody>
                  <a:tcPr/>
                </a:tc>
                <a:tc>
                  <a:txBody>
                    <a:bodyPr/>
                    <a:lstStyle/>
                    <a:p>
                      <a:r>
                        <a:rPr lang="it-IT" sz="2000">
                          <a:solidFill>
                            <a:schemeClr val="bg1"/>
                          </a:solidFill>
                          <a:latin typeface="Helvetica" panose="020B0500000000000000" pitchFamily="34" charset="0"/>
                        </a:rPr>
                        <a:t>BeiGene, </a:t>
                      </a:r>
                      <a:r>
                        <a:rPr lang="it-IT" sz="2000" err="1">
                          <a:solidFill>
                            <a:schemeClr val="bg1"/>
                          </a:solidFill>
                          <a:latin typeface="Helvetica" panose="020B0500000000000000" pitchFamily="34" charset="0"/>
                        </a:rPr>
                        <a:t>AbbVie</a:t>
                      </a:r>
                      <a:r>
                        <a:rPr lang="it-IT" sz="2000">
                          <a:solidFill>
                            <a:schemeClr val="bg1"/>
                          </a:solidFill>
                          <a:latin typeface="Helvetica" panose="020B0500000000000000" pitchFamily="34" charset="0"/>
                        </a:rPr>
                        <a:t>, J&amp;J, AstraZeneca, Roche, Kite, Eli Lilly</a:t>
                      </a:r>
                    </a:p>
                  </a:txBody>
                  <a:tcPr/>
                </a:tc>
                <a:extLst>
                  <a:ext uri="{0D108BD9-81ED-4DB2-BD59-A6C34878D82A}">
                    <a16:rowId xmlns:a16="http://schemas.microsoft.com/office/drawing/2014/main" val="3150460932"/>
                  </a:ext>
                </a:extLst>
              </a:tr>
              <a:tr h="412659">
                <a:tc>
                  <a:txBody>
                    <a:bodyPr/>
                    <a:lstStyle/>
                    <a:p>
                      <a:r>
                        <a:rPr lang="it-IT" sz="2000">
                          <a:solidFill>
                            <a:schemeClr val="bg1"/>
                          </a:solidFill>
                          <a:latin typeface="Helvetica" panose="020B0500000000000000" pitchFamily="34" charset="0"/>
                        </a:rPr>
                        <a:t>Research funding</a:t>
                      </a:r>
                    </a:p>
                  </a:txBody>
                  <a:tcPr/>
                </a:tc>
                <a:tc>
                  <a:txBody>
                    <a:bodyPr/>
                    <a:lstStyle/>
                    <a:p>
                      <a:r>
                        <a:rPr lang="it-IT" sz="2000">
                          <a:solidFill>
                            <a:schemeClr val="bg1"/>
                          </a:solidFill>
                          <a:latin typeface="Helvetica" panose="020B0500000000000000" pitchFamily="34" charset="0"/>
                        </a:rPr>
                        <a:t>J&amp;J</a:t>
                      </a:r>
                    </a:p>
                  </a:txBody>
                  <a:tcPr/>
                </a:tc>
                <a:extLst>
                  <a:ext uri="{0D108BD9-81ED-4DB2-BD59-A6C34878D82A}">
                    <a16:rowId xmlns:a16="http://schemas.microsoft.com/office/drawing/2014/main" val="1505114717"/>
                  </a:ext>
                </a:extLst>
              </a:tr>
              <a:tr h="412659">
                <a:tc>
                  <a:txBody>
                    <a:bodyPr/>
                    <a:lstStyle/>
                    <a:p>
                      <a:r>
                        <a:rPr lang="it-IT" sz="2000">
                          <a:solidFill>
                            <a:schemeClr val="bg1"/>
                          </a:solidFill>
                          <a:latin typeface="Helvetica" panose="020B0500000000000000" pitchFamily="34" charset="0"/>
                        </a:rPr>
                        <a:t>Advisory boards</a:t>
                      </a:r>
                    </a:p>
                  </a:txBody>
                  <a:tcPr/>
                </a:tc>
                <a:tc>
                  <a:txBody>
                    <a:bodyPr/>
                    <a:lstStyle/>
                    <a:p>
                      <a:r>
                        <a:rPr lang="it-IT" sz="2000">
                          <a:solidFill>
                            <a:schemeClr val="bg1"/>
                          </a:solidFill>
                          <a:latin typeface="Helvetica" panose="020B0500000000000000" pitchFamily="34" charset="0"/>
                        </a:rPr>
                        <a:t>J&amp;J, </a:t>
                      </a:r>
                      <a:r>
                        <a:rPr lang="it-IT" sz="2000" err="1">
                          <a:solidFill>
                            <a:schemeClr val="bg1"/>
                          </a:solidFill>
                          <a:latin typeface="Helvetica" panose="020B0500000000000000" pitchFamily="34" charset="0"/>
                        </a:rPr>
                        <a:t>AbbVie</a:t>
                      </a:r>
                      <a:r>
                        <a:rPr lang="it-IT" sz="2000">
                          <a:solidFill>
                            <a:schemeClr val="bg1"/>
                          </a:solidFill>
                          <a:latin typeface="Helvetica" panose="020B0500000000000000" pitchFamily="34" charset="0"/>
                        </a:rPr>
                        <a:t>, AstraZeneca, Roche</a:t>
                      </a:r>
                    </a:p>
                  </a:txBody>
                  <a:tcPr/>
                </a:tc>
                <a:extLst>
                  <a:ext uri="{0D108BD9-81ED-4DB2-BD59-A6C34878D82A}">
                    <a16:rowId xmlns:a16="http://schemas.microsoft.com/office/drawing/2014/main" val="1575134108"/>
                  </a:ext>
                </a:extLst>
              </a:tr>
              <a:tr h="412659">
                <a:tc>
                  <a:txBody>
                    <a:bodyPr/>
                    <a:lstStyle/>
                    <a:p>
                      <a:r>
                        <a:rPr lang="it-IT" sz="2000">
                          <a:solidFill>
                            <a:schemeClr val="bg1"/>
                          </a:solidFill>
                          <a:latin typeface="Helvetica" panose="020B0500000000000000" pitchFamily="34" charset="0"/>
                        </a:rPr>
                        <a:t>Speakers’ bureau</a:t>
                      </a:r>
                    </a:p>
                  </a:txBody>
                  <a:tcPr/>
                </a:tc>
                <a:tc>
                  <a:txBody>
                    <a:bodyPr/>
                    <a:lstStyle/>
                    <a:p>
                      <a:r>
                        <a:rPr lang="it-IT" sz="2000">
                          <a:solidFill>
                            <a:schemeClr val="bg1"/>
                          </a:solidFill>
                          <a:latin typeface="Helvetica" panose="020B0500000000000000" pitchFamily="34" charset="0"/>
                        </a:rPr>
                        <a:t>J&amp;J, </a:t>
                      </a:r>
                      <a:r>
                        <a:rPr lang="it-IT" sz="2000" err="1">
                          <a:solidFill>
                            <a:schemeClr val="bg1"/>
                          </a:solidFill>
                          <a:latin typeface="Helvetica" panose="020B0500000000000000" pitchFamily="34" charset="0"/>
                        </a:rPr>
                        <a:t>AbbVie</a:t>
                      </a:r>
                      <a:r>
                        <a:rPr lang="it-IT" sz="2000">
                          <a:solidFill>
                            <a:schemeClr val="bg1"/>
                          </a:solidFill>
                          <a:latin typeface="Helvetica" panose="020B0500000000000000" pitchFamily="34" charset="0"/>
                        </a:rPr>
                        <a:t>, AstraZeneca, Roche, BeiGene, Eli Lilly</a:t>
                      </a:r>
                    </a:p>
                  </a:txBody>
                  <a:tcPr/>
                </a:tc>
                <a:extLst>
                  <a:ext uri="{0D108BD9-81ED-4DB2-BD59-A6C34878D82A}">
                    <a16:rowId xmlns:a16="http://schemas.microsoft.com/office/drawing/2014/main" val="292310322"/>
                  </a:ext>
                </a:extLst>
              </a:tr>
            </a:tbl>
          </a:graphicData>
        </a:graphic>
      </p:graphicFrame>
      <p:sp>
        <p:nvSpPr>
          <p:cNvPr id="4" name="Title 3">
            <a:extLst>
              <a:ext uri="{FF2B5EF4-FFF2-40B4-BE49-F238E27FC236}">
                <a16:creationId xmlns:a16="http://schemas.microsoft.com/office/drawing/2014/main" id="{2D3D5FF3-7DA0-956D-8148-72D77D328A0C}"/>
              </a:ext>
            </a:extLst>
          </p:cNvPr>
          <p:cNvSpPr>
            <a:spLocks noGrp="1"/>
          </p:cNvSpPr>
          <p:nvPr>
            <p:ph type="ctrTitle"/>
          </p:nvPr>
        </p:nvSpPr>
        <p:spPr/>
        <p:txBody>
          <a:bodyPr/>
          <a:lstStyle/>
          <a:p>
            <a:r>
              <a:rPr lang="en-GB"/>
              <a:t>D</a:t>
            </a:r>
            <a:r>
              <a:rPr lang="en-GB">
                <a:solidFill>
                  <a:srgbClr val="283349"/>
                </a:solidFill>
              </a:rPr>
              <a:t>isclosur</a:t>
            </a:r>
            <a:r>
              <a:rPr lang="en-GB"/>
              <a:t>es</a:t>
            </a:r>
          </a:p>
        </p:txBody>
      </p:sp>
      <p:sp>
        <p:nvSpPr>
          <p:cNvPr id="7" name="TextBox 6">
            <a:extLst>
              <a:ext uri="{FF2B5EF4-FFF2-40B4-BE49-F238E27FC236}">
                <a16:creationId xmlns:a16="http://schemas.microsoft.com/office/drawing/2014/main" id="{81751C9C-712B-25B0-34DE-53E619FBE175}"/>
              </a:ext>
            </a:extLst>
          </p:cNvPr>
          <p:cNvSpPr txBox="1"/>
          <p:nvPr/>
        </p:nvSpPr>
        <p:spPr>
          <a:xfrm>
            <a:off x="883579" y="6242805"/>
            <a:ext cx="105946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COI, conflict of interest.</a:t>
            </a:r>
            <a:endParaRPr kumimoji="0" lang="en-GB" sz="900" b="0" i="0" u="none" strike="noStrike" kern="1200" cap="none" spc="0" normalizeH="0" baseline="0" noProof="0">
              <a:ln>
                <a:noFill/>
              </a:ln>
              <a:solidFill>
                <a:srgbClr val="D9D8D6">
                  <a:lumMod val="25000"/>
                </a:srgbClr>
              </a:solidFill>
              <a:effectLst/>
              <a:uLnTx/>
              <a:uFillTx/>
              <a:latin typeface="Arial" panose="020B0604020202020204"/>
              <a:ea typeface="+mn-ea"/>
              <a:cs typeface="Arial"/>
              <a:sym typeface="Arial"/>
            </a:endParaRPr>
          </a:p>
        </p:txBody>
      </p:sp>
      <p:sp>
        <p:nvSpPr>
          <p:cNvPr id="2" name="Slide Number Placeholder 2">
            <a:extLst>
              <a:ext uri="{FF2B5EF4-FFF2-40B4-BE49-F238E27FC236}">
                <a16:creationId xmlns:a16="http://schemas.microsoft.com/office/drawing/2014/main" id="{094952DD-592B-A5B1-1F79-8A08019FFD01}"/>
              </a:ext>
            </a:extLst>
          </p:cNvPr>
          <p:cNvSpPr>
            <a:spLocks noGrp="1"/>
          </p:cNvSpPr>
          <p:nvPr>
            <p:ph type="sldNum" sz="quarter" idx="12"/>
          </p:nvPr>
        </p:nvSpPr>
        <p:spPr>
          <a:xfrm>
            <a:off x="11478226" y="6339057"/>
            <a:ext cx="609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89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Arial"/>
              <a:sym typeface="Arial"/>
            </a:endParaRPr>
          </a:p>
        </p:txBody>
      </p:sp>
    </p:spTree>
    <p:extLst>
      <p:ext uri="{BB962C8B-B14F-4D97-AF65-F5344CB8AC3E}">
        <p14:creationId xmlns:p14="http://schemas.microsoft.com/office/powerpoint/2010/main" val="80688314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FD410-2D33-4B8A-90BD-3EF40016282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7089A5-48A7-1FC8-D87A-91EDA63D795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FEFF75-79D2-EE46-877B-299D1510E681}"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mn-cs"/>
            </a:endParaRPr>
          </a:p>
        </p:txBody>
      </p:sp>
      <p:sp>
        <p:nvSpPr>
          <p:cNvPr id="9" name="Content Placeholder 9">
            <a:extLst>
              <a:ext uri="{FF2B5EF4-FFF2-40B4-BE49-F238E27FC236}">
                <a16:creationId xmlns:a16="http://schemas.microsoft.com/office/drawing/2014/main" id="{18DFB4DF-1203-4D02-FA58-867625D90551}"/>
              </a:ext>
            </a:extLst>
          </p:cNvPr>
          <p:cNvSpPr txBox="1">
            <a:spLocks/>
          </p:cNvSpPr>
          <p:nvPr/>
        </p:nvSpPr>
        <p:spPr>
          <a:xfrm>
            <a:off x="2331403" y="2228592"/>
            <a:ext cx="7185822" cy="3892289"/>
          </a:xfrm>
          <a:prstGeom prst="rect">
            <a:avLst/>
          </a:prstGeom>
        </p:spPr>
        <p:txBody>
          <a:bodyPr/>
          <a:lstStyle>
            <a:lvl1pPr marL="182876" indent="-182876" algn="l" defTabSz="914378" rtl="0" eaLnBrk="1" latinLnBrk="0" hangingPunct="1">
              <a:lnSpc>
                <a:spcPct val="90000"/>
              </a:lnSpc>
              <a:spcBef>
                <a:spcPts val="1000"/>
              </a:spcBef>
              <a:buClr>
                <a:schemeClr val="accent3"/>
              </a:buClr>
              <a:buFont typeface="Tahoma" panose="020B0604030504040204" pitchFamily="34" charset="0"/>
              <a:buChar char="‣"/>
              <a:defRPr sz="1200" kern="1200">
                <a:solidFill>
                  <a:schemeClr val="tx2"/>
                </a:solidFill>
                <a:latin typeface="Gill Sans MT" panose="020B0502020104020203" pitchFamily="34" charset="0"/>
                <a:ea typeface="+mn-ea"/>
                <a:cs typeface="+mn-cs"/>
              </a:defRPr>
            </a:lvl1pPr>
            <a:lvl2pPr marL="457189" indent="-182876" algn="l" defTabSz="914378" rtl="0" eaLnBrk="1" latinLnBrk="0" hangingPunct="1">
              <a:lnSpc>
                <a:spcPct val="90000"/>
              </a:lnSpc>
              <a:spcBef>
                <a:spcPts val="500"/>
              </a:spcBef>
              <a:buClr>
                <a:schemeClr val="accent3"/>
              </a:buClr>
              <a:buFont typeface="Tahoma" panose="020B0604030504040204" pitchFamily="34" charset="0"/>
              <a:buChar char="‣"/>
              <a:defRPr sz="1100" kern="1200">
                <a:solidFill>
                  <a:schemeClr val="tx2"/>
                </a:solidFill>
                <a:latin typeface="Gill Sans MT" panose="020B0502020104020203" pitchFamily="34" charset="0"/>
                <a:ea typeface="+mn-ea"/>
                <a:cs typeface="+mn-cs"/>
              </a:defRPr>
            </a:lvl2pPr>
            <a:lvl3pPr marL="731502" indent="-182876" algn="l" defTabSz="914378" rtl="0" eaLnBrk="1" latinLnBrk="0" hangingPunct="1">
              <a:lnSpc>
                <a:spcPct val="90000"/>
              </a:lnSpc>
              <a:spcBef>
                <a:spcPts val="500"/>
              </a:spcBef>
              <a:buClr>
                <a:schemeClr val="accent3"/>
              </a:buClr>
              <a:buFont typeface="Tahoma" panose="020B0604030504040204" pitchFamily="34" charset="0"/>
              <a:buChar char="‣"/>
              <a:defRPr sz="1050" kern="1200">
                <a:solidFill>
                  <a:schemeClr val="tx2"/>
                </a:solidFill>
                <a:latin typeface="Gill Sans MT" panose="020B0502020104020203" pitchFamily="34" charset="0"/>
                <a:ea typeface="+mn-ea"/>
                <a:cs typeface="+mn-cs"/>
              </a:defRPr>
            </a:lvl3pPr>
            <a:lvl4pPr marL="1005815"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4pPr>
            <a:lvl5pPr marL="1280128" indent="-182876" algn="l" defTabSz="914378" rtl="0" eaLnBrk="1" latinLnBrk="0" hangingPunct="1">
              <a:lnSpc>
                <a:spcPct val="90000"/>
              </a:lnSpc>
              <a:spcBef>
                <a:spcPts val="500"/>
              </a:spcBef>
              <a:buClr>
                <a:schemeClr val="accent3"/>
              </a:buClr>
              <a:buFont typeface="Tahoma" panose="020B0604030504040204" pitchFamily="34" charset="0"/>
              <a:buChar char="‣"/>
              <a:defRPr sz="1000" kern="1200">
                <a:solidFill>
                  <a:schemeClr val="tx2"/>
                </a:solidFill>
                <a:latin typeface="Gill Sans MT" panose="020B0502020104020203" pitchFamily="34" charset="0"/>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800" b="0" i="0" u="none" strike="noStrike" kern="1200" cap="none" spc="0" normalizeH="0" baseline="0" noProof="0">
                <a:ln>
                  <a:noFill/>
                </a:ln>
                <a:solidFill>
                  <a:srgbClr val="C00000"/>
                </a:solidFill>
                <a:effectLst/>
                <a:uLnTx/>
                <a:uFillTx/>
                <a:latin typeface="Arial" panose="020B0604020202020204"/>
                <a:ea typeface="+mn-ea"/>
                <a:cs typeface="+mn-cs"/>
              </a:rPr>
              <a:t>BTKi in indolent lymphomas (FL, MZL)</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endParaRPr kumimoji="0" lang="en-US" sz="3200" b="0" i="0" u="none" strike="noStrike" kern="1200" cap="none" spc="0" normalizeH="0" baseline="0" noProof="0">
              <a:ln>
                <a:noFill/>
              </a:ln>
              <a:solidFill>
                <a:srgbClr val="C3BFB6"/>
              </a:solidFill>
              <a:effectLst/>
              <a:uLnTx/>
              <a:uFillTx/>
              <a:latin typeface="Arial" panose="020B0604020202020204"/>
              <a:ea typeface="+mn-ea"/>
              <a:cs typeface="+mn-cs"/>
            </a:endParaRP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800" b="0" i="0" u="none" strike="noStrike" kern="1200" cap="none" spc="0" normalizeH="0" baseline="0" noProof="0">
                <a:ln>
                  <a:noFill/>
                </a:ln>
                <a:solidFill>
                  <a:srgbClr val="283349"/>
                </a:solidFill>
                <a:effectLst/>
                <a:uLnTx/>
                <a:uFillTx/>
                <a:latin typeface="Arial" panose="020B0604020202020204"/>
                <a:ea typeface="+mn-ea"/>
                <a:cs typeface="+mn-cs"/>
              </a:rPr>
              <a:t>Catherine Thieblemont, MD</a:t>
            </a:r>
          </a:p>
          <a:p>
            <a:pPr marL="0" marR="0" lvl="0" indent="0" algn="ctr" defTabSz="914378" rtl="0" eaLnBrk="1" fontAlgn="auto" latinLnBrk="0" hangingPunct="1">
              <a:lnSpc>
                <a:spcPct val="90000"/>
              </a:lnSpc>
              <a:spcBef>
                <a:spcPts val="1000"/>
              </a:spcBef>
              <a:spcAft>
                <a:spcPts val="0"/>
              </a:spcAft>
              <a:buClr>
                <a:srgbClr val="FFC72C"/>
              </a:buClr>
              <a:buSzTx/>
              <a:buFont typeface="Tahoma" panose="020B0604030504040204" pitchFamily="34" charset="0"/>
              <a:buNone/>
              <a:tabLst/>
              <a:defRPr/>
            </a:pPr>
            <a:r>
              <a:rPr kumimoji="0" lang="en-US" sz="2400" b="0" i="0" u="none" strike="noStrike" kern="1200" cap="none" spc="0" normalizeH="0" baseline="0" noProof="0">
                <a:ln>
                  <a:noFill/>
                </a:ln>
                <a:solidFill>
                  <a:srgbClr val="283349"/>
                </a:solidFill>
                <a:effectLst/>
                <a:uLnTx/>
                <a:uFillTx/>
                <a:latin typeface="Arial" panose="020B0604020202020204"/>
                <a:ea typeface="+mn-ea"/>
                <a:cs typeface="+mn-cs"/>
              </a:rPr>
              <a:t>Hôpital Saint-Louis,</a:t>
            </a:r>
            <a:br>
              <a:rPr kumimoji="0" lang="en-US" sz="2400" b="0" i="0" u="none" strike="noStrike" kern="1200" cap="none" spc="0" normalizeH="0" baseline="0" noProof="0">
                <a:ln>
                  <a:noFill/>
                </a:ln>
                <a:solidFill>
                  <a:srgbClr val="283349"/>
                </a:solidFill>
                <a:effectLst/>
                <a:uLnTx/>
                <a:uFillTx/>
                <a:latin typeface="Arial" panose="020B0604020202020204"/>
                <a:ea typeface="+mn-ea"/>
                <a:cs typeface="+mn-cs"/>
              </a:rPr>
            </a:br>
            <a:r>
              <a:rPr kumimoji="0" lang="en-US" sz="2400" b="0" i="0" u="none" strike="noStrike" kern="1200" cap="none" spc="0" normalizeH="0" baseline="0" noProof="0">
                <a:ln>
                  <a:noFill/>
                </a:ln>
                <a:solidFill>
                  <a:srgbClr val="283349"/>
                </a:solidFill>
                <a:effectLst/>
                <a:uLnTx/>
                <a:uFillTx/>
                <a:latin typeface="Arial" panose="020B0604020202020204"/>
                <a:ea typeface="+mn-ea"/>
                <a:cs typeface="+mn-cs"/>
              </a:rPr>
              <a:t>Paris, France</a:t>
            </a:r>
          </a:p>
        </p:txBody>
      </p:sp>
      <p:pic>
        <p:nvPicPr>
          <p:cNvPr id="5" name="Picture 4" descr="A person sitting at a table&#10;&#10;Description automatically generated">
            <a:extLst>
              <a:ext uri="{FF2B5EF4-FFF2-40B4-BE49-F238E27FC236}">
                <a16:creationId xmlns:a16="http://schemas.microsoft.com/office/drawing/2014/main" id="{5F59631B-DEA3-DB17-D4BC-A92A53AF2826}"/>
              </a:ext>
            </a:extLst>
          </p:cNvPr>
          <p:cNvPicPr>
            <a:picLocks noChangeAspect="1"/>
          </p:cNvPicPr>
          <p:nvPr/>
        </p:nvPicPr>
        <p:blipFill rotWithShape="1">
          <a:blip r:embed="rId2"/>
          <a:srcRect l="16426" t="7970" r="10214" b="43925"/>
          <a:stretch/>
        </p:blipFill>
        <p:spPr>
          <a:xfrm>
            <a:off x="8708888" y="3397470"/>
            <a:ext cx="2005799" cy="1973737"/>
          </a:xfrm>
          <a:prstGeom prst="rect">
            <a:avLst/>
          </a:prstGeom>
        </p:spPr>
      </p:pic>
      <p:sp>
        <p:nvSpPr>
          <p:cNvPr id="2" name="TextBox 1">
            <a:extLst>
              <a:ext uri="{FF2B5EF4-FFF2-40B4-BE49-F238E27FC236}">
                <a16:creationId xmlns:a16="http://schemas.microsoft.com/office/drawing/2014/main" id="{F26BD84B-2777-7CB9-3C94-1A4EDA31B5C5}"/>
              </a:ext>
            </a:extLst>
          </p:cNvPr>
          <p:cNvSpPr txBox="1"/>
          <p:nvPr/>
        </p:nvSpPr>
        <p:spPr>
          <a:xfrm>
            <a:off x="588578" y="6339059"/>
            <a:ext cx="2622213" cy="365125"/>
          </a:xfrm>
          <a:prstGeom prst="rect">
            <a:avLst/>
          </a:prstGeom>
          <a:noFill/>
        </p:spPr>
        <p:txBody>
          <a:bodyPr vert="horz" lIns="91440" tIns="45720" rIns="91440" bIns="45720"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83786F"/>
                </a:solidFill>
                <a:effectLst/>
                <a:uLnTx/>
                <a:uFillTx/>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mn-cs"/>
              </a:rPr>
              <a:t>1024-BGB-3111-MRC-017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83786F"/>
                </a:solidFill>
                <a:effectLst/>
                <a:uLnTx/>
                <a:uFillTx/>
                <a:latin typeface="Arial" panose="020B0604020202020204"/>
                <a:ea typeface="+mn-ea"/>
                <a:cs typeface="+mn-cs"/>
              </a:rPr>
              <a:t>Approved: 17 October 2024</a:t>
            </a:r>
            <a:endParaRPr kumimoji="0" lang="en-GB" sz="1000" b="0" i="0" u="none" strike="noStrike" kern="1200" cap="none" spc="0" normalizeH="0" baseline="0" noProof="0" err="1">
              <a:ln>
                <a:noFill/>
              </a:ln>
              <a:solidFill>
                <a:srgbClr val="83786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64870231"/>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Content Placeholder 5"/>
          <p:cNvSpPr txBox="1">
            <a:spLocks noGrp="1"/>
          </p:cNvSpPr>
          <p:nvPr>
            <p:ph type="body" idx="1"/>
          </p:nvPr>
        </p:nvSpPr>
        <p:spPr>
          <a:xfrm>
            <a:off x="739447" y="1400506"/>
            <a:ext cx="10637380" cy="3823136"/>
          </a:xfrm>
          <a:prstGeom prst="rect">
            <a:avLst/>
          </a:prstGeom>
        </p:spPr>
        <p:txBody>
          <a:bodyPr/>
          <a:lstStyle/>
          <a:p>
            <a:pPr>
              <a:defRPr sz="2400"/>
            </a:pPr>
            <a:r>
              <a:t>I will summarise the </a:t>
            </a:r>
            <a:r>
              <a:rPr sz="2400"/>
              <a:t>key data </a:t>
            </a:r>
            <a:r>
              <a:rPr lang="en-US" sz="2400"/>
              <a:t>o</a:t>
            </a:r>
            <a:r>
              <a:rPr sz="2400"/>
              <a:t>n BTKi in MCL</a:t>
            </a:r>
          </a:p>
          <a:p>
            <a:pPr>
              <a:defRPr sz="2400"/>
            </a:pPr>
            <a:endParaRPr sz="2400"/>
          </a:p>
          <a:p>
            <a:pPr>
              <a:defRPr sz="2400"/>
            </a:pPr>
            <a:r>
              <a:rPr sz="2400"/>
              <a:t>Where are we with R/R MCL?</a:t>
            </a:r>
          </a:p>
          <a:p>
            <a:pPr>
              <a:defRPr sz="2400"/>
            </a:pPr>
            <a:endParaRPr sz="2400"/>
          </a:p>
          <a:p>
            <a:pPr>
              <a:defRPr sz="2400"/>
            </a:pPr>
            <a:r>
              <a:rPr sz="2400"/>
              <a:t>Bringing BTKi into first</a:t>
            </a:r>
            <a:r>
              <a:rPr lang="de-CH" sz="2400"/>
              <a:t>-</a:t>
            </a:r>
            <a:r>
              <a:rPr sz="2400"/>
              <a:t>line therapy of MCL</a:t>
            </a:r>
          </a:p>
          <a:p>
            <a:pPr>
              <a:defRPr sz="2400"/>
            </a:pPr>
            <a:endParaRPr sz="2400"/>
          </a:p>
          <a:p>
            <a:pPr>
              <a:defRPr sz="2400"/>
            </a:pPr>
            <a:r>
              <a:rPr sz="2400"/>
              <a:t>Can we improve on BTKi in R/R MCL</a:t>
            </a:r>
            <a:r>
              <a:rPr lang="en-US" sz="2400"/>
              <a:t>?</a:t>
            </a:r>
            <a:endParaRPr sz="2400"/>
          </a:p>
        </p:txBody>
      </p:sp>
      <p:sp>
        <p:nvSpPr>
          <p:cNvPr id="451"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000" b="0" i="0" u="none" strike="noStrike" kern="0" cap="none" spc="0" normalizeH="0" baseline="0" noProof="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90</a:t>
            </a:fld>
            <a:endParaRPr kumimoji="0" sz="1000" b="0" i="0" u="none" strike="noStrike" kern="0" cap="none" spc="0" normalizeH="0" baseline="0" noProof="0">
              <a:ln>
                <a:noFill/>
              </a:ln>
              <a:solidFill>
                <a:srgbClr val="83786F"/>
              </a:solidFill>
              <a:effectLst/>
              <a:uLnTx/>
              <a:uFillTx/>
              <a:latin typeface="Arial"/>
              <a:cs typeface="Arial"/>
              <a:sym typeface="Arial"/>
            </a:endParaRPr>
          </a:p>
        </p:txBody>
      </p:sp>
      <p:sp>
        <p:nvSpPr>
          <p:cNvPr id="453" name="Title 4"/>
          <p:cNvSpPr txBox="1">
            <a:spLocks noGrp="1"/>
          </p:cNvSpPr>
          <p:nvPr>
            <p:ph type="title"/>
          </p:nvPr>
        </p:nvSpPr>
        <p:spPr>
          <a:prstGeom prst="rect">
            <a:avLst/>
          </a:prstGeom>
        </p:spPr>
        <p:txBody>
          <a:bodyPr/>
          <a:lstStyle/>
          <a:p>
            <a:r>
              <a:t>Introduction</a:t>
            </a:r>
          </a:p>
        </p:txBody>
      </p:sp>
      <p:sp>
        <p:nvSpPr>
          <p:cNvPr id="2" name="TextBox 6">
            <a:extLst>
              <a:ext uri="{FF2B5EF4-FFF2-40B4-BE49-F238E27FC236}">
                <a16:creationId xmlns:a16="http://schemas.microsoft.com/office/drawing/2014/main" id="{EDA93489-80AA-FE6A-B9A0-0072D091BEC2}"/>
              </a:ext>
            </a:extLst>
          </p:cNvPr>
          <p:cNvSpPr txBox="1"/>
          <p:nvPr/>
        </p:nvSpPr>
        <p:spPr>
          <a:xfrm>
            <a:off x="869005" y="6233384"/>
            <a:ext cx="10678563"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a:solidFill>
                  <a:srgbClr val="283349"/>
                </a:solidFill>
              </a:defRPr>
            </a:pPr>
            <a:r>
              <a:rPr kumimoji="0" lang="en-GB" sz="900" b="0" i="0" u="none" strike="noStrike" kern="0" cap="none" spc="0" normalizeH="0" baseline="0" noProof="0">
                <a:ln>
                  <a:noFill/>
                </a:ln>
                <a:solidFill>
                  <a:srgbClr val="283349"/>
                </a:solidFill>
                <a:effectLst/>
                <a:uLnTx/>
                <a:uFillTx/>
                <a:latin typeface="Arial"/>
                <a:cs typeface="Arial"/>
                <a:sym typeface="Arial"/>
              </a:rPr>
              <a:t>BTKi, Bruton’s tyrosine kinase inhibitor; MCL, mantle cell lymphoma; R/R, relapsed/refractory</a:t>
            </a:r>
            <a:endParaRPr kumimoji="0" sz="900" b="0" i="0" u="none" strike="noStrike" kern="0" cap="none" spc="0" normalizeH="0" baseline="0" noProof="0">
              <a:ln>
                <a:noFill/>
              </a:ln>
              <a:solidFill>
                <a:srgbClr val="283349"/>
              </a:solidFill>
              <a:effectLst/>
              <a:uLnTx/>
              <a:uFillTx/>
              <a:latin typeface="Arial"/>
              <a:cs typeface="Arial"/>
              <a:sym typeface="Arial"/>
            </a:endParaRPr>
          </a:p>
        </p:txBody>
      </p:sp>
    </p:spTree>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451" name="Slide Number"/>
          <p:cNvSpPr txBox="1">
            <a:spLocks noGrp="1"/>
          </p:cNvSpPr>
          <p:nvPr>
            <p:ph type="sldNum" sz="quarter" idx="12"/>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000" b="0" i="0" u="none" strike="noStrike" kern="0" cap="none" spc="0" normalizeH="0" baseline="0" noProof="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91</a:t>
            </a:fld>
            <a:endParaRPr kumimoji="0" sz="1000" b="0" i="0" u="none" strike="noStrike" kern="0" cap="none" spc="0" normalizeH="0" baseline="0" noProof="0">
              <a:ln>
                <a:noFill/>
              </a:ln>
              <a:solidFill>
                <a:srgbClr val="83786F"/>
              </a:solidFill>
              <a:effectLst/>
              <a:uLnTx/>
              <a:uFillTx/>
              <a:latin typeface="Arial"/>
              <a:cs typeface="Arial"/>
              <a:sym typeface="Arial"/>
            </a:endParaRPr>
          </a:p>
        </p:txBody>
      </p:sp>
      <p:sp>
        <p:nvSpPr>
          <p:cNvPr id="453" name="Title 4"/>
          <p:cNvSpPr txBox="1">
            <a:spLocks noGrp="1"/>
          </p:cNvSpPr>
          <p:nvPr>
            <p:ph type="ctrTitle"/>
          </p:nvPr>
        </p:nvSpPr>
        <p:spPr>
          <a:prstGeom prst="rect">
            <a:avLst/>
          </a:prstGeom>
        </p:spPr>
        <p:txBody>
          <a:bodyPr/>
          <a:lstStyle/>
          <a:p>
            <a:r>
              <a:rPr lang="de-CH" err="1"/>
              <a:t>Current</a:t>
            </a:r>
            <a:r>
              <a:rPr lang="de-CH"/>
              <a:t> MCL </a:t>
            </a:r>
            <a:r>
              <a:rPr lang="de-CH" err="1"/>
              <a:t>guidelines</a:t>
            </a:r>
            <a:endParaRPr/>
          </a:p>
        </p:txBody>
      </p:sp>
      <p:sp>
        <p:nvSpPr>
          <p:cNvPr id="2" name="TextBox 6">
            <a:extLst>
              <a:ext uri="{FF2B5EF4-FFF2-40B4-BE49-F238E27FC236}">
                <a16:creationId xmlns:a16="http://schemas.microsoft.com/office/drawing/2014/main" id="{EDA93489-80AA-FE6A-B9A0-0072D091BEC2}"/>
              </a:ext>
            </a:extLst>
          </p:cNvPr>
          <p:cNvSpPr txBox="1"/>
          <p:nvPr/>
        </p:nvSpPr>
        <p:spPr>
          <a:xfrm>
            <a:off x="796404" y="6406202"/>
            <a:ext cx="10678563" cy="36933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a:solidFill>
                  <a:srgbClr val="283349"/>
                </a:solidFill>
              </a:defRPr>
            </a:pPr>
            <a:r>
              <a:rPr kumimoji="0" lang="en-GB" sz="900" b="0" i="0" u="none" strike="noStrike" kern="0" cap="none" spc="0" normalizeH="0" baseline="0" noProof="0">
                <a:ln>
                  <a:noFill/>
                </a:ln>
                <a:solidFill>
                  <a:srgbClr val="283349"/>
                </a:solidFill>
                <a:effectLst/>
                <a:uLnTx/>
                <a:uFillTx/>
                <a:latin typeface="Arial"/>
                <a:cs typeface="Arial"/>
                <a:sym typeface="Arial"/>
              </a:rPr>
              <a:t>ESMO, European Society for Medical Oncology; MCL, mantle cell lymphoma; NCCN, National Comprehensive Cancer Network. </a:t>
            </a:r>
          </a:p>
          <a:p>
            <a:pPr marL="0" marR="0" lvl="0" indent="0" algn="l" defTabSz="914400" rtl="0" eaLnBrk="1" fontAlgn="auto" latinLnBrk="0" hangingPunct="0">
              <a:lnSpc>
                <a:spcPct val="100000"/>
              </a:lnSpc>
              <a:spcBef>
                <a:spcPts val="0"/>
              </a:spcBef>
              <a:spcAft>
                <a:spcPts val="0"/>
              </a:spcAft>
              <a:buClrTx/>
              <a:buSzTx/>
              <a:buFontTx/>
              <a:buNone/>
              <a:tabLst/>
              <a:defRPr sz="900">
                <a:solidFill>
                  <a:srgbClr val="283349"/>
                </a:solidFill>
              </a:defRPr>
            </a:pPr>
            <a:r>
              <a:rPr kumimoji="0" lang="en-GB" sz="900" b="0" i="0" u="none" strike="noStrike" kern="0" cap="none" spc="0" normalizeH="0" baseline="0" noProof="0">
                <a:ln>
                  <a:noFill/>
                </a:ln>
                <a:solidFill>
                  <a:srgbClr val="283349"/>
                </a:solidFill>
                <a:effectLst/>
                <a:uLnTx/>
                <a:uFillTx/>
                <a:latin typeface="Arial"/>
                <a:cs typeface="Arial"/>
                <a:sym typeface="Arial"/>
              </a:rPr>
              <a:t>1) Adapted from Dreyling M et al. Ann Oncol. 2017;28(suppl_4):iv62-iv71; 2) NCCN Patient Guidelines. 2023. Available at: </a:t>
            </a:r>
            <a:r>
              <a:rPr kumimoji="0" lang="en-GB" sz="900" b="0" i="0" u="none" strike="noStrike" kern="0" cap="none" spc="0" normalizeH="0" baseline="0" noProof="0">
                <a:ln>
                  <a:noFill/>
                </a:ln>
                <a:solidFill>
                  <a:srgbClr val="283349"/>
                </a:solidFill>
                <a:effectLst/>
                <a:uLnTx/>
                <a:uFillTx/>
                <a:latin typeface="Arial"/>
                <a:cs typeface="Arial"/>
                <a:sym typeface="Arial"/>
                <a:hlinkClick r:id="rId3"/>
              </a:rPr>
              <a:t>https://www.nccn.org/patients/guidelines/content/PDF/Mantle-patient-guideline.pdf</a:t>
            </a:r>
            <a:r>
              <a:rPr kumimoji="0" lang="en-GB" sz="900" b="0" i="0" u="none" strike="noStrike" kern="0" cap="none" spc="0" normalizeH="0" baseline="0" noProof="0">
                <a:ln>
                  <a:noFill/>
                </a:ln>
                <a:solidFill>
                  <a:srgbClr val="283349"/>
                </a:solidFill>
                <a:effectLst/>
                <a:uLnTx/>
                <a:uFillTx/>
                <a:latin typeface="Arial"/>
                <a:cs typeface="Arial"/>
                <a:sym typeface="Arial"/>
              </a:rPr>
              <a:t>. </a:t>
            </a:r>
            <a:endParaRPr kumimoji="0" sz="900" b="0" i="0" u="none" strike="noStrike" kern="0" cap="none" spc="0" normalizeH="0" baseline="0" noProof="0">
              <a:ln>
                <a:noFill/>
              </a:ln>
              <a:solidFill>
                <a:srgbClr val="283349"/>
              </a:solidFill>
              <a:effectLst/>
              <a:uLnTx/>
              <a:uFillTx/>
              <a:latin typeface="Arial"/>
              <a:cs typeface="Arial"/>
              <a:sym typeface="Arial"/>
            </a:endParaRPr>
          </a:p>
        </p:txBody>
      </p:sp>
      <p:sp>
        <p:nvSpPr>
          <p:cNvPr id="5" name="TextBox 4">
            <a:extLst>
              <a:ext uri="{FF2B5EF4-FFF2-40B4-BE49-F238E27FC236}">
                <a16:creationId xmlns:a16="http://schemas.microsoft.com/office/drawing/2014/main" id="{EE6AE500-72B4-4936-D686-89822AD09734}"/>
              </a:ext>
            </a:extLst>
          </p:cNvPr>
          <p:cNvSpPr txBox="1"/>
          <p:nvPr/>
        </p:nvSpPr>
        <p:spPr>
          <a:xfrm>
            <a:off x="7711770" y="1257453"/>
            <a:ext cx="2830284"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1200">
                <a:solidFill>
                  <a:schemeClr val="tx2"/>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283349"/>
                </a:solidFill>
                <a:effectLst/>
                <a:uLnTx/>
                <a:uFillTx/>
                <a:latin typeface="Arial"/>
                <a:cs typeface="Arial"/>
                <a:sym typeface="Arial"/>
              </a:rPr>
              <a:t>NCCN (2023)</a:t>
            </a:r>
            <a:r>
              <a:rPr kumimoji="0" lang="en-GB" sz="1600" b="1" i="0" u="none" strike="noStrike" kern="0" cap="none" spc="0" normalizeH="0" baseline="30000" noProof="0">
                <a:ln>
                  <a:noFill/>
                </a:ln>
                <a:solidFill>
                  <a:srgbClr val="283349"/>
                </a:solidFill>
                <a:effectLst/>
                <a:uLnTx/>
                <a:uFillTx/>
                <a:latin typeface="Arial"/>
                <a:cs typeface="Arial"/>
                <a:sym typeface="Arial"/>
              </a:rPr>
              <a:t>2</a:t>
            </a:r>
          </a:p>
        </p:txBody>
      </p:sp>
      <p:sp>
        <p:nvSpPr>
          <p:cNvPr id="6" name="TextBox 5">
            <a:extLst>
              <a:ext uri="{FF2B5EF4-FFF2-40B4-BE49-F238E27FC236}">
                <a16:creationId xmlns:a16="http://schemas.microsoft.com/office/drawing/2014/main" id="{310ADF81-2152-D0A6-26E1-1EC3740C7A3D}"/>
              </a:ext>
            </a:extLst>
          </p:cNvPr>
          <p:cNvSpPr txBox="1"/>
          <p:nvPr/>
        </p:nvSpPr>
        <p:spPr>
          <a:xfrm>
            <a:off x="1116136" y="1257453"/>
            <a:ext cx="4323695"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283349"/>
                </a:solidFill>
                <a:effectLst/>
                <a:uLnTx/>
                <a:uFillTx/>
                <a:latin typeface="Arial"/>
                <a:ea typeface="Arial"/>
                <a:cs typeface="Arial"/>
                <a:sym typeface="Arial"/>
              </a:rPr>
              <a:t>ESMO Clinical Practice Guidelines (2017)</a:t>
            </a:r>
            <a:r>
              <a:rPr kumimoji="0" lang="en-GB" sz="1600" b="1" i="0" u="none" strike="noStrike" kern="0" cap="none" spc="0" normalizeH="0" baseline="30000" noProof="0">
                <a:ln>
                  <a:noFill/>
                </a:ln>
                <a:solidFill>
                  <a:srgbClr val="283349"/>
                </a:solidFill>
                <a:effectLst/>
                <a:uLnTx/>
                <a:uFillTx/>
                <a:latin typeface="Arial"/>
                <a:ea typeface="Arial"/>
                <a:cs typeface="Arial"/>
                <a:sym typeface="Arial"/>
              </a:rPr>
              <a:t>1</a:t>
            </a:r>
            <a:endParaRPr kumimoji="0" lang="en-GB" sz="1600" b="0" i="0" u="none" strike="noStrike" kern="0" cap="none" spc="0" normalizeH="0" baseline="0" noProof="0">
              <a:ln>
                <a:noFill/>
              </a:ln>
              <a:solidFill>
                <a:srgbClr val="283349"/>
              </a:solidFill>
              <a:effectLst/>
              <a:uLnTx/>
              <a:uFillTx/>
              <a:latin typeface="Arial"/>
              <a:ea typeface="Arial"/>
              <a:cs typeface="Arial"/>
              <a:sym typeface="Arial"/>
            </a:endParaRPr>
          </a:p>
        </p:txBody>
      </p:sp>
      <p:pic>
        <p:nvPicPr>
          <p:cNvPr id="13" name="Picture 12">
            <a:extLst>
              <a:ext uri="{FF2B5EF4-FFF2-40B4-BE49-F238E27FC236}">
                <a16:creationId xmlns:a16="http://schemas.microsoft.com/office/drawing/2014/main" id="{5EA46ED9-23BF-6B09-1F15-BA0C4360E4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04" y="1684884"/>
            <a:ext cx="4963160" cy="4278586"/>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F3A5A25E-DFF5-6855-E724-5FCD9CFC22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2438" y="3535360"/>
            <a:ext cx="2656114" cy="2454342"/>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1D27ACC8-3566-BF10-0882-C6C76A02D6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5194" y="1684884"/>
            <a:ext cx="3903436" cy="1793733"/>
          </a:xfrm>
          <a:prstGeom prst="rect">
            <a:avLst/>
          </a:prstGeom>
        </p:spPr>
      </p:pic>
      <p:pic>
        <p:nvPicPr>
          <p:cNvPr id="22" name="Picture 21">
            <a:extLst>
              <a:ext uri="{FF2B5EF4-FFF2-40B4-BE49-F238E27FC236}">
                <a16:creationId xmlns:a16="http://schemas.microsoft.com/office/drawing/2014/main" id="{ED4B326D-206B-7345-E7A3-8D6F59893B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26912" y="3525437"/>
            <a:ext cx="2656114" cy="2464265"/>
          </a:xfrm>
          <a:prstGeom prst="rect">
            <a:avLst/>
          </a:prstGeom>
          <a:effectLst>
            <a:outerShdw blurRad="50800" dist="38100" dir="2700000" algn="tl" rotWithShape="0">
              <a:prstClr val="black">
                <a:alpha val="40000"/>
              </a:prstClr>
            </a:outerShdw>
          </a:effectLst>
        </p:spPr>
      </p:pic>
      <p:sp>
        <p:nvSpPr>
          <p:cNvPr id="3" name="Rounded Rectangle 2">
            <a:extLst>
              <a:ext uri="{FF2B5EF4-FFF2-40B4-BE49-F238E27FC236}">
                <a16:creationId xmlns:a16="http://schemas.microsoft.com/office/drawing/2014/main" id="{E747F2D0-13DB-A7C4-6426-42E658A3D54E}"/>
              </a:ext>
            </a:extLst>
          </p:cNvPr>
          <p:cNvSpPr/>
          <p:nvPr/>
        </p:nvSpPr>
        <p:spPr>
          <a:xfrm>
            <a:off x="7358742" y="3810392"/>
            <a:ext cx="762001" cy="304800"/>
          </a:xfrm>
          <a:prstGeom prst="roundRect">
            <a:avLst/>
          </a:prstGeom>
          <a:noFill/>
          <a:ln w="28575"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D9D8D6"/>
              </a:solidFill>
              <a:effectLst/>
              <a:uLnTx/>
              <a:uFillTx/>
              <a:latin typeface="Arial"/>
              <a:ea typeface="Arial"/>
              <a:cs typeface="Arial"/>
              <a:sym typeface="Arial"/>
            </a:endParaRPr>
          </a:p>
        </p:txBody>
      </p:sp>
      <p:sp>
        <p:nvSpPr>
          <p:cNvPr id="7" name="Rounded Rectangle 6">
            <a:extLst>
              <a:ext uri="{FF2B5EF4-FFF2-40B4-BE49-F238E27FC236}">
                <a16:creationId xmlns:a16="http://schemas.microsoft.com/office/drawing/2014/main" id="{88057B0C-5550-C79A-04A9-88AC3D34D5D2}"/>
              </a:ext>
            </a:extLst>
          </p:cNvPr>
          <p:cNvSpPr/>
          <p:nvPr/>
        </p:nvSpPr>
        <p:spPr>
          <a:xfrm>
            <a:off x="7358741" y="4267025"/>
            <a:ext cx="1230088" cy="304800"/>
          </a:xfrm>
          <a:prstGeom prst="roundRect">
            <a:avLst/>
          </a:prstGeom>
          <a:noFill/>
          <a:ln w="28575"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D9D8D6"/>
              </a:solidFill>
              <a:effectLst/>
              <a:uLnTx/>
              <a:uFillTx/>
              <a:latin typeface="Arial"/>
              <a:ea typeface="Arial"/>
              <a:cs typeface="Arial"/>
              <a:sym typeface="Arial"/>
            </a:endParaRPr>
          </a:p>
        </p:txBody>
      </p:sp>
      <p:sp>
        <p:nvSpPr>
          <p:cNvPr id="8" name="Rounded Rectangle 7">
            <a:extLst>
              <a:ext uri="{FF2B5EF4-FFF2-40B4-BE49-F238E27FC236}">
                <a16:creationId xmlns:a16="http://schemas.microsoft.com/office/drawing/2014/main" id="{994BD188-F8EA-A6A2-A7D1-B1375DFE61D3}"/>
              </a:ext>
            </a:extLst>
          </p:cNvPr>
          <p:cNvSpPr/>
          <p:nvPr/>
        </p:nvSpPr>
        <p:spPr>
          <a:xfrm>
            <a:off x="9163483" y="3841148"/>
            <a:ext cx="532051" cy="274044"/>
          </a:xfrm>
          <a:prstGeom prst="roundRect">
            <a:avLst/>
          </a:prstGeom>
          <a:noFill/>
          <a:ln w="28575"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D9D8D6"/>
              </a:solidFill>
              <a:effectLst/>
              <a:uLnTx/>
              <a:uFillTx/>
              <a:latin typeface="Arial"/>
              <a:ea typeface="Arial"/>
              <a:cs typeface="Arial"/>
              <a:sym typeface="Arial"/>
            </a:endParaRPr>
          </a:p>
        </p:txBody>
      </p:sp>
      <p:sp>
        <p:nvSpPr>
          <p:cNvPr id="14" name="Rounded Rectangle 13">
            <a:extLst>
              <a:ext uri="{FF2B5EF4-FFF2-40B4-BE49-F238E27FC236}">
                <a16:creationId xmlns:a16="http://schemas.microsoft.com/office/drawing/2014/main" id="{54CA040D-FEC0-27F4-F144-CBDA26682220}"/>
              </a:ext>
            </a:extLst>
          </p:cNvPr>
          <p:cNvSpPr/>
          <p:nvPr/>
        </p:nvSpPr>
        <p:spPr>
          <a:xfrm>
            <a:off x="1116136" y="3793598"/>
            <a:ext cx="4236700" cy="304800"/>
          </a:xfrm>
          <a:prstGeom prst="roundRect">
            <a:avLst/>
          </a:prstGeom>
          <a:noFill/>
          <a:ln w="28575" cap="flat">
            <a:solidFill>
              <a:srgbClr val="C0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D9D8D6"/>
              </a:solidFill>
              <a:effectLst/>
              <a:uLnTx/>
              <a:uFillTx/>
              <a:latin typeface="Arial"/>
              <a:ea typeface="Arial"/>
              <a:cs typeface="Arial"/>
              <a:sym typeface="Arial"/>
            </a:endParaRPr>
          </a:p>
        </p:txBody>
      </p:sp>
    </p:spTree>
    <p:extLst>
      <p:ext uri="{BB962C8B-B14F-4D97-AF65-F5344CB8AC3E}">
        <p14:creationId xmlns:p14="http://schemas.microsoft.com/office/powerpoint/2010/main" val="1525780"/>
      </p:ext>
    </p:extLst>
  </p:cSld>
  <p:clrMapOvr>
    <a:overrideClrMapping bg1="lt1" tx1="dk1" bg2="lt2" tx2="dk2" accent1="accent1" accent2="accent2" accent3="accent3" accent4="accent4" accent5="accent5" accent6="accent6" hlink="hlink" folHlink="folHlink"/>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
            <a:extLst>
              <a:ext uri="{FF2B5EF4-FFF2-40B4-BE49-F238E27FC236}">
                <a16:creationId xmlns:a16="http://schemas.microsoft.com/office/drawing/2014/main" id="{7C2369C2-691A-9E50-371C-9CB8F6B531EA}"/>
              </a:ext>
            </a:extLst>
          </p:cNvPr>
          <p:cNvGrpSpPr/>
          <p:nvPr/>
        </p:nvGrpSpPr>
        <p:grpSpPr>
          <a:xfrm>
            <a:off x="796404" y="1728005"/>
            <a:ext cx="5943604" cy="4320003"/>
            <a:chOff x="0" y="0"/>
            <a:chExt cx="5943602" cy="4320002"/>
          </a:xfrm>
        </p:grpSpPr>
        <p:pic>
          <p:nvPicPr>
            <p:cNvPr id="10" name="Picture 2" descr="Picture 2">
              <a:extLst>
                <a:ext uri="{FF2B5EF4-FFF2-40B4-BE49-F238E27FC236}">
                  <a16:creationId xmlns:a16="http://schemas.microsoft.com/office/drawing/2014/main" id="{554BD132-BAC8-3BE8-B689-A13611BD6A08}"/>
                </a:ext>
              </a:extLst>
            </p:cNvPr>
            <p:cNvPicPr>
              <a:picLocks noChangeAspect="1"/>
            </p:cNvPicPr>
            <p:nvPr/>
          </p:nvPicPr>
          <p:blipFill>
            <a:blip r:embed="rId2"/>
            <a:srcRect t="7261"/>
            <a:stretch>
              <a:fillRect/>
            </a:stretch>
          </p:blipFill>
          <p:spPr>
            <a:xfrm>
              <a:off x="-1" y="-1"/>
              <a:ext cx="5943604" cy="4320003"/>
            </a:xfrm>
            <a:prstGeom prst="rect">
              <a:avLst/>
            </a:prstGeom>
            <a:ln w="12700" cap="flat">
              <a:noFill/>
              <a:miter lim="400000"/>
            </a:ln>
            <a:effectLst/>
          </p:spPr>
        </p:pic>
        <p:sp>
          <p:nvSpPr>
            <p:cNvPr id="11" name="Straight Connector 5">
              <a:extLst>
                <a:ext uri="{FF2B5EF4-FFF2-40B4-BE49-F238E27FC236}">
                  <a16:creationId xmlns:a16="http://schemas.microsoft.com/office/drawing/2014/main" id="{8B7CC06D-FD9C-AAF3-E466-E922AE631CA8}"/>
                </a:ext>
              </a:extLst>
            </p:cNvPr>
            <p:cNvSpPr/>
            <p:nvPr/>
          </p:nvSpPr>
          <p:spPr>
            <a:xfrm>
              <a:off x="1089645" y="1678566"/>
              <a:ext cx="4023364" cy="1"/>
            </a:xfrm>
            <a:prstGeom prst="line">
              <a:avLst/>
            </a:prstGeom>
            <a:solidFill>
              <a:srgbClr val="93A299"/>
            </a:solidFill>
            <a:ln w="3175" cap="flat">
              <a:solidFill>
                <a:srgbClr val="93A299"/>
              </a:solidFill>
              <a:prstDash val="sysDot"/>
              <a:round/>
            </a:ln>
            <a:effectLst/>
          </p:spPr>
          <p:txBody>
            <a:bodyPr wrap="square" lIns="22859" tIns="22859" rIns="22859" bIns="22859" numCol="1" anchor="t">
              <a:noAutofit/>
            </a:bodyPr>
            <a:lstStyle/>
            <a:p>
              <a:pPr marL="0" marR="0" lvl="0" indent="0" algn="l" defTabSz="1219168" rtl="0" eaLnBrk="1" fontAlgn="auto" latinLnBrk="0" hangingPunct="0">
                <a:lnSpc>
                  <a:spcPct val="90000"/>
                </a:lnSpc>
                <a:spcBef>
                  <a:spcPts val="2200"/>
                </a:spcBef>
                <a:spcAft>
                  <a:spcPts val="0"/>
                </a:spcAft>
                <a:buClrTx/>
                <a:buSzTx/>
                <a:buFontTx/>
                <a:buNone/>
                <a:tabLst/>
                <a:defRPr sz="2400">
                  <a:solidFill>
                    <a:srgbClr val="000000"/>
                  </a:solidFill>
                  <a:latin typeface="Helvetica Neue"/>
                  <a:ea typeface="Helvetica Neue"/>
                  <a:cs typeface="Helvetica Neue"/>
                  <a:sym typeface="Helvetica Neue"/>
                </a:defRPr>
              </a:pPr>
              <a:endParaRPr kumimoji="0" sz="2400" b="0" i="0" u="none" strike="noStrike" kern="0" cap="none" spc="0" normalizeH="0" baseline="0" noProof="0">
                <a:ln>
                  <a:noFill/>
                </a:ln>
                <a:solidFill>
                  <a:srgbClr val="000000"/>
                </a:solidFill>
                <a:effectLst/>
                <a:uLnTx/>
                <a:uFillTx/>
                <a:latin typeface="Helvetica Neue"/>
                <a:sym typeface="Helvetica Neue"/>
              </a:endParaRPr>
            </a:p>
          </p:txBody>
        </p:sp>
        <p:sp>
          <p:nvSpPr>
            <p:cNvPr id="12" name="Straight Connector 7">
              <a:extLst>
                <a:ext uri="{FF2B5EF4-FFF2-40B4-BE49-F238E27FC236}">
                  <a16:creationId xmlns:a16="http://schemas.microsoft.com/office/drawing/2014/main" id="{5EC71BD1-3D30-E213-3A46-AEE5E56F3BBE}"/>
                </a:ext>
              </a:extLst>
            </p:cNvPr>
            <p:cNvSpPr/>
            <p:nvPr/>
          </p:nvSpPr>
          <p:spPr>
            <a:xfrm flipV="1">
              <a:off x="3357006" y="1697947"/>
              <a:ext cx="2" cy="1554063"/>
            </a:xfrm>
            <a:prstGeom prst="line">
              <a:avLst/>
            </a:prstGeom>
            <a:solidFill>
              <a:srgbClr val="93A299"/>
            </a:solidFill>
            <a:ln w="3175" cap="flat">
              <a:solidFill>
                <a:srgbClr val="93A299"/>
              </a:solidFill>
              <a:prstDash val="sysDot"/>
              <a:round/>
            </a:ln>
            <a:effectLst/>
          </p:spPr>
          <p:txBody>
            <a:bodyPr wrap="square" lIns="22859" tIns="22859" rIns="22859" bIns="22859" numCol="1" anchor="t">
              <a:noAutofit/>
            </a:bodyPr>
            <a:lstStyle/>
            <a:p>
              <a:pPr marL="0" marR="0" lvl="0" indent="0" algn="l" defTabSz="1219168" rtl="0" eaLnBrk="1" fontAlgn="auto" latinLnBrk="0" hangingPunct="0">
                <a:lnSpc>
                  <a:spcPct val="90000"/>
                </a:lnSpc>
                <a:spcBef>
                  <a:spcPts val="2200"/>
                </a:spcBef>
                <a:spcAft>
                  <a:spcPts val="0"/>
                </a:spcAft>
                <a:buClrTx/>
                <a:buSzTx/>
                <a:buFontTx/>
                <a:buNone/>
                <a:tabLst/>
                <a:defRPr sz="2400">
                  <a:solidFill>
                    <a:srgbClr val="000000"/>
                  </a:solidFill>
                  <a:latin typeface="Helvetica Neue"/>
                  <a:ea typeface="Helvetica Neue"/>
                  <a:cs typeface="Helvetica Neue"/>
                  <a:sym typeface="Helvetica Neue"/>
                </a:defRPr>
              </a:pPr>
              <a:endParaRPr kumimoji="0" sz="2400" b="0" i="0" u="none" strike="noStrike" kern="0" cap="none" spc="0" normalizeH="0" baseline="0" noProof="0">
                <a:ln>
                  <a:noFill/>
                </a:ln>
                <a:solidFill>
                  <a:srgbClr val="000000"/>
                </a:solidFill>
                <a:effectLst/>
                <a:uLnTx/>
                <a:uFillTx/>
                <a:latin typeface="Helvetica Neue"/>
                <a:sym typeface="Helvetica Neue"/>
              </a:endParaRPr>
            </a:p>
          </p:txBody>
        </p:sp>
        <p:sp>
          <p:nvSpPr>
            <p:cNvPr id="13" name="Straight Connector 8">
              <a:extLst>
                <a:ext uri="{FF2B5EF4-FFF2-40B4-BE49-F238E27FC236}">
                  <a16:creationId xmlns:a16="http://schemas.microsoft.com/office/drawing/2014/main" id="{3E0ECC68-5F2F-496E-9997-2FC150DD7BC3}"/>
                </a:ext>
              </a:extLst>
            </p:cNvPr>
            <p:cNvSpPr/>
            <p:nvPr/>
          </p:nvSpPr>
          <p:spPr>
            <a:xfrm flipV="1">
              <a:off x="2122123" y="1691831"/>
              <a:ext cx="2" cy="1544644"/>
            </a:xfrm>
            <a:prstGeom prst="line">
              <a:avLst/>
            </a:prstGeom>
            <a:solidFill>
              <a:srgbClr val="93A299"/>
            </a:solidFill>
            <a:ln w="3175" cap="flat">
              <a:solidFill>
                <a:srgbClr val="93A299"/>
              </a:solidFill>
              <a:prstDash val="sysDot"/>
              <a:round/>
            </a:ln>
            <a:effectLst/>
          </p:spPr>
          <p:txBody>
            <a:bodyPr wrap="square" lIns="22859" tIns="22859" rIns="22859" bIns="22859" numCol="1" anchor="t">
              <a:noAutofit/>
            </a:bodyPr>
            <a:lstStyle/>
            <a:p>
              <a:pPr marL="0" marR="0" lvl="0" indent="0" algn="l" defTabSz="1219168" rtl="0" eaLnBrk="1" fontAlgn="auto" latinLnBrk="0" hangingPunct="0">
                <a:lnSpc>
                  <a:spcPct val="90000"/>
                </a:lnSpc>
                <a:spcBef>
                  <a:spcPts val="2200"/>
                </a:spcBef>
                <a:spcAft>
                  <a:spcPts val="0"/>
                </a:spcAft>
                <a:buClrTx/>
                <a:buSzTx/>
                <a:buFontTx/>
                <a:buNone/>
                <a:tabLst/>
                <a:defRPr sz="2400">
                  <a:solidFill>
                    <a:srgbClr val="000000"/>
                  </a:solidFill>
                  <a:latin typeface="Helvetica Neue"/>
                  <a:ea typeface="Helvetica Neue"/>
                  <a:cs typeface="Helvetica Neue"/>
                  <a:sym typeface="Helvetica Neue"/>
                </a:defRPr>
              </a:pPr>
              <a:endParaRPr kumimoji="0" sz="2400" b="0" i="0" u="none" strike="noStrike" kern="0" cap="none" spc="0" normalizeH="0" baseline="0" noProof="0">
                <a:ln>
                  <a:noFill/>
                </a:ln>
                <a:solidFill>
                  <a:srgbClr val="000000"/>
                </a:solidFill>
                <a:effectLst/>
                <a:uLnTx/>
                <a:uFillTx/>
                <a:latin typeface="Helvetica Neue"/>
                <a:sym typeface="Helvetica Neue"/>
              </a:endParaRPr>
            </a:p>
          </p:txBody>
        </p:sp>
      </p:grpSp>
      <p:sp>
        <p:nvSpPr>
          <p:cNvPr id="6" name="Title 5">
            <a:extLst>
              <a:ext uri="{FF2B5EF4-FFF2-40B4-BE49-F238E27FC236}">
                <a16:creationId xmlns:a16="http://schemas.microsoft.com/office/drawing/2014/main" id="{56D0B7D3-70D2-30AF-D1AA-879EA2EED393}"/>
              </a:ext>
            </a:extLst>
          </p:cNvPr>
          <p:cNvSpPr>
            <a:spLocks noGrp="1"/>
          </p:cNvSpPr>
          <p:nvPr>
            <p:ph type="ctrTitle"/>
          </p:nvPr>
        </p:nvSpPr>
        <p:spPr>
          <a:xfrm>
            <a:off x="739448" y="116960"/>
            <a:ext cx="10755865" cy="905449"/>
          </a:xfrm>
        </p:spPr>
        <p:txBody>
          <a:bodyPr/>
          <a:lstStyle/>
          <a:p>
            <a:r>
              <a:rPr lang="en-GB"/>
              <a:t>MCL3001 (RAY): </a:t>
            </a:r>
            <a:r>
              <a:rPr lang="en-GB">
                <a:solidFill>
                  <a:srgbClr val="C00000"/>
                </a:solidFill>
              </a:rPr>
              <a:t>ibrutinib</a:t>
            </a:r>
            <a:r>
              <a:rPr lang="en-GB"/>
              <a:t> vs temsirolimus in R/R MCL, Phase 3</a:t>
            </a:r>
          </a:p>
        </p:txBody>
      </p:sp>
      <p:graphicFrame>
        <p:nvGraphicFramePr>
          <p:cNvPr id="8" name="Table 7">
            <a:extLst>
              <a:ext uri="{FF2B5EF4-FFF2-40B4-BE49-F238E27FC236}">
                <a16:creationId xmlns:a16="http://schemas.microsoft.com/office/drawing/2014/main" id="{5D21F07B-7098-4B82-A8D7-0812CEF2DF96}"/>
              </a:ext>
            </a:extLst>
          </p:cNvPr>
          <p:cNvGraphicFramePr>
            <a:graphicFrameLocks noGrp="1"/>
          </p:cNvGraphicFramePr>
          <p:nvPr/>
        </p:nvGraphicFramePr>
        <p:xfrm>
          <a:off x="6698829" y="1467198"/>
          <a:ext cx="5226356" cy="1808573"/>
        </p:xfrm>
        <a:graphic>
          <a:graphicData uri="http://schemas.openxmlformats.org/drawingml/2006/table">
            <a:tbl>
              <a:tblPr firstRow="1" bandRow="1"/>
              <a:tblGrid>
                <a:gridCol w="2483326">
                  <a:extLst>
                    <a:ext uri="{9D8B030D-6E8A-4147-A177-3AD203B41FA5}">
                      <a16:colId xmlns:a16="http://schemas.microsoft.com/office/drawing/2014/main" val="1551770334"/>
                    </a:ext>
                  </a:extLst>
                </a:gridCol>
                <a:gridCol w="1371515">
                  <a:extLst>
                    <a:ext uri="{9D8B030D-6E8A-4147-A177-3AD203B41FA5}">
                      <a16:colId xmlns:a16="http://schemas.microsoft.com/office/drawing/2014/main" val="1449313860"/>
                    </a:ext>
                  </a:extLst>
                </a:gridCol>
                <a:gridCol w="1371515">
                  <a:extLst>
                    <a:ext uri="{9D8B030D-6E8A-4147-A177-3AD203B41FA5}">
                      <a16:colId xmlns:a16="http://schemas.microsoft.com/office/drawing/2014/main" val="2016811447"/>
                    </a:ext>
                  </a:extLst>
                </a:gridCol>
              </a:tblGrid>
              <a:tr h="136303">
                <a:tc>
                  <a:txBody>
                    <a:bodyPr/>
                    <a:lstStyle/>
                    <a:p>
                      <a:endParaRPr lang="en-GB" sz="1400"/>
                    </a:p>
                  </a:txBody>
                  <a:tcPr/>
                </a:tc>
                <a:tc>
                  <a:txBody>
                    <a:bodyPr/>
                    <a:lstStyle/>
                    <a:p>
                      <a:pPr algn="ctr"/>
                      <a:r>
                        <a:rPr lang="en-US" sz="1400">
                          <a:solidFill>
                            <a:srgbClr val="FFFFFF"/>
                          </a:solidFill>
                        </a:rPr>
                        <a:t>Ibrutinib</a:t>
                      </a:r>
                      <a:endParaRPr lang="en-GB" sz="1400">
                        <a:solidFill>
                          <a:srgbClr val="FFFFFF"/>
                        </a:solidFill>
                      </a:endParaRPr>
                    </a:p>
                  </a:txBody>
                  <a:tcPr/>
                </a:tc>
                <a:tc>
                  <a:txBody>
                    <a:bodyPr/>
                    <a:lstStyle/>
                    <a:p>
                      <a:pPr algn="ctr"/>
                      <a:r>
                        <a:rPr lang="en-US" sz="1400">
                          <a:solidFill>
                            <a:srgbClr val="FFFFFF"/>
                          </a:solidFill>
                        </a:rPr>
                        <a:t>Temsirolimus</a:t>
                      </a:r>
                      <a:endParaRPr lang="en-GB" sz="1400">
                        <a:solidFill>
                          <a:srgbClr val="FFFFFF"/>
                        </a:solidFill>
                      </a:endParaRPr>
                    </a:p>
                  </a:txBody>
                  <a:tcPr/>
                </a:tc>
                <a:extLst>
                  <a:ext uri="{0D108BD9-81ED-4DB2-BD59-A6C34878D82A}">
                    <a16:rowId xmlns:a16="http://schemas.microsoft.com/office/drawing/2014/main" val="260619453"/>
                  </a:ext>
                </a:extLst>
              </a:tr>
              <a:tr h="368180">
                <a:tc>
                  <a:txBody>
                    <a:bodyPr/>
                    <a:lstStyle/>
                    <a:p>
                      <a:r>
                        <a:rPr lang="en-US" sz="1400" b="1">
                          <a:solidFill>
                            <a:schemeClr val="bg1"/>
                          </a:solidFill>
                        </a:rPr>
                        <a:t>Median PFS (months)</a:t>
                      </a:r>
                      <a:endParaRPr lang="en-GB" sz="1400" b="1">
                        <a:solidFill>
                          <a:schemeClr val="bg1"/>
                        </a:solidFill>
                      </a:endParaRPr>
                    </a:p>
                  </a:txBody>
                  <a:tcPr/>
                </a:tc>
                <a:tc>
                  <a:txBody>
                    <a:bodyPr/>
                    <a:lstStyle/>
                    <a:p>
                      <a:pPr algn="ctr"/>
                      <a:r>
                        <a:rPr lang="en-US" sz="1400">
                          <a:solidFill>
                            <a:schemeClr val="bg1"/>
                          </a:solidFill>
                        </a:rPr>
                        <a:t>14.6</a:t>
                      </a:r>
                      <a:endParaRPr lang="en-GB" sz="1400">
                        <a:solidFill>
                          <a:schemeClr val="bg1"/>
                        </a:solidFill>
                      </a:endParaRPr>
                    </a:p>
                  </a:txBody>
                  <a:tcPr/>
                </a:tc>
                <a:tc>
                  <a:txBody>
                    <a:bodyPr/>
                    <a:lstStyle/>
                    <a:p>
                      <a:pPr algn="ctr"/>
                      <a:r>
                        <a:rPr lang="en-US" sz="1400">
                          <a:solidFill>
                            <a:schemeClr val="bg1"/>
                          </a:solidFill>
                        </a:rPr>
                        <a:t>6.2</a:t>
                      </a:r>
                      <a:endParaRPr lang="en-GB" sz="1400">
                        <a:solidFill>
                          <a:schemeClr val="bg1"/>
                        </a:solidFill>
                      </a:endParaRPr>
                    </a:p>
                  </a:txBody>
                  <a:tcPr/>
                </a:tc>
                <a:extLst>
                  <a:ext uri="{0D108BD9-81ED-4DB2-BD59-A6C34878D82A}">
                    <a16:rowId xmlns:a16="http://schemas.microsoft.com/office/drawing/2014/main" val="674891418"/>
                  </a:ext>
                </a:extLst>
              </a:tr>
              <a:tr h="378531">
                <a:tc>
                  <a:txBody>
                    <a:bodyPr/>
                    <a:lstStyle/>
                    <a:p>
                      <a:r>
                        <a:rPr lang="en-US" sz="1400" b="1">
                          <a:solidFill>
                            <a:schemeClr val="bg1"/>
                          </a:solidFill>
                        </a:rPr>
                        <a:t>HR (investigator-assessed)</a:t>
                      </a:r>
                      <a:endParaRPr lang="en-GB" sz="1400" b="1">
                        <a:solidFill>
                          <a:schemeClr val="bg1"/>
                        </a:solidFill>
                      </a:endParaRPr>
                    </a:p>
                  </a:txBody>
                  <a:tcPr/>
                </a:tc>
                <a:tc gridSpan="2">
                  <a:txBody>
                    <a:bodyPr/>
                    <a:lstStyle/>
                    <a:p>
                      <a:pPr algn="ctr"/>
                      <a:r>
                        <a:rPr lang="en-US" sz="1400">
                          <a:solidFill>
                            <a:schemeClr val="bg1"/>
                          </a:solidFill>
                        </a:rPr>
                        <a:t>0.43</a:t>
                      </a:r>
                      <a:endParaRPr lang="en-GB" sz="1400">
                        <a:solidFill>
                          <a:schemeClr val="bg1"/>
                        </a:solidFill>
                      </a:endParaRPr>
                    </a:p>
                  </a:txBody>
                  <a:tcPr/>
                </a:tc>
                <a:tc hMerge="1">
                  <a:txBody>
                    <a:bodyPr/>
                    <a:lstStyle/>
                    <a:p>
                      <a:pPr algn="ctr"/>
                      <a:endParaRPr lang="en-GB" sz="1400">
                        <a:solidFill>
                          <a:schemeClr val="bg1"/>
                        </a:solidFill>
                      </a:endParaRPr>
                    </a:p>
                  </a:txBody>
                  <a:tcPr/>
                </a:tc>
                <a:extLst>
                  <a:ext uri="{0D108BD9-81ED-4DB2-BD59-A6C34878D82A}">
                    <a16:rowId xmlns:a16="http://schemas.microsoft.com/office/drawing/2014/main" val="4102020812"/>
                  </a:ext>
                </a:extLst>
              </a:tr>
              <a:tr h="378531">
                <a:tc>
                  <a:txBody>
                    <a:bodyPr/>
                    <a:lstStyle/>
                    <a:p>
                      <a:r>
                        <a:rPr lang="en-US" sz="1400" b="1">
                          <a:solidFill>
                            <a:schemeClr val="bg1"/>
                          </a:solidFill>
                        </a:rPr>
                        <a:t>95% CI</a:t>
                      </a:r>
                      <a:endParaRPr lang="en-GB" sz="1400" b="1">
                        <a:solidFill>
                          <a:schemeClr val="bg1"/>
                        </a:solidFill>
                      </a:endParaRPr>
                    </a:p>
                  </a:txBody>
                  <a:tcPr/>
                </a:tc>
                <a:tc gridSpan="2">
                  <a:txBody>
                    <a:bodyPr/>
                    <a:lstStyle/>
                    <a:p>
                      <a:pPr algn="ctr"/>
                      <a:r>
                        <a:rPr lang="en-US" sz="1400">
                          <a:solidFill>
                            <a:schemeClr val="bg1"/>
                          </a:solidFill>
                        </a:rPr>
                        <a:t>0.32-0.58</a:t>
                      </a:r>
                      <a:endParaRPr lang="en-GB" sz="1400">
                        <a:solidFill>
                          <a:schemeClr val="bg1"/>
                        </a:solidFill>
                      </a:endParaRPr>
                    </a:p>
                  </a:txBody>
                  <a:tcPr/>
                </a:tc>
                <a:tc hMerge="1">
                  <a:txBody>
                    <a:bodyPr/>
                    <a:lstStyle/>
                    <a:p>
                      <a:pPr algn="ctr"/>
                      <a:endParaRPr lang="en-GB" sz="1400">
                        <a:solidFill>
                          <a:schemeClr val="bg1"/>
                        </a:solidFill>
                      </a:endParaRPr>
                    </a:p>
                  </a:txBody>
                  <a:tcPr/>
                </a:tc>
                <a:extLst>
                  <a:ext uri="{0D108BD9-81ED-4DB2-BD59-A6C34878D82A}">
                    <a16:rowId xmlns:a16="http://schemas.microsoft.com/office/drawing/2014/main" val="1905963167"/>
                  </a:ext>
                </a:extLst>
              </a:tr>
              <a:tr h="378531">
                <a:tc>
                  <a:txBody>
                    <a:bodyPr/>
                    <a:lstStyle/>
                    <a:p>
                      <a:r>
                        <a:rPr lang="en-US" sz="1400" b="1">
                          <a:solidFill>
                            <a:schemeClr val="bg1"/>
                          </a:solidFill>
                        </a:rPr>
                        <a:t>Log-rank </a:t>
                      </a:r>
                      <a:r>
                        <a:rPr lang="en-US" sz="1400" b="1" i="1">
                          <a:solidFill>
                            <a:schemeClr val="bg1"/>
                          </a:solidFill>
                        </a:rPr>
                        <a:t>p</a:t>
                      </a:r>
                      <a:r>
                        <a:rPr lang="en-US" sz="1400" b="1">
                          <a:solidFill>
                            <a:schemeClr val="bg1"/>
                          </a:solidFill>
                        </a:rPr>
                        <a:t> value</a:t>
                      </a:r>
                      <a:endParaRPr lang="en-GB" sz="1400" b="1">
                        <a:solidFill>
                          <a:schemeClr val="bg1"/>
                        </a:solidFill>
                      </a:endParaRPr>
                    </a:p>
                  </a:txBody>
                  <a:tcPr/>
                </a:tc>
                <a:tc gridSpan="2">
                  <a:txBody>
                    <a:bodyPr/>
                    <a:lstStyle/>
                    <a:p>
                      <a:pPr algn="ctr"/>
                      <a:r>
                        <a:rPr lang="en-US" sz="1400">
                          <a:solidFill>
                            <a:schemeClr val="bg1"/>
                          </a:solidFill>
                        </a:rPr>
                        <a:t>&lt;0.0001</a:t>
                      </a:r>
                      <a:endParaRPr lang="en-GB" sz="1400">
                        <a:solidFill>
                          <a:schemeClr val="bg1"/>
                        </a:solidFill>
                      </a:endParaRPr>
                    </a:p>
                  </a:txBody>
                  <a:tcPr/>
                </a:tc>
                <a:tc hMerge="1">
                  <a:txBody>
                    <a:bodyPr/>
                    <a:lstStyle/>
                    <a:p>
                      <a:pPr algn="ctr"/>
                      <a:endParaRPr lang="en-GB" sz="1400">
                        <a:solidFill>
                          <a:schemeClr val="bg1"/>
                        </a:solidFill>
                      </a:endParaRPr>
                    </a:p>
                  </a:txBody>
                  <a:tcPr/>
                </a:tc>
                <a:extLst>
                  <a:ext uri="{0D108BD9-81ED-4DB2-BD59-A6C34878D82A}">
                    <a16:rowId xmlns:a16="http://schemas.microsoft.com/office/drawing/2014/main" val="1515139405"/>
                  </a:ext>
                </a:extLst>
              </a:tr>
            </a:tbl>
          </a:graphicData>
        </a:graphic>
      </p:graphicFrame>
      <p:sp>
        <p:nvSpPr>
          <p:cNvPr id="14" name="TextBox 13">
            <a:extLst>
              <a:ext uri="{FF2B5EF4-FFF2-40B4-BE49-F238E27FC236}">
                <a16:creationId xmlns:a16="http://schemas.microsoft.com/office/drawing/2014/main" id="{1D1B5FF6-CBF1-B852-B558-EC7F01DDAD99}"/>
              </a:ext>
            </a:extLst>
          </p:cNvPr>
          <p:cNvSpPr txBox="1"/>
          <p:nvPr/>
        </p:nvSpPr>
        <p:spPr>
          <a:xfrm>
            <a:off x="1210299" y="1247062"/>
            <a:ext cx="613954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283349"/>
                </a:solidFill>
                <a:effectLst/>
                <a:uLnTx/>
                <a:uFillTx/>
                <a:latin typeface="Arial"/>
                <a:cs typeface="Arial"/>
                <a:sym typeface="Arial"/>
              </a:rPr>
              <a:t>Primary endpoint: IRC-assessed PFS</a:t>
            </a:r>
          </a:p>
        </p:txBody>
      </p:sp>
      <p:sp>
        <p:nvSpPr>
          <p:cNvPr id="16" name="Content Placeholder 2">
            <a:extLst>
              <a:ext uri="{FF2B5EF4-FFF2-40B4-BE49-F238E27FC236}">
                <a16:creationId xmlns:a16="http://schemas.microsoft.com/office/drawing/2014/main" id="{18FF79A0-367E-D083-8E07-A60C22832137}"/>
              </a:ext>
            </a:extLst>
          </p:cNvPr>
          <p:cNvSpPr txBox="1">
            <a:spLocks/>
          </p:cNvSpPr>
          <p:nvPr/>
        </p:nvSpPr>
        <p:spPr>
          <a:xfrm>
            <a:off x="7270210" y="3518676"/>
            <a:ext cx="4431939" cy="3693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ormAutofit/>
          </a:bodyPr>
          <a:lstStyle>
            <a:lvl1pPr marL="137160" marR="0" indent="-13716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1pPr>
            <a:lvl2pPr marL="62701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2pPr>
            <a:lvl3pPr marL="979714" marR="0" indent="-156754"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3pPr>
            <a:lvl4pPr marL="163285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4pPr>
            <a:lvl5pPr marL="209005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5pPr>
            <a:lvl6pPr marL="24892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6pPr>
            <a:lvl7pPr marL="29464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7pPr>
            <a:lvl8pPr marL="34036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8pPr>
            <a:lvl9pPr marL="38608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9pPr>
          </a:lstStyle>
          <a:p>
            <a:pPr marL="0" marR="0" lvl="0" indent="0" algn="l" defTabSz="1219168" rtl="0" eaLnBrk="1" fontAlgn="auto" latinLnBrk="0" hangingPunct="1">
              <a:lnSpc>
                <a:spcPct val="90000"/>
              </a:lnSpc>
              <a:spcBef>
                <a:spcPts val="2200"/>
              </a:spcBef>
              <a:spcAft>
                <a:spcPts val="0"/>
              </a:spcAft>
              <a:buClr>
                <a:srgbClr val="ED1C24"/>
              </a:buClr>
              <a:buSzPct val="123000"/>
              <a:buFont typeface="Arial"/>
              <a:buNone/>
              <a:tabLst/>
              <a:defRPr sz="2400" b="0"/>
            </a:pP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At 2-year landmark: PFS rate 41% (Ibru) vs 7% (</a:t>
            </a:r>
            <a:r>
              <a:rPr kumimoji="0" lang="en-GB" sz="1400" b="0"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Tem</a:t>
            </a:r>
            <a:r>
              <a:rPr kumimoji="0" lang="en-GB" sz="1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t>
            </a:r>
          </a:p>
        </p:txBody>
      </p:sp>
      <p:sp>
        <p:nvSpPr>
          <p:cNvPr id="17" name="TextBox 16">
            <a:extLst>
              <a:ext uri="{FF2B5EF4-FFF2-40B4-BE49-F238E27FC236}">
                <a16:creationId xmlns:a16="http://schemas.microsoft.com/office/drawing/2014/main" id="{05407452-5F87-2F63-4F1E-5AF9FD36F767}"/>
              </a:ext>
            </a:extLst>
          </p:cNvPr>
          <p:cNvSpPr txBox="1"/>
          <p:nvPr/>
        </p:nvSpPr>
        <p:spPr>
          <a:xfrm>
            <a:off x="3461131" y="2011625"/>
            <a:ext cx="122886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283349"/>
                </a:solidFill>
                <a:effectLst/>
                <a:uLnTx/>
                <a:uFillTx/>
                <a:latin typeface="Arial"/>
                <a:ea typeface="Arial"/>
                <a:cs typeface="Arial"/>
                <a:sym typeface="Arial"/>
              </a:rPr>
              <a:t>ITT population</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err="1">
                <a:ln>
                  <a:noFill/>
                </a:ln>
                <a:solidFill>
                  <a:srgbClr val="283349"/>
                </a:solidFill>
                <a:effectLst/>
                <a:uLnTx/>
                <a:uFillTx/>
                <a:latin typeface="Arial"/>
                <a:cs typeface="Arial"/>
                <a:sym typeface="Arial"/>
              </a:rPr>
              <a:t>mFU</a:t>
            </a:r>
            <a:r>
              <a:rPr kumimoji="0" lang="en-GB" sz="1200" b="0" i="0" u="none" strike="noStrike" kern="0" cap="none" spc="0" normalizeH="0" baseline="0" noProof="0">
                <a:ln>
                  <a:noFill/>
                </a:ln>
                <a:solidFill>
                  <a:srgbClr val="283349"/>
                </a:solidFill>
                <a:effectLst/>
                <a:uLnTx/>
                <a:uFillTx/>
                <a:latin typeface="Arial"/>
                <a:cs typeface="Arial"/>
                <a:sym typeface="Arial"/>
              </a:rPr>
              <a:t>: 20 months</a:t>
            </a:r>
            <a:endParaRPr kumimoji="0" lang="en-GB" sz="1200" b="0" i="0" u="none" strike="noStrike" kern="0" cap="none" spc="0" normalizeH="0" baseline="0" noProof="0">
              <a:ln>
                <a:noFill/>
              </a:ln>
              <a:solidFill>
                <a:srgbClr val="283349"/>
              </a:solidFill>
              <a:effectLst/>
              <a:uLnTx/>
              <a:uFillTx/>
              <a:latin typeface="Arial"/>
              <a:ea typeface="Arial"/>
              <a:cs typeface="Arial"/>
              <a:sym typeface="Arial"/>
            </a:endParaRPr>
          </a:p>
        </p:txBody>
      </p:sp>
      <p:sp>
        <p:nvSpPr>
          <p:cNvPr id="19" name="TextBox 6">
            <a:extLst>
              <a:ext uri="{FF2B5EF4-FFF2-40B4-BE49-F238E27FC236}">
                <a16:creationId xmlns:a16="http://schemas.microsoft.com/office/drawing/2014/main" id="{982722C7-59CF-91C5-47D1-48FA356B346A}"/>
              </a:ext>
            </a:extLst>
          </p:cNvPr>
          <p:cNvSpPr txBox="1"/>
          <p:nvPr/>
        </p:nvSpPr>
        <p:spPr>
          <a:xfrm>
            <a:off x="869005" y="6282955"/>
            <a:ext cx="10441248"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a:solidFill>
                  <a:srgbClr val="283349"/>
                </a:solidFill>
              </a:defRPr>
            </a:pPr>
            <a:r>
              <a:rPr kumimoji="0" lang="en-GB" sz="900" b="0" i="0" u="none" strike="noStrike" kern="0" cap="none" spc="0" normalizeH="0" baseline="0" noProof="0">
                <a:ln>
                  <a:noFill/>
                </a:ln>
                <a:solidFill>
                  <a:srgbClr val="283349"/>
                </a:solidFill>
                <a:effectLst/>
                <a:uLnTx/>
                <a:uFillTx/>
                <a:latin typeface="Arial"/>
                <a:cs typeface="Arial"/>
                <a:sym typeface="Arial"/>
              </a:rPr>
              <a:t>CI, confidence interval; HR, hazard ratio; Ibru, ibrutinib; IRC, independent review committee; ITT, intention-to-treat; MCL, mantle cell lymphoma; mFU, median follow-up; PFS, progression-free survival; R/R, relapsed/refractory; Tem, temsirolimus.</a:t>
            </a:r>
          </a:p>
          <a:p>
            <a:pPr marL="0" marR="0" lvl="0" indent="0" algn="l" defTabSz="914400" rtl="0" eaLnBrk="1" fontAlgn="auto" latinLnBrk="0" hangingPunct="0">
              <a:lnSpc>
                <a:spcPct val="100000"/>
              </a:lnSpc>
              <a:spcBef>
                <a:spcPts val="0"/>
              </a:spcBef>
              <a:spcAft>
                <a:spcPts val="0"/>
              </a:spcAft>
              <a:buClrTx/>
              <a:buSzTx/>
              <a:buFontTx/>
              <a:buNone/>
              <a:tabLst/>
              <a:defRPr sz="900">
                <a:solidFill>
                  <a:srgbClr val="283349"/>
                </a:solidFill>
              </a:defRPr>
            </a:pPr>
            <a:r>
              <a:rPr kumimoji="0" lang="en-GB" sz="900" b="0" i="0" u="none" strike="noStrike" kern="0" cap="none" spc="0" normalizeH="0" baseline="0" noProof="0">
                <a:ln>
                  <a:noFill/>
                </a:ln>
                <a:solidFill>
                  <a:srgbClr val="283349"/>
                </a:solidFill>
                <a:effectLst/>
                <a:uLnTx/>
                <a:uFillTx/>
                <a:latin typeface="Arial"/>
                <a:cs typeface="Arial"/>
                <a:sym typeface="Arial"/>
              </a:rPr>
              <a:t>Adapted from Dreyling M et al. Lancet. 2016;387(10020):770–778.</a:t>
            </a:r>
            <a:endParaRPr kumimoji="0" sz="900" b="0" i="0" u="none" strike="noStrike" kern="0" cap="none" spc="0" normalizeH="0" baseline="0" noProof="0">
              <a:ln>
                <a:noFill/>
              </a:ln>
              <a:solidFill>
                <a:srgbClr val="283349"/>
              </a:solidFill>
              <a:effectLst/>
              <a:uLnTx/>
              <a:uFillTx/>
              <a:latin typeface="Arial"/>
              <a:cs typeface="Arial"/>
              <a:sym typeface="Arial"/>
            </a:endParaRPr>
          </a:p>
        </p:txBody>
      </p:sp>
    </p:spTree>
    <p:extLst>
      <p:ext uri="{BB962C8B-B14F-4D97-AF65-F5344CB8AC3E}">
        <p14:creationId xmlns:p14="http://schemas.microsoft.com/office/powerpoint/2010/main" val="1700515192"/>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451" name="Slide Number"/>
          <p:cNvSpPr txBox="1">
            <a:spLocks noGrp="1"/>
          </p:cNvSpPr>
          <p:nvPr>
            <p:ph type="sldNum" sz="quarter" idx="12"/>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000" b="0" i="0" u="none" strike="noStrike" kern="0" cap="none" spc="0" normalizeH="0" baseline="0" noProof="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93</a:t>
            </a:fld>
            <a:endParaRPr kumimoji="0" sz="1000" b="0" i="0" u="none" strike="noStrike" kern="0" cap="none" spc="0" normalizeH="0" baseline="0" noProof="0">
              <a:ln>
                <a:noFill/>
              </a:ln>
              <a:solidFill>
                <a:srgbClr val="83786F"/>
              </a:solidFill>
              <a:effectLst/>
              <a:uLnTx/>
              <a:uFillTx/>
              <a:latin typeface="Arial"/>
              <a:cs typeface="Arial"/>
              <a:sym typeface="Arial"/>
            </a:endParaRPr>
          </a:p>
        </p:txBody>
      </p:sp>
      <p:sp>
        <p:nvSpPr>
          <p:cNvPr id="453" name="Title 4"/>
          <p:cNvSpPr txBox="1">
            <a:spLocks noGrp="1"/>
          </p:cNvSpPr>
          <p:nvPr>
            <p:ph type="ctrTitle"/>
          </p:nvPr>
        </p:nvSpPr>
        <p:spPr>
          <a:prstGeom prst="rect">
            <a:avLst/>
          </a:prstGeom>
        </p:spPr>
        <p:txBody>
          <a:bodyPr>
            <a:normAutofit fontScale="90000"/>
          </a:bodyPr>
          <a:lstStyle/>
          <a:p>
            <a:r>
              <a:rPr lang="en-GB"/>
              <a:t>Pooled analysis of </a:t>
            </a:r>
            <a:r>
              <a:rPr lang="en-GB">
                <a:solidFill>
                  <a:srgbClr val="C00000"/>
                </a:solidFill>
              </a:rPr>
              <a:t>ibrutinib</a:t>
            </a:r>
            <a:r>
              <a:rPr lang="en-GB"/>
              <a:t>-treated patients in </a:t>
            </a:r>
            <a:br>
              <a:rPr lang="en-GB"/>
            </a:br>
            <a:r>
              <a:rPr lang="en-GB"/>
              <a:t>RAY (Phase 3), PCYC-1104 (Phase 2), and SPARK (Phase 2) trials</a:t>
            </a:r>
            <a:endParaRPr/>
          </a:p>
        </p:txBody>
      </p:sp>
      <p:sp>
        <p:nvSpPr>
          <p:cNvPr id="3" name="TextBox 2">
            <a:extLst>
              <a:ext uri="{FF2B5EF4-FFF2-40B4-BE49-F238E27FC236}">
                <a16:creationId xmlns:a16="http://schemas.microsoft.com/office/drawing/2014/main" id="{33A2A9AE-0F81-AF5A-F448-C7EF79CCBCCD}"/>
              </a:ext>
            </a:extLst>
          </p:cNvPr>
          <p:cNvSpPr txBox="1"/>
          <p:nvPr/>
        </p:nvSpPr>
        <p:spPr>
          <a:xfrm>
            <a:off x="728998" y="1275609"/>
            <a:ext cx="414581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283349"/>
                </a:solidFill>
                <a:effectLst/>
                <a:uLnTx/>
                <a:uFillTx/>
                <a:latin typeface="Arial"/>
                <a:cs typeface="Arial"/>
                <a:sym typeface="Arial"/>
              </a:rPr>
              <a:t>PFS by best response (CR vs PR) </a:t>
            </a:r>
          </a:p>
        </p:txBody>
      </p:sp>
      <p:sp>
        <p:nvSpPr>
          <p:cNvPr id="6" name="Text Placeholder 1">
            <a:extLst>
              <a:ext uri="{FF2B5EF4-FFF2-40B4-BE49-F238E27FC236}">
                <a16:creationId xmlns:a16="http://schemas.microsoft.com/office/drawing/2014/main" id="{D9BA5A5B-9A8C-2106-A8D2-410DB572DE8F}"/>
              </a:ext>
            </a:extLst>
          </p:cNvPr>
          <p:cNvSpPr txBox="1">
            <a:spLocks/>
          </p:cNvSpPr>
          <p:nvPr/>
        </p:nvSpPr>
        <p:spPr>
          <a:xfrm>
            <a:off x="728999" y="1737290"/>
            <a:ext cx="5402264" cy="119096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137160" marR="0" indent="-13716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1pPr>
            <a:lvl2pPr marL="62701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2pPr>
            <a:lvl3pPr marL="979714" marR="0" indent="-156754"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3pPr>
            <a:lvl4pPr marL="163285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4pPr>
            <a:lvl5pPr marL="209005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5pPr>
            <a:lvl6pPr marL="24892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6pPr>
            <a:lvl7pPr marL="29464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7pPr>
            <a:lvl8pPr marL="34036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8pPr>
            <a:lvl9pPr marL="38608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9pPr>
          </a:lstStyle>
          <a:p>
            <a:pPr marL="0" marR="0" lvl="0" indent="0" algn="l" defTabSz="914400" rtl="0" eaLnBrk="1" fontAlgn="auto" latinLnBrk="0" hangingPunct="1">
              <a:lnSpc>
                <a:spcPct val="100000"/>
              </a:lnSpc>
              <a:spcBef>
                <a:spcPts val="400"/>
              </a:spcBef>
              <a:spcAft>
                <a:spcPts val="0"/>
              </a:spcAft>
              <a:buClr>
                <a:srgbClr val="ED1C24"/>
              </a:buClr>
              <a:buSzTx/>
              <a:buFont typeface="Arial"/>
              <a:buNone/>
              <a:tabLst/>
              <a:defRPr sz="2000"/>
            </a:pPr>
            <a:r>
              <a:rPr kumimoji="0" lang="en-GB" sz="1400" b="0" i="0" u="none" strike="noStrike" kern="0" cap="none" spc="0" normalizeH="0" baseline="0" noProof="0">
                <a:ln>
                  <a:noFill/>
                </a:ln>
                <a:solidFill>
                  <a:srgbClr val="283349"/>
                </a:solidFill>
                <a:effectLst/>
                <a:uLnTx/>
                <a:uFillTx/>
                <a:latin typeface="Arial"/>
                <a:cs typeface="Arial"/>
                <a:sym typeface="Arial"/>
              </a:rPr>
              <a:t>In patients who achieved a CR (n=102):</a:t>
            </a:r>
          </a:p>
          <a:p>
            <a:pPr marL="137160" marR="0" lvl="0" indent="-137160" algn="l" defTabSz="914400" rtl="0" eaLnBrk="1" fontAlgn="auto" latinLnBrk="0" hangingPunct="1">
              <a:lnSpc>
                <a:spcPct val="100000"/>
              </a:lnSpc>
              <a:spcBef>
                <a:spcPts val="400"/>
              </a:spcBef>
              <a:spcAft>
                <a:spcPts val="0"/>
              </a:spcAft>
              <a:buClr>
                <a:srgbClr val="ED1C24"/>
              </a:buClr>
              <a:buSzPct val="100000"/>
              <a:buFont typeface="Arial"/>
              <a:buChar char="•"/>
              <a:tabLst/>
              <a:defRPr sz="2000"/>
            </a:pPr>
            <a:r>
              <a:rPr kumimoji="0" lang="en-GB" sz="1400" b="0" i="0" u="none" strike="noStrike" kern="0" cap="none" spc="0" normalizeH="0" baseline="0" noProof="0">
                <a:ln>
                  <a:noFill/>
                </a:ln>
                <a:solidFill>
                  <a:srgbClr val="283349"/>
                </a:solidFill>
                <a:effectLst/>
                <a:uLnTx/>
                <a:uFillTx/>
                <a:latin typeface="Arial"/>
                <a:cs typeface="Arial"/>
                <a:sym typeface="Arial"/>
              </a:rPr>
              <a:t>mPFS and DOR = 68.5 and 66.4 months, respectively</a:t>
            </a:r>
          </a:p>
          <a:p>
            <a:pPr marL="137160" marR="0" lvl="0" indent="-137160" algn="l" defTabSz="914400" rtl="0" eaLnBrk="1" fontAlgn="auto" latinLnBrk="0" hangingPunct="1">
              <a:lnSpc>
                <a:spcPct val="100000"/>
              </a:lnSpc>
              <a:spcBef>
                <a:spcPts val="400"/>
              </a:spcBef>
              <a:spcAft>
                <a:spcPts val="0"/>
              </a:spcAft>
              <a:buClr>
                <a:srgbClr val="ED1C24"/>
              </a:buClr>
              <a:buSzPct val="100000"/>
              <a:buFont typeface="Arial"/>
              <a:buChar char="•"/>
              <a:tabLst/>
              <a:defRPr sz="2000"/>
            </a:pPr>
            <a:r>
              <a:rPr kumimoji="0" lang="en-GB" sz="1400" b="0" i="0" u="none" strike="noStrike" kern="0" cap="none" spc="0" normalizeH="0" baseline="0" noProof="0" err="1">
                <a:ln>
                  <a:noFill/>
                </a:ln>
                <a:solidFill>
                  <a:srgbClr val="283349"/>
                </a:solidFill>
                <a:effectLst/>
                <a:uLnTx/>
                <a:uFillTx/>
                <a:latin typeface="Arial"/>
                <a:cs typeface="Arial"/>
                <a:sym typeface="Arial"/>
              </a:rPr>
              <a:t>mOS</a:t>
            </a:r>
            <a:r>
              <a:rPr kumimoji="0" lang="en-GB" sz="1400" b="0" i="0" u="none" strike="noStrike" kern="0" cap="none" spc="0" normalizeH="0" baseline="0" noProof="0">
                <a:ln>
                  <a:noFill/>
                </a:ln>
                <a:solidFill>
                  <a:srgbClr val="283349"/>
                </a:solidFill>
                <a:effectLst/>
                <a:uLnTx/>
                <a:uFillTx/>
                <a:latin typeface="Arial"/>
                <a:cs typeface="Arial"/>
                <a:sym typeface="Arial"/>
              </a:rPr>
              <a:t> was NR with a 5-year OS rate of 83%</a:t>
            </a:r>
          </a:p>
          <a:p>
            <a:pPr marL="137160" marR="0" lvl="0" indent="-137160" algn="l" defTabSz="914400" rtl="0" eaLnBrk="1" fontAlgn="auto" latinLnBrk="0" hangingPunct="1">
              <a:lnSpc>
                <a:spcPct val="100000"/>
              </a:lnSpc>
              <a:spcBef>
                <a:spcPts val="400"/>
              </a:spcBef>
              <a:spcAft>
                <a:spcPts val="0"/>
              </a:spcAft>
              <a:buClr>
                <a:srgbClr val="ED1C24"/>
              </a:buClr>
              <a:buSzPct val="100000"/>
              <a:buFont typeface="Arial"/>
              <a:buChar char="•"/>
              <a:tabLst/>
              <a:defRPr sz="2000"/>
            </a:pPr>
            <a:r>
              <a:rPr kumimoji="0" lang="en-GB" sz="1400" b="0" i="0" u="none" strike="noStrike" kern="0" cap="none" spc="0" normalizeH="0" baseline="0" noProof="0">
                <a:ln>
                  <a:noFill/>
                </a:ln>
                <a:solidFill>
                  <a:srgbClr val="283349"/>
                </a:solidFill>
                <a:effectLst/>
                <a:uLnTx/>
                <a:uFillTx/>
                <a:latin typeface="Arial"/>
                <a:cs typeface="Arial"/>
                <a:sym typeface="Arial"/>
              </a:rPr>
              <a:t>DOR in patients with CR was similar regardless of # of prior LOT</a:t>
            </a:r>
          </a:p>
        </p:txBody>
      </p:sp>
      <p:sp>
        <p:nvSpPr>
          <p:cNvPr id="7" name="Text Placeholder 23">
            <a:extLst>
              <a:ext uri="{FF2B5EF4-FFF2-40B4-BE49-F238E27FC236}">
                <a16:creationId xmlns:a16="http://schemas.microsoft.com/office/drawing/2014/main" id="{20C35E45-9D44-568A-08B3-CFA7C5B125B8}"/>
              </a:ext>
            </a:extLst>
          </p:cNvPr>
          <p:cNvSpPr txBox="1">
            <a:spLocks/>
          </p:cNvSpPr>
          <p:nvPr/>
        </p:nvSpPr>
        <p:spPr>
          <a:xfrm>
            <a:off x="588168" y="6261100"/>
            <a:ext cx="5402264" cy="48498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137160" marR="0" indent="-13716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1pPr>
            <a:lvl2pPr marL="62701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2pPr>
            <a:lvl3pPr marL="979714" marR="0" indent="-156754"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3pPr>
            <a:lvl4pPr marL="163285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4pPr>
            <a:lvl5pPr marL="2090057" marR="0" indent="-261257"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5pPr>
            <a:lvl6pPr marL="24892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6pPr>
            <a:lvl7pPr marL="29464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7pPr>
            <a:lvl8pPr marL="34036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8pPr>
            <a:lvl9pPr marL="3860800" marR="0" indent="-203200" algn="l" defTabSz="914400" rtl="0" latinLnBrk="0">
              <a:lnSpc>
                <a:spcPct val="100000"/>
              </a:lnSpc>
              <a:spcBef>
                <a:spcPts val="1000"/>
              </a:spcBef>
              <a:spcAft>
                <a:spcPts val="0"/>
              </a:spcAft>
              <a:buClr>
                <a:schemeClr val="accent2"/>
              </a:buClr>
              <a:buSzPct val="100000"/>
              <a:buFont typeface="Arial"/>
              <a:buChar char="•"/>
              <a:tabLst/>
              <a:defRPr sz="1600" b="0" i="0" u="none" strike="noStrike" cap="none" spc="0" baseline="0">
                <a:solidFill>
                  <a:srgbClr val="283349"/>
                </a:solidFill>
                <a:uFillTx/>
                <a:latin typeface="Arial"/>
                <a:ea typeface="Arial"/>
                <a:cs typeface="Arial"/>
                <a:sym typeface="Arial"/>
              </a:defRPr>
            </a:lvl9pPr>
          </a:lstStyle>
          <a:p>
            <a:pPr marL="0" marR="0" lvl="0" indent="0" algn="l" defTabSz="1219168" rtl="0" eaLnBrk="1" fontAlgn="auto" latinLnBrk="0" hangingPunct="1">
              <a:lnSpc>
                <a:spcPct val="90000"/>
              </a:lnSpc>
              <a:spcBef>
                <a:spcPts val="100"/>
              </a:spcBef>
              <a:spcAft>
                <a:spcPts val="0"/>
              </a:spcAft>
              <a:buClrTx/>
              <a:buSzTx/>
              <a:buFontTx/>
              <a:buNone/>
              <a:tabLst/>
              <a:defRPr sz="1200">
                <a:solidFill>
                  <a:srgbClr val="000000"/>
                </a:solidFill>
                <a:latin typeface="Helvetica Neue"/>
                <a:ea typeface="Helvetica Neue"/>
                <a:cs typeface="Helvetica Neue"/>
                <a:sym typeface="Helvetica Neue"/>
              </a:defRPr>
            </a:pPr>
            <a:endParaRPr kumimoji="0" lang="en-GB" sz="12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pic>
        <p:nvPicPr>
          <p:cNvPr id="9" name="Picture 13" descr="Picture 13">
            <a:extLst>
              <a:ext uri="{FF2B5EF4-FFF2-40B4-BE49-F238E27FC236}">
                <a16:creationId xmlns:a16="http://schemas.microsoft.com/office/drawing/2014/main" id="{9FD6D870-25E8-069B-5513-725B0E428174}"/>
              </a:ext>
            </a:extLst>
          </p:cNvPr>
          <p:cNvPicPr>
            <a:picLocks noChangeAspect="1"/>
          </p:cNvPicPr>
          <p:nvPr/>
        </p:nvPicPr>
        <p:blipFill>
          <a:blip r:embed="rId3"/>
          <a:srcRect l="5751" t="8332"/>
          <a:stretch>
            <a:fillRect/>
          </a:stretch>
        </p:blipFill>
        <p:spPr>
          <a:xfrm>
            <a:off x="796404" y="3055246"/>
            <a:ext cx="3764472" cy="2951869"/>
          </a:xfrm>
          <a:prstGeom prst="rect">
            <a:avLst/>
          </a:prstGeom>
          <a:ln w="12700">
            <a:miter lim="400000"/>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4A596E8B-F1B1-5233-D25B-376B96468BFB}"/>
              </a:ext>
            </a:extLst>
          </p:cNvPr>
          <p:cNvSpPr txBox="1"/>
          <p:nvPr/>
        </p:nvSpPr>
        <p:spPr>
          <a:xfrm>
            <a:off x="6867879" y="1275609"/>
            <a:ext cx="3463669"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283349"/>
                </a:solidFill>
                <a:effectLst/>
                <a:uLnTx/>
                <a:uFillTx/>
                <a:latin typeface="Arial"/>
                <a:cs typeface="Arial"/>
                <a:sym typeface="Arial"/>
              </a:rPr>
              <a:t>PFS and OS by prior LOT </a:t>
            </a:r>
          </a:p>
        </p:txBody>
      </p:sp>
      <p:pic>
        <p:nvPicPr>
          <p:cNvPr id="11" name="Picture 5" descr="Picture 5">
            <a:extLst>
              <a:ext uri="{FF2B5EF4-FFF2-40B4-BE49-F238E27FC236}">
                <a16:creationId xmlns:a16="http://schemas.microsoft.com/office/drawing/2014/main" id="{F1773C37-3C71-AD08-98B0-2B1636750F86}"/>
              </a:ext>
            </a:extLst>
          </p:cNvPr>
          <p:cNvPicPr>
            <a:picLocks noChangeAspect="1"/>
          </p:cNvPicPr>
          <p:nvPr/>
        </p:nvPicPr>
        <p:blipFill>
          <a:blip r:embed="rId4"/>
          <a:srcRect l="1600" t="7250" r="4235"/>
          <a:stretch>
            <a:fillRect/>
          </a:stretch>
        </p:blipFill>
        <p:spPr>
          <a:xfrm>
            <a:off x="6218858" y="1908573"/>
            <a:ext cx="2824536" cy="2224059"/>
          </a:xfrm>
          <a:prstGeom prst="rect">
            <a:avLst/>
          </a:prstGeom>
          <a:ln w="12700">
            <a:miter lim="400000"/>
          </a:ln>
          <a:effectLst>
            <a:outerShdw blurRad="50800" dist="38100" dir="2700000" algn="tl" rotWithShape="0">
              <a:prstClr val="black">
                <a:alpha val="40000"/>
              </a:prstClr>
            </a:outerShdw>
          </a:effectLst>
        </p:spPr>
      </p:pic>
      <p:pic>
        <p:nvPicPr>
          <p:cNvPr id="12" name="Picture 6" descr="Picture 6">
            <a:extLst>
              <a:ext uri="{FF2B5EF4-FFF2-40B4-BE49-F238E27FC236}">
                <a16:creationId xmlns:a16="http://schemas.microsoft.com/office/drawing/2014/main" id="{7DED34C1-D6C4-8086-97CE-77AAB0369857}"/>
              </a:ext>
            </a:extLst>
          </p:cNvPr>
          <p:cNvPicPr>
            <a:picLocks noChangeAspect="1"/>
          </p:cNvPicPr>
          <p:nvPr/>
        </p:nvPicPr>
        <p:blipFill>
          <a:blip r:embed="rId5"/>
          <a:srcRect l="4305" t="9884"/>
          <a:stretch>
            <a:fillRect/>
          </a:stretch>
        </p:blipFill>
        <p:spPr>
          <a:xfrm>
            <a:off x="9151012" y="1908573"/>
            <a:ext cx="2824536" cy="2224057"/>
          </a:xfrm>
          <a:prstGeom prst="rect">
            <a:avLst/>
          </a:prstGeom>
          <a:ln w="12700">
            <a:miter lim="400000"/>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1B125BC8-62DA-80DB-A099-D87C5D3DC135}"/>
              </a:ext>
            </a:extLst>
          </p:cNvPr>
          <p:cNvSpPr txBox="1"/>
          <p:nvPr/>
        </p:nvSpPr>
        <p:spPr>
          <a:xfrm>
            <a:off x="6610215" y="4525953"/>
            <a:ext cx="5365333" cy="1272143"/>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hangingPunct="1">
              <a:spcBef>
                <a:spcPts val="400"/>
              </a:spcBef>
              <a:buClr>
                <a:schemeClr val="accent2"/>
              </a:buClr>
              <a:buFont typeface="Arial"/>
              <a:defRPr sz="1400">
                <a:solidFill>
                  <a:srgbClr val="283349"/>
                </a:solidFill>
              </a:defRPr>
            </a:lvl1pPr>
            <a:lvl2pPr marL="627017" indent="-261257">
              <a:spcBef>
                <a:spcPts val="1000"/>
              </a:spcBef>
              <a:buClr>
                <a:schemeClr val="accent2"/>
              </a:buClr>
              <a:buSzPct val="100000"/>
              <a:buFont typeface="Arial"/>
              <a:buChar char="–"/>
              <a:defRPr sz="1600">
                <a:solidFill>
                  <a:srgbClr val="283349"/>
                </a:solidFill>
              </a:defRPr>
            </a:lvl2pPr>
            <a:lvl3pPr marL="979714" indent="-156754">
              <a:spcBef>
                <a:spcPts val="1000"/>
              </a:spcBef>
              <a:buClr>
                <a:schemeClr val="accent2"/>
              </a:buClr>
              <a:buSzPct val="100000"/>
              <a:buFont typeface="Arial"/>
              <a:buChar char="•"/>
              <a:defRPr sz="1600">
                <a:solidFill>
                  <a:srgbClr val="283349"/>
                </a:solidFill>
              </a:defRPr>
            </a:lvl3pPr>
            <a:lvl4pPr marL="1632857" indent="-261257">
              <a:spcBef>
                <a:spcPts val="1000"/>
              </a:spcBef>
              <a:buClr>
                <a:schemeClr val="accent2"/>
              </a:buClr>
              <a:buSzPct val="100000"/>
              <a:buFont typeface="Arial"/>
              <a:buChar char="–"/>
              <a:defRPr sz="1600">
                <a:solidFill>
                  <a:srgbClr val="283349"/>
                </a:solidFill>
              </a:defRPr>
            </a:lvl4pPr>
            <a:lvl5pPr marL="2090057" indent="-261257">
              <a:spcBef>
                <a:spcPts val="1000"/>
              </a:spcBef>
              <a:buClr>
                <a:schemeClr val="accent2"/>
              </a:buClr>
              <a:buSzPct val="100000"/>
              <a:buFont typeface="Arial"/>
              <a:buChar char="–"/>
              <a:defRPr sz="1600">
                <a:solidFill>
                  <a:srgbClr val="283349"/>
                </a:solidFill>
              </a:defRPr>
            </a:lvl5pPr>
            <a:lvl6pPr marL="2489200" indent="-203200">
              <a:spcBef>
                <a:spcPts val="1000"/>
              </a:spcBef>
              <a:buClr>
                <a:schemeClr val="accent2"/>
              </a:buClr>
              <a:buSzPct val="100000"/>
              <a:buFont typeface="Arial"/>
              <a:buChar char="•"/>
              <a:defRPr sz="1600">
                <a:solidFill>
                  <a:srgbClr val="283349"/>
                </a:solidFill>
              </a:defRPr>
            </a:lvl6pPr>
            <a:lvl7pPr marL="2946400" indent="-203200">
              <a:spcBef>
                <a:spcPts val="1000"/>
              </a:spcBef>
              <a:buClr>
                <a:schemeClr val="accent2"/>
              </a:buClr>
              <a:buSzPct val="100000"/>
              <a:buFont typeface="Arial"/>
              <a:buChar char="•"/>
              <a:defRPr sz="1600">
                <a:solidFill>
                  <a:srgbClr val="283349"/>
                </a:solidFill>
              </a:defRPr>
            </a:lvl7pPr>
            <a:lvl8pPr marL="3403600" indent="-203200">
              <a:spcBef>
                <a:spcPts val="1000"/>
              </a:spcBef>
              <a:buClr>
                <a:schemeClr val="accent2"/>
              </a:buClr>
              <a:buSzPct val="100000"/>
              <a:buFont typeface="Arial"/>
              <a:buChar char="•"/>
              <a:defRPr sz="1600">
                <a:solidFill>
                  <a:srgbClr val="283349"/>
                </a:solidFill>
              </a:defRPr>
            </a:lvl8pPr>
            <a:lvl9pPr marL="3860800" indent="-203200">
              <a:spcBef>
                <a:spcPts val="1000"/>
              </a:spcBef>
              <a:buClr>
                <a:schemeClr val="accent2"/>
              </a:buClr>
              <a:buSzPct val="100000"/>
              <a:buFont typeface="Arial"/>
              <a:buChar char="•"/>
              <a:defRPr sz="1600">
                <a:solidFill>
                  <a:srgbClr val="283349"/>
                </a:solidFill>
              </a:defRPr>
            </a:lvl9pPr>
          </a:lstStyle>
          <a:p>
            <a:pPr marL="0" marR="0" lvl="0" indent="0" algn="l" defTabSz="914400" rtl="0" eaLnBrk="1" fontAlgn="auto" latinLnBrk="0" hangingPunct="1">
              <a:lnSpc>
                <a:spcPct val="100000"/>
              </a:lnSpc>
              <a:spcBef>
                <a:spcPts val="400"/>
              </a:spcBef>
              <a:spcAft>
                <a:spcPts val="0"/>
              </a:spcAft>
              <a:buClr>
                <a:srgbClr val="ED1C24"/>
              </a:buClr>
              <a:buSzTx/>
              <a:buFont typeface="Arial"/>
              <a:buNone/>
              <a:tabLst/>
              <a:defRPr/>
            </a:pPr>
            <a:r>
              <a:rPr kumimoji="0" lang="en-GB" sz="1400" b="0" i="0" u="none" strike="noStrike" kern="0" cap="none" spc="0" normalizeH="0" baseline="0" noProof="0">
                <a:ln>
                  <a:noFill/>
                </a:ln>
                <a:solidFill>
                  <a:srgbClr val="283349"/>
                </a:solidFill>
                <a:effectLst/>
                <a:uLnTx/>
                <a:uFillTx/>
                <a:latin typeface="Arial"/>
                <a:cs typeface="Arial"/>
                <a:sym typeface="Arial"/>
              </a:rPr>
              <a:t>PFS and OS were better in ibrutinib-treated patients with 1 prior LOT (n=99) than in patients with &gt;1 prior LOT (n=271):</a:t>
            </a:r>
          </a:p>
          <a:p>
            <a:pPr marL="285750" marR="0" lvl="0" indent="-285750" algn="l" defTabSz="914400" rtl="0" eaLnBrk="1" fontAlgn="auto" latinLnBrk="0" hangingPunct="1">
              <a:lnSpc>
                <a:spcPct val="100000"/>
              </a:lnSpc>
              <a:spcBef>
                <a:spcPts val="400"/>
              </a:spcBef>
              <a:spcAft>
                <a:spcPts val="0"/>
              </a:spcAft>
              <a:buClr>
                <a:srgbClr val="ED1C24"/>
              </a:buClr>
              <a:buSzTx/>
              <a:buFont typeface="Arial" panose="020B0604020202020204" pitchFamily="34" charset="0"/>
              <a:buChar char="•"/>
              <a:tabLst/>
              <a:defRPr/>
            </a:pPr>
            <a:r>
              <a:rPr kumimoji="0" lang="en-GB" sz="1400" b="0" i="0" u="none" strike="noStrike" kern="0" cap="none" spc="0" normalizeH="0" baseline="0" noProof="0">
                <a:ln>
                  <a:noFill/>
                </a:ln>
                <a:solidFill>
                  <a:srgbClr val="283349"/>
                </a:solidFill>
                <a:effectLst/>
                <a:uLnTx/>
                <a:uFillTx/>
                <a:latin typeface="Arial"/>
                <a:cs typeface="Arial"/>
                <a:sym typeface="Arial"/>
              </a:rPr>
              <a:t>mPFS was 25.4 months and median OS was 61.6 months</a:t>
            </a:r>
          </a:p>
          <a:p>
            <a:pPr marL="285750" marR="0" lvl="0" indent="-285750" algn="l" defTabSz="914400" rtl="0" eaLnBrk="1" fontAlgn="auto" latinLnBrk="0" hangingPunct="1">
              <a:lnSpc>
                <a:spcPct val="100000"/>
              </a:lnSpc>
              <a:spcBef>
                <a:spcPts val="400"/>
              </a:spcBef>
              <a:spcAft>
                <a:spcPts val="0"/>
              </a:spcAft>
              <a:buClr>
                <a:srgbClr val="ED1C24"/>
              </a:buClr>
              <a:buSzTx/>
              <a:buFont typeface="Arial" panose="020B0604020202020204" pitchFamily="34" charset="0"/>
              <a:buChar char="•"/>
              <a:tabLst/>
              <a:defRPr/>
            </a:pPr>
            <a:r>
              <a:rPr kumimoji="0" lang="en-GB" sz="1400" b="0" i="0" u="none" strike="noStrike" kern="0" cap="none" spc="0" normalizeH="0" baseline="0" noProof="0">
                <a:ln>
                  <a:noFill/>
                </a:ln>
                <a:solidFill>
                  <a:srgbClr val="283349"/>
                </a:solidFill>
                <a:effectLst/>
                <a:uLnTx/>
                <a:uFillTx/>
                <a:latin typeface="Arial"/>
                <a:cs typeface="Arial"/>
                <a:sym typeface="Arial"/>
              </a:rPr>
              <a:t>ORR 77.8%, with CR rate 37.4% and median DOR 35.6 mo.</a:t>
            </a:r>
          </a:p>
        </p:txBody>
      </p:sp>
      <p:sp>
        <p:nvSpPr>
          <p:cNvPr id="13" name="TextBox 6">
            <a:extLst>
              <a:ext uri="{FF2B5EF4-FFF2-40B4-BE49-F238E27FC236}">
                <a16:creationId xmlns:a16="http://schemas.microsoft.com/office/drawing/2014/main" id="{17C31978-7786-50D9-7A65-8E405F321103}"/>
              </a:ext>
            </a:extLst>
          </p:cNvPr>
          <p:cNvSpPr txBox="1"/>
          <p:nvPr/>
        </p:nvSpPr>
        <p:spPr>
          <a:xfrm>
            <a:off x="869005" y="6094884"/>
            <a:ext cx="10678563"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a:solidFill>
                  <a:srgbClr val="283349"/>
                </a:solidFill>
              </a:defRPr>
            </a:pPr>
            <a:r>
              <a:rPr kumimoji="0" lang="en-GB" sz="9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Arial"/>
              </a:rPr>
              <a:t>CR, complete response; DOR: duration of response; LOT, line of treatment; (m)OS, (median) overall survival; (m)PFS, (median) progression-free survival; NR, not reached.</a:t>
            </a:r>
          </a:p>
          <a:p>
            <a:pPr marL="0" marR="0" lvl="0" indent="0" algn="l" defTabSz="914400" rtl="0" eaLnBrk="1" fontAlgn="auto" latinLnBrk="0" hangingPunct="0">
              <a:lnSpc>
                <a:spcPct val="100000"/>
              </a:lnSpc>
              <a:spcBef>
                <a:spcPts val="0"/>
              </a:spcBef>
              <a:spcAft>
                <a:spcPts val="0"/>
              </a:spcAft>
              <a:buClrTx/>
              <a:buSzTx/>
              <a:buFontTx/>
              <a:buNone/>
              <a:tabLst/>
              <a:defRPr sz="900">
                <a:solidFill>
                  <a:srgbClr val="283349"/>
                </a:solidFill>
              </a:defRPr>
            </a:pPr>
            <a:r>
              <a:rPr kumimoji="0" lang="en-US" sz="900" b="0" i="0" u="none" strike="noStrike" kern="0" cap="none" spc="0" normalizeH="0" baseline="0" noProof="0">
                <a:ln>
                  <a:noFill/>
                </a:ln>
                <a:solidFill>
                  <a:srgbClr val="283349"/>
                </a:solidFill>
                <a:effectLst/>
                <a:uLnTx/>
                <a:uFillTx/>
                <a:latin typeface="Arial"/>
                <a:cs typeface="Arial"/>
                <a:sym typeface="Arial"/>
              </a:rPr>
              <a:t>Adapted from Dreyling M et al. </a:t>
            </a:r>
            <a:r>
              <a:rPr kumimoji="0" lang="pt-BR" sz="900" b="0" i="0" u="none" strike="noStrike" kern="0" cap="none" spc="0" normalizeH="0" baseline="0" noProof="0">
                <a:ln>
                  <a:noFill/>
                </a:ln>
                <a:solidFill>
                  <a:srgbClr val="283349"/>
                </a:solidFill>
                <a:effectLst/>
                <a:uLnTx/>
                <a:uFillTx/>
                <a:latin typeface="Arial"/>
                <a:cs typeface="Arial"/>
                <a:sym typeface="Arial"/>
              </a:rPr>
              <a:t>Hemasphere. 2022;6(5):e712.</a:t>
            </a:r>
            <a:endParaRPr kumimoji="0" sz="900" b="0" i="0" u="none" strike="noStrike" kern="0" cap="none" spc="0" normalizeH="0" baseline="0" noProof="0">
              <a:ln>
                <a:noFill/>
              </a:ln>
              <a:solidFill>
                <a:srgbClr val="283349"/>
              </a:solidFill>
              <a:effectLst/>
              <a:uLnTx/>
              <a:uFillTx/>
              <a:latin typeface="Arial"/>
              <a:cs typeface="Arial"/>
              <a:sym typeface="Arial"/>
            </a:endParaRPr>
          </a:p>
        </p:txBody>
      </p:sp>
    </p:spTree>
    <p:extLst>
      <p:ext uri="{BB962C8B-B14F-4D97-AF65-F5344CB8AC3E}">
        <p14:creationId xmlns:p14="http://schemas.microsoft.com/office/powerpoint/2010/main" val="578015388"/>
      </p:ext>
    </p:extLst>
  </p:cSld>
  <p:clrMapOvr>
    <a:overrideClrMapping bg1="lt1" tx1="dk1" bg2="lt2" tx2="dk2" accent1="accent1" accent2="accent2" accent3="accent3" accent4="accent4" accent5="accent5" accent6="accent6" hlink="hlink" folHlink="folHlink"/>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D9D8D6">
            <a:alpha val="0"/>
          </a:srgbClr>
        </a:solidFill>
        <a:effectLst/>
      </p:bgPr>
    </p:bg>
    <p:spTree>
      <p:nvGrpSpPr>
        <p:cNvPr id="1" name=""/>
        <p:cNvGrpSpPr/>
        <p:nvPr/>
      </p:nvGrpSpPr>
      <p:grpSpPr>
        <a:xfrm>
          <a:off x="0" y="0"/>
          <a:ext cx="0" cy="0"/>
          <a:chOff x="0" y="0"/>
          <a:chExt cx="0" cy="0"/>
        </a:xfrm>
      </p:grpSpPr>
      <p:sp>
        <p:nvSpPr>
          <p:cNvPr id="451" name="Slide Number"/>
          <p:cNvSpPr txBox="1">
            <a:spLocks noGrp="1"/>
          </p:cNvSpPr>
          <p:nvPr>
            <p:ph type="sldNum" sz="quarter" idx="12"/>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000" b="0" i="0" u="none" strike="noStrike" kern="0" cap="none" spc="0" normalizeH="0" baseline="0" noProof="0">
                <a:ln>
                  <a:noFill/>
                </a:ln>
                <a:solidFill>
                  <a:srgbClr val="83786F"/>
                </a:solidFill>
                <a:effectLst/>
                <a:uLnTx/>
                <a:uFillTx/>
                <a:latin typeface="Arial"/>
                <a:cs typeface="Arial"/>
                <a:sym typeface="Arial"/>
              </a:rPr>
              <a:pPr marL="0" marR="0" lvl="0" indent="0" algn="ctr" defTabSz="914400" rtl="0" eaLnBrk="1" fontAlgn="auto" latinLnBrk="0" hangingPunct="0">
                <a:lnSpc>
                  <a:spcPct val="100000"/>
                </a:lnSpc>
                <a:spcBef>
                  <a:spcPts val="0"/>
                </a:spcBef>
                <a:spcAft>
                  <a:spcPts val="0"/>
                </a:spcAft>
                <a:buClrTx/>
                <a:buSzTx/>
                <a:buFontTx/>
                <a:buNone/>
                <a:tabLst/>
                <a:defRPr/>
              </a:pPr>
              <a:t>94</a:t>
            </a:fld>
            <a:endParaRPr kumimoji="0" sz="1000" b="0" i="0" u="none" strike="noStrike" kern="0" cap="none" spc="0" normalizeH="0" baseline="0" noProof="0">
              <a:ln>
                <a:noFill/>
              </a:ln>
              <a:solidFill>
                <a:srgbClr val="83786F"/>
              </a:solidFill>
              <a:effectLst/>
              <a:uLnTx/>
              <a:uFillTx/>
              <a:latin typeface="Arial"/>
              <a:cs typeface="Arial"/>
              <a:sym typeface="Arial"/>
            </a:endParaRPr>
          </a:p>
        </p:txBody>
      </p:sp>
      <p:sp>
        <p:nvSpPr>
          <p:cNvPr id="453" name="Title 4"/>
          <p:cNvSpPr txBox="1">
            <a:spLocks noGrp="1"/>
          </p:cNvSpPr>
          <p:nvPr>
            <p:ph type="ctrTitle"/>
          </p:nvPr>
        </p:nvSpPr>
        <p:spPr>
          <a:prstGeom prst="rect">
            <a:avLst/>
          </a:prstGeom>
        </p:spPr>
        <p:txBody>
          <a:bodyPr/>
          <a:lstStyle/>
          <a:p>
            <a:r>
              <a:rPr lang="de-CH"/>
              <a:t>Real-</a:t>
            </a:r>
            <a:r>
              <a:rPr lang="de-CH" err="1"/>
              <a:t>world</a:t>
            </a:r>
            <a:r>
              <a:rPr lang="de-CH"/>
              <a:t> </a:t>
            </a:r>
            <a:r>
              <a:rPr lang="de-CH" err="1"/>
              <a:t>data</a:t>
            </a:r>
            <a:r>
              <a:rPr lang="de-CH"/>
              <a:t> </a:t>
            </a:r>
            <a:r>
              <a:rPr lang="de-CH" err="1"/>
              <a:t>set</a:t>
            </a:r>
            <a:r>
              <a:rPr lang="de-CH"/>
              <a:t> – 2L BTKi </a:t>
            </a:r>
            <a:r>
              <a:rPr lang="de-CH" err="1"/>
              <a:t>predictors</a:t>
            </a:r>
            <a:r>
              <a:rPr lang="de-CH"/>
              <a:t> of </a:t>
            </a:r>
            <a:r>
              <a:rPr lang="de-CH" err="1"/>
              <a:t>response</a:t>
            </a:r>
            <a:endParaRPr/>
          </a:p>
        </p:txBody>
      </p:sp>
      <p:pic>
        <p:nvPicPr>
          <p:cNvPr id="9" name="Picture 8">
            <a:extLst>
              <a:ext uri="{FF2B5EF4-FFF2-40B4-BE49-F238E27FC236}">
                <a16:creationId xmlns:a16="http://schemas.microsoft.com/office/drawing/2014/main" id="{749694C0-D97A-696B-CC19-E10C09D9670D}"/>
              </a:ext>
            </a:extLst>
          </p:cNvPr>
          <p:cNvPicPr>
            <a:picLocks noChangeAspect="1"/>
          </p:cNvPicPr>
          <p:nvPr/>
        </p:nvPicPr>
        <p:blipFill>
          <a:blip r:embed="rId3"/>
          <a:stretch>
            <a:fillRect/>
          </a:stretch>
        </p:blipFill>
        <p:spPr>
          <a:xfrm>
            <a:off x="739449" y="1209447"/>
            <a:ext cx="4903705" cy="5174750"/>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D2A7FDE-3D27-1E00-D31E-C3650D73521A}"/>
              </a:ext>
            </a:extLst>
          </p:cNvPr>
          <p:cNvSpPr txBox="1"/>
          <p:nvPr/>
        </p:nvSpPr>
        <p:spPr>
          <a:xfrm>
            <a:off x="1849212" y="1249759"/>
            <a:ext cx="477052" cy="27699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70C0"/>
                </a:solidFill>
                <a:effectLst/>
                <a:uLnTx/>
                <a:uFillTx/>
                <a:latin typeface="Arial"/>
                <a:cs typeface="Arial"/>
                <a:sym typeface="Arial"/>
              </a:rPr>
              <a:t>PFS2</a:t>
            </a:r>
          </a:p>
        </p:txBody>
      </p:sp>
      <p:sp>
        <p:nvSpPr>
          <p:cNvPr id="18" name="TextBox 17">
            <a:extLst>
              <a:ext uri="{FF2B5EF4-FFF2-40B4-BE49-F238E27FC236}">
                <a16:creationId xmlns:a16="http://schemas.microsoft.com/office/drawing/2014/main" id="{DD0F2D44-079F-6B00-A78F-5370EBCE5E3F}"/>
              </a:ext>
            </a:extLst>
          </p:cNvPr>
          <p:cNvSpPr txBox="1"/>
          <p:nvPr/>
        </p:nvSpPr>
        <p:spPr>
          <a:xfrm>
            <a:off x="3880743" y="1249759"/>
            <a:ext cx="1076575" cy="27699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70C0"/>
                </a:solidFill>
                <a:effectLst/>
                <a:uLnTx/>
                <a:uFillTx/>
                <a:latin typeface="Arial"/>
                <a:cs typeface="Arial"/>
                <a:sym typeface="Arial"/>
              </a:rPr>
              <a:t>PFS2 by POD</a:t>
            </a:r>
          </a:p>
        </p:txBody>
      </p:sp>
      <p:sp>
        <p:nvSpPr>
          <p:cNvPr id="19" name="TextBox 18">
            <a:extLst>
              <a:ext uri="{FF2B5EF4-FFF2-40B4-BE49-F238E27FC236}">
                <a16:creationId xmlns:a16="http://schemas.microsoft.com/office/drawing/2014/main" id="{D363E9F3-1182-567F-5DC9-F9DF4FF784FA}"/>
              </a:ext>
            </a:extLst>
          </p:cNvPr>
          <p:cNvSpPr txBox="1"/>
          <p:nvPr/>
        </p:nvSpPr>
        <p:spPr>
          <a:xfrm>
            <a:off x="1849212" y="3862606"/>
            <a:ext cx="400108" cy="27699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70C0"/>
                </a:solidFill>
                <a:effectLst/>
                <a:uLnTx/>
                <a:uFillTx/>
                <a:latin typeface="Arial"/>
                <a:cs typeface="Arial"/>
                <a:sym typeface="Arial"/>
              </a:rPr>
              <a:t>OS2</a:t>
            </a:r>
          </a:p>
        </p:txBody>
      </p:sp>
      <p:sp>
        <p:nvSpPr>
          <p:cNvPr id="20" name="TextBox 19">
            <a:extLst>
              <a:ext uri="{FF2B5EF4-FFF2-40B4-BE49-F238E27FC236}">
                <a16:creationId xmlns:a16="http://schemas.microsoft.com/office/drawing/2014/main" id="{5C1E0FD3-75BA-D26A-FDD5-EC7904C1A441}"/>
              </a:ext>
            </a:extLst>
          </p:cNvPr>
          <p:cNvSpPr txBox="1"/>
          <p:nvPr/>
        </p:nvSpPr>
        <p:spPr>
          <a:xfrm>
            <a:off x="3880743" y="3862606"/>
            <a:ext cx="999631" cy="27699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70C0"/>
                </a:solidFill>
                <a:effectLst/>
                <a:uLnTx/>
                <a:uFillTx/>
                <a:latin typeface="Arial"/>
                <a:cs typeface="Arial"/>
                <a:sym typeface="Arial"/>
              </a:rPr>
              <a:t>OS2 by POD</a:t>
            </a:r>
          </a:p>
        </p:txBody>
      </p:sp>
      <p:sp>
        <p:nvSpPr>
          <p:cNvPr id="21" name="Rectangle 20">
            <a:extLst>
              <a:ext uri="{FF2B5EF4-FFF2-40B4-BE49-F238E27FC236}">
                <a16:creationId xmlns:a16="http://schemas.microsoft.com/office/drawing/2014/main" id="{2F56260F-47AB-B4BB-6A86-6BD16BCD7320}"/>
              </a:ext>
            </a:extLst>
          </p:cNvPr>
          <p:cNvSpPr/>
          <p:nvPr/>
        </p:nvSpPr>
        <p:spPr>
          <a:xfrm>
            <a:off x="780396" y="1257454"/>
            <a:ext cx="177547" cy="15769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D9D8D6"/>
              </a:solidFill>
              <a:effectLst/>
              <a:uLnTx/>
              <a:uFillTx/>
              <a:latin typeface="Arial"/>
              <a:ea typeface="Arial"/>
              <a:cs typeface="Arial"/>
              <a:sym typeface="Arial"/>
            </a:endParaRPr>
          </a:p>
        </p:txBody>
      </p:sp>
      <p:pic>
        <p:nvPicPr>
          <p:cNvPr id="27" name="Picture 26">
            <a:extLst>
              <a:ext uri="{FF2B5EF4-FFF2-40B4-BE49-F238E27FC236}">
                <a16:creationId xmlns:a16="http://schemas.microsoft.com/office/drawing/2014/main" id="{AD6773A5-A9EF-91FD-25FB-B9F81ECAA9F6}"/>
              </a:ext>
            </a:extLst>
          </p:cNvPr>
          <p:cNvPicPr>
            <a:picLocks noChangeAspect="1"/>
          </p:cNvPicPr>
          <p:nvPr/>
        </p:nvPicPr>
        <p:blipFill>
          <a:blip r:embed="rId4"/>
          <a:stretch>
            <a:fillRect/>
          </a:stretch>
        </p:blipFill>
        <p:spPr>
          <a:xfrm>
            <a:off x="3448576" y="1267801"/>
            <a:ext cx="342900" cy="297180"/>
          </a:xfrm>
          <a:prstGeom prst="rect">
            <a:avLst/>
          </a:prstGeom>
        </p:spPr>
      </p:pic>
      <p:pic>
        <p:nvPicPr>
          <p:cNvPr id="28" name="Picture 27">
            <a:extLst>
              <a:ext uri="{FF2B5EF4-FFF2-40B4-BE49-F238E27FC236}">
                <a16:creationId xmlns:a16="http://schemas.microsoft.com/office/drawing/2014/main" id="{350D2176-49DE-0E26-B63D-CCEC7477982C}"/>
              </a:ext>
            </a:extLst>
          </p:cNvPr>
          <p:cNvPicPr>
            <a:picLocks noChangeAspect="1"/>
          </p:cNvPicPr>
          <p:nvPr/>
        </p:nvPicPr>
        <p:blipFill>
          <a:blip r:embed="rId4"/>
          <a:stretch>
            <a:fillRect/>
          </a:stretch>
        </p:blipFill>
        <p:spPr>
          <a:xfrm>
            <a:off x="3600976" y="1420201"/>
            <a:ext cx="190500" cy="165100"/>
          </a:xfrm>
          <a:prstGeom prst="rect">
            <a:avLst/>
          </a:prstGeom>
        </p:spPr>
      </p:pic>
      <p:pic>
        <p:nvPicPr>
          <p:cNvPr id="29" name="Picture 28">
            <a:extLst>
              <a:ext uri="{FF2B5EF4-FFF2-40B4-BE49-F238E27FC236}">
                <a16:creationId xmlns:a16="http://schemas.microsoft.com/office/drawing/2014/main" id="{413EA843-ED09-83FE-1F25-E8488F10531D}"/>
              </a:ext>
            </a:extLst>
          </p:cNvPr>
          <p:cNvPicPr>
            <a:picLocks noChangeAspect="1"/>
          </p:cNvPicPr>
          <p:nvPr/>
        </p:nvPicPr>
        <p:blipFill>
          <a:blip r:embed="rId4"/>
          <a:stretch>
            <a:fillRect/>
          </a:stretch>
        </p:blipFill>
        <p:spPr>
          <a:xfrm>
            <a:off x="782992" y="3766276"/>
            <a:ext cx="410473" cy="355743"/>
          </a:xfrm>
          <a:prstGeom prst="rect">
            <a:avLst/>
          </a:prstGeom>
        </p:spPr>
      </p:pic>
      <p:pic>
        <p:nvPicPr>
          <p:cNvPr id="32" name="Picture 31">
            <a:extLst>
              <a:ext uri="{FF2B5EF4-FFF2-40B4-BE49-F238E27FC236}">
                <a16:creationId xmlns:a16="http://schemas.microsoft.com/office/drawing/2014/main" id="{56270006-567D-C473-6B09-CB3DA59851C5}"/>
              </a:ext>
            </a:extLst>
          </p:cNvPr>
          <p:cNvPicPr>
            <a:picLocks noChangeAspect="1"/>
          </p:cNvPicPr>
          <p:nvPr/>
        </p:nvPicPr>
        <p:blipFill>
          <a:blip r:embed="rId4"/>
          <a:stretch>
            <a:fillRect/>
          </a:stretch>
        </p:blipFill>
        <p:spPr>
          <a:xfrm>
            <a:off x="6000750" y="3346450"/>
            <a:ext cx="190500" cy="165100"/>
          </a:xfrm>
          <a:prstGeom prst="rect">
            <a:avLst/>
          </a:prstGeom>
        </p:spPr>
      </p:pic>
      <p:pic>
        <p:nvPicPr>
          <p:cNvPr id="34" name="Picture 33">
            <a:extLst>
              <a:ext uri="{FF2B5EF4-FFF2-40B4-BE49-F238E27FC236}">
                <a16:creationId xmlns:a16="http://schemas.microsoft.com/office/drawing/2014/main" id="{1B506E41-DCEF-A7A7-74D4-041337C3ECED}"/>
              </a:ext>
            </a:extLst>
          </p:cNvPr>
          <p:cNvPicPr>
            <a:picLocks noChangeAspect="1"/>
          </p:cNvPicPr>
          <p:nvPr/>
        </p:nvPicPr>
        <p:blipFill>
          <a:blip r:embed="rId4"/>
          <a:stretch>
            <a:fillRect/>
          </a:stretch>
        </p:blipFill>
        <p:spPr>
          <a:xfrm>
            <a:off x="6153150" y="3498850"/>
            <a:ext cx="190500" cy="165100"/>
          </a:xfrm>
          <a:prstGeom prst="rect">
            <a:avLst/>
          </a:prstGeom>
        </p:spPr>
      </p:pic>
      <p:pic>
        <p:nvPicPr>
          <p:cNvPr id="36" name="Picture 35">
            <a:extLst>
              <a:ext uri="{FF2B5EF4-FFF2-40B4-BE49-F238E27FC236}">
                <a16:creationId xmlns:a16="http://schemas.microsoft.com/office/drawing/2014/main" id="{EC587DF2-1DA8-65CA-CF12-576EFB819DB0}"/>
              </a:ext>
            </a:extLst>
          </p:cNvPr>
          <p:cNvPicPr>
            <a:picLocks noChangeAspect="1"/>
          </p:cNvPicPr>
          <p:nvPr/>
        </p:nvPicPr>
        <p:blipFill>
          <a:blip r:embed="rId4"/>
          <a:stretch>
            <a:fillRect/>
          </a:stretch>
        </p:blipFill>
        <p:spPr>
          <a:xfrm>
            <a:off x="3405833" y="3781405"/>
            <a:ext cx="234627" cy="203343"/>
          </a:xfrm>
          <a:prstGeom prst="rect">
            <a:avLst/>
          </a:prstGeom>
        </p:spPr>
      </p:pic>
      <p:pic>
        <p:nvPicPr>
          <p:cNvPr id="37" name="Picture 36">
            <a:extLst>
              <a:ext uri="{FF2B5EF4-FFF2-40B4-BE49-F238E27FC236}">
                <a16:creationId xmlns:a16="http://schemas.microsoft.com/office/drawing/2014/main" id="{E571632A-36D6-C6B5-85B2-867EC5AE2DD1}"/>
              </a:ext>
            </a:extLst>
          </p:cNvPr>
          <p:cNvPicPr>
            <a:picLocks noChangeAspect="1"/>
          </p:cNvPicPr>
          <p:nvPr/>
        </p:nvPicPr>
        <p:blipFill>
          <a:blip r:embed="rId4"/>
          <a:stretch>
            <a:fillRect/>
          </a:stretch>
        </p:blipFill>
        <p:spPr>
          <a:xfrm>
            <a:off x="1087792" y="4071076"/>
            <a:ext cx="234627" cy="203343"/>
          </a:xfrm>
          <a:prstGeom prst="rect">
            <a:avLst/>
          </a:prstGeom>
        </p:spPr>
      </p:pic>
      <p:pic>
        <p:nvPicPr>
          <p:cNvPr id="38" name="Picture 37">
            <a:extLst>
              <a:ext uri="{FF2B5EF4-FFF2-40B4-BE49-F238E27FC236}">
                <a16:creationId xmlns:a16="http://schemas.microsoft.com/office/drawing/2014/main" id="{DC8106B9-504F-4EA8-DE82-9CDE0D621185}"/>
              </a:ext>
            </a:extLst>
          </p:cNvPr>
          <p:cNvPicPr>
            <a:picLocks noChangeAspect="1"/>
          </p:cNvPicPr>
          <p:nvPr/>
        </p:nvPicPr>
        <p:blipFill>
          <a:blip r:embed="rId4"/>
          <a:stretch>
            <a:fillRect/>
          </a:stretch>
        </p:blipFill>
        <p:spPr>
          <a:xfrm>
            <a:off x="3558233" y="3933805"/>
            <a:ext cx="234627" cy="203343"/>
          </a:xfrm>
          <a:prstGeom prst="rect">
            <a:avLst/>
          </a:prstGeom>
        </p:spPr>
      </p:pic>
      <p:pic>
        <p:nvPicPr>
          <p:cNvPr id="39" name="Picture 38">
            <a:extLst>
              <a:ext uri="{FF2B5EF4-FFF2-40B4-BE49-F238E27FC236}">
                <a16:creationId xmlns:a16="http://schemas.microsoft.com/office/drawing/2014/main" id="{AB1081C7-8FF6-0AB6-0385-85169A20A1C8}"/>
              </a:ext>
            </a:extLst>
          </p:cNvPr>
          <p:cNvPicPr>
            <a:picLocks noChangeAspect="1"/>
          </p:cNvPicPr>
          <p:nvPr/>
        </p:nvPicPr>
        <p:blipFill>
          <a:blip r:embed="rId4"/>
          <a:stretch>
            <a:fillRect/>
          </a:stretch>
        </p:blipFill>
        <p:spPr>
          <a:xfrm>
            <a:off x="4954814" y="1358072"/>
            <a:ext cx="650226" cy="563528"/>
          </a:xfrm>
          <a:prstGeom prst="rect">
            <a:avLst/>
          </a:prstGeom>
        </p:spPr>
      </p:pic>
      <p:pic>
        <p:nvPicPr>
          <p:cNvPr id="40" name="Picture 39">
            <a:extLst>
              <a:ext uri="{FF2B5EF4-FFF2-40B4-BE49-F238E27FC236}">
                <a16:creationId xmlns:a16="http://schemas.microsoft.com/office/drawing/2014/main" id="{FDCEE5D7-9A46-D84B-4D7D-9EB442C938B4}"/>
              </a:ext>
            </a:extLst>
          </p:cNvPr>
          <p:cNvPicPr>
            <a:picLocks noChangeAspect="1"/>
          </p:cNvPicPr>
          <p:nvPr/>
        </p:nvPicPr>
        <p:blipFill>
          <a:blip r:embed="rId4"/>
          <a:stretch>
            <a:fillRect/>
          </a:stretch>
        </p:blipFill>
        <p:spPr>
          <a:xfrm>
            <a:off x="4934054" y="3874068"/>
            <a:ext cx="650226" cy="563528"/>
          </a:xfrm>
          <a:prstGeom prst="rect">
            <a:avLst/>
          </a:prstGeom>
        </p:spPr>
      </p:pic>
      <p:pic>
        <p:nvPicPr>
          <p:cNvPr id="41" name="Picture 40">
            <a:extLst>
              <a:ext uri="{FF2B5EF4-FFF2-40B4-BE49-F238E27FC236}">
                <a16:creationId xmlns:a16="http://schemas.microsoft.com/office/drawing/2014/main" id="{AFF8251A-6C75-6A4D-B6F6-CBACCB3398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6984" y="1147499"/>
            <a:ext cx="1764896" cy="1217169"/>
          </a:xfrm>
          <a:prstGeom prst="rect">
            <a:avLst/>
          </a:prstGeom>
        </p:spPr>
      </p:pic>
      <p:sp>
        <p:nvSpPr>
          <p:cNvPr id="42" name="Median PFS2 - 1.2 years…">
            <a:extLst>
              <a:ext uri="{FF2B5EF4-FFF2-40B4-BE49-F238E27FC236}">
                <a16:creationId xmlns:a16="http://schemas.microsoft.com/office/drawing/2014/main" id="{80B3BEE6-47E1-1261-95FA-3322FE8DDF9A}"/>
              </a:ext>
            </a:extLst>
          </p:cNvPr>
          <p:cNvSpPr txBox="1"/>
          <p:nvPr/>
        </p:nvSpPr>
        <p:spPr>
          <a:xfrm>
            <a:off x="1812532" y="1718038"/>
            <a:ext cx="1094849" cy="256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sz="1500">
                <a:solidFill>
                  <a:srgbClr val="000000"/>
                </a:solidFill>
                <a:latin typeface="Helvetica Neue"/>
                <a:ea typeface="Helvetica Neue"/>
                <a:cs typeface="Helvetica Neue"/>
                <a:sym typeface="Helvetica Neue"/>
              </a:defRPr>
            </a:pPr>
            <a:r>
              <a:rPr kumimoji="0" lang="de-CH"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m</a:t>
            </a:r>
            <a:r>
              <a:rPr kumimoji="0"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PFS2 </a:t>
            </a:r>
            <a:r>
              <a:rPr kumimoji="0" lang="de-CH"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a:t>
            </a:r>
            <a:r>
              <a:rPr kumimoji="0"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 1.2 y</a:t>
            </a:r>
          </a:p>
        </p:txBody>
      </p:sp>
      <p:sp>
        <p:nvSpPr>
          <p:cNvPr id="43" name="N= 160 patients…">
            <a:extLst>
              <a:ext uri="{FF2B5EF4-FFF2-40B4-BE49-F238E27FC236}">
                <a16:creationId xmlns:a16="http://schemas.microsoft.com/office/drawing/2014/main" id="{FC407163-D9C4-6932-3F00-CFE4A8B8A510}"/>
              </a:ext>
            </a:extLst>
          </p:cNvPr>
          <p:cNvSpPr txBox="1"/>
          <p:nvPr/>
        </p:nvSpPr>
        <p:spPr>
          <a:xfrm>
            <a:off x="6415436" y="2515595"/>
            <a:ext cx="5630216" cy="1057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sz="1400">
                <a:solidFill>
                  <a:srgbClr val="000000"/>
                </a:solidFill>
                <a:latin typeface="Helvetica Neue"/>
                <a:ea typeface="Helvetica Neue"/>
                <a:cs typeface="Helvetica Neue"/>
                <a:sym typeface="Helvetica Neue"/>
              </a:defRPr>
            </a:pPr>
            <a:r>
              <a:rPr kumimoji="0" lang="de-CH" sz="1600" b="1"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rPr>
              <a:t>Data </a:t>
            </a:r>
            <a:r>
              <a:rPr kumimoji="0" lang="de-CH" sz="1600" b="1" i="0" u="none" strike="noStrike" kern="0" cap="none" spc="0" normalizeH="0" baseline="0" noProof="0" err="1">
                <a:ln>
                  <a:noFill/>
                </a:ln>
                <a:solidFill>
                  <a:srgbClr val="283349"/>
                </a:solidFill>
                <a:effectLst/>
                <a:uLnTx/>
                <a:uFillTx/>
                <a:latin typeface="Arial" panose="020B0604020202020204" pitchFamily="34" charset="0"/>
                <a:cs typeface="Arial" panose="020B0604020202020204" pitchFamily="34" charset="0"/>
                <a:sym typeface="Helvetica Neue"/>
              </a:rPr>
              <a:t>set</a:t>
            </a:r>
            <a:endParaRPr kumimoji="0" lang="de-CH" sz="1600" b="1"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endParaRPr>
          </a:p>
          <a:p>
            <a:pPr marL="285750" marR="0" lvl="0" indent="-285750" algn="l" defTabSz="1219169" rtl="0" eaLnBrk="1" fontAlgn="auto" latinLnBrk="0" hangingPunct="0">
              <a:lnSpc>
                <a:spcPct val="100000"/>
              </a:lnSpc>
              <a:spcBef>
                <a:spcPts val="0"/>
              </a:spcBef>
              <a:spcAft>
                <a:spcPts val="0"/>
              </a:spcAft>
              <a:buClrTx/>
              <a:buSzTx/>
              <a:buFont typeface="Arial" panose="020B0604020202020204" pitchFamily="34" charset="0"/>
              <a:buChar char="•"/>
              <a:tabLst/>
              <a:defRPr sz="1400">
                <a:solidFill>
                  <a:srgbClr val="000000"/>
                </a:solidFill>
                <a:latin typeface="Helvetica Neue"/>
                <a:ea typeface="Helvetica Neue"/>
                <a:cs typeface="Helvetica Neue"/>
                <a:sym typeface="Helvetica Neue"/>
              </a:defRPr>
            </a:pPr>
            <a:r>
              <a:rPr kumimoji="0" lang="en-GB" sz="16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rPr>
              <a:t>Patients initiating BTKi after 1L R-containing therapy</a:t>
            </a:r>
          </a:p>
          <a:p>
            <a:pPr marL="285750" marR="0" lvl="0" indent="-285750" algn="l" defTabSz="1219169" rtl="0" eaLnBrk="1" fontAlgn="auto" latinLnBrk="0" hangingPunct="0">
              <a:lnSpc>
                <a:spcPct val="100000"/>
              </a:lnSpc>
              <a:spcBef>
                <a:spcPts val="0"/>
              </a:spcBef>
              <a:spcAft>
                <a:spcPts val="0"/>
              </a:spcAft>
              <a:buClrTx/>
              <a:buSzTx/>
              <a:buFont typeface="Arial" panose="020B0604020202020204" pitchFamily="34" charset="0"/>
              <a:buChar char="•"/>
              <a:tabLst/>
              <a:defRPr sz="1400">
                <a:solidFill>
                  <a:srgbClr val="000000"/>
                </a:solidFill>
                <a:latin typeface="Helvetica Neue"/>
                <a:ea typeface="Helvetica Neue"/>
                <a:cs typeface="Helvetica Neue"/>
                <a:sym typeface="Helvetica Neue"/>
              </a:defRPr>
            </a:pPr>
            <a:r>
              <a:rPr kumimoji="0" lang="en-GB" sz="16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rPr>
              <a:t>8 international </a:t>
            </a:r>
            <a:r>
              <a:rPr kumimoji="0" lang="en-GB" sz="1600" b="0" i="0" u="none" strike="noStrike" kern="0" cap="none" spc="0" normalizeH="0" baseline="0" noProof="0">
                <a:ln>
                  <a:noFill/>
                </a:ln>
                <a:solidFill>
                  <a:srgbClr val="283349"/>
                </a:solidFill>
                <a:effectLst/>
                <a:uLnTx/>
                <a:uFillTx/>
                <a:latin typeface="Arial" panose="020B0604020202020204" pitchFamily="34" charset="0"/>
                <a:ea typeface="Helvetica Neue"/>
                <a:cs typeface="Arial" panose="020B0604020202020204" pitchFamily="34" charset="0"/>
                <a:sym typeface="Helvetica Neue"/>
              </a:rPr>
              <a:t>centres</a:t>
            </a:r>
          </a:p>
          <a:p>
            <a:pPr marL="285750" marR="0" lvl="0" indent="-285750" algn="l" defTabSz="1219169" rtl="0" eaLnBrk="1" fontAlgn="auto" latinLnBrk="0" hangingPunct="0">
              <a:lnSpc>
                <a:spcPct val="100000"/>
              </a:lnSpc>
              <a:spcBef>
                <a:spcPts val="0"/>
              </a:spcBef>
              <a:spcAft>
                <a:spcPts val="0"/>
              </a:spcAft>
              <a:buClrTx/>
              <a:buSzTx/>
              <a:buFont typeface="Arial" panose="020B0604020202020204" pitchFamily="34" charset="0"/>
              <a:buChar char="•"/>
              <a:tabLst/>
              <a:defRPr sz="1400">
                <a:solidFill>
                  <a:srgbClr val="000000"/>
                </a:solidFill>
                <a:latin typeface="Helvetica Neue"/>
                <a:ea typeface="Helvetica Neue"/>
                <a:cs typeface="Helvetica Neue"/>
                <a:sym typeface="Helvetica Neue"/>
              </a:defRPr>
            </a:pPr>
            <a:r>
              <a:rPr kumimoji="0" lang="de-CH" sz="16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rPr>
              <a:t>1</a:t>
            </a:r>
            <a:r>
              <a:rPr kumimoji="0" sz="16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rPr>
              <a:t>60 patients</a:t>
            </a:r>
            <a:r>
              <a:rPr kumimoji="0" lang="de-CH" sz="16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rPr>
              <a:t> in </a:t>
            </a:r>
            <a:r>
              <a:rPr kumimoji="0" lang="de-CH" sz="1600" b="0" i="0" u="none" strike="noStrike" kern="0" cap="none" spc="0" normalizeH="0" baseline="0" noProof="0" err="1">
                <a:ln>
                  <a:noFill/>
                </a:ln>
                <a:solidFill>
                  <a:srgbClr val="283349"/>
                </a:solidFill>
                <a:effectLst/>
                <a:uLnTx/>
                <a:uFillTx/>
                <a:latin typeface="Arial" panose="020B0604020202020204" pitchFamily="34" charset="0"/>
                <a:cs typeface="Arial" panose="020B0604020202020204" pitchFamily="34" charset="0"/>
                <a:sym typeface="Helvetica Neue"/>
              </a:rPr>
              <a:t>main</a:t>
            </a:r>
            <a:r>
              <a:rPr kumimoji="0" lang="de-CH" sz="16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rPr>
              <a:t> </a:t>
            </a:r>
            <a:r>
              <a:rPr kumimoji="0" lang="de-CH" sz="1600" b="0" i="0" u="none" strike="noStrike" kern="0" cap="none" spc="0" normalizeH="0" baseline="0" noProof="0" err="1">
                <a:ln>
                  <a:noFill/>
                </a:ln>
                <a:solidFill>
                  <a:srgbClr val="283349"/>
                </a:solidFill>
                <a:effectLst/>
                <a:uLnTx/>
                <a:uFillTx/>
                <a:latin typeface="Arial" panose="020B0604020202020204" pitchFamily="34" charset="0"/>
                <a:cs typeface="Arial" panose="020B0604020202020204" pitchFamily="34" charset="0"/>
                <a:sym typeface="Helvetica Neue"/>
              </a:rPr>
              <a:t>cohort</a:t>
            </a:r>
            <a:r>
              <a:rPr kumimoji="0" lang="de-CH" sz="16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rPr>
              <a:t> + 200 in v</a:t>
            </a:r>
            <a:r>
              <a:rPr kumimoji="0" sz="1600" b="0" i="0" u="none" strike="noStrike" kern="0" cap="none" spc="0" normalizeH="0" baseline="0" noProof="0" err="1">
                <a:ln>
                  <a:noFill/>
                </a:ln>
                <a:solidFill>
                  <a:srgbClr val="283349"/>
                </a:solidFill>
                <a:effectLst/>
                <a:uLnTx/>
                <a:uFillTx/>
                <a:latin typeface="Arial" panose="020B0604020202020204" pitchFamily="34" charset="0"/>
                <a:cs typeface="Arial" panose="020B0604020202020204" pitchFamily="34" charset="0"/>
                <a:sym typeface="Helvetica Neue"/>
              </a:rPr>
              <a:t>alidation</a:t>
            </a:r>
            <a:r>
              <a:rPr kumimoji="0" sz="16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rPr>
              <a:t> cohort</a:t>
            </a:r>
            <a:r>
              <a:rPr kumimoji="0" lang="de-CH" sz="16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rPr>
              <a:t> (UK)</a:t>
            </a:r>
            <a:endParaRPr kumimoji="0" sz="16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endParaRPr>
          </a:p>
        </p:txBody>
      </p:sp>
      <p:sp>
        <p:nvSpPr>
          <p:cNvPr id="44" name="Key factors in prediction of PFS…">
            <a:extLst>
              <a:ext uri="{FF2B5EF4-FFF2-40B4-BE49-F238E27FC236}">
                <a16:creationId xmlns:a16="http://schemas.microsoft.com/office/drawing/2014/main" id="{A7B294FE-088C-C052-3EF3-02258FA7CB55}"/>
              </a:ext>
            </a:extLst>
          </p:cNvPr>
          <p:cNvSpPr txBox="1"/>
          <p:nvPr/>
        </p:nvSpPr>
        <p:spPr>
          <a:xfrm>
            <a:off x="6419833" y="3805113"/>
            <a:ext cx="3962622" cy="1057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sz="1500">
                <a:solidFill>
                  <a:srgbClr val="000000"/>
                </a:solidFill>
                <a:latin typeface="Helvetica Neue"/>
                <a:ea typeface="Helvetica Neue"/>
                <a:cs typeface="Helvetica Neue"/>
                <a:sym typeface="Helvetica Neue"/>
              </a:defRPr>
            </a:pPr>
            <a:r>
              <a:rPr kumimoji="0" sz="1600" b="1"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rPr>
              <a:t>Key factors in prediction of PFS</a:t>
            </a:r>
            <a:r>
              <a:rPr kumimoji="0" lang="de-CH" sz="1600" b="1"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rPr>
              <a:t> and OS</a:t>
            </a:r>
            <a:endParaRPr kumimoji="0" sz="1600" b="1"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endParaRPr>
          </a:p>
          <a:p>
            <a:pPr marL="285750" marR="0" lvl="0" indent="-285750" algn="l" defTabSz="1219169" rtl="0" eaLnBrk="1" fontAlgn="auto" latinLnBrk="0" hangingPunct="0">
              <a:lnSpc>
                <a:spcPct val="100000"/>
              </a:lnSpc>
              <a:spcBef>
                <a:spcPts val="0"/>
              </a:spcBef>
              <a:spcAft>
                <a:spcPts val="0"/>
              </a:spcAft>
              <a:buClrTx/>
              <a:buSzTx/>
              <a:buFont typeface="Arial" panose="020B0604020202020204" pitchFamily="34" charset="0"/>
              <a:buChar char="•"/>
              <a:tabLst/>
              <a:defRPr sz="1500">
                <a:solidFill>
                  <a:srgbClr val="000000"/>
                </a:solidFill>
                <a:latin typeface="Helvetica Neue"/>
                <a:ea typeface="Helvetica Neue"/>
                <a:cs typeface="Helvetica Neue"/>
                <a:sym typeface="Helvetica Neue"/>
              </a:defRPr>
            </a:pPr>
            <a:r>
              <a:rPr kumimoji="0" lang="de-CH" sz="16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rPr>
              <a:t>Time to POD</a:t>
            </a:r>
          </a:p>
          <a:p>
            <a:pPr marL="285750" marR="0" lvl="0" indent="-285750" algn="l" defTabSz="1219169" rtl="0" eaLnBrk="1" fontAlgn="auto" latinLnBrk="0" hangingPunct="0">
              <a:lnSpc>
                <a:spcPct val="100000"/>
              </a:lnSpc>
              <a:spcBef>
                <a:spcPts val="0"/>
              </a:spcBef>
              <a:spcAft>
                <a:spcPts val="0"/>
              </a:spcAft>
              <a:buClrTx/>
              <a:buSzTx/>
              <a:buFont typeface="Arial" panose="020B0604020202020204" pitchFamily="34" charset="0"/>
              <a:buChar char="•"/>
              <a:tabLst/>
              <a:defRPr sz="1500">
                <a:solidFill>
                  <a:srgbClr val="000000"/>
                </a:solidFill>
                <a:latin typeface="Helvetica Neue"/>
                <a:ea typeface="Helvetica Neue"/>
                <a:cs typeface="Helvetica Neue"/>
                <a:sym typeface="Helvetica Neue"/>
              </a:defRPr>
            </a:pPr>
            <a:r>
              <a:rPr kumimoji="0" sz="16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rPr>
              <a:t>Ki67</a:t>
            </a:r>
            <a:r>
              <a:rPr kumimoji="0" lang="de-CH" sz="16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rPr>
              <a:t> ≥ 30%</a:t>
            </a:r>
            <a:endParaRPr kumimoji="0" sz="16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endParaRPr>
          </a:p>
          <a:p>
            <a:pPr marL="285750" marR="0" lvl="0" indent="-285750" algn="l" defTabSz="1219169" rtl="0" eaLnBrk="1" fontAlgn="auto" latinLnBrk="0" hangingPunct="0">
              <a:lnSpc>
                <a:spcPct val="100000"/>
              </a:lnSpc>
              <a:spcBef>
                <a:spcPts val="0"/>
              </a:spcBef>
              <a:spcAft>
                <a:spcPts val="0"/>
              </a:spcAft>
              <a:buClrTx/>
              <a:buSzTx/>
              <a:buFont typeface="Arial" panose="020B0604020202020204" pitchFamily="34" charset="0"/>
              <a:buChar char="•"/>
              <a:tabLst/>
              <a:defRPr sz="1500">
                <a:solidFill>
                  <a:srgbClr val="000000"/>
                </a:solidFill>
                <a:latin typeface="Helvetica Neue"/>
                <a:ea typeface="Helvetica Neue"/>
                <a:cs typeface="Helvetica Neue"/>
                <a:sym typeface="Helvetica Neue"/>
              </a:defRPr>
            </a:pPr>
            <a:r>
              <a:rPr kumimoji="0" sz="16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rPr>
              <a:t>MIPI</a:t>
            </a:r>
          </a:p>
        </p:txBody>
      </p:sp>
      <p:sp>
        <p:nvSpPr>
          <p:cNvPr id="47" name="Median PFS2 - 1.2 years…">
            <a:extLst>
              <a:ext uri="{FF2B5EF4-FFF2-40B4-BE49-F238E27FC236}">
                <a16:creationId xmlns:a16="http://schemas.microsoft.com/office/drawing/2014/main" id="{5C655724-D012-850D-90F9-A0C41677CEA7}"/>
              </a:ext>
            </a:extLst>
          </p:cNvPr>
          <p:cNvSpPr txBox="1"/>
          <p:nvPr/>
        </p:nvSpPr>
        <p:spPr>
          <a:xfrm>
            <a:off x="4343478" y="1663386"/>
            <a:ext cx="1094849" cy="441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sz="1500">
                <a:solidFill>
                  <a:srgbClr val="000000"/>
                </a:solidFill>
                <a:latin typeface="Helvetica Neue"/>
                <a:ea typeface="Helvetica Neue"/>
                <a:cs typeface="Helvetica Neue"/>
                <a:sym typeface="Helvetica Neue"/>
              </a:defRPr>
            </a:pPr>
            <a:r>
              <a:rPr kumimoji="0" lang="de-CH" sz="1200" b="0" i="0" u="none" strike="noStrike" kern="0" cap="none" spc="0" normalizeH="0" baseline="0" noProof="0">
                <a:ln>
                  <a:noFill/>
                </a:ln>
                <a:solidFill>
                  <a:srgbClr val="CF4D5D"/>
                </a:solidFill>
                <a:effectLst/>
                <a:uLnTx/>
                <a:uFillTx/>
                <a:latin typeface="Arial" panose="020B0604020202020204" pitchFamily="34" charset="0"/>
                <a:cs typeface="Arial" panose="020B0604020202020204" pitchFamily="34" charset="0"/>
                <a:sym typeface="Helvetica Neue"/>
              </a:rPr>
              <a:t>m</a:t>
            </a:r>
            <a:r>
              <a:rPr kumimoji="0" sz="1200" b="0" i="0" u="none" strike="noStrike" kern="0" cap="none" spc="0" normalizeH="0" baseline="0" noProof="0">
                <a:ln>
                  <a:noFill/>
                </a:ln>
                <a:solidFill>
                  <a:srgbClr val="CF4D5D"/>
                </a:solidFill>
                <a:effectLst/>
                <a:uLnTx/>
                <a:uFillTx/>
                <a:latin typeface="Arial" panose="020B0604020202020204" pitchFamily="34" charset="0"/>
                <a:cs typeface="Arial" panose="020B0604020202020204" pitchFamily="34" charset="0"/>
                <a:sym typeface="Helvetica Neue"/>
              </a:rPr>
              <a:t>PFS2 </a:t>
            </a:r>
            <a:r>
              <a:rPr kumimoji="0" lang="de-CH" sz="1200" b="0" i="0" u="none" strike="noStrike" kern="0" cap="none" spc="0" normalizeH="0" baseline="0" noProof="0">
                <a:ln>
                  <a:noFill/>
                </a:ln>
                <a:solidFill>
                  <a:srgbClr val="CF4D5D"/>
                </a:solidFill>
                <a:effectLst/>
                <a:uLnTx/>
                <a:uFillTx/>
                <a:latin typeface="Arial" panose="020B0604020202020204" pitchFamily="34" charset="0"/>
                <a:cs typeface="Arial" panose="020B0604020202020204" pitchFamily="34" charset="0"/>
                <a:sym typeface="Helvetica Neue"/>
              </a:rPr>
              <a:t>=</a:t>
            </a:r>
            <a:r>
              <a:rPr kumimoji="0" sz="1200" b="0" i="0" u="none" strike="noStrike" kern="0" cap="none" spc="0" normalizeH="0" baseline="0" noProof="0">
                <a:ln>
                  <a:noFill/>
                </a:ln>
                <a:solidFill>
                  <a:srgbClr val="CF4D5D"/>
                </a:solidFill>
                <a:effectLst/>
                <a:uLnTx/>
                <a:uFillTx/>
                <a:latin typeface="Arial" panose="020B0604020202020204" pitchFamily="34" charset="0"/>
                <a:cs typeface="Arial" panose="020B0604020202020204" pitchFamily="34" charset="0"/>
                <a:sym typeface="Helvetica Neue"/>
              </a:rPr>
              <a:t> </a:t>
            </a:r>
            <a:r>
              <a:rPr kumimoji="0" lang="de-CH" sz="1200" b="0" i="0" u="none" strike="noStrike" kern="0" cap="none" spc="0" normalizeH="0" baseline="0" noProof="0">
                <a:ln>
                  <a:noFill/>
                </a:ln>
                <a:solidFill>
                  <a:srgbClr val="CF4D5D"/>
                </a:solidFill>
                <a:effectLst/>
                <a:uLnTx/>
                <a:uFillTx/>
                <a:latin typeface="Arial" panose="020B0604020202020204" pitchFamily="34" charset="0"/>
                <a:cs typeface="Arial" panose="020B0604020202020204" pitchFamily="34" charset="0"/>
                <a:sym typeface="Helvetica Neue"/>
              </a:rPr>
              <a:t>0.3</a:t>
            </a:r>
            <a:r>
              <a:rPr kumimoji="0" sz="1200" b="0" i="0" u="none" strike="noStrike" kern="0" cap="none" spc="0" normalizeH="0" baseline="0" noProof="0">
                <a:ln>
                  <a:noFill/>
                </a:ln>
                <a:solidFill>
                  <a:srgbClr val="CF4D5D"/>
                </a:solidFill>
                <a:effectLst/>
                <a:uLnTx/>
                <a:uFillTx/>
                <a:latin typeface="Arial" panose="020B0604020202020204" pitchFamily="34" charset="0"/>
                <a:cs typeface="Arial" panose="020B0604020202020204" pitchFamily="34" charset="0"/>
                <a:sym typeface="Helvetica Neue"/>
              </a:rPr>
              <a:t> y</a:t>
            </a:r>
            <a:endParaRPr kumimoji="0" lang="de-CH" sz="1200" b="0" i="0" u="none" strike="noStrike" kern="0" cap="none" spc="0" normalizeH="0" baseline="0" noProof="0">
              <a:ln>
                <a:noFill/>
              </a:ln>
              <a:solidFill>
                <a:srgbClr val="CF4D5D"/>
              </a:solidFill>
              <a:effectLst/>
              <a:uLnTx/>
              <a:uFillTx/>
              <a:latin typeface="Arial" panose="020B0604020202020204" pitchFamily="34" charset="0"/>
              <a:cs typeface="Arial" panose="020B0604020202020204" pitchFamily="34" charset="0"/>
              <a:sym typeface="Helvetica Neue"/>
            </a:endParaRPr>
          </a:p>
          <a:p>
            <a:pPr marL="0" marR="0" lvl="0" indent="0" algn="l" defTabSz="1219169" rtl="0" eaLnBrk="1" fontAlgn="auto" latinLnBrk="0" hangingPunct="0">
              <a:lnSpc>
                <a:spcPct val="100000"/>
              </a:lnSpc>
              <a:spcBef>
                <a:spcPts val="0"/>
              </a:spcBef>
              <a:spcAft>
                <a:spcPts val="0"/>
              </a:spcAft>
              <a:buClrTx/>
              <a:buSzTx/>
              <a:buFontTx/>
              <a:buNone/>
              <a:tabLst/>
              <a:defRPr sz="1500">
                <a:solidFill>
                  <a:srgbClr val="000000"/>
                </a:solidFill>
                <a:latin typeface="Helvetica Neue"/>
                <a:ea typeface="Helvetica Neue"/>
                <a:cs typeface="Helvetica Neue"/>
                <a:sym typeface="Helvetica Neue"/>
              </a:defRPr>
            </a:pPr>
            <a:r>
              <a:rPr kumimoji="0" lang="en-GB" sz="1200" b="0" i="0" u="none" strike="noStrike" kern="0" cap="none" spc="0" normalizeH="0" baseline="0" noProof="0">
                <a:ln>
                  <a:noFill/>
                </a:ln>
                <a:solidFill>
                  <a:srgbClr val="CF4D5D"/>
                </a:solidFill>
                <a:effectLst/>
                <a:uLnTx/>
                <a:uFillTx/>
                <a:latin typeface="Arial" panose="020B0604020202020204" pitchFamily="34" charset="0"/>
                <a:cs typeface="Arial" panose="020B0604020202020204" pitchFamily="34" charset="0"/>
                <a:sym typeface="Helvetica Neue"/>
              </a:rPr>
              <a:t>i</a:t>
            </a:r>
            <a:r>
              <a:rPr kumimoji="0" lang="en-CH" sz="1200" b="0" i="0" u="none" strike="noStrike" kern="0" cap="none" spc="0" normalizeH="0" baseline="0" noProof="0">
                <a:ln>
                  <a:noFill/>
                </a:ln>
                <a:solidFill>
                  <a:srgbClr val="CF4D5D"/>
                </a:solidFill>
                <a:effectLst/>
                <a:uLnTx/>
                <a:uFillTx/>
                <a:latin typeface="Arial" panose="020B0604020202020204" pitchFamily="34" charset="0"/>
                <a:cs typeface="Arial" panose="020B0604020202020204" pitchFamily="34" charset="0"/>
                <a:sym typeface="Helvetica Neue"/>
              </a:rPr>
              <a:t>n POD6</a:t>
            </a:r>
            <a:endParaRPr kumimoji="0" sz="1200" b="0" i="0" u="none" strike="noStrike" kern="0" cap="none" spc="0" normalizeH="0" baseline="0" noProof="0">
              <a:ln>
                <a:noFill/>
              </a:ln>
              <a:solidFill>
                <a:srgbClr val="CF4D5D"/>
              </a:solidFill>
              <a:effectLst/>
              <a:uLnTx/>
              <a:uFillTx/>
              <a:latin typeface="Arial" panose="020B0604020202020204" pitchFamily="34" charset="0"/>
              <a:cs typeface="Arial" panose="020B0604020202020204" pitchFamily="34" charset="0"/>
              <a:sym typeface="Helvetica Neue"/>
            </a:endParaRPr>
          </a:p>
        </p:txBody>
      </p:sp>
      <p:sp>
        <p:nvSpPr>
          <p:cNvPr id="48" name="Key factors in prediction of PFS…">
            <a:extLst>
              <a:ext uri="{FF2B5EF4-FFF2-40B4-BE49-F238E27FC236}">
                <a16:creationId xmlns:a16="http://schemas.microsoft.com/office/drawing/2014/main" id="{E6012534-C9F0-D9F3-0775-2EC76769675E}"/>
              </a:ext>
            </a:extLst>
          </p:cNvPr>
          <p:cNvSpPr txBox="1"/>
          <p:nvPr/>
        </p:nvSpPr>
        <p:spPr>
          <a:xfrm>
            <a:off x="6419833" y="5031650"/>
            <a:ext cx="3771864" cy="1057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sz="1500">
                <a:solidFill>
                  <a:srgbClr val="000000"/>
                </a:solidFill>
                <a:latin typeface="Helvetica Neue"/>
                <a:ea typeface="Helvetica Neue"/>
                <a:cs typeface="Helvetica Neue"/>
                <a:sym typeface="Helvetica Neue"/>
              </a:defRPr>
            </a:pPr>
            <a:r>
              <a:rPr kumimoji="0" lang="de-CH" sz="1600" b="1"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rPr>
              <a:t>MIPI identified 3 risk </a:t>
            </a:r>
            <a:r>
              <a:rPr kumimoji="0" lang="de-CH" sz="1600" b="1" i="0" u="none" strike="noStrike" kern="0" cap="none" spc="0" normalizeH="0" baseline="0" noProof="0" err="1">
                <a:ln>
                  <a:noFill/>
                </a:ln>
                <a:solidFill>
                  <a:srgbClr val="283349"/>
                </a:solidFill>
                <a:effectLst/>
                <a:uLnTx/>
                <a:uFillTx/>
                <a:latin typeface="Arial" panose="020B0604020202020204" pitchFamily="34" charset="0"/>
                <a:cs typeface="Arial" panose="020B0604020202020204" pitchFamily="34" charset="0"/>
                <a:sym typeface="Helvetica Neue"/>
              </a:rPr>
              <a:t>groups</a:t>
            </a:r>
            <a:r>
              <a:rPr kumimoji="0" lang="de-CH" sz="1600" b="1"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rPr>
              <a:t> for PFS2 </a:t>
            </a:r>
            <a:endParaRPr kumimoji="0" sz="1600" b="1"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endParaRPr>
          </a:p>
          <a:p>
            <a:pPr marL="285750" marR="0" lvl="0" indent="-285750" algn="l" defTabSz="1219169" rtl="0" eaLnBrk="1" fontAlgn="auto" latinLnBrk="0" hangingPunct="0">
              <a:lnSpc>
                <a:spcPct val="100000"/>
              </a:lnSpc>
              <a:spcBef>
                <a:spcPts val="0"/>
              </a:spcBef>
              <a:spcAft>
                <a:spcPts val="0"/>
              </a:spcAft>
              <a:buClrTx/>
              <a:buSzTx/>
              <a:buFont typeface="Arial" panose="020B0604020202020204" pitchFamily="34" charset="0"/>
              <a:buChar char="•"/>
              <a:tabLst/>
              <a:defRPr sz="1500">
                <a:solidFill>
                  <a:srgbClr val="000000"/>
                </a:solidFill>
                <a:latin typeface="Helvetica Neue"/>
                <a:ea typeface="Helvetica Neue"/>
                <a:cs typeface="Helvetica Neue"/>
                <a:sym typeface="Helvetica Neue"/>
              </a:defRPr>
            </a:pPr>
            <a:r>
              <a:rPr kumimoji="0" lang="de-CH" sz="16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rPr>
              <a:t>High risk (2y-PFS2 = 14%)</a:t>
            </a:r>
          </a:p>
          <a:p>
            <a:pPr marL="285750" marR="0" lvl="0" indent="-285750" algn="l" defTabSz="1219169" rtl="0" eaLnBrk="1" fontAlgn="auto" latinLnBrk="0" hangingPunct="0">
              <a:lnSpc>
                <a:spcPct val="100000"/>
              </a:lnSpc>
              <a:spcBef>
                <a:spcPts val="0"/>
              </a:spcBef>
              <a:spcAft>
                <a:spcPts val="0"/>
              </a:spcAft>
              <a:buClrTx/>
              <a:buSzTx/>
              <a:buFont typeface="Arial" panose="020B0604020202020204" pitchFamily="34" charset="0"/>
              <a:buChar char="•"/>
              <a:tabLst/>
              <a:defRPr sz="1500">
                <a:solidFill>
                  <a:srgbClr val="000000"/>
                </a:solidFill>
                <a:latin typeface="Helvetica Neue"/>
                <a:ea typeface="Helvetica Neue"/>
                <a:cs typeface="Helvetica Neue"/>
                <a:sym typeface="Helvetica Neue"/>
              </a:defRPr>
            </a:pPr>
            <a:r>
              <a:rPr kumimoji="0" lang="de-CH" sz="16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rPr>
              <a:t>Intermediate risk (2y-PFS2 = 50%)</a:t>
            </a:r>
          </a:p>
          <a:p>
            <a:pPr marL="285750" marR="0" lvl="0" indent="-285750" algn="l" defTabSz="1219169" rtl="0" eaLnBrk="1" fontAlgn="auto" latinLnBrk="0" hangingPunct="0">
              <a:lnSpc>
                <a:spcPct val="100000"/>
              </a:lnSpc>
              <a:spcBef>
                <a:spcPts val="0"/>
              </a:spcBef>
              <a:spcAft>
                <a:spcPts val="0"/>
              </a:spcAft>
              <a:buClrTx/>
              <a:buSzTx/>
              <a:buFont typeface="Arial" panose="020B0604020202020204" pitchFamily="34" charset="0"/>
              <a:buChar char="•"/>
              <a:tabLst/>
              <a:defRPr sz="1500">
                <a:solidFill>
                  <a:srgbClr val="000000"/>
                </a:solidFill>
                <a:latin typeface="Helvetica Neue"/>
                <a:ea typeface="Helvetica Neue"/>
                <a:cs typeface="Helvetica Neue"/>
                <a:sym typeface="Helvetica Neue"/>
              </a:defRPr>
            </a:pPr>
            <a:r>
              <a:rPr kumimoji="0" lang="de-CH" sz="16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Helvetica Neue"/>
              </a:rPr>
              <a:t>Low risk (2y-PF 2 = 64%)</a:t>
            </a:r>
          </a:p>
        </p:txBody>
      </p:sp>
      <p:sp>
        <p:nvSpPr>
          <p:cNvPr id="49" name="TextBox 48">
            <a:extLst>
              <a:ext uri="{FF2B5EF4-FFF2-40B4-BE49-F238E27FC236}">
                <a16:creationId xmlns:a16="http://schemas.microsoft.com/office/drawing/2014/main" id="{BFCCA0C0-C792-641E-8E4D-06658BEAB01E}"/>
              </a:ext>
            </a:extLst>
          </p:cNvPr>
          <p:cNvSpPr txBox="1"/>
          <p:nvPr/>
        </p:nvSpPr>
        <p:spPr>
          <a:xfrm>
            <a:off x="739449" y="6398492"/>
            <a:ext cx="10637384" cy="46166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Arial"/>
              </a:rPr>
              <a:t>1L, first-line; 2L, second-line; </a:t>
            </a:r>
            <a:r>
              <a:rPr kumimoji="0" lang="en-GB" sz="800" b="0" i="0" u="none" strike="noStrike" kern="0" cap="none" spc="0" normalizeH="0" baseline="0" noProof="0">
                <a:ln>
                  <a:noFill/>
                </a:ln>
                <a:solidFill>
                  <a:srgbClr val="283349"/>
                </a:solidFill>
                <a:effectLst/>
                <a:uLnTx/>
                <a:uFillTx/>
                <a:latin typeface="Arial"/>
                <a:cs typeface="Arial"/>
                <a:sym typeface="Arial"/>
              </a:rPr>
              <a:t>BTKi, Bruton’s tyrosine kinase inhibitor; </a:t>
            </a:r>
            <a:r>
              <a:rPr kumimoji="0" lang="en-GB" sz="8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Arial"/>
              </a:rPr>
              <a:t>Ki67, a</a:t>
            </a:r>
            <a:r>
              <a:rPr kumimoji="0" lang="en-GB" sz="800" b="0" i="0" u="none" strike="noStrike" kern="0" cap="none" spc="0" normalizeH="0" baseline="0" noProof="0">
                <a:ln>
                  <a:noFill/>
                </a:ln>
                <a:solidFill>
                  <a:srgbClr val="283349"/>
                </a:solidFill>
                <a:effectLst/>
                <a:uLnTx/>
                <a:uFillTx/>
                <a:latin typeface="Arial" panose="020B0604020202020204" pitchFamily="34" charset="0"/>
                <a:cs typeface="Arial"/>
                <a:sym typeface="Arial"/>
              </a:rPr>
              <a:t>ntigen Kiel 67 proliferation index</a:t>
            </a:r>
            <a:r>
              <a:rPr kumimoji="0" lang="en-GB" sz="8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Arial"/>
              </a:rPr>
              <a:t>; MIPI, Mantle Cell Lymphoma International Prognostic Index; POD, progression of disease; OS2, overall survival from the start of 2L; PFS2, second progression-free survival; R, rituximab.</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rgbClr val="283349"/>
                </a:solidFill>
                <a:effectLst/>
                <a:uLnTx/>
                <a:uFillTx/>
                <a:latin typeface="Arial" panose="020B0604020202020204" pitchFamily="34" charset="0"/>
                <a:cs typeface="Arial" panose="020B0604020202020204" pitchFamily="34" charset="0"/>
                <a:sym typeface="Arial"/>
              </a:rPr>
              <a:t>Villa D et al. Blood Adv. 2023;7(16):4576-4585.</a:t>
            </a:r>
          </a:p>
        </p:txBody>
      </p:sp>
      <p:sp>
        <p:nvSpPr>
          <p:cNvPr id="50" name="TextBox 49">
            <a:extLst>
              <a:ext uri="{FF2B5EF4-FFF2-40B4-BE49-F238E27FC236}">
                <a16:creationId xmlns:a16="http://schemas.microsoft.com/office/drawing/2014/main" id="{E3D1B0C6-96AC-5A84-563F-9CE0E9C4085C}"/>
              </a:ext>
            </a:extLst>
          </p:cNvPr>
          <p:cNvSpPr txBox="1"/>
          <p:nvPr/>
        </p:nvSpPr>
        <p:spPr>
          <a:xfrm>
            <a:off x="7120999" y="1921600"/>
            <a:ext cx="1456944"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555451"/>
                </a:solidFill>
                <a:effectLst/>
                <a:uLnTx/>
                <a:uFillTx/>
                <a:latin typeface="Arial" panose="020B0604020202020204" pitchFamily="34" charset="0"/>
                <a:cs typeface="Arial" panose="020B0604020202020204" pitchFamily="34" charset="0"/>
                <a:sym typeface="Arial"/>
              </a:rPr>
              <a:t>(POD within 6 months)</a:t>
            </a:r>
          </a:p>
        </p:txBody>
      </p:sp>
      <p:sp>
        <p:nvSpPr>
          <p:cNvPr id="51" name="Median PFS2 - 1.2 years…">
            <a:extLst>
              <a:ext uri="{FF2B5EF4-FFF2-40B4-BE49-F238E27FC236}">
                <a16:creationId xmlns:a16="http://schemas.microsoft.com/office/drawing/2014/main" id="{B15199F6-2167-3CF0-774A-69764728B1BA}"/>
              </a:ext>
            </a:extLst>
          </p:cNvPr>
          <p:cNvSpPr txBox="1"/>
          <p:nvPr/>
        </p:nvSpPr>
        <p:spPr>
          <a:xfrm>
            <a:off x="1809545" y="4237390"/>
            <a:ext cx="1107674" cy="256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sz="1500">
                <a:solidFill>
                  <a:srgbClr val="000000"/>
                </a:solidFill>
                <a:latin typeface="Helvetica Neue"/>
                <a:ea typeface="Helvetica Neue"/>
                <a:cs typeface="Helvetica Neue"/>
                <a:sym typeface="Helvetica Neue"/>
              </a:defRPr>
            </a:pPr>
            <a:r>
              <a:rPr kumimoji="0" lang="de-CH"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M=OS</a:t>
            </a:r>
            <a:r>
              <a:rPr kumimoji="0"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2 </a:t>
            </a:r>
            <a:r>
              <a:rPr kumimoji="0" lang="de-CH"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a:t>
            </a:r>
            <a:r>
              <a:rPr kumimoji="0"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 </a:t>
            </a:r>
            <a:r>
              <a:rPr kumimoji="0" lang="de-CH"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2.9</a:t>
            </a:r>
            <a:r>
              <a:rPr kumimoji="0"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rPr>
              <a:t> y</a:t>
            </a:r>
          </a:p>
        </p:txBody>
      </p:sp>
      <p:sp>
        <p:nvSpPr>
          <p:cNvPr id="52" name="Median PFS2 - 1.2 years…">
            <a:extLst>
              <a:ext uri="{FF2B5EF4-FFF2-40B4-BE49-F238E27FC236}">
                <a16:creationId xmlns:a16="http://schemas.microsoft.com/office/drawing/2014/main" id="{F85BAB0A-6522-EFF9-E9A0-4F9DB511DA4B}"/>
              </a:ext>
            </a:extLst>
          </p:cNvPr>
          <p:cNvSpPr txBox="1"/>
          <p:nvPr/>
        </p:nvSpPr>
        <p:spPr>
          <a:xfrm>
            <a:off x="4343478" y="5061334"/>
            <a:ext cx="1017905" cy="441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sz="1500">
                <a:solidFill>
                  <a:srgbClr val="000000"/>
                </a:solidFill>
                <a:latin typeface="Helvetica Neue"/>
                <a:ea typeface="Helvetica Neue"/>
                <a:cs typeface="Helvetica Neue"/>
                <a:sym typeface="Helvetica Neue"/>
              </a:defRPr>
            </a:pPr>
            <a:r>
              <a:rPr kumimoji="0" lang="de-CH" sz="1200" b="0" i="0" u="none" strike="noStrike" kern="0" cap="none" spc="0" normalizeH="0" baseline="0" noProof="0" err="1">
                <a:ln>
                  <a:noFill/>
                </a:ln>
                <a:solidFill>
                  <a:srgbClr val="CF4D5D"/>
                </a:solidFill>
                <a:effectLst/>
                <a:uLnTx/>
                <a:uFillTx/>
                <a:latin typeface="Arial" panose="020B0604020202020204" pitchFamily="34" charset="0"/>
                <a:cs typeface="Arial" panose="020B0604020202020204" pitchFamily="34" charset="0"/>
                <a:sym typeface="Helvetica Neue"/>
              </a:rPr>
              <a:t>mO</a:t>
            </a:r>
            <a:r>
              <a:rPr kumimoji="0" sz="1200" b="0" i="0" u="none" strike="noStrike" kern="0" cap="none" spc="0" normalizeH="0" baseline="0" noProof="0">
                <a:ln>
                  <a:noFill/>
                </a:ln>
                <a:solidFill>
                  <a:srgbClr val="CF4D5D"/>
                </a:solidFill>
                <a:effectLst/>
                <a:uLnTx/>
                <a:uFillTx/>
                <a:latin typeface="Arial" panose="020B0604020202020204" pitchFamily="34" charset="0"/>
                <a:cs typeface="Arial" panose="020B0604020202020204" pitchFamily="34" charset="0"/>
                <a:sym typeface="Helvetica Neue"/>
              </a:rPr>
              <a:t>S2 </a:t>
            </a:r>
            <a:r>
              <a:rPr kumimoji="0" lang="de-CH" sz="1200" b="0" i="0" u="none" strike="noStrike" kern="0" cap="none" spc="0" normalizeH="0" baseline="0" noProof="0">
                <a:ln>
                  <a:noFill/>
                </a:ln>
                <a:solidFill>
                  <a:srgbClr val="CF4D5D"/>
                </a:solidFill>
                <a:effectLst/>
                <a:uLnTx/>
                <a:uFillTx/>
                <a:latin typeface="Arial" panose="020B0604020202020204" pitchFamily="34" charset="0"/>
                <a:cs typeface="Arial" panose="020B0604020202020204" pitchFamily="34" charset="0"/>
                <a:sym typeface="Helvetica Neue"/>
              </a:rPr>
              <a:t>=</a:t>
            </a:r>
            <a:r>
              <a:rPr kumimoji="0" sz="1200" b="0" i="0" u="none" strike="noStrike" kern="0" cap="none" spc="0" normalizeH="0" baseline="0" noProof="0">
                <a:ln>
                  <a:noFill/>
                </a:ln>
                <a:solidFill>
                  <a:srgbClr val="CF4D5D"/>
                </a:solidFill>
                <a:effectLst/>
                <a:uLnTx/>
                <a:uFillTx/>
                <a:latin typeface="Arial" panose="020B0604020202020204" pitchFamily="34" charset="0"/>
                <a:cs typeface="Arial" panose="020B0604020202020204" pitchFamily="34" charset="0"/>
                <a:sym typeface="Helvetica Neue"/>
              </a:rPr>
              <a:t> </a:t>
            </a:r>
            <a:r>
              <a:rPr kumimoji="0" lang="de-CH" sz="1200" b="0" i="0" u="none" strike="noStrike" kern="0" cap="none" spc="0" normalizeH="0" baseline="0" noProof="0">
                <a:ln>
                  <a:noFill/>
                </a:ln>
                <a:solidFill>
                  <a:srgbClr val="CF4D5D"/>
                </a:solidFill>
                <a:effectLst/>
                <a:uLnTx/>
                <a:uFillTx/>
                <a:latin typeface="Arial" panose="020B0604020202020204" pitchFamily="34" charset="0"/>
                <a:cs typeface="Arial" panose="020B0604020202020204" pitchFamily="34" charset="0"/>
                <a:sym typeface="Helvetica Neue"/>
              </a:rPr>
              <a:t>0.3</a:t>
            </a:r>
            <a:r>
              <a:rPr kumimoji="0" sz="1200" b="0" i="0" u="none" strike="noStrike" kern="0" cap="none" spc="0" normalizeH="0" baseline="0" noProof="0">
                <a:ln>
                  <a:noFill/>
                </a:ln>
                <a:solidFill>
                  <a:srgbClr val="CF4D5D"/>
                </a:solidFill>
                <a:effectLst/>
                <a:uLnTx/>
                <a:uFillTx/>
                <a:latin typeface="Arial" panose="020B0604020202020204" pitchFamily="34" charset="0"/>
                <a:cs typeface="Arial" panose="020B0604020202020204" pitchFamily="34" charset="0"/>
                <a:sym typeface="Helvetica Neue"/>
              </a:rPr>
              <a:t> y</a:t>
            </a:r>
            <a:endParaRPr kumimoji="0" lang="de-CH" sz="1200" b="0" i="0" u="none" strike="noStrike" kern="0" cap="none" spc="0" normalizeH="0" baseline="0" noProof="0">
              <a:ln>
                <a:noFill/>
              </a:ln>
              <a:solidFill>
                <a:srgbClr val="CF4D5D"/>
              </a:solidFill>
              <a:effectLst/>
              <a:uLnTx/>
              <a:uFillTx/>
              <a:latin typeface="Arial" panose="020B0604020202020204" pitchFamily="34" charset="0"/>
              <a:cs typeface="Arial" panose="020B0604020202020204" pitchFamily="34" charset="0"/>
              <a:sym typeface="Helvetica Neue"/>
            </a:endParaRPr>
          </a:p>
          <a:p>
            <a:pPr marL="0" marR="0" lvl="0" indent="0" algn="l" defTabSz="1219169" rtl="0" eaLnBrk="1" fontAlgn="auto" latinLnBrk="0" hangingPunct="0">
              <a:lnSpc>
                <a:spcPct val="100000"/>
              </a:lnSpc>
              <a:spcBef>
                <a:spcPts val="0"/>
              </a:spcBef>
              <a:spcAft>
                <a:spcPts val="0"/>
              </a:spcAft>
              <a:buClrTx/>
              <a:buSzTx/>
              <a:buFontTx/>
              <a:buNone/>
              <a:tabLst/>
              <a:defRPr sz="1500">
                <a:solidFill>
                  <a:srgbClr val="000000"/>
                </a:solidFill>
                <a:latin typeface="Helvetica Neue"/>
                <a:ea typeface="Helvetica Neue"/>
                <a:cs typeface="Helvetica Neue"/>
                <a:sym typeface="Helvetica Neue"/>
              </a:defRPr>
            </a:pPr>
            <a:r>
              <a:rPr kumimoji="0" lang="en-GB" sz="1200" b="0" i="0" u="none" strike="noStrike" kern="0" cap="none" spc="0" normalizeH="0" baseline="0" noProof="0">
                <a:ln>
                  <a:noFill/>
                </a:ln>
                <a:solidFill>
                  <a:srgbClr val="CF4D5D"/>
                </a:solidFill>
                <a:effectLst/>
                <a:uLnTx/>
                <a:uFillTx/>
                <a:latin typeface="Arial" panose="020B0604020202020204" pitchFamily="34" charset="0"/>
                <a:cs typeface="Arial" panose="020B0604020202020204" pitchFamily="34" charset="0"/>
                <a:sym typeface="Helvetica Neue"/>
              </a:rPr>
              <a:t>i</a:t>
            </a:r>
            <a:r>
              <a:rPr kumimoji="0" lang="en-CH" sz="1200" b="0" i="0" u="none" strike="noStrike" kern="0" cap="none" spc="0" normalizeH="0" baseline="0" noProof="0">
                <a:ln>
                  <a:noFill/>
                </a:ln>
                <a:solidFill>
                  <a:srgbClr val="CF4D5D"/>
                </a:solidFill>
                <a:effectLst/>
                <a:uLnTx/>
                <a:uFillTx/>
                <a:latin typeface="Arial" panose="020B0604020202020204" pitchFamily="34" charset="0"/>
                <a:cs typeface="Arial" panose="020B0604020202020204" pitchFamily="34" charset="0"/>
                <a:sym typeface="Helvetica Neue"/>
              </a:rPr>
              <a:t>n POD6</a:t>
            </a:r>
            <a:endParaRPr kumimoji="0" sz="1200" b="0" i="0" u="none" strike="noStrike" kern="0" cap="none" spc="0" normalizeH="0" baseline="0" noProof="0">
              <a:ln>
                <a:noFill/>
              </a:ln>
              <a:solidFill>
                <a:srgbClr val="CF4D5D"/>
              </a:solidFill>
              <a:effectLst/>
              <a:uLnTx/>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1833371098"/>
      </p:ext>
    </p:extLst>
  </p:cSld>
  <p:clrMapOvr>
    <a:overrideClrMapping bg1="lt1" tx1="dk1" bg2="lt2" tx2="dk2" accent1="accent1" accent2="accent2" accent3="accent3" accent4="accent4" accent5="accent5" accent6="accent6" hlink="hlink" folHlink="folHlink"/>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82079B-E0A2-B5E0-464B-97317900E72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95</a:t>
            </a:fld>
            <a:endParaRPr kumimoji="0" lang="en-US" sz="1000" b="0" i="0" u="none" strike="noStrike" kern="1200" cap="none" spc="0" normalizeH="0" baseline="0" noProof="0">
              <a:ln>
                <a:noFill/>
              </a:ln>
              <a:solidFill>
                <a:srgbClr val="83786F"/>
              </a:solidFill>
              <a:effectLst/>
              <a:uLnTx/>
              <a:uFillTx/>
              <a:latin typeface="Arial" panose="020B0604020202020204"/>
              <a:ea typeface="+mn-ea"/>
              <a:cs typeface="Arial"/>
              <a:sym typeface="Arial"/>
            </a:endParaRPr>
          </a:p>
        </p:txBody>
      </p:sp>
      <p:sp>
        <p:nvSpPr>
          <p:cNvPr id="5" name="Title 4">
            <a:extLst>
              <a:ext uri="{FF2B5EF4-FFF2-40B4-BE49-F238E27FC236}">
                <a16:creationId xmlns:a16="http://schemas.microsoft.com/office/drawing/2014/main" id="{FE9FE0B5-E82E-8C9D-023D-1AF229001EA0}"/>
              </a:ext>
            </a:extLst>
          </p:cNvPr>
          <p:cNvSpPr>
            <a:spLocks noGrp="1"/>
          </p:cNvSpPr>
          <p:nvPr>
            <p:ph type="ctrTitle"/>
          </p:nvPr>
        </p:nvSpPr>
        <p:spPr/>
        <p:txBody>
          <a:bodyPr/>
          <a:lstStyle/>
          <a:p>
            <a:r>
              <a:rPr lang="en-GB"/>
              <a:t>Kinase selectivity of zanubrutinib, ibrutinib, acalabrutinib, and acalabrutinib metabolite M27</a:t>
            </a:r>
          </a:p>
        </p:txBody>
      </p:sp>
      <p:sp>
        <p:nvSpPr>
          <p:cNvPr id="35" name="TextBox 34">
            <a:extLst>
              <a:ext uri="{FF2B5EF4-FFF2-40B4-BE49-F238E27FC236}">
                <a16:creationId xmlns:a16="http://schemas.microsoft.com/office/drawing/2014/main" id="{45325A5F-A503-E7F0-A793-6F24119EE75A}"/>
              </a:ext>
            </a:extLst>
          </p:cNvPr>
          <p:cNvSpPr txBox="1"/>
          <p:nvPr/>
        </p:nvSpPr>
        <p:spPr>
          <a:xfrm>
            <a:off x="421812" y="5676558"/>
            <a:ext cx="11348377" cy="230832"/>
          </a:xfrm>
          <a:prstGeom prst="rect">
            <a:avLst/>
          </a:prstGeom>
          <a:noFill/>
        </p:spPr>
        <p:txBody>
          <a:bodyPr wrap="square" rtlCol="0" anchor="b">
            <a:spAutoFit/>
          </a:bodyPr>
          <a:lstStyle/>
          <a:p>
            <a:pPr marL="0" marR="0" lvl="0" indent="0" algn="ctr" defTabSz="914377" rtl="0" eaLnBrk="1" fontAlgn="auto" latinLnBrk="0" hangingPunct="1">
              <a:lnSpc>
                <a:spcPct val="100000"/>
              </a:lnSpc>
              <a:spcBef>
                <a:spcPts val="0"/>
              </a:spcBef>
              <a:spcAft>
                <a:spcPts val="0"/>
              </a:spcAft>
              <a:buClr>
                <a:prstClr val="white"/>
              </a:buClr>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Assayed by Reaction Biology Corp. at </a:t>
            </a:r>
            <a:r>
              <a:rPr kumimoji="0" lang="en-US" sz="900" b="1" i="0" u="none" strike="noStrike" kern="1200" cap="none" spc="0" normalizeH="0" baseline="0" noProof="0">
                <a:ln>
                  <a:noFill/>
                </a:ln>
                <a:solidFill>
                  <a:srgbClr val="C00000"/>
                </a:solidFill>
                <a:effectLst/>
                <a:uLnTx/>
                <a:uFillTx/>
                <a:latin typeface="Arial" panose="020B0604020202020204"/>
                <a:ea typeface="+mn-ea"/>
                <a:cs typeface="Arial"/>
                <a:sym typeface="Arial"/>
              </a:rPr>
              <a:t>100X of IC50 </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(against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BTK</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concentration with IC50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BTK</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)s of 0.71±0.09, 0.32±0.09, 24±9.2, and 63±28 </a:t>
            </a: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nM</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(n=3), for zanubrutinib, ibrutinib, acalabrutinib, and M27, respectively.</a:t>
            </a:r>
          </a:p>
        </p:txBody>
      </p:sp>
      <p:pic>
        <p:nvPicPr>
          <p:cNvPr id="7" name="Immagine 3">
            <a:extLst>
              <a:ext uri="{FF2B5EF4-FFF2-40B4-BE49-F238E27FC236}">
                <a16:creationId xmlns:a16="http://schemas.microsoft.com/office/drawing/2014/main" id="{3E8717F7-1BE8-4B39-FBCE-079184B3E19D}"/>
              </a:ext>
            </a:extLst>
          </p:cNvPr>
          <p:cNvPicPr>
            <a:picLocks noChangeAspect="1"/>
          </p:cNvPicPr>
          <p:nvPr/>
        </p:nvPicPr>
        <p:blipFill>
          <a:blip r:embed="rId2"/>
          <a:stretch>
            <a:fillRect/>
          </a:stretch>
        </p:blipFill>
        <p:spPr>
          <a:xfrm>
            <a:off x="6128404" y="2500731"/>
            <a:ext cx="2302392" cy="2964557"/>
          </a:xfrm>
          <a:prstGeom prst="rect">
            <a:avLst/>
          </a:prstGeom>
        </p:spPr>
      </p:pic>
      <p:pic>
        <p:nvPicPr>
          <p:cNvPr id="8" name="Immagine 5">
            <a:extLst>
              <a:ext uri="{FF2B5EF4-FFF2-40B4-BE49-F238E27FC236}">
                <a16:creationId xmlns:a16="http://schemas.microsoft.com/office/drawing/2014/main" id="{0096F561-5A66-58BE-A06A-EFE6F8A20D64}"/>
              </a:ext>
            </a:extLst>
          </p:cNvPr>
          <p:cNvPicPr>
            <a:picLocks noChangeAspect="1"/>
          </p:cNvPicPr>
          <p:nvPr/>
        </p:nvPicPr>
        <p:blipFill>
          <a:blip r:embed="rId3"/>
          <a:stretch>
            <a:fillRect/>
          </a:stretch>
        </p:blipFill>
        <p:spPr>
          <a:xfrm>
            <a:off x="907889" y="2431080"/>
            <a:ext cx="2339665" cy="2936398"/>
          </a:xfrm>
          <a:prstGeom prst="rect">
            <a:avLst/>
          </a:prstGeom>
        </p:spPr>
      </p:pic>
      <p:pic>
        <p:nvPicPr>
          <p:cNvPr id="9" name="Immagine 1">
            <a:extLst>
              <a:ext uri="{FF2B5EF4-FFF2-40B4-BE49-F238E27FC236}">
                <a16:creationId xmlns:a16="http://schemas.microsoft.com/office/drawing/2014/main" id="{23002956-4AF4-2851-8469-A364C4321A3E}"/>
              </a:ext>
            </a:extLst>
          </p:cNvPr>
          <p:cNvPicPr>
            <a:picLocks noChangeAspect="1"/>
          </p:cNvPicPr>
          <p:nvPr/>
        </p:nvPicPr>
        <p:blipFill>
          <a:blip r:embed="rId4"/>
          <a:stretch>
            <a:fillRect/>
          </a:stretch>
        </p:blipFill>
        <p:spPr>
          <a:xfrm>
            <a:off x="3473251" y="2370916"/>
            <a:ext cx="2511191" cy="3089426"/>
          </a:xfrm>
          <a:prstGeom prst="rect">
            <a:avLst/>
          </a:prstGeom>
        </p:spPr>
      </p:pic>
      <p:pic>
        <p:nvPicPr>
          <p:cNvPr id="10" name="Immagine 2">
            <a:extLst>
              <a:ext uri="{FF2B5EF4-FFF2-40B4-BE49-F238E27FC236}">
                <a16:creationId xmlns:a16="http://schemas.microsoft.com/office/drawing/2014/main" id="{A40D3D2B-A513-AE37-8BD0-37C7179EC72F}"/>
              </a:ext>
            </a:extLst>
          </p:cNvPr>
          <p:cNvPicPr>
            <a:picLocks noChangeAspect="1"/>
          </p:cNvPicPr>
          <p:nvPr/>
        </p:nvPicPr>
        <p:blipFill>
          <a:blip r:embed="rId5"/>
          <a:stretch>
            <a:fillRect/>
          </a:stretch>
        </p:blipFill>
        <p:spPr>
          <a:xfrm>
            <a:off x="8617482" y="2289817"/>
            <a:ext cx="2759351" cy="3188950"/>
          </a:xfrm>
          <a:prstGeom prst="rect">
            <a:avLst/>
          </a:prstGeom>
        </p:spPr>
      </p:pic>
      <p:pic>
        <p:nvPicPr>
          <p:cNvPr id="11" name="Immagine 7">
            <a:extLst>
              <a:ext uri="{FF2B5EF4-FFF2-40B4-BE49-F238E27FC236}">
                <a16:creationId xmlns:a16="http://schemas.microsoft.com/office/drawing/2014/main" id="{1146570F-2CBC-03BA-9ADA-D8272EF6A6AD}"/>
              </a:ext>
            </a:extLst>
          </p:cNvPr>
          <p:cNvPicPr>
            <a:picLocks noChangeAspect="1"/>
          </p:cNvPicPr>
          <p:nvPr/>
        </p:nvPicPr>
        <p:blipFill>
          <a:blip r:embed="rId6"/>
          <a:stretch>
            <a:fillRect/>
          </a:stretch>
        </p:blipFill>
        <p:spPr>
          <a:xfrm>
            <a:off x="3863731" y="1263686"/>
            <a:ext cx="4241422" cy="995436"/>
          </a:xfrm>
          <a:prstGeom prst="rect">
            <a:avLst/>
          </a:prstGeom>
          <a:ln>
            <a:solidFill>
              <a:schemeClr val="bg1"/>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A8A769A1-2A41-9F89-4F2D-03987384D051}"/>
              </a:ext>
            </a:extLst>
          </p:cNvPr>
          <p:cNvSpPr txBox="1"/>
          <p:nvPr/>
        </p:nvSpPr>
        <p:spPr>
          <a:xfrm>
            <a:off x="739448" y="6008794"/>
            <a:ext cx="10930037" cy="5078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83349"/>
                </a:solidFill>
                <a:effectLst/>
                <a:uLnTx/>
                <a:uFillTx/>
                <a:latin typeface="Arial" panose="020B0604020202020204"/>
                <a:ea typeface="+mn-ea"/>
                <a:cs typeface="Arial"/>
                <a:sym typeface="Arial"/>
              </a:rPr>
              <a:t>Please note, the use of different assays may result in different selectivity outcomes.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283349"/>
                </a:solidFill>
                <a:effectLst/>
                <a:uLnTx/>
                <a:uFillTx/>
                <a:latin typeface="Arial" panose="020B0604020202020204"/>
                <a:ea typeface="+mn-ea"/>
                <a:cs typeface="Arial"/>
                <a:sym typeface="Arial"/>
              </a:rPr>
              <a:t>BTK</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Bruton tyrosine kinase; IC</a:t>
            </a:r>
            <a:r>
              <a:rPr kumimoji="0" lang="en-US" sz="900" b="0" i="0" u="none" strike="noStrike" kern="1200" cap="none" spc="0" normalizeH="0" baseline="-25000" noProof="0">
                <a:ln>
                  <a:noFill/>
                </a:ln>
                <a:solidFill>
                  <a:srgbClr val="283349"/>
                </a:solidFill>
                <a:effectLst/>
                <a:uLnTx/>
                <a:uFillTx/>
                <a:latin typeface="Arial" panose="020B0604020202020204"/>
                <a:ea typeface="+mn-ea"/>
                <a:cs typeface="Arial"/>
                <a:sym typeface="Arial"/>
              </a:rPr>
              <a:t>50</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 half-maximal inhibitory concentration.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Adapted from </a:t>
            </a:r>
            <a:r>
              <a:rPr kumimoji="0" lang="da-DK"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Shadman M et al. Lancet Haematol. 2023;10(1):e35-e45</a:t>
            </a: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a:t>
            </a:r>
          </a:p>
        </p:txBody>
      </p:sp>
    </p:spTree>
    <p:extLst>
      <p:ext uri="{BB962C8B-B14F-4D97-AF65-F5344CB8AC3E}">
        <p14:creationId xmlns:p14="http://schemas.microsoft.com/office/powerpoint/2010/main" val="3686850331"/>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9" name="Subtitle 4"/>
          <p:cNvSpPr txBox="1">
            <a:spLocks noGrp="1"/>
          </p:cNvSpPr>
          <p:nvPr>
            <p:ph sz="quarter" idx="13"/>
          </p:nvPr>
        </p:nvSpPr>
        <p:spPr>
          <a:xfrm>
            <a:off x="739448" y="1400506"/>
            <a:ext cx="10637379" cy="3911723"/>
          </a:xfrm>
          <a:prstGeom prst="rect">
            <a:avLst/>
          </a:prstGeom>
        </p:spPr>
        <p:txBody>
          <a:bodyPr/>
          <a:lstStyle/>
          <a:p>
            <a:pPr>
              <a:lnSpc>
                <a:spcPct val="80000"/>
              </a:lnSpc>
              <a:defRPr sz="1600"/>
            </a:pPr>
            <a:endParaRPr lang="en-US" sz="3200"/>
          </a:p>
          <a:p>
            <a:pPr>
              <a:lnSpc>
                <a:spcPct val="80000"/>
              </a:lnSpc>
              <a:defRPr sz="1600"/>
            </a:pPr>
            <a:endParaRPr lang="en-GB" sz="3200"/>
          </a:p>
          <a:p>
            <a:pPr>
              <a:lnSpc>
                <a:spcPct val="80000"/>
              </a:lnSpc>
              <a:defRPr sz="1600"/>
            </a:pPr>
            <a:endParaRPr lang="en-GB" sz="3200"/>
          </a:p>
          <a:p>
            <a:pPr marL="0" indent="0">
              <a:lnSpc>
                <a:spcPct val="80000"/>
              </a:lnSpc>
              <a:buNone/>
              <a:defRPr sz="1600"/>
            </a:pPr>
            <a:r>
              <a:rPr lang="en-US" sz="3200"/>
              <a:t>Study BGB-3111-206: </a:t>
            </a:r>
            <a:br>
              <a:rPr lang="en-US" sz="3200"/>
            </a:br>
            <a:r>
              <a:rPr lang="en-US" sz="3200">
                <a:solidFill>
                  <a:srgbClr val="C00000"/>
                </a:solidFill>
              </a:rPr>
              <a:t>Zanubrutinib</a:t>
            </a:r>
            <a:r>
              <a:rPr lang="en-US" sz="3200"/>
              <a:t> Monotherapy in Chinese Patients with Relapsed or Refractory Mantle Cell Lymphoma</a:t>
            </a:r>
            <a:endParaRPr lang="en-GB" sz="3200"/>
          </a:p>
        </p:txBody>
      </p:sp>
      <p:sp>
        <p:nvSpPr>
          <p:cNvPr id="2" name="Slide Number Placeholder 3">
            <a:extLst>
              <a:ext uri="{FF2B5EF4-FFF2-40B4-BE49-F238E27FC236}">
                <a16:creationId xmlns:a16="http://schemas.microsoft.com/office/drawing/2014/main" id="{EC048179-5FD2-C43D-7CD4-E4C56816FEDA}"/>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96</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
        <p:nvSpPr>
          <p:cNvPr id="4" name="TextBox 6">
            <a:extLst>
              <a:ext uri="{FF2B5EF4-FFF2-40B4-BE49-F238E27FC236}">
                <a16:creationId xmlns:a16="http://schemas.microsoft.com/office/drawing/2014/main" id="{28AAB868-FA4A-D7A3-7239-A642CD8ED4E1}"/>
              </a:ext>
            </a:extLst>
          </p:cNvPr>
          <p:cNvSpPr txBox="1"/>
          <p:nvPr/>
        </p:nvSpPr>
        <p:spPr>
          <a:xfrm>
            <a:off x="869005" y="6094884"/>
            <a:ext cx="10678563"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Data Cut off: 8 September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83349"/>
                </a:solidFill>
                <a:effectLst/>
                <a:uLnTx/>
                <a:uFillTx/>
                <a:latin typeface="Arial" panose="020B0604020202020204"/>
                <a:ea typeface="+mn-ea"/>
                <a:cs typeface="Arial"/>
                <a:sym typeface="Arial"/>
              </a:rPr>
              <a:t>Song Y et al. Blood. 2022;139(21):3148–3158.</a:t>
            </a: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Tree>
    <p:extLst>
      <p:ext uri="{BB962C8B-B14F-4D97-AF65-F5344CB8AC3E}">
        <p14:creationId xmlns:p14="http://schemas.microsoft.com/office/powerpoint/2010/main" val="1266208787"/>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Footer Placeholder 2"/>
          <p:cNvSpPr txBox="1"/>
          <p:nvPr/>
        </p:nvSpPr>
        <p:spPr>
          <a:xfrm>
            <a:off x="390143" y="6041194"/>
            <a:ext cx="11035701" cy="6309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baseline="30000">
                <a:solidFill>
                  <a:srgbClr val="262626"/>
                </a:solidFill>
                <a:latin typeface="Gill Sans MT"/>
                <a:ea typeface="Gill Sans MT"/>
                <a:cs typeface="Gill Sans MT"/>
                <a:sym typeface="Gill Sans MT"/>
              </a:defRPr>
            </a:pPr>
            <a:r>
              <a:rPr kumimoji="0" sz="700" b="0" i="0" u="none" strike="noStrike" kern="0" cap="none" spc="0" normalizeH="0" baseline="30000" noProof="0">
                <a:ln>
                  <a:noFill/>
                </a:ln>
                <a:solidFill>
                  <a:srgbClr val="262626"/>
                </a:solidFill>
                <a:effectLst/>
                <a:uLnTx/>
                <a:uFillTx/>
                <a:latin typeface="Gill Sans MT"/>
                <a:sym typeface="Gill Sans MT"/>
              </a:rPr>
              <a:t>†</a:t>
            </a:r>
            <a:r>
              <a:rPr kumimoji="0" sz="700" b="0" i="0" u="none" strike="noStrike" kern="0" cap="none" spc="0" normalizeH="0" baseline="0" noProof="0">
                <a:ln>
                  <a:noFill/>
                </a:ln>
                <a:solidFill>
                  <a:srgbClr val="262626"/>
                </a:solidFill>
                <a:effectLst/>
                <a:uLnTx/>
                <a:uFillTx/>
                <a:latin typeface="Gill Sans MT"/>
                <a:sym typeface="Gill Sans MT"/>
              </a:rPr>
              <a:t>defined as either a PR or CR</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 *50x10</a:t>
            </a:r>
            <a:r>
              <a:rPr kumimoji="0" sz="700" b="0" i="0" u="none" strike="noStrike" kern="0" cap="none" spc="0" normalizeH="0" baseline="30000" noProof="0">
                <a:ln>
                  <a:noFill/>
                </a:ln>
                <a:solidFill>
                  <a:srgbClr val="262626"/>
                </a:solidFill>
                <a:effectLst/>
                <a:uLnTx/>
                <a:uFillTx/>
                <a:latin typeface="Gill Sans MT"/>
                <a:sym typeface="Gill Sans MT"/>
              </a:rPr>
              <a:t>9</a:t>
            </a:r>
            <a:r>
              <a:rPr kumimoji="0" sz="700" b="0" i="0" u="none" strike="noStrike" kern="0" cap="none" spc="0" normalizeH="0" baseline="0" noProof="0">
                <a:ln>
                  <a:noFill/>
                </a:ln>
                <a:solidFill>
                  <a:srgbClr val="262626"/>
                </a:solidFill>
                <a:effectLst/>
                <a:uLnTx/>
                <a:uFillTx/>
                <a:latin typeface="Gill Sans MT"/>
                <a:sym typeface="Gill Sans MT"/>
              </a:rPr>
              <a:t>/L for patients with bone marrow involvement; independent of growth factor support or transfusion for at least 7 days.</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BID=twice daily, CR=complete response, DOR=duration of response, ECOG PS=Eastern Cooperative Oncology Group performance status, IRC=independent review committee, MCL=mantle cell lymphoma, ORR=objective response rate, OS=overall survival, PET=positron emission tomography, PFS=progression-free survival, PO=per oral, PR=partial response, R/R=relapsed/refractory.</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1. Song Y et al. Blood. 2022. 139 (21): 3148–3158.2.</a:t>
            </a:r>
            <a:r>
              <a:rPr kumimoji="0" sz="700" b="0" i="1" u="none" strike="noStrike" kern="0" cap="none" spc="0" normalizeH="0" baseline="0" noProof="0">
                <a:ln>
                  <a:noFill/>
                </a:ln>
                <a:solidFill>
                  <a:srgbClr val="262626"/>
                </a:solidFill>
                <a:effectLst/>
                <a:uLnTx/>
                <a:uFillTx/>
                <a:latin typeface="Gill Sans MT"/>
                <a:sym typeface="Gill Sans MT"/>
              </a:rPr>
              <a:t> </a:t>
            </a:r>
            <a:r>
              <a:rPr kumimoji="0" sz="700" b="0" i="0" u="none" strike="noStrike" kern="0" cap="none" spc="0" normalizeH="0" baseline="0" noProof="0">
                <a:ln>
                  <a:noFill/>
                </a:ln>
                <a:solidFill>
                  <a:srgbClr val="262626"/>
                </a:solidFill>
                <a:effectLst/>
                <a:uLnTx/>
                <a:uFillTx/>
                <a:latin typeface="Gill Sans MT"/>
                <a:sym typeface="Gill Sans MT"/>
              </a:rPr>
              <a:t>Song Y et al. </a:t>
            </a:r>
            <a:r>
              <a:rPr kumimoji="0" sz="700" b="0" i="1" u="none" strike="noStrike" kern="0" cap="none" spc="0" normalizeH="0" baseline="0" noProof="0">
                <a:ln>
                  <a:noFill/>
                </a:ln>
                <a:solidFill>
                  <a:srgbClr val="262626"/>
                </a:solidFill>
                <a:effectLst/>
                <a:uLnTx/>
                <a:uFillTx/>
                <a:latin typeface="Gill Sans MT"/>
                <a:sym typeface="Gill Sans MT"/>
              </a:rPr>
              <a:t>Clin Cancer Res.</a:t>
            </a:r>
            <a:r>
              <a:rPr kumimoji="0" sz="700" b="0" i="0" u="none" strike="noStrike" kern="0" cap="none" spc="0" normalizeH="0" baseline="0" noProof="0">
                <a:ln>
                  <a:noFill/>
                </a:ln>
                <a:solidFill>
                  <a:srgbClr val="262626"/>
                </a:solidFill>
                <a:effectLst/>
                <a:uLnTx/>
                <a:uFillTx/>
                <a:latin typeface="Gill Sans MT"/>
                <a:sym typeface="Gill Sans MT"/>
              </a:rPr>
              <a:t> 2020;26(16):4216–4224. 3. Song Y et al. ICML 2019. 4. ClinicalTrials.gov. https://www.clinicaltrials.gov/ct2/show/NCT03206970. Accessed January 29, 2021. </a:t>
            </a:r>
            <a:r>
              <a:rPr kumimoji="0" lang="en-US" sz="700" b="0" i="0" u="none" strike="noStrike" kern="0" cap="none" spc="0" normalizeH="0" baseline="0" noProof="0">
                <a:ln>
                  <a:noFill/>
                </a:ln>
                <a:solidFill>
                  <a:srgbClr val="262626"/>
                </a:solidFill>
                <a:effectLst/>
                <a:uLnTx/>
                <a:uFillTx/>
                <a:latin typeface="Gill Sans MT"/>
                <a:sym typeface="Gill Sans MT"/>
              </a:rPr>
              <a:t>5</a:t>
            </a:r>
            <a:r>
              <a:rPr kumimoji="0" sz="700" b="0" i="0" u="none" strike="noStrike" kern="0" cap="none" spc="0" normalizeH="0" baseline="0" noProof="0">
                <a:ln>
                  <a:noFill/>
                </a:ln>
                <a:solidFill>
                  <a:srgbClr val="262626"/>
                </a:solidFill>
                <a:effectLst/>
                <a:uLnTx/>
                <a:uFillTx/>
                <a:latin typeface="Gill Sans MT"/>
                <a:sym typeface="Gill Sans MT"/>
              </a:rPr>
              <a:t>. Cheson BD et al. </a:t>
            </a:r>
            <a:r>
              <a:rPr kumimoji="0" sz="700" b="0" i="1" u="none" strike="noStrike" kern="0" cap="none" spc="0" normalizeH="0" baseline="0" noProof="0">
                <a:ln>
                  <a:noFill/>
                </a:ln>
                <a:solidFill>
                  <a:srgbClr val="262626"/>
                </a:solidFill>
                <a:effectLst/>
                <a:uLnTx/>
                <a:uFillTx/>
                <a:latin typeface="Gill Sans MT"/>
                <a:sym typeface="Gill Sans MT"/>
              </a:rPr>
              <a:t>J Clin Oncol. </a:t>
            </a:r>
            <a:r>
              <a:rPr kumimoji="0" sz="700" b="0" i="0" u="none" strike="noStrike" kern="0" cap="none" spc="0" normalizeH="0" baseline="0" noProof="0">
                <a:ln>
                  <a:noFill/>
                </a:ln>
                <a:solidFill>
                  <a:srgbClr val="262626"/>
                </a:solidFill>
                <a:effectLst/>
                <a:uLnTx/>
                <a:uFillTx/>
                <a:latin typeface="Gill Sans MT"/>
                <a:sym typeface="Gill Sans MT"/>
              </a:rPr>
              <a:t>2014;32(27):3059–3067.</a:t>
            </a:r>
          </a:p>
        </p:txBody>
      </p:sp>
      <p:sp>
        <p:nvSpPr>
          <p:cNvPr id="535" name="Text Placeholder 11"/>
          <p:cNvSpPr txBox="1">
            <a:spLocks noGrp="1"/>
          </p:cNvSpPr>
          <p:nvPr>
            <p:ph type="body" sz="quarter" idx="1"/>
          </p:nvPr>
        </p:nvSpPr>
        <p:spPr>
          <a:xfrm>
            <a:off x="344423" y="927699"/>
            <a:ext cx="11501967" cy="349201"/>
          </a:xfrm>
          <a:prstGeom prst="rect">
            <a:avLst/>
          </a:prstGeom>
        </p:spPr>
        <p:txBody>
          <a:bodyPr>
            <a:normAutofit lnSpcReduction="10000"/>
          </a:bodyPr>
          <a:lstStyle>
            <a:lvl1pPr defTabSz="1182536">
              <a:spcBef>
                <a:spcPts val="800"/>
              </a:spcBef>
              <a:defRPr sz="1746"/>
            </a:lvl1pPr>
          </a:lstStyle>
          <a:p>
            <a:r>
              <a:t>BGB-3111-206</a:t>
            </a:r>
          </a:p>
        </p:txBody>
      </p:sp>
      <p:sp>
        <p:nvSpPr>
          <p:cNvPr id="536" name="Title 1"/>
          <p:cNvSpPr txBox="1">
            <a:spLocks noGrp="1"/>
          </p:cNvSpPr>
          <p:nvPr>
            <p:ph type="title"/>
          </p:nvPr>
        </p:nvSpPr>
        <p:spPr>
          <a:xfrm>
            <a:off x="344423" y="205168"/>
            <a:ext cx="11503154" cy="685801"/>
          </a:xfrm>
          <a:prstGeom prst="rect">
            <a:avLst/>
          </a:prstGeom>
        </p:spPr>
        <p:txBody>
          <a:bodyPr/>
          <a:lstStyle/>
          <a:p>
            <a:pPr>
              <a:defRPr sz="2800" spc="100"/>
            </a:pPr>
            <a:r>
              <a:rPr>
                <a:solidFill>
                  <a:srgbClr val="C00000"/>
                </a:solidFill>
              </a:rPr>
              <a:t>Zanubrutinib</a:t>
            </a:r>
            <a:r>
              <a:t> Multicenter, Open-Label, Single-Arm Trial</a:t>
            </a:r>
            <a:r>
              <a:rPr baseline="30000"/>
              <a:t>1–4</a:t>
            </a:r>
          </a:p>
        </p:txBody>
      </p:sp>
      <p:grpSp>
        <p:nvGrpSpPr>
          <p:cNvPr id="560" name="Group 8"/>
          <p:cNvGrpSpPr/>
          <p:nvPr/>
        </p:nvGrpSpPr>
        <p:grpSpPr>
          <a:xfrm>
            <a:off x="344423" y="1627800"/>
            <a:ext cx="11315870" cy="3986086"/>
            <a:chOff x="0" y="-2"/>
            <a:chExt cx="11315870" cy="3986086"/>
          </a:xfrm>
        </p:grpSpPr>
        <p:grpSp>
          <p:nvGrpSpPr>
            <p:cNvPr id="539" name="object 24"/>
            <p:cNvGrpSpPr/>
            <p:nvPr/>
          </p:nvGrpSpPr>
          <p:grpSpPr>
            <a:xfrm>
              <a:off x="0" y="-2"/>
              <a:ext cx="1186099" cy="398697"/>
              <a:chOff x="0" y="-1"/>
              <a:chExt cx="1186097" cy="398695"/>
            </a:xfrm>
          </p:grpSpPr>
          <p:sp>
            <p:nvSpPr>
              <p:cNvPr id="537" name="Shape"/>
              <p:cNvSpPr/>
              <p:nvPr/>
            </p:nvSpPr>
            <p:spPr>
              <a:xfrm>
                <a:off x="0" y="-1"/>
                <a:ext cx="1185855" cy="398695"/>
              </a:xfrm>
              <a:custGeom>
                <a:avLst/>
                <a:gdLst/>
                <a:ahLst/>
                <a:cxnLst>
                  <a:cxn ang="0">
                    <a:pos x="wd2" y="hd2"/>
                  </a:cxn>
                  <a:cxn ang="5400000">
                    <a:pos x="wd2" y="hd2"/>
                  </a:cxn>
                  <a:cxn ang="10800000">
                    <a:pos x="wd2" y="hd2"/>
                  </a:cxn>
                  <a:cxn ang="16200000">
                    <a:pos x="wd2" y="hd2"/>
                  </a:cxn>
                </a:cxnLst>
                <a:rect l="0" t="0" r="r" b="b"/>
                <a:pathLst>
                  <a:path w="21600" h="21600" extrusionOk="0">
                    <a:moveTo>
                      <a:pt x="19944" y="0"/>
                    </a:moveTo>
                    <a:lnTo>
                      <a:pt x="1656" y="0"/>
                    </a:lnTo>
                    <a:lnTo>
                      <a:pt x="1011" y="340"/>
                    </a:lnTo>
                    <a:lnTo>
                      <a:pt x="485" y="1268"/>
                    </a:lnTo>
                    <a:lnTo>
                      <a:pt x="130" y="2643"/>
                    </a:lnTo>
                    <a:lnTo>
                      <a:pt x="0" y="4328"/>
                    </a:lnTo>
                    <a:lnTo>
                      <a:pt x="0" y="21600"/>
                    </a:lnTo>
                    <a:lnTo>
                      <a:pt x="21600" y="21600"/>
                    </a:lnTo>
                    <a:lnTo>
                      <a:pt x="21600" y="4328"/>
                    </a:lnTo>
                    <a:lnTo>
                      <a:pt x="21470" y="2643"/>
                    </a:lnTo>
                    <a:lnTo>
                      <a:pt x="21115" y="1268"/>
                    </a:lnTo>
                    <a:lnTo>
                      <a:pt x="20589" y="340"/>
                    </a:lnTo>
                    <a:lnTo>
                      <a:pt x="19944" y="0"/>
                    </a:lnTo>
                    <a:close/>
                  </a:path>
                </a:pathLst>
              </a:custGeom>
              <a:solidFill>
                <a:srgbClr val="33424D"/>
              </a:solidFill>
              <a:ln w="12700" cap="flat">
                <a:noFill/>
                <a:miter lim="400000"/>
              </a:ln>
              <a:effectLst/>
            </p:spPr>
            <p:txBody>
              <a:bodyPr wrap="square" lIns="45719" tIns="45719" rIns="45719" bIns="45719" numCol="1" anchor="ctr">
                <a:noAutofit/>
              </a:bodyPr>
              <a:lstStyle/>
              <a:p>
                <a:pPr marL="0" marR="0" lvl="0" indent="0" algn="ctr" defTabSz="457189" rtl="0" eaLnBrk="1" fontAlgn="auto" latinLnBrk="0" hangingPunct="0">
                  <a:lnSpc>
                    <a:spcPct val="100000"/>
                  </a:lnSpc>
                  <a:spcBef>
                    <a:spcPts val="0"/>
                  </a:spcBef>
                  <a:spcAft>
                    <a:spcPts val="0"/>
                  </a:spcAft>
                  <a:buClrTx/>
                  <a:buSzTx/>
                  <a:buFontTx/>
                  <a:buNone/>
                  <a:tabLst>
                    <a:tab pos="520700" algn="l"/>
                  </a:tabLst>
                  <a:defRPr sz="1400" b="1">
                    <a:solidFill>
                      <a:srgbClr val="33424D"/>
                    </a:solidFill>
                    <a:latin typeface="Gill Sans MT"/>
                    <a:ea typeface="Gill Sans MT"/>
                    <a:cs typeface="Gill Sans MT"/>
                    <a:sym typeface="Gill Sans MT"/>
                  </a:defRPr>
                </a:pPr>
                <a:endParaRPr kumimoji="0" sz="1400" b="1" i="0" u="none" strike="noStrike" kern="0" cap="none" spc="0" normalizeH="0" baseline="0" noProof="0">
                  <a:ln>
                    <a:noFill/>
                  </a:ln>
                  <a:solidFill>
                    <a:srgbClr val="33424D"/>
                  </a:solidFill>
                  <a:effectLst/>
                  <a:uLnTx/>
                  <a:uFillTx/>
                  <a:latin typeface="Gill Sans MT"/>
                  <a:sym typeface="Gill Sans MT"/>
                </a:endParaRPr>
              </a:p>
            </p:txBody>
          </p:sp>
          <p:sp>
            <p:nvSpPr>
              <p:cNvPr id="538" name="Phase 2"/>
              <p:cNvSpPr txBox="1"/>
              <p:nvPr/>
            </p:nvSpPr>
            <p:spPr>
              <a:xfrm>
                <a:off x="0" y="91447"/>
                <a:ext cx="1186097" cy="2159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numCol="1" anchor="ctr">
                <a:spAutoFit/>
              </a:bodyPr>
              <a:lstStyle>
                <a:lvl1pPr indent="4331" algn="ctr" defTabSz="457189">
                  <a:tabLst>
                    <a:tab pos="520700" algn="l"/>
                  </a:tabLst>
                  <a:defRPr sz="1400" b="1">
                    <a:solidFill>
                      <a:srgbClr val="FFFFFF"/>
                    </a:solidFill>
                    <a:latin typeface="Gill Sans MT"/>
                    <a:ea typeface="Gill Sans MT"/>
                    <a:cs typeface="Gill Sans MT"/>
                    <a:sym typeface="Gill Sans MT"/>
                  </a:defRPr>
                </a:lvl1pPr>
              </a:lstStyle>
              <a:p>
                <a:pPr marL="0" marR="0" lvl="0" indent="4331" algn="ctr" defTabSz="457189" rtl="0" eaLnBrk="1" fontAlgn="auto" latinLnBrk="0" hangingPunct="0">
                  <a:lnSpc>
                    <a:spcPct val="100000"/>
                  </a:lnSpc>
                  <a:spcBef>
                    <a:spcPts val="0"/>
                  </a:spcBef>
                  <a:spcAft>
                    <a:spcPts val="0"/>
                  </a:spcAft>
                  <a:buClrTx/>
                  <a:buSzTx/>
                  <a:buFontTx/>
                  <a:buNone/>
                  <a:tabLst>
                    <a:tab pos="520700" algn="l"/>
                  </a:tabLst>
                  <a:defRPr/>
                </a:pPr>
                <a:r>
                  <a:rPr kumimoji="0" sz="1400" b="1" i="0" u="none" strike="noStrike" kern="0" cap="none" spc="0" normalizeH="0" baseline="0" noProof="0">
                    <a:ln>
                      <a:noFill/>
                    </a:ln>
                    <a:solidFill>
                      <a:srgbClr val="FFFFFF"/>
                    </a:solidFill>
                    <a:effectLst/>
                    <a:uLnTx/>
                    <a:uFillTx/>
                    <a:latin typeface="Gill Sans MT"/>
                    <a:sym typeface="Gill Sans MT"/>
                  </a:rPr>
                  <a:t>Phase 2</a:t>
                </a:r>
              </a:p>
            </p:txBody>
          </p:sp>
        </p:grpSp>
        <p:sp>
          <p:nvSpPr>
            <p:cNvPr id="540" name="Freeform: Shape 34"/>
            <p:cNvSpPr/>
            <p:nvPr/>
          </p:nvSpPr>
          <p:spPr>
            <a:xfrm>
              <a:off x="1" y="334083"/>
              <a:ext cx="11315869" cy="3652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68" y="0"/>
                  </a:lnTo>
                  <a:lnTo>
                    <a:pt x="21519" y="35"/>
                  </a:lnTo>
                  <a:lnTo>
                    <a:pt x="21561" y="132"/>
                  </a:lnTo>
                  <a:lnTo>
                    <a:pt x="21590" y="275"/>
                  </a:lnTo>
                  <a:lnTo>
                    <a:pt x="21600" y="451"/>
                  </a:lnTo>
                  <a:lnTo>
                    <a:pt x="21600" y="21149"/>
                  </a:lnTo>
                  <a:lnTo>
                    <a:pt x="21590" y="21325"/>
                  </a:lnTo>
                  <a:lnTo>
                    <a:pt x="21561" y="21468"/>
                  </a:lnTo>
                  <a:lnTo>
                    <a:pt x="21519" y="21565"/>
                  </a:lnTo>
                  <a:lnTo>
                    <a:pt x="21468" y="21600"/>
                  </a:lnTo>
                  <a:lnTo>
                    <a:pt x="132" y="21600"/>
                  </a:lnTo>
                  <a:lnTo>
                    <a:pt x="81" y="21565"/>
                  </a:lnTo>
                  <a:lnTo>
                    <a:pt x="39" y="21468"/>
                  </a:lnTo>
                  <a:lnTo>
                    <a:pt x="10" y="21325"/>
                  </a:lnTo>
                  <a:lnTo>
                    <a:pt x="0" y="21149"/>
                  </a:lnTo>
                  <a:lnTo>
                    <a:pt x="0" y="1940"/>
                  </a:lnTo>
                  <a:close/>
                </a:path>
              </a:pathLst>
            </a:custGeom>
            <a:solidFill>
              <a:srgbClr val="FFFFFF"/>
            </a:solidFill>
            <a:ln w="3175" cap="flat">
              <a:solidFill>
                <a:srgbClr val="231F20"/>
              </a:solidFill>
              <a:prstDash val="solid"/>
              <a:round/>
            </a:ln>
            <a:effectLst/>
          </p:spPr>
          <p:txBody>
            <a:bodyPr wrap="square" lIns="45719" tIns="45719" rIns="45719" bIns="45719" numCol="1" anchor="t">
              <a:noAutofit/>
            </a:bodyPr>
            <a:lstStyle/>
            <a:p>
              <a:pPr marL="0" marR="0" lvl="0" indent="0" algn="l" defTabSz="457189" rtl="0" eaLnBrk="1" fontAlgn="auto" latinLnBrk="0" hangingPunct="0">
                <a:lnSpc>
                  <a:spcPct val="100000"/>
                </a:lnSpc>
                <a:spcBef>
                  <a:spcPts val="0"/>
                </a:spcBef>
                <a:spcAft>
                  <a:spcPts val="0"/>
                </a:spcAft>
                <a:buClrTx/>
                <a:buSzTx/>
                <a:buFontTx/>
                <a:buNone/>
                <a:tabLst/>
                <a:defRPr sz="1000">
                  <a:solidFill>
                    <a:srgbClr val="333F48"/>
                  </a:solidFill>
                  <a:latin typeface="Gill Sans MT"/>
                  <a:ea typeface="Gill Sans MT"/>
                  <a:cs typeface="Gill Sans MT"/>
                  <a:sym typeface="Gill Sans MT"/>
                </a:defRPr>
              </a:pPr>
              <a:endParaRPr kumimoji="0" sz="1000" b="0" i="0" u="none" strike="noStrike" kern="0" cap="none" spc="0" normalizeH="0" baseline="0" noProof="0">
                <a:ln>
                  <a:noFill/>
                </a:ln>
                <a:solidFill>
                  <a:srgbClr val="333F48"/>
                </a:solidFill>
                <a:effectLst/>
                <a:uLnTx/>
                <a:uFillTx/>
                <a:latin typeface="Gill Sans MT"/>
                <a:sym typeface="Gill Sans MT"/>
              </a:endParaRPr>
            </a:p>
          </p:txBody>
        </p:sp>
        <p:sp>
          <p:nvSpPr>
            <p:cNvPr id="541" name="object 26"/>
            <p:cNvSpPr txBox="1"/>
            <p:nvPr/>
          </p:nvSpPr>
          <p:spPr>
            <a:xfrm>
              <a:off x="2962080" y="426232"/>
              <a:ext cx="7551401" cy="431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numCol="1" anchor="t">
              <a:spAutoFit/>
            </a:bodyPr>
            <a:lstStyle/>
            <a:p>
              <a:pPr marL="0" marR="0" lvl="0" indent="4331" algn="l" defTabSz="457189" rtl="0" eaLnBrk="1" fontAlgn="auto" latinLnBrk="0" hangingPunct="0">
                <a:lnSpc>
                  <a:spcPct val="100000"/>
                </a:lnSpc>
                <a:spcBef>
                  <a:spcPts val="0"/>
                </a:spcBef>
                <a:spcAft>
                  <a:spcPts val="0"/>
                </a:spcAft>
                <a:buClrTx/>
                <a:buSzTx/>
                <a:buFontTx/>
                <a:buNone/>
                <a:tabLst/>
                <a:defRPr sz="1400" b="1">
                  <a:solidFill>
                    <a:srgbClr val="231F20"/>
                  </a:solidFill>
                  <a:latin typeface="Gill Sans MT"/>
                  <a:ea typeface="Gill Sans MT"/>
                  <a:cs typeface="Gill Sans MT"/>
                  <a:sym typeface="Gill Sans MT"/>
                </a:defRPr>
              </a:pPr>
              <a:r>
                <a:rPr kumimoji="0" sz="1400" b="1" i="0" u="none" strike="noStrike" kern="0" cap="none" spc="0" normalizeH="0" baseline="0" noProof="0">
                  <a:ln>
                    <a:noFill/>
                  </a:ln>
                  <a:solidFill>
                    <a:srgbClr val="231F20"/>
                  </a:solidFill>
                  <a:effectLst/>
                  <a:uLnTx/>
                  <a:uFillTx/>
                  <a:latin typeface="Gill Sans MT"/>
                  <a:sym typeface="Gill Sans MT"/>
                </a:rPr>
                <a:t>Primary Endpoint: </a:t>
              </a:r>
              <a:r>
                <a:rPr kumimoji="0" sz="1400" b="0" i="0" u="none" strike="noStrike" kern="0" cap="none" spc="0" normalizeH="0" baseline="0" noProof="0">
                  <a:ln>
                    <a:noFill/>
                  </a:ln>
                  <a:solidFill>
                    <a:srgbClr val="231F20"/>
                  </a:solidFill>
                  <a:effectLst/>
                  <a:uLnTx/>
                  <a:uFillTx/>
                  <a:latin typeface="Gill Sans MT"/>
                  <a:sym typeface="Gill Sans MT"/>
                </a:rPr>
                <a:t>ORR</a:t>
              </a:r>
              <a:r>
                <a:rPr kumimoji="0" sz="1400" b="0" i="0" u="none" strike="noStrike" kern="0" cap="none" spc="0" normalizeH="0" baseline="30000" noProof="0">
                  <a:ln>
                    <a:noFill/>
                  </a:ln>
                  <a:solidFill>
                    <a:srgbClr val="231F20"/>
                  </a:solidFill>
                  <a:effectLst/>
                  <a:uLnTx/>
                  <a:uFillTx/>
                  <a:latin typeface="Gill Sans MT"/>
                  <a:sym typeface="Gill Sans MT"/>
                </a:rPr>
                <a:t>†</a:t>
              </a:r>
              <a:r>
                <a:rPr kumimoji="0" sz="1400" b="0" i="0" u="none" strike="noStrike" kern="0" cap="none" spc="0" normalizeH="0" baseline="0" noProof="0">
                  <a:ln>
                    <a:noFill/>
                  </a:ln>
                  <a:solidFill>
                    <a:srgbClr val="231F20"/>
                  </a:solidFill>
                  <a:effectLst/>
                  <a:uLnTx/>
                  <a:uFillTx/>
                  <a:latin typeface="Gill Sans MT"/>
                  <a:sym typeface="Gill Sans MT"/>
                </a:rPr>
                <a:t> assessed by IRC using PET-based imaging per the Lugano criteria</a:t>
              </a:r>
              <a:r>
                <a:rPr kumimoji="0" lang="en-US" sz="1400" b="0" i="0" u="none" strike="noStrike" kern="0" cap="none" spc="0" normalizeH="0" baseline="30000" noProof="0">
                  <a:ln>
                    <a:noFill/>
                  </a:ln>
                  <a:solidFill>
                    <a:srgbClr val="231F20"/>
                  </a:solidFill>
                  <a:effectLst/>
                  <a:uLnTx/>
                  <a:uFillTx/>
                  <a:latin typeface="Gill Sans MT"/>
                  <a:sym typeface="Gill Sans MT"/>
                </a:rPr>
                <a:t>5</a:t>
              </a:r>
              <a:endParaRPr kumimoji="0" sz="1400" b="1" i="0" u="none" strike="noStrike" kern="0" cap="none" spc="0" normalizeH="0" baseline="0" noProof="0">
                <a:ln>
                  <a:noFill/>
                </a:ln>
                <a:solidFill>
                  <a:srgbClr val="000000"/>
                </a:solidFill>
                <a:effectLst/>
                <a:uLnTx/>
                <a:uFillTx/>
                <a:latin typeface="Gill Sans MT"/>
                <a:sym typeface="Gill Sans MT"/>
              </a:endParaRPr>
            </a:p>
            <a:p>
              <a:pPr marL="0" marR="0" lvl="0" indent="4331" algn="l" defTabSz="457189" rtl="0" eaLnBrk="1" fontAlgn="auto" latinLnBrk="0" hangingPunct="0">
                <a:lnSpc>
                  <a:spcPct val="100000"/>
                </a:lnSpc>
                <a:spcBef>
                  <a:spcPts val="0"/>
                </a:spcBef>
                <a:spcAft>
                  <a:spcPts val="0"/>
                </a:spcAft>
                <a:buClrTx/>
                <a:buSzTx/>
                <a:buFontTx/>
                <a:buNone/>
                <a:tabLst/>
                <a:defRPr sz="1400" b="1">
                  <a:solidFill>
                    <a:srgbClr val="231F20"/>
                  </a:solidFill>
                  <a:latin typeface="Gill Sans MT"/>
                  <a:ea typeface="Gill Sans MT"/>
                  <a:cs typeface="Gill Sans MT"/>
                  <a:sym typeface="Gill Sans MT"/>
                </a:defRPr>
              </a:pPr>
              <a:r>
                <a:rPr kumimoji="0" sz="1400" b="1" i="0" u="none" strike="noStrike" kern="0" cap="none" spc="0" normalizeH="0" baseline="0" noProof="0">
                  <a:ln>
                    <a:noFill/>
                  </a:ln>
                  <a:solidFill>
                    <a:srgbClr val="231F20"/>
                  </a:solidFill>
                  <a:effectLst/>
                  <a:uLnTx/>
                  <a:uFillTx/>
                  <a:latin typeface="Gill Sans MT"/>
                  <a:sym typeface="Gill Sans MT"/>
                </a:rPr>
                <a:t>Key Secondary Endpoints: </a:t>
              </a:r>
              <a:r>
                <a:rPr kumimoji="0" sz="1400" b="0" i="0" u="none" strike="noStrike" kern="0" cap="none" spc="0" normalizeH="0" baseline="0" noProof="0">
                  <a:ln>
                    <a:noFill/>
                  </a:ln>
                  <a:solidFill>
                    <a:srgbClr val="231F20"/>
                  </a:solidFill>
                  <a:effectLst/>
                  <a:uLnTx/>
                  <a:uFillTx/>
                  <a:latin typeface="Gill Sans MT"/>
                  <a:sym typeface="Gill Sans MT"/>
                </a:rPr>
                <a:t>investigator-assessed ORR, PFS, DOR, time-to-response, safety</a:t>
              </a:r>
            </a:p>
          </p:txBody>
        </p:sp>
        <p:sp>
          <p:nvSpPr>
            <p:cNvPr id="542" name="object 27"/>
            <p:cNvSpPr/>
            <p:nvPr/>
          </p:nvSpPr>
          <p:spPr>
            <a:xfrm>
              <a:off x="2869699" y="455021"/>
              <a:ext cx="1" cy="317185"/>
            </a:xfrm>
            <a:prstGeom prst="line">
              <a:avLst/>
            </a:prstGeom>
            <a:noFill/>
            <a:ln w="8195" cap="flat">
              <a:solidFill>
                <a:srgbClr val="231F20"/>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
          <p:nvSpPr>
            <p:cNvPr id="543" name="Rectangle 22"/>
            <p:cNvSpPr txBox="1"/>
            <p:nvPr/>
          </p:nvSpPr>
          <p:spPr>
            <a:xfrm>
              <a:off x="59954" y="386064"/>
              <a:ext cx="2763758" cy="52324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t">
              <a:spAutoFit/>
            </a:bodyPr>
            <a:lstStyle/>
            <a:p>
              <a:pPr marL="0" marR="0" lvl="0" indent="4331" algn="l" defTabSz="457189" rtl="0" eaLnBrk="1" fontAlgn="auto" latinLnBrk="0" hangingPunct="0">
                <a:lnSpc>
                  <a:spcPct val="100000"/>
                </a:lnSpc>
                <a:spcBef>
                  <a:spcPts val="0"/>
                </a:spcBef>
                <a:spcAft>
                  <a:spcPts val="0"/>
                </a:spcAft>
                <a:buClrTx/>
                <a:buSzTx/>
                <a:buFontTx/>
                <a:buNone/>
                <a:tabLst/>
                <a:defRPr sz="1400" b="1">
                  <a:solidFill>
                    <a:srgbClr val="231F20"/>
                  </a:solidFill>
                  <a:latin typeface="Gill Sans MT"/>
                  <a:ea typeface="Gill Sans MT"/>
                  <a:cs typeface="Gill Sans MT"/>
                  <a:sym typeface="Gill Sans MT"/>
                </a:defRPr>
              </a:pPr>
              <a:r>
                <a:rPr kumimoji="0" sz="1400" b="1" i="0" u="none" strike="noStrike" kern="0" cap="none" spc="0" normalizeH="0" baseline="0" noProof="0">
                  <a:ln>
                    <a:noFill/>
                  </a:ln>
                  <a:solidFill>
                    <a:srgbClr val="231F20"/>
                  </a:solidFill>
                  <a:effectLst/>
                  <a:uLnTx/>
                  <a:uFillTx/>
                  <a:latin typeface="Gill Sans MT"/>
                  <a:sym typeface="Gill Sans MT"/>
                </a:rPr>
                <a:t>Study Identifier: </a:t>
              </a:r>
              <a:r>
                <a:rPr kumimoji="0" sz="1400" b="0" i="0" u="none" strike="noStrike" kern="0" cap="none" spc="0" normalizeH="0" baseline="0" noProof="0">
                  <a:ln>
                    <a:noFill/>
                  </a:ln>
                  <a:solidFill>
                    <a:srgbClr val="231F20"/>
                  </a:solidFill>
                  <a:effectLst/>
                  <a:uLnTx/>
                  <a:uFillTx/>
                  <a:latin typeface="Gill Sans MT"/>
                  <a:sym typeface="Gill Sans MT"/>
                </a:rPr>
                <a:t>BGB-3111-206, </a:t>
              </a:r>
              <a:br>
                <a:rPr kumimoji="0" sz="1400" b="0" i="0" u="none" strike="noStrike" kern="0" cap="none" spc="0" normalizeH="0" baseline="0" noProof="0">
                  <a:ln>
                    <a:noFill/>
                  </a:ln>
                  <a:solidFill>
                    <a:srgbClr val="231F20"/>
                  </a:solidFill>
                  <a:effectLst/>
                  <a:uLnTx/>
                  <a:uFillTx/>
                  <a:latin typeface="Gill Sans MT"/>
                  <a:sym typeface="Gill Sans MT"/>
                </a:rPr>
              </a:br>
              <a:r>
                <a:rPr kumimoji="0" sz="1400" b="0" i="0" u="none" strike="noStrike" kern="0" cap="none" spc="0" normalizeH="0" baseline="0" noProof="0">
                  <a:ln>
                    <a:noFill/>
                  </a:ln>
                  <a:solidFill>
                    <a:srgbClr val="231F20"/>
                  </a:solidFill>
                  <a:effectLst/>
                  <a:uLnTx/>
                  <a:uFillTx/>
                  <a:latin typeface="Gill Sans MT"/>
                  <a:sym typeface="Gill Sans MT"/>
                </a:rPr>
                <a:t>NCT03206970</a:t>
              </a:r>
            </a:p>
          </p:txBody>
        </p:sp>
        <p:grpSp>
          <p:nvGrpSpPr>
            <p:cNvPr id="546" name="object 28"/>
            <p:cNvGrpSpPr/>
            <p:nvPr/>
          </p:nvGrpSpPr>
          <p:grpSpPr>
            <a:xfrm>
              <a:off x="118906" y="1178628"/>
              <a:ext cx="2870981" cy="360002"/>
              <a:chOff x="-1" y="0"/>
              <a:chExt cx="2870980" cy="360000"/>
            </a:xfrm>
          </p:grpSpPr>
          <p:sp>
            <p:nvSpPr>
              <p:cNvPr id="544" name="Shape"/>
              <p:cNvSpPr/>
              <p:nvPr/>
            </p:nvSpPr>
            <p:spPr>
              <a:xfrm>
                <a:off x="-1" y="0"/>
                <a:ext cx="2870980" cy="360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246" y="0"/>
                    </a:lnTo>
                    <a:lnTo>
                      <a:pt x="21600" y="10800"/>
                    </a:lnTo>
                    <a:lnTo>
                      <a:pt x="20246" y="21600"/>
                    </a:lnTo>
                    <a:lnTo>
                      <a:pt x="0" y="21600"/>
                    </a:lnTo>
                    <a:close/>
                  </a:path>
                </a:pathLst>
              </a:custGeom>
              <a:solidFill>
                <a:srgbClr val="4E67C8"/>
              </a:solidFill>
              <a:ln w="12700" cap="flat">
                <a:noFill/>
                <a:miter lim="400000"/>
              </a:ln>
              <a:effectLst/>
            </p:spPr>
            <p:txBody>
              <a:bodyPr wrap="square" lIns="45719" tIns="45719" rIns="45719" bIns="45719" numCol="1" anchor="ctr">
                <a:noAutofit/>
              </a:bodyPr>
              <a:lstStyle/>
              <a:p>
                <a:pPr marL="0" marR="0" lvl="0" indent="0" algn="l" defTabSz="457189" rtl="0" eaLnBrk="1" fontAlgn="auto" latinLnBrk="0" hangingPunct="0">
                  <a:lnSpc>
                    <a:spcPct val="100000"/>
                  </a:lnSpc>
                  <a:spcBef>
                    <a:spcPts val="0"/>
                  </a:spcBef>
                  <a:spcAft>
                    <a:spcPts val="0"/>
                  </a:spcAft>
                  <a:buClrTx/>
                  <a:buSzTx/>
                  <a:buFontTx/>
                  <a:buNone/>
                  <a:tabLst/>
                  <a:defRPr>
                    <a:solidFill>
                      <a:srgbClr val="000000"/>
                    </a:solidFill>
                    <a:latin typeface="Gill Sans MT"/>
                    <a:ea typeface="Gill Sans MT"/>
                    <a:cs typeface="Gill Sans MT"/>
                    <a:sym typeface="Gill Sans MT"/>
                  </a:defRPr>
                </a:pPr>
                <a:endParaRPr kumimoji="0" sz="1800" b="0" i="0" u="none" strike="noStrike" kern="0" cap="none" spc="0" normalizeH="0" baseline="0" noProof="0">
                  <a:ln>
                    <a:noFill/>
                  </a:ln>
                  <a:solidFill>
                    <a:srgbClr val="000000"/>
                  </a:solidFill>
                  <a:effectLst/>
                  <a:uLnTx/>
                  <a:uFillTx/>
                  <a:latin typeface="Gill Sans MT"/>
                  <a:sym typeface="Gill Sans MT"/>
                </a:endParaRPr>
              </a:p>
            </p:txBody>
          </p:sp>
          <p:sp>
            <p:nvSpPr>
              <p:cNvPr id="545" name="Key eligibility criteria"/>
              <p:cNvSpPr txBox="1"/>
              <p:nvPr/>
            </p:nvSpPr>
            <p:spPr>
              <a:xfrm>
                <a:off x="68579" y="72050"/>
                <a:ext cx="2712400" cy="2159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numCol="1" anchor="ctr">
                <a:spAutoFit/>
              </a:bodyPr>
              <a:lstStyle>
                <a:lvl1pPr defTabSz="457189">
                  <a:defRPr sz="1400" b="1">
                    <a:solidFill>
                      <a:srgbClr val="FFFFFF"/>
                    </a:solidFill>
                    <a:latin typeface="Gill Sans MT"/>
                    <a:ea typeface="Gill Sans MT"/>
                    <a:cs typeface="Gill Sans MT"/>
                    <a:sym typeface="Gill Sans MT"/>
                  </a:defRPr>
                </a:lvl1pPr>
              </a:lstStyle>
              <a:p>
                <a:pPr marL="0" marR="0" lvl="0" indent="0" algn="l" defTabSz="457189"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Gill Sans MT"/>
                    <a:sym typeface="Gill Sans MT"/>
                  </a:rPr>
                  <a:t>Key eligibility criteria</a:t>
                </a:r>
              </a:p>
            </p:txBody>
          </p:sp>
        </p:grpSp>
        <p:grpSp>
          <p:nvGrpSpPr>
            <p:cNvPr id="549" name="object 59"/>
            <p:cNvGrpSpPr/>
            <p:nvPr/>
          </p:nvGrpSpPr>
          <p:grpSpPr>
            <a:xfrm>
              <a:off x="3573643" y="2391200"/>
              <a:ext cx="5394579" cy="676712"/>
              <a:chOff x="0" y="-1"/>
              <a:chExt cx="5394577" cy="676711"/>
            </a:xfrm>
          </p:grpSpPr>
          <p:sp>
            <p:nvSpPr>
              <p:cNvPr id="547" name="Rectangle"/>
              <p:cNvSpPr/>
              <p:nvPr/>
            </p:nvSpPr>
            <p:spPr>
              <a:xfrm>
                <a:off x="0" y="-1"/>
                <a:ext cx="5394577" cy="676711"/>
              </a:xfrm>
              <a:prstGeom prst="rect">
                <a:avLst/>
              </a:prstGeom>
              <a:solidFill>
                <a:srgbClr val="4E67C8"/>
              </a:solidFill>
              <a:ln w="3175" cap="flat">
                <a:solidFill>
                  <a:srgbClr val="000000"/>
                </a:solidFill>
                <a:prstDash val="solid"/>
                <a:round/>
              </a:ln>
              <a:effectLst/>
            </p:spPr>
            <p:txBody>
              <a:bodyPr wrap="square" lIns="45719" tIns="45719" rIns="45719" bIns="45719" numCol="1" anchor="ctr">
                <a:noAutofit/>
              </a:bodyPr>
              <a:lstStyle/>
              <a:p>
                <a:pPr marL="0" marR="0" lvl="0" indent="0" algn="ctr" defTabSz="457189" rtl="0" eaLnBrk="1" fontAlgn="auto" latinLnBrk="0" hangingPunct="0">
                  <a:lnSpc>
                    <a:spcPct val="100000"/>
                  </a:lnSpc>
                  <a:spcBef>
                    <a:spcPts val="300"/>
                  </a:spcBef>
                  <a:spcAft>
                    <a:spcPts val="0"/>
                  </a:spcAft>
                  <a:buClrTx/>
                  <a:buSzTx/>
                  <a:buFontTx/>
                  <a:buNone/>
                  <a:tabLst/>
                  <a:defRPr sz="1200" b="1">
                    <a:solidFill>
                      <a:srgbClr val="FFFFFF"/>
                    </a:solidFill>
                    <a:latin typeface="Gill Sans MT"/>
                    <a:ea typeface="Gill Sans MT"/>
                    <a:cs typeface="Gill Sans MT"/>
                    <a:sym typeface="Gill Sans MT"/>
                  </a:defRPr>
                </a:pPr>
                <a:endParaRPr kumimoji="0" sz="1200" b="1" i="0" u="none" strike="noStrike" kern="0" cap="none" spc="0" normalizeH="0" baseline="0" noProof="0">
                  <a:ln>
                    <a:noFill/>
                  </a:ln>
                  <a:solidFill>
                    <a:srgbClr val="FFFFFF"/>
                  </a:solidFill>
                  <a:effectLst/>
                  <a:uLnTx/>
                  <a:uFillTx/>
                  <a:latin typeface="Gill Sans MT"/>
                  <a:sym typeface="Gill Sans MT"/>
                </a:endParaRPr>
              </a:p>
            </p:txBody>
          </p:sp>
          <p:sp>
            <p:nvSpPr>
              <p:cNvPr id="548" name="Zanubrutinib 160 mg PO BID…"/>
              <p:cNvSpPr txBox="1"/>
              <p:nvPr/>
            </p:nvSpPr>
            <p:spPr>
              <a:xfrm>
                <a:off x="15303" y="141504"/>
                <a:ext cx="5363971" cy="3937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numCol="1" anchor="ctr">
                <a:spAutoFit/>
              </a:bodyPr>
              <a:lstStyle/>
              <a:p>
                <a:pPr marL="0" marR="0" lvl="0" indent="0" algn="ctr" defTabSz="457189" rtl="0" eaLnBrk="1" fontAlgn="auto" latinLnBrk="0" hangingPunct="0">
                  <a:lnSpc>
                    <a:spcPct val="100000"/>
                  </a:lnSpc>
                  <a:spcBef>
                    <a:spcPts val="300"/>
                  </a:spcBef>
                  <a:spcAft>
                    <a:spcPts val="0"/>
                  </a:spcAft>
                  <a:buClrTx/>
                  <a:buSzTx/>
                  <a:buFontTx/>
                  <a:buNone/>
                  <a:tabLst/>
                  <a:defRPr sz="1200" b="1">
                    <a:solidFill>
                      <a:srgbClr val="FFFFFF"/>
                    </a:solidFill>
                    <a:latin typeface="Gill Sans MT"/>
                    <a:ea typeface="Gill Sans MT"/>
                    <a:cs typeface="Gill Sans MT"/>
                    <a:sym typeface="Gill Sans MT"/>
                  </a:defRPr>
                </a:pPr>
                <a:r>
                  <a:rPr kumimoji="0" sz="1200" b="1" i="0" u="none" strike="noStrike" kern="0" cap="none" spc="0" normalizeH="0" baseline="0" noProof="0">
                    <a:ln>
                      <a:noFill/>
                    </a:ln>
                    <a:solidFill>
                      <a:srgbClr val="FFFFFF"/>
                    </a:solidFill>
                    <a:effectLst/>
                    <a:uLnTx/>
                    <a:uFillTx/>
                    <a:latin typeface="Gill Sans MT"/>
                    <a:sym typeface="Gill Sans MT"/>
                  </a:rPr>
                  <a:t>Zanubrutinib 160 mg PO BID</a:t>
                </a:r>
                <a:endParaRPr kumimoji="0" sz="1200" b="1" i="0" u="none" strike="noStrike" kern="0" cap="none" spc="0" normalizeH="0" baseline="0" noProof="0">
                  <a:ln>
                    <a:noFill/>
                  </a:ln>
                  <a:solidFill>
                    <a:srgbClr val="000000"/>
                  </a:solidFill>
                  <a:effectLst/>
                  <a:uLnTx/>
                  <a:uFillTx/>
                  <a:latin typeface="Gill Sans MT"/>
                  <a:sym typeface="Gill Sans MT"/>
                </a:endParaRPr>
              </a:p>
              <a:p>
                <a:pPr marL="0" marR="0" lvl="0" indent="0" algn="ctr" defTabSz="457189" rtl="0" eaLnBrk="1" fontAlgn="auto" latinLnBrk="0" hangingPunct="0">
                  <a:lnSpc>
                    <a:spcPct val="100000"/>
                  </a:lnSpc>
                  <a:spcBef>
                    <a:spcPts val="300"/>
                  </a:spcBef>
                  <a:spcAft>
                    <a:spcPts val="0"/>
                  </a:spcAft>
                  <a:buClrTx/>
                  <a:buSzTx/>
                  <a:buFontTx/>
                  <a:buNone/>
                  <a:tabLst/>
                  <a:defRPr sz="1200" b="1">
                    <a:solidFill>
                      <a:srgbClr val="FFFFFF"/>
                    </a:solidFill>
                    <a:latin typeface="Gill Sans MT"/>
                    <a:ea typeface="Gill Sans MT"/>
                    <a:cs typeface="Gill Sans MT"/>
                    <a:sym typeface="Gill Sans MT"/>
                  </a:defRPr>
                </a:pPr>
                <a:r>
                  <a:rPr kumimoji="0" sz="1200" b="1" i="0" u="none" strike="noStrike" kern="0" cap="none" spc="0" normalizeH="0" baseline="0" noProof="0">
                    <a:ln>
                      <a:noFill/>
                    </a:ln>
                    <a:solidFill>
                      <a:srgbClr val="FFFFFF"/>
                    </a:solidFill>
                    <a:effectLst/>
                    <a:uLnTx/>
                    <a:uFillTx/>
                    <a:latin typeface="Gill Sans MT"/>
                    <a:sym typeface="Gill Sans MT"/>
                  </a:rPr>
                  <a:t>(N=86)</a:t>
                </a:r>
              </a:p>
            </p:txBody>
          </p:sp>
        </p:grpSp>
        <p:grpSp>
          <p:nvGrpSpPr>
            <p:cNvPr id="552" name="object 40"/>
            <p:cNvGrpSpPr/>
            <p:nvPr/>
          </p:nvGrpSpPr>
          <p:grpSpPr>
            <a:xfrm>
              <a:off x="118906" y="1630881"/>
              <a:ext cx="2843174" cy="2197350"/>
              <a:chOff x="0" y="-1"/>
              <a:chExt cx="2843172" cy="2197349"/>
            </a:xfrm>
          </p:grpSpPr>
          <p:sp>
            <p:nvSpPr>
              <p:cNvPr id="550" name="Rectangle"/>
              <p:cNvSpPr/>
              <p:nvPr/>
            </p:nvSpPr>
            <p:spPr>
              <a:xfrm>
                <a:off x="0" y="-1"/>
                <a:ext cx="2843172" cy="2197349"/>
              </a:xfrm>
              <a:prstGeom prst="rect">
                <a:avLst/>
              </a:prstGeom>
              <a:solidFill>
                <a:srgbClr val="B4DCFA"/>
              </a:solidFill>
              <a:ln w="3175" cap="flat">
                <a:solidFill>
                  <a:srgbClr val="231F20"/>
                </a:solidFill>
                <a:prstDash val="solid"/>
                <a:round/>
              </a:ln>
              <a:effectLst/>
            </p:spPr>
            <p:txBody>
              <a:bodyPr wrap="square" lIns="45719" tIns="45719" rIns="45719" bIns="45719" numCol="1" anchor="ctr">
                <a:noAutofit/>
              </a:bodyPr>
              <a:lstStyle/>
              <a:p>
                <a:pPr marL="0" marR="0" lvl="0" indent="0" algn="l" defTabSz="457189" rtl="0" eaLnBrk="1" fontAlgn="auto" latinLnBrk="0" hangingPunct="0">
                  <a:lnSpc>
                    <a:spcPct val="90000"/>
                  </a:lnSpc>
                  <a:spcBef>
                    <a:spcPts val="600"/>
                  </a:spcBef>
                  <a:spcAft>
                    <a:spcPts val="0"/>
                  </a:spcAft>
                  <a:buClrTx/>
                  <a:buSzTx/>
                  <a:buFontTx/>
                  <a:buNone/>
                  <a:tabLst>
                    <a:tab pos="177800" algn="l"/>
                  </a:tabLst>
                  <a:defRPr>
                    <a:solidFill>
                      <a:srgbClr val="000000"/>
                    </a:solidFill>
                    <a:latin typeface="Gill Sans MT"/>
                    <a:ea typeface="Gill Sans MT"/>
                    <a:cs typeface="Gill Sans MT"/>
                    <a:sym typeface="Gill Sans MT"/>
                  </a:defRPr>
                </a:pPr>
                <a:endParaRPr kumimoji="0" sz="1800" b="0" i="0" u="none" strike="noStrike" kern="0" cap="none" spc="0" normalizeH="0" baseline="0" noProof="0">
                  <a:ln>
                    <a:noFill/>
                  </a:ln>
                  <a:solidFill>
                    <a:srgbClr val="000000"/>
                  </a:solidFill>
                  <a:effectLst/>
                  <a:uLnTx/>
                  <a:uFillTx/>
                  <a:latin typeface="Gill Sans MT"/>
                  <a:sym typeface="Gill Sans MT"/>
                </a:endParaRPr>
              </a:p>
            </p:txBody>
          </p:sp>
          <p:sp>
            <p:nvSpPr>
              <p:cNvPr id="551" name="Central pathologically confirmed MCL with measurable disease…"/>
              <p:cNvSpPr txBox="1"/>
              <p:nvPr/>
            </p:nvSpPr>
            <p:spPr>
              <a:xfrm>
                <a:off x="15303" y="269363"/>
                <a:ext cx="2812566" cy="165862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numCol="1" anchor="ctr">
                <a:spAutoFit/>
              </a:bodyPr>
              <a:lstStyle/>
              <a:p>
                <a:pPr marL="180971" marR="0" lvl="0" indent="-133346" algn="l" defTabSz="457189" rtl="0" eaLnBrk="1" fontAlgn="auto" latinLnBrk="0" hangingPunct="0">
                  <a:lnSpc>
                    <a:spcPct val="90000"/>
                  </a:lnSpc>
                  <a:spcBef>
                    <a:spcPts val="600"/>
                  </a:spcBef>
                  <a:spcAft>
                    <a:spcPts val="0"/>
                  </a:spcAft>
                  <a:buClr>
                    <a:srgbClr val="31489F"/>
                  </a:buClr>
                  <a:buSzPct val="100000"/>
                  <a:buFontTx/>
                  <a:buChar char="•"/>
                  <a:tabLst>
                    <a:tab pos="177800" algn="l"/>
                  </a:tabLst>
                  <a:defRPr sz="1100">
                    <a:solidFill>
                      <a:srgbClr val="231F20"/>
                    </a:solidFill>
                    <a:latin typeface="Gill Sans MT"/>
                    <a:ea typeface="Gill Sans MT"/>
                    <a:cs typeface="Gill Sans MT"/>
                    <a:sym typeface="Gill Sans MT"/>
                  </a:defRPr>
                </a:pPr>
                <a:r>
                  <a:rPr kumimoji="0" sz="1100" b="0" i="0" u="none" strike="noStrike" kern="0" cap="none" spc="0" normalizeH="0" baseline="0" noProof="0">
                    <a:ln>
                      <a:noFill/>
                    </a:ln>
                    <a:solidFill>
                      <a:srgbClr val="231F20"/>
                    </a:solidFill>
                    <a:effectLst/>
                    <a:uLnTx/>
                    <a:uFillTx/>
                    <a:latin typeface="Gill Sans MT"/>
                    <a:sym typeface="Gill Sans MT"/>
                  </a:rPr>
                  <a:t>Central pathologically confirmed MCL with measurable disease </a:t>
                </a:r>
                <a:endParaRPr kumimoji="0" sz="1100" b="0" i="0" u="none" strike="noStrike" kern="0" cap="none" spc="0" normalizeH="0" baseline="0" noProof="0">
                  <a:ln>
                    <a:noFill/>
                  </a:ln>
                  <a:solidFill>
                    <a:srgbClr val="000000"/>
                  </a:solidFill>
                  <a:effectLst/>
                  <a:uLnTx/>
                  <a:uFillTx/>
                  <a:latin typeface="Gill Sans MT"/>
                  <a:sym typeface="Gill Sans MT"/>
                </a:endParaRPr>
              </a:p>
              <a:p>
                <a:pPr marL="180971" marR="0" lvl="0" indent="-133346" algn="l" defTabSz="457189" rtl="0" eaLnBrk="1" fontAlgn="auto" latinLnBrk="0" hangingPunct="0">
                  <a:lnSpc>
                    <a:spcPct val="90000"/>
                  </a:lnSpc>
                  <a:spcBef>
                    <a:spcPts val="600"/>
                  </a:spcBef>
                  <a:spcAft>
                    <a:spcPts val="0"/>
                  </a:spcAft>
                  <a:buClr>
                    <a:srgbClr val="31489F"/>
                  </a:buClr>
                  <a:buSzPct val="100000"/>
                  <a:buFontTx/>
                  <a:buChar char="•"/>
                  <a:tabLst>
                    <a:tab pos="177800" algn="l"/>
                  </a:tabLst>
                  <a:defRPr sz="1100">
                    <a:solidFill>
                      <a:srgbClr val="231F20"/>
                    </a:solidFill>
                    <a:latin typeface="Gill Sans MT"/>
                    <a:ea typeface="Gill Sans MT"/>
                    <a:cs typeface="Gill Sans MT"/>
                    <a:sym typeface="Gill Sans MT"/>
                  </a:defRPr>
                </a:pPr>
                <a:r>
                  <a:rPr kumimoji="0" sz="1100" b="0" i="0" u="none" strike="noStrike" kern="0" cap="none" spc="0" normalizeH="0" baseline="0" noProof="0">
                    <a:ln>
                      <a:noFill/>
                    </a:ln>
                    <a:solidFill>
                      <a:srgbClr val="231F20"/>
                    </a:solidFill>
                    <a:effectLst/>
                    <a:uLnTx/>
                    <a:uFillTx/>
                    <a:latin typeface="Gill Sans MT"/>
                    <a:sym typeface="Gill Sans MT"/>
                  </a:rPr>
                  <a:t>Relapse or failure to achieve at least partial response to last regimen</a:t>
                </a:r>
                <a:endParaRPr kumimoji="0" sz="1100" b="0" i="0" u="none" strike="noStrike" kern="0" cap="none" spc="0" normalizeH="0" baseline="0" noProof="0">
                  <a:ln>
                    <a:noFill/>
                  </a:ln>
                  <a:solidFill>
                    <a:srgbClr val="000000"/>
                  </a:solidFill>
                  <a:effectLst/>
                  <a:uLnTx/>
                  <a:uFillTx/>
                  <a:latin typeface="Gill Sans MT"/>
                  <a:sym typeface="Gill Sans MT"/>
                </a:endParaRPr>
              </a:p>
              <a:p>
                <a:pPr marL="180971" marR="0" lvl="0" indent="-133346" algn="l" defTabSz="457189" rtl="0" eaLnBrk="1" fontAlgn="auto" latinLnBrk="0" hangingPunct="0">
                  <a:lnSpc>
                    <a:spcPct val="90000"/>
                  </a:lnSpc>
                  <a:spcBef>
                    <a:spcPts val="600"/>
                  </a:spcBef>
                  <a:spcAft>
                    <a:spcPts val="0"/>
                  </a:spcAft>
                  <a:buClr>
                    <a:srgbClr val="31489F"/>
                  </a:buClr>
                  <a:buSzPct val="100000"/>
                  <a:buFontTx/>
                  <a:buChar char="•"/>
                  <a:tabLst>
                    <a:tab pos="177800" algn="l"/>
                  </a:tabLst>
                  <a:defRPr sz="1100">
                    <a:solidFill>
                      <a:srgbClr val="231F20"/>
                    </a:solidFill>
                    <a:latin typeface="Gill Sans MT"/>
                    <a:ea typeface="Gill Sans MT"/>
                    <a:cs typeface="Gill Sans MT"/>
                    <a:sym typeface="Gill Sans MT"/>
                  </a:defRPr>
                </a:pPr>
                <a:r>
                  <a:rPr kumimoji="0" sz="1100" b="0" i="0" u="none" strike="noStrike" kern="0" cap="none" spc="0" normalizeH="0" baseline="0" noProof="0">
                    <a:ln>
                      <a:noFill/>
                    </a:ln>
                    <a:solidFill>
                      <a:srgbClr val="231F20"/>
                    </a:solidFill>
                    <a:effectLst/>
                    <a:uLnTx/>
                    <a:uFillTx/>
                    <a:latin typeface="Gill Sans MT"/>
                    <a:sym typeface="Gill Sans MT"/>
                  </a:rPr>
                  <a:t>≥1 but &lt;5 prior lines of therapy</a:t>
                </a:r>
                <a:endParaRPr kumimoji="0" sz="1100" b="0" i="0" u="none" strike="noStrike" kern="0" cap="none" spc="0" normalizeH="0" baseline="0" noProof="0">
                  <a:ln>
                    <a:noFill/>
                  </a:ln>
                  <a:solidFill>
                    <a:srgbClr val="000000"/>
                  </a:solidFill>
                  <a:effectLst/>
                  <a:uLnTx/>
                  <a:uFillTx/>
                  <a:latin typeface="Gill Sans MT"/>
                  <a:sym typeface="Gill Sans MT"/>
                </a:endParaRPr>
              </a:p>
              <a:p>
                <a:pPr marL="180971" marR="0" lvl="0" indent="-133346" algn="l" defTabSz="457189" rtl="0" eaLnBrk="1" fontAlgn="auto" latinLnBrk="0" hangingPunct="0">
                  <a:lnSpc>
                    <a:spcPct val="90000"/>
                  </a:lnSpc>
                  <a:spcBef>
                    <a:spcPts val="600"/>
                  </a:spcBef>
                  <a:spcAft>
                    <a:spcPts val="0"/>
                  </a:spcAft>
                  <a:buClr>
                    <a:srgbClr val="31489F"/>
                  </a:buClr>
                  <a:buSzPct val="100000"/>
                  <a:buFontTx/>
                  <a:buChar char="•"/>
                  <a:tabLst>
                    <a:tab pos="177800" algn="l"/>
                  </a:tabLst>
                  <a:defRPr sz="1100">
                    <a:solidFill>
                      <a:srgbClr val="231F20"/>
                    </a:solidFill>
                    <a:latin typeface="Gill Sans MT"/>
                    <a:ea typeface="Gill Sans MT"/>
                    <a:cs typeface="Gill Sans MT"/>
                    <a:sym typeface="Gill Sans MT"/>
                  </a:defRPr>
                </a:pPr>
                <a:r>
                  <a:rPr kumimoji="0" sz="1100" b="0" i="0" u="none" strike="noStrike" kern="0" cap="none" spc="0" normalizeH="0" baseline="0" noProof="0">
                    <a:ln>
                      <a:noFill/>
                    </a:ln>
                    <a:solidFill>
                      <a:srgbClr val="231F20"/>
                    </a:solidFill>
                    <a:effectLst/>
                    <a:uLnTx/>
                    <a:uFillTx/>
                    <a:latin typeface="Gill Sans MT"/>
                    <a:sym typeface="Gill Sans MT"/>
                  </a:rPr>
                  <a:t>ECOG PS 0–2</a:t>
                </a:r>
                <a:endParaRPr kumimoji="0" sz="1100" b="0" i="0" u="none" strike="noStrike" kern="0" cap="none" spc="0" normalizeH="0" baseline="0" noProof="0">
                  <a:ln>
                    <a:noFill/>
                  </a:ln>
                  <a:solidFill>
                    <a:srgbClr val="000000"/>
                  </a:solidFill>
                  <a:effectLst/>
                  <a:uLnTx/>
                  <a:uFillTx/>
                  <a:latin typeface="Gill Sans MT"/>
                  <a:sym typeface="Gill Sans MT"/>
                </a:endParaRPr>
              </a:p>
              <a:p>
                <a:pPr marL="180971" marR="0" lvl="0" indent="-133346" algn="l" defTabSz="457189" rtl="0" eaLnBrk="1" fontAlgn="auto" latinLnBrk="0" hangingPunct="0">
                  <a:lnSpc>
                    <a:spcPct val="90000"/>
                  </a:lnSpc>
                  <a:spcBef>
                    <a:spcPts val="600"/>
                  </a:spcBef>
                  <a:spcAft>
                    <a:spcPts val="0"/>
                  </a:spcAft>
                  <a:buClr>
                    <a:srgbClr val="31489F"/>
                  </a:buClr>
                  <a:buSzPct val="100000"/>
                  <a:buFontTx/>
                  <a:buChar char="•"/>
                  <a:tabLst>
                    <a:tab pos="177800" algn="l"/>
                  </a:tabLst>
                  <a:defRPr sz="1100">
                    <a:solidFill>
                      <a:srgbClr val="231F20"/>
                    </a:solidFill>
                    <a:latin typeface="Gill Sans MT"/>
                    <a:ea typeface="Gill Sans MT"/>
                    <a:cs typeface="Gill Sans MT"/>
                    <a:sym typeface="Gill Sans MT"/>
                  </a:defRPr>
                </a:pPr>
                <a:r>
                  <a:rPr kumimoji="0" sz="1100" b="0" i="0" u="none" strike="noStrike" kern="0" cap="none" spc="0" normalizeH="0" baseline="0" noProof="0">
                    <a:ln>
                      <a:noFill/>
                    </a:ln>
                    <a:solidFill>
                      <a:srgbClr val="231F20"/>
                    </a:solidFill>
                    <a:effectLst/>
                    <a:uLnTx/>
                    <a:uFillTx/>
                    <a:latin typeface="Gill Sans MT"/>
                    <a:sym typeface="Gill Sans MT"/>
                  </a:rPr>
                  <a:t>An absolute neutrophil count of at least 1x10</a:t>
                </a:r>
                <a:r>
                  <a:rPr kumimoji="0" sz="1100" b="0" i="0" u="none" strike="noStrike" kern="0" cap="none" spc="0" normalizeH="0" baseline="30000" noProof="0">
                    <a:ln>
                      <a:noFill/>
                    </a:ln>
                    <a:solidFill>
                      <a:srgbClr val="231F20"/>
                    </a:solidFill>
                    <a:effectLst/>
                    <a:uLnTx/>
                    <a:uFillTx/>
                    <a:latin typeface="Gill Sans MT"/>
                    <a:sym typeface="Gill Sans MT"/>
                  </a:rPr>
                  <a:t>9</a:t>
                </a:r>
                <a:r>
                  <a:rPr kumimoji="0" sz="1100" b="0" i="0" u="none" strike="noStrike" kern="0" cap="none" spc="0" normalizeH="0" baseline="0" noProof="0">
                    <a:ln>
                      <a:noFill/>
                    </a:ln>
                    <a:solidFill>
                      <a:srgbClr val="231F20"/>
                    </a:solidFill>
                    <a:effectLst/>
                    <a:uLnTx/>
                    <a:uFillTx/>
                    <a:latin typeface="Gill Sans MT"/>
                    <a:sym typeface="Gill Sans MT"/>
                  </a:rPr>
                  <a:t>/L and a platelet count of at least 75x10</a:t>
                </a:r>
                <a:r>
                  <a:rPr kumimoji="0" sz="1100" b="0" i="0" u="none" strike="noStrike" kern="0" cap="none" spc="0" normalizeH="0" baseline="30000" noProof="0">
                    <a:ln>
                      <a:noFill/>
                    </a:ln>
                    <a:solidFill>
                      <a:srgbClr val="231F20"/>
                    </a:solidFill>
                    <a:effectLst/>
                    <a:uLnTx/>
                    <a:uFillTx/>
                    <a:latin typeface="Gill Sans MT"/>
                    <a:sym typeface="Gill Sans MT"/>
                  </a:rPr>
                  <a:t>9</a:t>
                </a:r>
                <a:r>
                  <a:rPr kumimoji="0" sz="1100" b="0" i="0" u="none" strike="noStrike" kern="0" cap="none" spc="0" normalizeH="0" baseline="0" noProof="0">
                    <a:ln>
                      <a:noFill/>
                    </a:ln>
                    <a:solidFill>
                      <a:srgbClr val="231F20"/>
                    </a:solidFill>
                    <a:effectLst/>
                    <a:uLnTx/>
                    <a:uFillTx/>
                    <a:latin typeface="Gill Sans MT"/>
                    <a:sym typeface="Gill Sans MT"/>
                  </a:rPr>
                  <a:t>/L*</a:t>
                </a:r>
              </a:p>
            </p:txBody>
          </p:sp>
        </p:grpSp>
        <p:sp>
          <p:nvSpPr>
            <p:cNvPr id="553" name="Straight Arrow Connector 28"/>
            <p:cNvSpPr/>
            <p:nvPr/>
          </p:nvSpPr>
          <p:spPr>
            <a:xfrm>
              <a:off x="2962080" y="2729555"/>
              <a:ext cx="611563" cy="2"/>
            </a:xfrm>
            <a:prstGeom prst="line">
              <a:avLst/>
            </a:prstGeom>
            <a:noFill/>
            <a:ln w="10473" cap="flat">
              <a:solidFill>
                <a:srgbClr val="231F20"/>
              </a:solidFill>
              <a:prstDash val="solid"/>
              <a:round/>
              <a:tailEnd type="triangle"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
          <p:nvSpPr>
            <p:cNvPr id="554" name="Straight Arrow Connector 29"/>
            <p:cNvSpPr/>
            <p:nvPr/>
          </p:nvSpPr>
          <p:spPr>
            <a:xfrm>
              <a:off x="8968220" y="2729557"/>
              <a:ext cx="594704" cy="1"/>
            </a:xfrm>
            <a:prstGeom prst="line">
              <a:avLst/>
            </a:prstGeom>
            <a:noFill/>
            <a:ln w="10473" cap="flat">
              <a:solidFill>
                <a:srgbClr val="231F20"/>
              </a:solidFill>
              <a:prstDash val="solid"/>
              <a:round/>
              <a:tailEnd type="triangle"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
          <p:nvSpPr>
            <p:cNvPr id="555" name="object 62"/>
            <p:cNvSpPr txBox="1"/>
            <p:nvPr/>
          </p:nvSpPr>
          <p:spPr>
            <a:xfrm>
              <a:off x="9634923" y="2285056"/>
              <a:ext cx="1388475" cy="8890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numCol="1" anchor="ctr">
              <a:spAutoFit/>
            </a:bodyPr>
            <a:lstStyle/>
            <a:p>
              <a:pPr marL="0" marR="0" lvl="0" indent="0" algn="l" defTabSz="457189" rtl="0" eaLnBrk="1" fontAlgn="auto" latinLnBrk="0" hangingPunct="0">
                <a:lnSpc>
                  <a:spcPct val="100000"/>
                </a:lnSpc>
                <a:spcBef>
                  <a:spcPts val="300"/>
                </a:spcBef>
                <a:spcAft>
                  <a:spcPts val="0"/>
                </a:spcAft>
                <a:buClrTx/>
                <a:buSzTx/>
                <a:buFontTx/>
                <a:buNone/>
                <a:tabLst/>
                <a:defRPr sz="1200">
                  <a:solidFill>
                    <a:srgbClr val="333F48"/>
                  </a:solidFill>
                  <a:latin typeface="Gill Sans MT"/>
                  <a:ea typeface="Gill Sans MT"/>
                  <a:cs typeface="Gill Sans MT"/>
                  <a:sym typeface="Gill Sans MT"/>
                </a:defRPr>
              </a:pPr>
              <a:r>
                <a:rPr kumimoji="0" sz="1200" b="0" i="0" u="none" strike="noStrike" kern="0" cap="none" spc="0" normalizeH="0" baseline="0" noProof="0">
                  <a:ln>
                    <a:noFill/>
                  </a:ln>
                  <a:solidFill>
                    <a:srgbClr val="333F48"/>
                  </a:solidFill>
                  <a:effectLst/>
                  <a:uLnTx/>
                  <a:uFillTx/>
                  <a:latin typeface="Gill Sans MT"/>
                  <a:sym typeface="Gill Sans MT"/>
                </a:rPr>
                <a:t>Treatment until unacceptable toxicity, disease progression,</a:t>
              </a:r>
              <a:br>
                <a:rPr kumimoji="0" sz="1200" b="0" i="0" u="none" strike="noStrike" kern="0" cap="none" spc="0" normalizeH="0" baseline="0" noProof="0">
                  <a:ln>
                    <a:noFill/>
                  </a:ln>
                  <a:solidFill>
                    <a:srgbClr val="333F48"/>
                  </a:solidFill>
                  <a:effectLst/>
                  <a:uLnTx/>
                  <a:uFillTx/>
                  <a:latin typeface="Gill Sans MT"/>
                  <a:sym typeface="Gill Sans MT"/>
                </a:rPr>
              </a:br>
              <a:r>
                <a:rPr kumimoji="0" sz="1200" b="0" i="0" u="none" strike="noStrike" kern="0" cap="none" spc="0" normalizeH="0" baseline="0" noProof="0">
                  <a:ln>
                    <a:noFill/>
                  </a:ln>
                  <a:solidFill>
                    <a:srgbClr val="231F20"/>
                  </a:solidFill>
                  <a:effectLst/>
                  <a:uLnTx/>
                  <a:uFillTx/>
                  <a:latin typeface="Gill Sans MT"/>
                  <a:sym typeface="Gill Sans MT"/>
                </a:rPr>
                <a:t>or end of study</a:t>
              </a:r>
            </a:p>
          </p:txBody>
        </p:sp>
        <p:sp>
          <p:nvSpPr>
            <p:cNvPr id="556" name="object 54"/>
            <p:cNvSpPr txBox="1"/>
            <p:nvPr/>
          </p:nvSpPr>
          <p:spPr>
            <a:xfrm>
              <a:off x="3556783" y="1949182"/>
              <a:ext cx="5394578" cy="1778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numCol="1" anchor="t">
              <a:spAutoFit/>
            </a:bodyPr>
            <a:lstStyle>
              <a:lvl1pPr indent="4331" algn="ctr" defTabSz="311893">
                <a:defRPr sz="1200" b="1">
                  <a:solidFill>
                    <a:srgbClr val="231F20"/>
                  </a:solidFill>
                  <a:latin typeface="Gill Sans MT"/>
                  <a:ea typeface="Gill Sans MT"/>
                  <a:cs typeface="Gill Sans MT"/>
                  <a:sym typeface="Gill Sans MT"/>
                </a:defRPr>
              </a:lvl1pPr>
            </a:lstStyle>
            <a:p>
              <a:pPr marL="0" marR="0" lvl="0" indent="4331" algn="ctr" defTabSz="311893"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231F20"/>
                  </a:solidFill>
                  <a:effectLst/>
                  <a:uLnTx/>
                  <a:uFillTx/>
                  <a:latin typeface="Gill Sans MT"/>
                  <a:sym typeface="Gill Sans MT"/>
                </a:rPr>
                <a:t>Up to 3 years</a:t>
              </a:r>
            </a:p>
          </p:txBody>
        </p:sp>
        <p:grpSp>
          <p:nvGrpSpPr>
            <p:cNvPr id="559" name="object 30"/>
            <p:cNvGrpSpPr/>
            <p:nvPr/>
          </p:nvGrpSpPr>
          <p:grpSpPr>
            <a:xfrm>
              <a:off x="3556780" y="1178628"/>
              <a:ext cx="7268670" cy="360002"/>
              <a:chOff x="-1" y="0"/>
              <a:chExt cx="7268668" cy="360000"/>
            </a:xfrm>
          </p:grpSpPr>
          <p:sp>
            <p:nvSpPr>
              <p:cNvPr id="557" name="Shape"/>
              <p:cNvSpPr/>
              <p:nvPr/>
            </p:nvSpPr>
            <p:spPr>
              <a:xfrm>
                <a:off x="-1" y="0"/>
                <a:ext cx="7268668" cy="360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065" y="0"/>
                    </a:lnTo>
                    <a:lnTo>
                      <a:pt x="21600" y="10800"/>
                    </a:lnTo>
                    <a:lnTo>
                      <a:pt x="21065" y="21600"/>
                    </a:lnTo>
                    <a:lnTo>
                      <a:pt x="0" y="21600"/>
                    </a:lnTo>
                    <a:close/>
                  </a:path>
                </a:pathLst>
              </a:custGeom>
              <a:gradFill flip="none" rotWithShape="1">
                <a:gsLst>
                  <a:gs pos="0">
                    <a:srgbClr val="95A4DE"/>
                  </a:gs>
                  <a:gs pos="74000">
                    <a:srgbClr val="A7EA52"/>
                  </a:gs>
                  <a:gs pos="83000">
                    <a:srgbClr val="A7EA52"/>
                  </a:gs>
                  <a:gs pos="100000">
                    <a:srgbClr val="A7EA52"/>
                  </a:gs>
                </a:gsLst>
                <a:lin ang="0" scaled="0"/>
              </a:gradFill>
              <a:ln w="12700" cap="flat">
                <a:noFill/>
                <a:miter lim="400000"/>
              </a:ln>
              <a:effectLst/>
            </p:spPr>
            <p:txBody>
              <a:bodyPr wrap="square" lIns="45719" tIns="45719" rIns="45719" bIns="45719" numCol="1" anchor="ctr">
                <a:noAutofit/>
              </a:bodyPr>
              <a:lstStyle/>
              <a:p>
                <a:pPr marL="0" marR="0" lvl="0" indent="0" algn="l" defTabSz="457189" rtl="0" eaLnBrk="1" fontAlgn="auto" latinLnBrk="0" hangingPunct="0">
                  <a:lnSpc>
                    <a:spcPct val="100000"/>
                  </a:lnSpc>
                  <a:spcBef>
                    <a:spcPts val="0"/>
                  </a:spcBef>
                  <a:spcAft>
                    <a:spcPts val="0"/>
                  </a:spcAft>
                  <a:buClrTx/>
                  <a:buSzTx/>
                  <a:buFontTx/>
                  <a:buNone/>
                  <a:tabLst/>
                  <a:defRPr sz="1400" b="1">
                    <a:solidFill>
                      <a:srgbClr val="FFFFFF"/>
                    </a:solidFill>
                    <a:latin typeface="Gill Sans MT"/>
                    <a:ea typeface="Gill Sans MT"/>
                    <a:cs typeface="Gill Sans MT"/>
                    <a:sym typeface="Gill Sans MT"/>
                  </a:defRPr>
                </a:pPr>
                <a:endParaRPr kumimoji="0" sz="1400" b="1" i="0" u="none" strike="noStrike" kern="0" cap="none" spc="0" normalizeH="0" baseline="0" noProof="0">
                  <a:ln>
                    <a:noFill/>
                  </a:ln>
                  <a:solidFill>
                    <a:srgbClr val="FFFFFF"/>
                  </a:solidFill>
                  <a:effectLst/>
                  <a:uLnTx/>
                  <a:uFillTx/>
                  <a:latin typeface="Gill Sans MT"/>
                  <a:sym typeface="Gill Sans MT"/>
                </a:endParaRPr>
              </a:p>
            </p:txBody>
          </p:sp>
          <p:sp>
            <p:nvSpPr>
              <p:cNvPr id="558" name="Treatment"/>
              <p:cNvSpPr txBox="1"/>
              <p:nvPr/>
            </p:nvSpPr>
            <p:spPr>
              <a:xfrm>
                <a:off x="68579" y="72050"/>
                <a:ext cx="7110087" cy="21590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numCol="1" anchor="ctr">
                <a:spAutoFit/>
              </a:bodyPr>
              <a:lstStyle>
                <a:lvl1pPr defTabSz="457189">
                  <a:defRPr sz="1400" b="1">
                    <a:solidFill>
                      <a:srgbClr val="FFFFFF"/>
                    </a:solidFill>
                    <a:latin typeface="Gill Sans MT"/>
                    <a:ea typeface="Gill Sans MT"/>
                    <a:cs typeface="Gill Sans MT"/>
                    <a:sym typeface="Gill Sans MT"/>
                  </a:defRPr>
                </a:lvl1pPr>
              </a:lstStyle>
              <a:p>
                <a:pPr marL="0" marR="0" lvl="0" indent="0" algn="l" defTabSz="457189" rtl="0" eaLnBrk="1" fontAlgn="auto" latinLnBrk="0" hangingPunct="0">
                  <a:lnSpc>
                    <a:spcPct val="100000"/>
                  </a:lnSpc>
                  <a:spcBef>
                    <a:spcPts val="0"/>
                  </a:spcBef>
                  <a:spcAft>
                    <a:spcPts val="0"/>
                  </a:spcAft>
                  <a:buClrTx/>
                  <a:buSzTx/>
                  <a:buFontTx/>
                  <a:buNone/>
                  <a:tabLst/>
                  <a:defRPr/>
                </a:pPr>
                <a:r>
                  <a:rPr kumimoji="0" sz="1400" b="1" i="0" u="none" strike="noStrike" kern="0" cap="none" spc="0" normalizeH="0" baseline="0" noProof="0">
                    <a:ln>
                      <a:noFill/>
                    </a:ln>
                    <a:solidFill>
                      <a:srgbClr val="FFFFFF"/>
                    </a:solidFill>
                    <a:effectLst/>
                    <a:uLnTx/>
                    <a:uFillTx/>
                    <a:latin typeface="Gill Sans MT"/>
                    <a:sym typeface="Gill Sans MT"/>
                  </a:rPr>
                  <a:t>Treatment</a:t>
                </a:r>
              </a:p>
            </p:txBody>
          </p:sp>
        </p:grpSp>
      </p:grpSp>
      <p:sp>
        <p:nvSpPr>
          <p:cNvPr id="2" name="Slide Number Placeholder 3">
            <a:extLst>
              <a:ext uri="{FF2B5EF4-FFF2-40B4-BE49-F238E27FC236}">
                <a16:creationId xmlns:a16="http://schemas.microsoft.com/office/drawing/2014/main" id="{BABD6545-4FAA-30D7-2840-F2126A5A1497}"/>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97</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Tree>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Footer Placeholder 1"/>
          <p:cNvSpPr txBox="1"/>
          <p:nvPr/>
        </p:nvSpPr>
        <p:spPr>
          <a:xfrm>
            <a:off x="390143" y="6275895"/>
            <a:ext cx="11035701" cy="396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Data cutoff 8 September 2020.</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AE=adverse event, CR=complete response, PD=progressive disease.</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700" b="0" i="0" u="none" strike="noStrike" kern="0" cap="none" spc="0" normalizeH="0" baseline="0" noProof="0">
                <a:ln>
                  <a:noFill/>
                </a:ln>
                <a:solidFill>
                  <a:srgbClr val="262626"/>
                </a:solidFill>
                <a:effectLst/>
                <a:uLnTx/>
                <a:uFillTx/>
                <a:latin typeface="Gill Sans MT"/>
                <a:sym typeface="Gill Sans MT"/>
              </a:rPr>
              <a:t>Song Y et al. Blood. 2022. 139 (21): 3148–3158.This study is registered at ClinicalTrials.gov (NCT03206970).</a:t>
            </a:r>
          </a:p>
        </p:txBody>
      </p:sp>
      <p:sp>
        <p:nvSpPr>
          <p:cNvPr id="565" name="Content Placeholder 14"/>
          <p:cNvSpPr txBox="1">
            <a:spLocks noGrp="1"/>
          </p:cNvSpPr>
          <p:nvPr>
            <p:ph type="body" sz="half" idx="1"/>
          </p:nvPr>
        </p:nvSpPr>
        <p:spPr>
          <a:xfrm>
            <a:off x="344423" y="1381760"/>
            <a:ext cx="4016558" cy="4790440"/>
          </a:xfrm>
          <a:prstGeom prst="rect">
            <a:avLst/>
          </a:prstGeom>
        </p:spPr>
        <p:txBody>
          <a:bodyPr anchor="ctr"/>
          <a:lstStyle/>
          <a:p>
            <a:r>
              <a:t>Median follow-up (range):                  35.3 months (0.3–41.6) </a:t>
            </a:r>
          </a:p>
          <a:p>
            <a:r>
              <a:t>Median duration of exposure (range): 27.6 months (0.2-41.6)</a:t>
            </a:r>
          </a:p>
        </p:txBody>
      </p:sp>
      <p:sp>
        <p:nvSpPr>
          <p:cNvPr id="566" name="Text Placeholder 1"/>
          <p:cNvSpPr>
            <a:spLocks noGrp="1"/>
          </p:cNvSpPr>
          <p:nvPr>
            <p:ph type="body" idx="21"/>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normAutofit lnSpcReduction="10000"/>
          </a:bodyPr>
          <a:lstStyle/>
          <a:p>
            <a:r>
              <a:t>BGB-3111-206</a:t>
            </a:r>
          </a:p>
        </p:txBody>
      </p:sp>
      <p:sp>
        <p:nvSpPr>
          <p:cNvPr id="567" name="Title 1"/>
          <p:cNvSpPr txBox="1">
            <a:spLocks noGrp="1"/>
          </p:cNvSpPr>
          <p:nvPr>
            <p:ph type="title"/>
          </p:nvPr>
        </p:nvSpPr>
        <p:spPr>
          <a:xfrm>
            <a:off x="344422" y="205168"/>
            <a:ext cx="11502002" cy="685801"/>
          </a:xfrm>
          <a:prstGeom prst="rect">
            <a:avLst/>
          </a:prstGeom>
        </p:spPr>
        <p:txBody>
          <a:bodyPr/>
          <a:lstStyle>
            <a:lvl1pPr>
              <a:defRPr spc="100"/>
            </a:lvl1pPr>
          </a:lstStyle>
          <a:p>
            <a:r>
              <a:t>Exposure and Patient Disposition</a:t>
            </a:r>
          </a:p>
        </p:txBody>
      </p:sp>
      <p:grpSp>
        <p:nvGrpSpPr>
          <p:cNvPr id="579" name="Group 26"/>
          <p:cNvGrpSpPr/>
          <p:nvPr/>
        </p:nvGrpSpPr>
        <p:grpSpPr>
          <a:xfrm>
            <a:off x="4669532" y="1619528"/>
            <a:ext cx="6059265" cy="3894059"/>
            <a:chOff x="0" y="0"/>
            <a:chExt cx="6059263" cy="3894056"/>
          </a:xfrm>
        </p:grpSpPr>
        <p:grpSp>
          <p:nvGrpSpPr>
            <p:cNvPr id="570" name="Rounded Rectangle 3"/>
            <p:cNvGrpSpPr/>
            <p:nvPr/>
          </p:nvGrpSpPr>
          <p:grpSpPr>
            <a:xfrm>
              <a:off x="2799355" y="1138901"/>
              <a:ext cx="3259908" cy="1641724"/>
              <a:chOff x="0" y="0"/>
              <a:chExt cx="3259907" cy="1641722"/>
            </a:xfrm>
          </p:grpSpPr>
          <p:sp>
            <p:nvSpPr>
              <p:cNvPr id="568" name="Rounded Rectangle"/>
              <p:cNvSpPr/>
              <p:nvPr/>
            </p:nvSpPr>
            <p:spPr>
              <a:xfrm>
                <a:off x="0" y="0"/>
                <a:ext cx="3259907" cy="1641722"/>
              </a:xfrm>
              <a:prstGeom prst="roundRect">
                <a:avLst>
                  <a:gd name="adj" fmla="val 16667"/>
                </a:avLst>
              </a:prstGeom>
              <a:solidFill>
                <a:srgbClr val="5ECCF3"/>
              </a:solidFill>
              <a:ln w="12700" cap="flat">
                <a:noFill/>
                <a:miter lim="400000"/>
              </a:ln>
              <a:effectLst/>
            </p:spPr>
            <p:txBody>
              <a:bodyPr wrap="square" lIns="45719" tIns="45719" rIns="45719" bIns="45719"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latin typeface="Gill Sans MT"/>
                    <a:ea typeface="Gill Sans MT"/>
                    <a:cs typeface="Gill Sans MT"/>
                    <a:sym typeface="Gill Sans MT"/>
                  </a:defRPr>
                </a:pPr>
                <a:endParaRPr kumimoji="0" sz="1800" b="0" i="0" u="none" strike="noStrike" kern="0" cap="none" spc="0" normalizeH="0" baseline="0" noProof="0">
                  <a:ln>
                    <a:noFill/>
                  </a:ln>
                  <a:solidFill>
                    <a:srgbClr val="FFFFFF"/>
                  </a:solidFill>
                  <a:effectLst/>
                  <a:uLnTx/>
                  <a:uFillTx/>
                  <a:latin typeface="Gill Sans MT"/>
                  <a:sym typeface="Gill Sans MT"/>
                </a:endParaRPr>
              </a:p>
            </p:txBody>
          </p:sp>
          <p:sp>
            <p:nvSpPr>
              <p:cNvPr id="569" name="Off-Treatment…"/>
              <p:cNvSpPr txBox="1"/>
              <p:nvPr/>
            </p:nvSpPr>
            <p:spPr>
              <a:xfrm>
                <a:off x="125861" y="66848"/>
                <a:ext cx="3008184" cy="150802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FFFF"/>
                    </a:solidFill>
                  </a:defRPr>
                </a:pPr>
                <a:r>
                  <a:rPr kumimoji="0" sz="1400" b="1" i="0" u="none" strike="noStrike" kern="0" cap="none" spc="0" normalizeH="0" baseline="0" noProof="0">
                    <a:ln>
                      <a:noFill/>
                    </a:ln>
                    <a:solidFill>
                      <a:srgbClr val="FFFFFF"/>
                    </a:solidFill>
                    <a:effectLst/>
                    <a:uLnTx/>
                    <a:uFillTx/>
                    <a:latin typeface="Arial"/>
                    <a:cs typeface="Arial"/>
                    <a:sym typeface="Arial"/>
                  </a:rPr>
                  <a:t>Off-Treatment</a:t>
                </a:r>
                <a:endParaRPr kumimoji="0" sz="1400" b="1" i="0" u="none" strike="noStrike" kern="0" cap="none" spc="0" normalizeH="0" baseline="0" noProof="0">
                  <a:ln>
                    <a:noFill/>
                  </a:ln>
                  <a:solidFill>
                    <a:srgbClr val="FFFFFF"/>
                  </a:solidFill>
                  <a:effectLst/>
                  <a:uLnTx/>
                  <a:uFillTx/>
                  <a:latin typeface="Gill Sans MT"/>
                  <a:ea typeface="Gill Sans MT"/>
                  <a:cs typeface="Gill Sans MT"/>
                  <a:sym typeface="Gill Sans MT"/>
                </a:endParaRPr>
              </a:p>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FFFF"/>
                    </a:solidFill>
                  </a:defRPr>
                </a:pPr>
                <a:r>
                  <a:rPr kumimoji="0" sz="1400" b="1" i="0" u="none" strike="noStrike" kern="0" cap="none" spc="0" normalizeH="0" baseline="0" noProof="0">
                    <a:ln>
                      <a:noFill/>
                    </a:ln>
                    <a:solidFill>
                      <a:srgbClr val="FFFFFF"/>
                    </a:solidFill>
                    <a:effectLst/>
                    <a:uLnTx/>
                    <a:uFillTx/>
                    <a:latin typeface="Arial"/>
                    <a:cs typeface="Arial"/>
                    <a:sym typeface="Arial"/>
                  </a:rPr>
                  <a:t>n=47 (54.7%)</a:t>
                </a:r>
                <a:br>
                  <a:rPr kumimoji="0" sz="1400" b="1" i="0" u="none" strike="noStrike" kern="0" cap="none" spc="0" normalizeH="0" baseline="0" noProof="0">
                    <a:ln>
                      <a:noFill/>
                    </a:ln>
                    <a:solidFill>
                      <a:srgbClr val="FFFFFF"/>
                    </a:solidFill>
                    <a:effectLst/>
                    <a:uLnTx/>
                    <a:uFillTx/>
                    <a:latin typeface="Arial"/>
                    <a:cs typeface="Arial"/>
                    <a:sym typeface="Arial"/>
                  </a:rPr>
                </a:br>
                <a:r>
                  <a:rPr kumimoji="0" sz="1400" b="1" i="0" u="none" strike="noStrike" kern="0" cap="none" spc="0" normalizeH="0" baseline="0" noProof="0">
                    <a:ln>
                      <a:noFill/>
                    </a:ln>
                    <a:solidFill>
                      <a:srgbClr val="FFFFFF"/>
                    </a:solidFill>
                    <a:effectLst/>
                    <a:uLnTx/>
                    <a:uFillTx/>
                    <a:latin typeface="Arial"/>
                    <a:cs typeface="Arial"/>
                    <a:sym typeface="Arial"/>
                  </a:rPr>
                  <a:t>n=37 PD (43.0%)</a:t>
                </a:r>
                <a:br>
                  <a:rPr kumimoji="0" sz="1400" b="1" i="0" u="none" strike="noStrike" kern="0" cap="none" spc="0" normalizeH="0" baseline="0" noProof="0">
                    <a:ln>
                      <a:noFill/>
                    </a:ln>
                    <a:solidFill>
                      <a:srgbClr val="FFFFFF"/>
                    </a:solidFill>
                    <a:effectLst/>
                    <a:uLnTx/>
                    <a:uFillTx/>
                    <a:latin typeface="Arial"/>
                    <a:cs typeface="Arial"/>
                    <a:sym typeface="Arial"/>
                  </a:rPr>
                </a:br>
                <a:r>
                  <a:rPr kumimoji="0" sz="1400" b="1" i="0" u="none" strike="noStrike" kern="0" cap="none" spc="0" normalizeH="0" baseline="0" noProof="0">
                    <a:ln>
                      <a:noFill/>
                    </a:ln>
                    <a:solidFill>
                      <a:srgbClr val="FFFFFF"/>
                    </a:solidFill>
                    <a:effectLst/>
                    <a:uLnTx/>
                    <a:uFillTx/>
                    <a:latin typeface="Arial"/>
                    <a:cs typeface="Arial"/>
                    <a:sym typeface="Arial"/>
                  </a:rPr>
                  <a:t>n=8 AE (9.3%)</a:t>
                </a:r>
                <a:br>
                  <a:rPr kumimoji="0" sz="1400" b="1" i="0" u="none" strike="noStrike" kern="0" cap="none" spc="0" normalizeH="0" baseline="0" noProof="0">
                    <a:ln>
                      <a:noFill/>
                    </a:ln>
                    <a:solidFill>
                      <a:srgbClr val="FFFFFF"/>
                    </a:solidFill>
                    <a:effectLst/>
                    <a:uLnTx/>
                    <a:uFillTx/>
                    <a:latin typeface="Arial"/>
                    <a:cs typeface="Arial"/>
                    <a:sym typeface="Arial"/>
                  </a:rPr>
                </a:br>
                <a:r>
                  <a:rPr kumimoji="0" sz="1400" b="1" i="0" u="none" strike="noStrike" kern="0" cap="none" spc="0" normalizeH="0" baseline="0" noProof="0">
                    <a:ln>
                      <a:noFill/>
                    </a:ln>
                    <a:solidFill>
                      <a:srgbClr val="FFFFFF"/>
                    </a:solidFill>
                    <a:effectLst/>
                    <a:uLnTx/>
                    <a:uFillTx/>
                    <a:latin typeface="Arial"/>
                    <a:cs typeface="Arial"/>
                    <a:sym typeface="Arial"/>
                  </a:rPr>
                  <a:t>n=1 physician’s discretion (1.2%) </a:t>
                </a:r>
                <a:endParaRPr kumimoji="0" sz="1400" b="1" i="0" u="none" strike="noStrike" kern="0" cap="none" spc="0" normalizeH="0" baseline="0" noProof="0">
                  <a:ln>
                    <a:noFill/>
                  </a:ln>
                  <a:solidFill>
                    <a:srgbClr val="FFFFFF"/>
                  </a:solidFill>
                  <a:effectLst/>
                  <a:uLnTx/>
                  <a:uFillTx/>
                  <a:latin typeface="Gill Sans MT"/>
                  <a:ea typeface="Gill Sans MT"/>
                  <a:cs typeface="Gill Sans MT"/>
                  <a:sym typeface="Gill Sans MT"/>
                </a:endParaRPr>
              </a:p>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FFFF"/>
                    </a:solidFill>
                  </a:defRPr>
                </a:pPr>
                <a:r>
                  <a:rPr kumimoji="0" sz="1400" b="1" i="0" u="none" strike="noStrike" kern="0" cap="none" spc="0" normalizeH="0" baseline="0" noProof="0">
                    <a:ln>
                      <a:noFill/>
                    </a:ln>
                    <a:solidFill>
                      <a:srgbClr val="FFFFFF"/>
                    </a:solidFill>
                    <a:effectLst/>
                    <a:uLnTx/>
                    <a:uFillTx/>
                    <a:latin typeface="Arial"/>
                    <a:cs typeface="Arial"/>
                    <a:sym typeface="Arial"/>
                  </a:rPr>
                  <a:t>n=1 withdrawal by patient after achieving CR (1.2%)</a:t>
                </a:r>
              </a:p>
            </p:txBody>
          </p:sp>
        </p:grpSp>
        <p:grpSp>
          <p:nvGrpSpPr>
            <p:cNvPr id="573" name="Rounded Rectangle 11"/>
            <p:cNvGrpSpPr/>
            <p:nvPr/>
          </p:nvGrpSpPr>
          <p:grpSpPr>
            <a:xfrm>
              <a:off x="0" y="0"/>
              <a:ext cx="2909269" cy="896700"/>
              <a:chOff x="0" y="0"/>
              <a:chExt cx="2909267" cy="896698"/>
            </a:xfrm>
          </p:grpSpPr>
          <p:sp>
            <p:nvSpPr>
              <p:cNvPr id="571" name="Rounded Rectangle"/>
              <p:cNvSpPr/>
              <p:nvPr/>
            </p:nvSpPr>
            <p:spPr>
              <a:xfrm>
                <a:off x="0" y="0"/>
                <a:ext cx="2909267" cy="896698"/>
              </a:xfrm>
              <a:prstGeom prst="roundRect">
                <a:avLst>
                  <a:gd name="adj" fmla="val 16667"/>
                </a:avLst>
              </a:prstGeom>
              <a:solidFill>
                <a:srgbClr val="4E67C8"/>
              </a:solidFill>
              <a:ln w="12700" cap="flat">
                <a:noFill/>
                <a:miter lim="400000"/>
              </a:ln>
              <a:effectLst/>
            </p:spPr>
            <p:txBody>
              <a:bodyPr wrap="square" lIns="45719" tIns="45719" rIns="45719" bIns="45719"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latin typeface="Gill Sans MT"/>
                    <a:ea typeface="Gill Sans MT"/>
                    <a:cs typeface="Gill Sans MT"/>
                    <a:sym typeface="Gill Sans MT"/>
                  </a:defRPr>
                </a:pPr>
                <a:endParaRPr kumimoji="0" sz="1800" b="0" i="0" u="none" strike="noStrike" kern="0" cap="none" spc="0" normalizeH="0" baseline="0" noProof="0">
                  <a:ln>
                    <a:noFill/>
                  </a:ln>
                  <a:solidFill>
                    <a:srgbClr val="FFFFFF"/>
                  </a:solidFill>
                  <a:effectLst/>
                  <a:uLnTx/>
                  <a:uFillTx/>
                  <a:latin typeface="Gill Sans MT"/>
                  <a:sym typeface="Gill Sans MT"/>
                </a:endParaRPr>
              </a:p>
            </p:txBody>
          </p:sp>
          <p:sp>
            <p:nvSpPr>
              <p:cNvPr id="572" name="Enrolled/Safety Population…"/>
              <p:cNvSpPr txBox="1"/>
              <p:nvPr/>
            </p:nvSpPr>
            <p:spPr>
              <a:xfrm>
                <a:off x="89493" y="100737"/>
                <a:ext cx="2730282" cy="69522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FFFF"/>
                    </a:solidFill>
                  </a:defRPr>
                </a:pPr>
                <a:r>
                  <a:rPr kumimoji="0" sz="1400" b="1" i="0" u="none" strike="noStrike" kern="0" cap="none" spc="0" normalizeH="0" baseline="0" noProof="0">
                    <a:ln>
                      <a:noFill/>
                    </a:ln>
                    <a:solidFill>
                      <a:srgbClr val="FFFFFF"/>
                    </a:solidFill>
                    <a:effectLst/>
                    <a:uLnTx/>
                    <a:uFillTx/>
                    <a:latin typeface="Arial"/>
                    <a:cs typeface="Arial"/>
                    <a:sym typeface="Arial"/>
                  </a:rPr>
                  <a:t>Enrolled/Safety</a:t>
                </a:r>
                <a:br>
                  <a:rPr kumimoji="0" sz="1400" b="1" i="0" u="none" strike="noStrike" kern="0" cap="none" spc="0" normalizeH="0" baseline="0" noProof="0">
                    <a:ln>
                      <a:noFill/>
                    </a:ln>
                    <a:solidFill>
                      <a:srgbClr val="FFFFFF"/>
                    </a:solidFill>
                    <a:effectLst/>
                    <a:uLnTx/>
                    <a:uFillTx/>
                    <a:latin typeface="Arial"/>
                    <a:cs typeface="Arial"/>
                    <a:sym typeface="Arial"/>
                  </a:rPr>
                </a:br>
                <a:r>
                  <a:rPr kumimoji="0" sz="1400" b="1" i="0" u="none" strike="noStrike" kern="0" cap="none" spc="0" normalizeH="0" baseline="0" noProof="0">
                    <a:ln>
                      <a:noFill/>
                    </a:ln>
                    <a:solidFill>
                      <a:srgbClr val="FFFFFF"/>
                    </a:solidFill>
                    <a:effectLst/>
                    <a:uLnTx/>
                    <a:uFillTx/>
                    <a:latin typeface="Arial"/>
                    <a:cs typeface="Arial"/>
                    <a:sym typeface="Arial"/>
                  </a:rPr>
                  <a:t>Population</a:t>
                </a:r>
                <a:endParaRPr kumimoji="0" sz="1400" b="1" i="0" u="none" strike="noStrike" kern="0" cap="none" spc="0" normalizeH="0" baseline="0" noProof="0">
                  <a:ln>
                    <a:noFill/>
                  </a:ln>
                  <a:solidFill>
                    <a:srgbClr val="FFFFFF"/>
                  </a:solidFill>
                  <a:effectLst/>
                  <a:uLnTx/>
                  <a:uFillTx/>
                  <a:latin typeface="Gill Sans MT"/>
                  <a:ea typeface="Gill Sans MT"/>
                  <a:cs typeface="Gill Sans MT"/>
                  <a:sym typeface="Gill Sans MT"/>
                </a:endParaRPr>
              </a:p>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FFFF"/>
                    </a:solidFill>
                  </a:defRPr>
                </a:pPr>
                <a:r>
                  <a:rPr kumimoji="0" sz="1400" b="1" i="0" u="none" strike="noStrike" kern="0" cap="none" spc="0" normalizeH="0" baseline="0" noProof="0">
                    <a:ln>
                      <a:noFill/>
                    </a:ln>
                    <a:solidFill>
                      <a:srgbClr val="FFFFFF"/>
                    </a:solidFill>
                    <a:effectLst/>
                    <a:uLnTx/>
                    <a:uFillTx/>
                    <a:latin typeface="Arial"/>
                    <a:cs typeface="Arial"/>
                    <a:sym typeface="Arial"/>
                  </a:rPr>
                  <a:t>N=86</a:t>
                </a:r>
              </a:p>
            </p:txBody>
          </p:sp>
        </p:grpSp>
        <p:grpSp>
          <p:nvGrpSpPr>
            <p:cNvPr id="576" name="Rounded Rectangle 12"/>
            <p:cNvGrpSpPr/>
            <p:nvPr/>
          </p:nvGrpSpPr>
          <p:grpSpPr>
            <a:xfrm>
              <a:off x="0" y="2997356"/>
              <a:ext cx="2909269" cy="896700"/>
              <a:chOff x="0" y="0"/>
              <a:chExt cx="2909267" cy="896698"/>
            </a:xfrm>
          </p:grpSpPr>
          <p:sp>
            <p:nvSpPr>
              <p:cNvPr id="574" name="Rounded Rectangle"/>
              <p:cNvSpPr/>
              <p:nvPr/>
            </p:nvSpPr>
            <p:spPr>
              <a:xfrm>
                <a:off x="0" y="0"/>
                <a:ext cx="2909267" cy="896698"/>
              </a:xfrm>
              <a:prstGeom prst="roundRect">
                <a:avLst>
                  <a:gd name="adj" fmla="val 16667"/>
                </a:avLst>
              </a:prstGeom>
              <a:solidFill>
                <a:srgbClr val="4E67C8"/>
              </a:solidFill>
              <a:ln w="12700" cap="flat">
                <a:noFill/>
                <a:miter lim="400000"/>
              </a:ln>
              <a:effectLst/>
            </p:spPr>
            <p:txBody>
              <a:bodyPr wrap="square" lIns="45719" tIns="45719" rIns="45719" bIns="45719"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latin typeface="Gill Sans MT"/>
                    <a:ea typeface="Gill Sans MT"/>
                    <a:cs typeface="Gill Sans MT"/>
                    <a:sym typeface="Gill Sans MT"/>
                  </a:defRPr>
                </a:pPr>
                <a:endParaRPr kumimoji="0" sz="1800" b="0" i="0" u="none" strike="noStrike" kern="0" cap="none" spc="0" normalizeH="0" baseline="0" noProof="0">
                  <a:ln>
                    <a:noFill/>
                  </a:ln>
                  <a:solidFill>
                    <a:srgbClr val="FFFFFF"/>
                  </a:solidFill>
                  <a:effectLst/>
                  <a:uLnTx/>
                  <a:uFillTx/>
                  <a:latin typeface="Gill Sans MT"/>
                  <a:sym typeface="Gill Sans MT"/>
                </a:endParaRPr>
              </a:p>
            </p:txBody>
          </p:sp>
          <p:sp>
            <p:nvSpPr>
              <p:cNvPr id="575" name="On-Study Treatment n=39 (45.3%)"/>
              <p:cNvSpPr txBox="1"/>
              <p:nvPr/>
            </p:nvSpPr>
            <p:spPr>
              <a:xfrm>
                <a:off x="89493" y="202337"/>
                <a:ext cx="2730282" cy="49202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tIns="45719" rIns="45719" bIns="45719" numCol="1"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400" b="1">
                    <a:solidFill>
                      <a:srgbClr val="FFFFFF"/>
                    </a:solidFill>
                  </a:defRPr>
                </a:pPr>
                <a:r>
                  <a:rPr kumimoji="0" sz="1400" b="1" i="0" u="none" strike="noStrike" kern="0" cap="none" spc="0" normalizeH="0" baseline="0" noProof="0">
                    <a:ln>
                      <a:noFill/>
                    </a:ln>
                    <a:solidFill>
                      <a:srgbClr val="FFFFFF"/>
                    </a:solidFill>
                    <a:effectLst/>
                    <a:uLnTx/>
                    <a:uFillTx/>
                    <a:latin typeface="Arial"/>
                    <a:cs typeface="Arial"/>
                    <a:sym typeface="Arial"/>
                  </a:rPr>
                  <a:t>On-Study Treatment</a:t>
                </a:r>
                <a:br>
                  <a:rPr kumimoji="0" sz="1400" b="1" i="0" u="none" strike="noStrike" kern="0" cap="none" spc="0" normalizeH="0" baseline="0" noProof="0">
                    <a:ln>
                      <a:noFill/>
                    </a:ln>
                    <a:solidFill>
                      <a:srgbClr val="FFFFFF"/>
                    </a:solidFill>
                    <a:effectLst/>
                    <a:uLnTx/>
                    <a:uFillTx/>
                    <a:latin typeface="Arial"/>
                    <a:cs typeface="Arial"/>
                    <a:sym typeface="Arial"/>
                  </a:rPr>
                </a:br>
                <a:r>
                  <a:rPr kumimoji="0" sz="1400" b="1" i="0" u="none" strike="noStrike" kern="0" cap="none" spc="0" normalizeH="0" baseline="0" noProof="0">
                    <a:ln>
                      <a:noFill/>
                    </a:ln>
                    <a:solidFill>
                      <a:srgbClr val="FFFFFF"/>
                    </a:solidFill>
                    <a:effectLst/>
                    <a:uLnTx/>
                    <a:uFillTx/>
                    <a:latin typeface="Arial"/>
                    <a:cs typeface="Arial"/>
                    <a:sym typeface="Arial"/>
                  </a:rPr>
                  <a:t>n=39 (45.3%)</a:t>
                </a:r>
              </a:p>
            </p:txBody>
          </p:sp>
        </p:grpSp>
        <p:sp>
          <p:nvSpPr>
            <p:cNvPr id="577" name="Connector: Elbow 10"/>
            <p:cNvSpPr/>
            <p:nvPr/>
          </p:nvSpPr>
          <p:spPr>
            <a:xfrm rot="16200000" flipH="1">
              <a:off x="1595462" y="755869"/>
              <a:ext cx="1063066" cy="13447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19050" cap="flat">
              <a:solidFill>
                <a:srgbClr val="000000"/>
              </a:solidFill>
              <a:prstDash val="solid"/>
              <a:miter lim="800000"/>
              <a:tailEnd type="triangle" w="med" len="med"/>
            </a:ln>
            <a:effectLst/>
          </p:spPr>
          <p:txBody>
            <a:bodyPr wrap="square" lIns="45719" tIns="45719" rIns="45719" bIns="4571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D9D8D6"/>
                </a:solidFill>
                <a:effectLst/>
                <a:uLnTx/>
                <a:uFillTx/>
                <a:latin typeface="Arial"/>
                <a:cs typeface="Arial"/>
                <a:sym typeface="Arial"/>
              </a:endParaRPr>
            </a:p>
          </p:txBody>
        </p:sp>
        <p:sp>
          <p:nvSpPr>
            <p:cNvPr id="578" name="Straight Arrow Connector 21"/>
            <p:cNvSpPr/>
            <p:nvPr/>
          </p:nvSpPr>
          <p:spPr>
            <a:xfrm flipH="1">
              <a:off x="1454634" y="896698"/>
              <a:ext cx="1" cy="2100659"/>
            </a:xfrm>
            <a:prstGeom prst="line">
              <a:avLst/>
            </a:prstGeom>
            <a:noFill/>
            <a:ln w="19050" cap="flat">
              <a:solidFill>
                <a:srgbClr val="000000"/>
              </a:solidFill>
              <a:prstDash val="solid"/>
              <a:miter lim="800000"/>
              <a:tailEnd type="triangle"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D9D8D6"/>
                </a:solidFill>
                <a:effectLst/>
                <a:uLnTx/>
                <a:uFillTx/>
                <a:latin typeface="Arial"/>
                <a:cs typeface="Arial"/>
                <a:sym typeface="Arial"/>
              </a:endParaRPr>
            </a:p>
          </p:txBody>
        </p:sp>
      </p:grpSp>
      <p:sp>
        <p:nvSpPr>
          <p:cNvPr id="2" name="Slide Number Placeholder 3">
            <a:extLst>
              <a:ext uri="{FF2B5EF4-FFF2-40B4-BE49-F238E27FC236}">
                <a16:creationId xmlns:a16="http://schemas.microsoft.com/office/drawing/2014/main" id="{3D2AE275-83A9-66A3-56C1-EAA01706945C}"/>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98</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Tree>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Text Placeholder 18"/>
          <p:cNvSpPr txBox="1">
            <a:spLocks noGrp="1"/>
          </p:cNvSpPr>
          <p:nvPr>
            <p:ph type="body" sz="quarter" idx="1"/>
          </p:nvPr>
        </p:nvSpPr>
        <p:spPr>
          <a:xfrm>
            <a:off x="344423" y="927699"/>
            <a:ext cx="11501967" cy="349201"/>
          </a:xfrm>
          <a:prstGeom prst="rect">
            <a:avLst/>
          </a:prstGeom>
        </p:spPr>
        <p:txBody>
          <a:bodyPr>
            <a:normAutofit lnSpcReduction="10000"/>
          </a:bodyPr>
          <a:lstStyle>
            <a:lvl1pPr defTabSz="1182536">
              <a:spcBef>
                <a:spcPts val="800"/>
              </a:spcBef>
              <a:defRPr sz="1746"/>
            </a:lvl1pPr>
          </a:lstStyle>
          <a:p>
            <a:r>
              <a:t>BGB-3111-206</a:t>
            </a:r>
          </a:p>
        </p:txBody>
      </p:sp>
      <p:sp>
        <p:nvSpPr>
          <p:cNvPr id="584" name="Title 1"/>
          <p:cNvSpPr txBox="1">
            <a:spLocks noGrp="1"/>
          </p:cNvSpPr>
          <p:nvPr>
            <p:ph type="title"/>
          </p:nvPr>
        </p:nvSpPr>
        <p:spPr>
          <a:xfrm>
            <a:off x="344423" y="205168"/>
            <a:ext cx="11503154" cy="685801"/>
          </a:xfrm>
          <a:prstGeom prst="rect">
            <a:avLst/>
          </a:prstGeom>
        </p:spPr>
        <p:txBody>
          <a:bodyPr/>
          <a:lstStyle>
            <a:lvl1pPr>
              <a:defRPr spc="100"/>
            </a:lvl1pPr>
          </a:lstStyle>
          <a:p>
            <a:r>
              <a:t>Patient and Disease Characteristics</a:t>
            </a:r>
          </a:p>
        </p:txBody>
      </p:sp>
      <p:graphicFrame>
        <p:nvGraphicFramePr>
          <p:cNvPr id="585" name="Table 19"/>
          <p:cNvGraphicFramePr/>
          <p:nvPr/>
        </p:nvGraphicFramePr>
        <p:xfrm>
          <a:off x="344424" y="1238651"/>
          <a:ext cx="5156200" cy="5252466"/>
        </p:xfrm>
        <a:graphic>
          <a:graphicData uri="http://schemas.openxmlformats.org/drawingml/2006/table">
            <a:tbl>
              <a:tblPr firstRow="1" bandRow="1"/>
              <a:tblGrid>
                <a:gridCol w="3848100">
                  <a:extLst>
                    <a:ext uri="{9D8B030D-6E8A-4147-A177-3AD203B41FA5}">
                      <a16:colId xmlns:a16="http://schemas.microsoft.com/office/drawing/2014/main" val="20000"/>
                    </a:ext>
                  </a:extLst>
                </a:gridCol>
                <a:gridCol w="1308100">
                  <a:extLst>
                    <a:ext uri="{9D8B030D-6E8A-4147-A177-3AD203B41FA5}">
                      <a16:colId xmlns:a16="http://schemas.microsoft.com/office/drawing/2014/main" val="20001"/>
                    </a:ext>
                  </a:extLst>
                </a:gridCol>
              </a:tblGrid>
              <a:tr h="228855">
                <a:tc>
                  <a:txBody>
                    <a:bodyPr/>
                    <a:lstStyle/>
                    <a:p>
                      <a:pPr algn="l" defTabSz="1219109">
                        <a:defRPr sz="1800" b="0">
                          <a:solidFill>
                            <a:srgbClr val="000000"/>
                          </a:solidFill>
                        </a:defRPr>
                      </a:pPr>
                      <a:r>
                        <a:rPr sz="1200" b="1">
                          <a:solidFill>
                            <a:srgbClr val="FFFFFF"/>
                          </a:solidFill>
                          <a:latin typeface="Gill Sans MT"/>
                          <a:ea typeface="Gill Sans MT"/>
                          <a:cs typeface="Gill Sans MT"/>
                          <a:sym typeface="Gill Sans MT"/>
                        </a:rPr>
                        <a:t>Characteristic</a:t>
                      </a:r>
                    </a:p>
                  </a:txBody>
                  <a:tcPr marL="27432" marR="27432" marT="27432" marB="27432"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0000"/>
                    </a:solidFill>
                  </a:tcPr>
                </a:tc>
                <a:tc>
                  <a:txBody>
                    <a:bodyPr/>
                    <a:lstStyle/>
                    <a:p>
                      <a:pPr defTabSz="1219109">
                        <a:defRPr sz="1800" b="0">
                          <a:solidFill>
                            <a:srgbClr val="000000"/>
                          </a:solidFill>
                        </a:defRPr>
                      </a:pPr>
                      <a:r>
                        <a:rPr sz="1200" b="1">
                          <a:solidFill>
                            <a:srgbClr val="FFFFFF"/>
                          </a:solidFill>
                          <a:latin typeface="Gill Sans MT"/>
                          <a:ea typeface="Gill Sans MT"/>
                          <a:cs typeface="Gill Sans MT"/>
                          <a:sym typeface="Gill Sans MT"/>
                        </a:rPr>
                        <a:t>Total (N=86)</a:t>
                      </a:r>
                    </a:p>
                  </a:txBody>
                  <a:tcPr marL="9525" marR="9525" marT="9525" marB="9525"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0000"/>
                    </a:solidFill>
                  </a:tcPr>
                </a:tc>
                <a:extLst>
                  <a:ext uri="{0D108BD9-81ED-4DB2-BD59-A6C34878D82A}">
                    <a16:rowId xmlns:a16="http://schemas.microsoft.com/office/drawing/2014/main" val="10000"/>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Age</a:t>
                      </a:r>
                    </a:p>
                  </a:txBody>
                  <a:tcPr marL="27432" marR="27432" marT="27432" marB="27432"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ACA"/>
                    </a:solidFill>
                  </a:tcPr>
                </a:tc>
                <a:tc>
                  <a:txBody>
                    <a:bodyPr/>
                    <a:lstStyle/>
                    <a:p>
                      <a:pPr algn="l" defTabSz="1219109">
                        <a:defRPr sz="2400">
                          <a:solidFill>
                            <a:srgbClr val="000000"/>
                          </a:solidFill>
                          <a:latin typeface="Gill Sans MT"/>
                          <a:ea typeface="Gill Sans MT"/>
                          <a:cs typeface="Gill Sans MT"/>
                          <a:sym typeface="Gill Sans MT"/>
                        </a:defRPr>
                      </a:pPr>
                      <a:endParaRPr/>
                    </a:p>
                  </a:txBody>
                  <a:tcPr marL="9525" marR="9525" marT="9525" marB="9525"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ACA"/>
                    </a:solidFill>
                  </a:tcPr>
                </a:tc>
                <a:extLst>
                  <a:ext uri="{0D108BD9-81ED-4DB2-BD59-A6C34878D82A}">
                    <a16:rowId xmlns:a16="http://schemas.microsoft.com/office/drawing/2014/main" val="10001"/>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Median (range), years</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1219109">
                        <a:defRPr sz="1800">
                          <a:solidFill>
                            <a:srgbClr val="000000"/>
                          </a:solidFill>
                        </a:defRPr>
                      </a:pPr>
                      <a:r>
                        <a:rPr sz="1200">
                          <a:latin typeface="Gill Sans MT"/>
                          <a:ea typeface="Gill Sans MT"/>
                          <a:cs typeface="Gill Sans MT"/>
                          <a:sym typeface="Gill Sans MT"/>
                        </a:rPr>
                        <a:t>61 (34–75)</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02"/>
                  </a:ext>
                </a:extLst>
              </a:tr>
              <a:tr h="228855">
                <a:tc>
                  <a:txBody>
                    <a:bodyPr/>
                    <a:lstStyle/>
                    <a:p>
                      <a:pPr algn="l" defTabSz="685782">
                        <a:defRPr sz="1800">
                          <a:solidFill>
                            <a:srgbClr val="000000"/>
                          </a:solidFill>
                        </a:defRPr>
                      </a:pPr>
                      <a:r>
                        <a:rPr sz="1200">
                          <a:latin typeface="Gill Sans MT"/>
                          <a:ea typeface="Gill Sans MT"/>
                          <a:cs typeface="Gill Sans MT"/>
                          <a:sym typeface="Gill Sans MT"/>
                        </a:rPr>
                        <a:t>≥65 years, n (%)</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685782">
                        <a:defRPr sz="1800">
                          <a:solidFill>
                            <a:srgbClr val="000000"/>
                          </a:solidFill>
                        </a:defRPr>
                      </a:pPr>
                      <a:r>
                        <a:rPr sz="1200">
                          <a:latin typeface="Gill Sans MT"/>
                          <a:ea typeface="Gill Sans MT"/>
                          <a:cs typeface="Gill Sans MT"/>
                          <a:sym typeface="Gill Sans MT"/>
                        </a:rPr>
                        <a:t>22 (25.6%)</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03"/>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Race, n (%)</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algn="l" defTabSz="1219109">
                        <a:defRPr sz="2400">
                          <a:solidFill>
                            <a:srgbClr val="000000"/>
                          </a:solidFill>
                          <a:latin typeface="Gill Sans MT"/>
                          <a:ea typeface="Gill Sans MT"/>
                          <a:cs typeface="Gill Sans MT"/>
                          <a:sym typeface="Gill Sans MT"/>
                        </a:defRPr>
                      </a:pPr>
                      <a:endParaRP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04"/>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Chinese</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685782">
                        <a:defRPr sz="1800">
                          <a:solidFill>
                            <a:srgbClr val="000000"/>
                          </a:solidFill>
                        </a:defRPr>
                      </a:pPr>
                      <a:r>
                        <a:rPr sz="1200">
                          <a:latin typeface="Gill Sans MT"/>
                          <a:ea typeface="Gill Sans MT"/>
                          <a:cs typeface="Gill Sans MT"/>
                          <a:sym typeface="Gill Sans MT"/>
                        </a:rPr>
                        <a:t>86 (100.0%)</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05"/>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Sex, n (%)</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algn="l" defTabSz="1219109">
                        <a:defRPr sz="2400">
                          <a:solidFill>
                            <a:srgbClr val="000000"/>
                          </a:solidFill>
                          <a:latin typeface="Gill Sans MT"/>
                          <a:ea typeface="Gill Sans MT"/>
                          <a:cs typeface="Gill Sans MT"/>
                          <a:sym typeface="Gill Sans MT"/>
                        </a:defRPr>
                      </a:pPr>
                      <a:endParaRP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06"/>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Male</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685782">
                        <a:defRPr sz="1800">
                          <a:solidFill>
                            <a:srgbClr val="000000"/>
                          </a:solidFill>
                        </a:defRPr>
                      </a:pPr>
                      <a:r>
                        <a:rPr sz="1200">
                          <a:latin typeface="Gill Sans MT"/>
                          <a:ea typeface="Gill Sans MT"/>
                          <a:cs typeface="Gill Sans MT"/>
                          <a:sym typeface="Gill Sans MT"/>
                        </a:rPr>
                        <a:t>67 (77.9%)</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07"/>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Female</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685782">
                        <a:defRPr sz="1800">
                          <a:solidFill>
                            <a:srgbClr val="000000"/>
                          </a:solidFill>
                        </a:defRPr>
                      </a:pPr>
                      <a:r>
                        <a:rPr sz="1200">
                          <a:latin typeface="Gill Sans MT"/>
                          <a:ea typeface="Gill Sans MT"/>
                          <a:cs typeface="Gill Sans MT"/>
                          <a:sym typeface="Gill Sans MT"/>
                        </a:rPr>
                        <a:t>19 (22.1%)</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08"/>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ECOG PS, n (%)</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algn="l" defTabSz="1219109">
                        <a:defRPr sz="2400">
                          <a:solidFill>
                            <a:srgbClr val="000000"/>
                          </a:solidFill>
                          <a:latin typeface="Gill Sans MT"/>
                          <a:ea typeface="Gill Sans MT"/>
                          <a:cs typeface="Gill Sans MT"/>
                          <a:sym typeface="Gill Sans MT"/>
                        </a:defRPr>
                      </a:pPr>
                      <a:endParaRP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09"/>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0/1</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685782">
                        <a:defRPr sz="1800">
                          <a:solidFill>
                            <a:srgbClr val="000000"/>
                          </a:solidFill>
                        </a:defRPr>
                      </a:pPr>
                      <a:r>
                        <a:rPr sz="1200">
                          <a:latin typeface="Gill Sans MT"/>
                          <a:ea typeface="Gill Sans MT"/>
                          <a:cs typeface="Gill Sans MT"/>
                          <a:sym typeface="Gill Sans MT"/>
                        </a:rPr>
                        <a:t>82 (95.3%)</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10"/>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2</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685782">
                        <a:defRPr sz="1800">
                          <a:solidFill>
                            <a:srgbClr val="000000"/>
                          </a:solidFill>
                        </a:defRPr>
                      </a:pPr>
                      <a:r>
                        <a:rPr sz="1200">
                          <a:latin typeface="Gill Sans MT"/>
                          <a:ea typeface="Gill Sans MT"/>
                          <a:cs typeface="Gill Sans MT"/>
                          <a:sym typeface="Gill Sans MT"/>
                        </a:rPr>
                        <a:t>4 (4.7%)</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11"/>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Extranodal disease, n (%)</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1219109">
                        <a:defRPr sz="1800">
                          <a:solidFill>
                            <a:srgbClr val="000000"/>
                          </a:solidFill>
                        </a:defRPr>
                      </a:pPr>
                      <a:r>
                        <a:rPr sz="1200">
                          <a:latin typeface="Gill Sans MT"/>
                          <a:ea typeface="Gill Sans MT"/>
                          <a:cs typeface="Gill Sans MT"/>
                          <a:sym typeface="Gill Sans MT"/>
                        </a:rPr>
                        <a:t>61 (70.9%)</a:t>
                      </a:r>
                    </a:p>
                  </a:txBody>
                  <a:tcPr marL="9525" marR="9525" marT="9525" marB="9525"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12"/>
                  </a:ext>
                </a:extLst>
              </a:tr>
              <a:tr h="228855">
                <a:tc>
                  <a:txBody>
                    <a:bodyPr/>
                    <a:lstStyle/>
                    <a:p>
                      <a:pPr algn="l" defTabSz="685782">
                        <a:defRPr sz="1800">
                          <a:solidFill>
                            <a:srgbClr val="000000"/>
                          </a:solidFill>
                        </a:defRPr>
                      </a:pPr>
                      <a:r>
                        <a:rPr sz="1200">
                          <a:latin typeface="Gill Sans MT"/>
                          <a:ea typeface="Gill Sans MT"/>
                          <a:cs typeface="Gill Sans MT"/>
                          <a:sym typeface="Gill Sans MT"/>
                        </a:rPr>
                        <a:t>Bone marrow involvement</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685782">
                        <a:defRPr sz="1800">
                          <a:solidFill>
                            <a:srgbClr val="000000"/>
                          </a:solidFill>
                        </a:defRPr>
                      </a:pPr>
                      <a:r>
                        <a:rPr sz="1200">
                          <a:latin typeface="Gill Sans MT"/>
                          <a:ea typeface="Gill Sans MT"/>
                          <a:cs typeface="Gill Sans MT"/>
                          <a:sym typeface="Gill Sans MT"/>
                        </a:rPr>
                        <a:t>39 (45.3%)</a:t>
                      </a:r>
                    </a:p>
                  </a:txBody>
                  <a:tcPr marL="9525" marR="9525" marT="9525" marB="9525"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13"/>
                  </a:ext>
                </a:extLst>
              </a:tr>
              <a:tr h="228855">
                <a:tc>
                  <a:txBody>
                    <a:bodyPr/>
                    <a:lstStyle/>
                    <a:p>
                      <a:pPr algn="l" defTabSz="685782">
                        <a:defRPr sz="1800">
                          <a:solidFill>
                            <a:srgbClr val="000000"/>
                          </a:solidFill>
                        </a:defRPr>
                      </a:pPr>
                      <a:r>
                        <a:rPr sz="1200">
                          <a:latin typeface="Gill Sans MT"/>
                          <a:ea typeface="Gill Sans MT"/>
                          <a:cs typeface="Gill Sans MT"/>
                          <a:sym typeface="Gill Sans MT"/>
                        </a:rPr>
                        <a:t>Gastrointestinal involvement</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685782">
                        <a:defRPr sz="1800">
                          <a:solidFill>
                            <a:srgbClr val="000000"/>
                          </a:solidFill>
                        </a:defRPr>
                      </a:pPr>
                      <a:r>
                        <a:rPr sz="1200">
                          <a:latin typeface="Gill Sans MT"/>
                          <a:ea typeface="Gill Sans MT"/>
                          <a:cs typeface="Gill Sans MT"/>
                          <a:sym typeface="Gill Sans MT"/>
                        </a:rPr>
                        <a:t>15 (17.4%)</a:t>
                      </a:r>
                    </a:p>
                  </a:txBody>
                  <a:tcPr marL="9525" marR="9525" marT="9525" marB="9525"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14"/>
                  </a:ext>
                </a:extLst>
              </a:tr>
              <a:tr h="228855">
                <a:tc>
                  <a:txBody>
                    <a:bodyPr/>
                    <a:lstStyle/>
                    <a:p>
                      <a:pPr algn="l" defTabSz="1219109">
                        <a:defRPr sz="1200">
                          <a:solidFill>
                            <a:srgbClr val="000000"/>
                          </a:solidFill>
                          <a:latin typeface="Gill Sans MT"/>
                          <a:ea typeface="Gill Sans MT"/>
                          <a:cs typeface="Gill Sans MT"/>
                          <a:sym typeface="Gill Sans MT"/>
                        </a:defRPr>
                      </a:pPr>
                      <a:r>
                        <a:t>Refractory disease</a:t>
                      </a:r>
                      <a:r>
                        <a:rPr baseline="30000"/>
                        <a:t>a</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1219109">
                        <a:defRPr sz="1800">
                          <a:solidFill>
                            <a:srgbClr val="000000"/>
                          </a:solidFill>
                        </a:defRPr>
                      </a:pPr>
                      <a:r>
                        <a:rPr sz="1200">
                          <a:latin typeface="Gill Sans MT"/>
                          <a:ea typeface="Gill Sans MT"/>
                          <a:cs typeface="Gill Sans MT"/>
                          <a:sym typeface="Gill Sans MT"/>
                        </a:rPr>
                        <a:t>45 (52.3%)</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15"/>
                  </a:ext>
                </a:extLst>
              </a:tr>
              <a:tr h="228855">
                <a:tc>
                  <a:txBody>
                    <a:bodyPr/>
                    <a:lstStyle/>
                    <a:p>
                      <a:pPr algn="l" defTabSz="1219109">
                        <a:defRPr sz="1200">
                          <a:solidFill>
                            <a:srgbClr val="000000"/>
                          </a:solidFill>
                          <a:latin typeface="Gill Sans MT"/>
                          <a:ea typeface="Gill Sans MT"/>
                          <a:cs typeface="Gill Sans MT"/>
                          <a:sym typeface="Gill Sans MT"/>
                        </a:defRPr>
                      </a:pPr>
                      <a:r>
                        <a:t>TP53-mutated (N=54)</a:t>
                      </a:r>
                      <a:r>
                        <a:rPr baseline="30000"/>
                        <a:t>b</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1219109">
                        <a:defRPr sz="1800">
                          <a:solidFill>
                            <a:srgbClr val="000000"/>
                          </a:solidFill>
                        </a:defRPr>
                      </a:pPr>
                      <a:r>
                        <a:rPr sz="1200">
                          <a:latin typeface="Gill Sans MT"/>
                          <a:ea typeface="Gill Sans MT"/>
                          <a:cs typeface="Gill Sans MT"/>
                          <a:sym typeface="Gill Sans MT"/>
                        </a:rPr>
                        <a:t>15 (27.8%)</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16"/>
                  </a:ext>
                </a:extLst>
              </a:tr>
              <a:tr h="228855">
                <a:tc>
                  <a:txBody>
                    <a:bodyPr/>
                    <a:lstStyle/>
                    <a:p>
                      <a:pPr algn="l" defTabSz="1219109">
                        <a:defRPr sz="1800">
                          <a:solidFill>
                            <a:srgbClr val="000000"/>
                          </a:solidFill>
                        </a:defRPr>
                      </a:pPr>
                      <a:r>
                        <a:rPr sz="1200">
                          <a:latin typeface="Gill Sans MT"/>
                          <a:ea typeface="Gill Sans MT"/>
                          <a:cs typeface="Gill Sans MT"/>
                          <a:sym typeface="Gill Sans MT"/>
                        </a:rPr>
                        <a:t>Bulky disease, n (%)</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algn="l" defTabSz="1219109">
                        <a:defRPr sz="2400">
                          <a:solidFill>
                            <a:srgbClr val="000000"/>
                          </a:solidFill>
                          <a:latin typeface="Gill Sans MT"/>
                          <a:ea typeface="Gill Sans MT"/>
                          <a:cs typeface="Gill Sans MT"/>
                          <a:sym typeface="Gill Sans MT"/>
                        </a:defRPr>
                      </a:pPr>
                      <a:endParaRP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17"/>
                  </a:ext>
                </a:extLst>
              </a:tr>
              <a:tr h="228855">
                <a:tc>
                  <a:txBody>
                    <a:bodyPr/>
                    <a:lstStyle/>
                    <a:p>
                      <a:pPr algn="l" defTabSz="685782">
                        <a:defRPr sz="1800">
                          <a:solidFill>
                            <a:srgbClr val="000000"/>
                          </a:solidFill>
                        </a:defRPr>
                      </a:pPr>
                      <a:r>
                        <a:rPr sz="1200">
                          <a:latin typeface="Gill Sans MT"/>
                          <a:ea typeface="Gill Sans MT"/>
                          <a:cs typeface="Gill Sans MT"/>
                          <a:sym typeface="Gill Sans MT"/>
                        </a:rPr>
                        <a:t>&gt;5 cm tumor mass</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685782">
                        <a:defRPr sz="1800">
                          <a:solidFill>
                            <a:srgbClr val="000000"/>
                          </a:solidFill>
                        </a:defRPr>
                      </a:pPr>
                      <a:r>
                        <a:rPr sz="1200">
                          <a:latin typeface="Gill Sans MT"/>
                          <a:ea typeface="Gill Sans MT"/>
                          <a:cs typeface="Gill Sans MT"/>
                          <a:sym typeface="Gill Sans MT"/>
                        </a:rPr>
                        <a:t>37 (43.0%)</a:t>
                      </a:r>
                    </a:p>
                  </a:txBody>
                  <a:tcPr marL="9525" marR="9525" marT="9525" marB="9525"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18"/>
                  </a:ext>
                </a:extLst>
              </a:tr>
            </a:tbl>
          </a:graphicData>
        </a:graphic>
      </p:graphicFrame>
      <p:graphicFrame>
        <p:nvGraphicFramePr>
          <p:cNvPr id="586" name="Table 20"/>
          <p:cNvGraphicFramePr/>
          <p:nvPr/>
        </p:nvGraphicFramePr>
        <p:xfrm>
          <a:off x="6272067" y="1238651"/>
          <a:ext cx="5321300" cy="4773168"/>
        </p:xfrm>
        <a:graphic>
          <a:graphicData uri="http://schemas.openxmlformats.org/drawingml/2006/table">
            <a:tbl>
              <a:tblPr firstRow="1" bandRow="1"/>
              <a:tblGrid>
                <a:gridCol w="3965635">
                  <a:extLst>
                    <a:ext uri="{9D8B030D-6E8A-4147-A177-3AD203B41FA5}">
                      <a16:colId xmlns:a16="http://schemas.microsoft.com/office/drawing/2014/main" val="20000"/>
                    </a:ext>
                  </a:extLst>
                </a:gridCol>
                <a:gridCol w="1355665">
                  <a:extLst>
                    <a:ext uri="{9D8B030D-6E8A-4147-A177-3AD203B41FA5}">
                      <a16:colId xmlns:a16="http://schemas.microsoft.com/office/drawing/2014/main" val="20001"/>
                    </a:ext>
                  </a:extLst>
                </a:gridCol>
              </a:tblGrid>
              <a:tr h="210312">
                <a:tc>
                  <a:txBody>
                    <a:bodyPr/>
                    <a:lstStyle/>
                    <a:p>
                      <a:pPr algn="l" defTabSz="1219109">
                        <a:defRPr sz="1800" b="0">
                          <a:solidFill>
                            <a:srgbClr val="000000"/>
                          </a:solidFill>
                        </a:defRPr>
                      </a:pPr>
                      <a:r>
                        <a:rPr sz="1200" b="1">
                          <a:solidFill>
                            <a:srgbClr val="FFFFFF"/>
                          </a:solidFill>
                          <a:latin typeface="Gill Sans MT"/>
                          <a:ea typeface="Gill Sans MT"/>
                          <a:cs typeface="Gill Sans MT"/>
                          <a:sym typeface="Gill Sans MT"/>
                        </a:rPr>
                        <a:t>Characteristic</a:t>
                      </a:r>
                    </a:p>
                  </a:txBody>
                  <a:tcPr marL="27432" marR="27432" marT="27432" marB="27432"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0000"/>
                    </a:solidFill>
                  </a:tcPr>
                </a:tc>
                <a:tc>
                  <a:txBody>
                    <a:bodyPr/>
                    <a:lstStyle/>
                    <a:p>
                      <a:pPr defTabSz="1219109">
                        <a:defRPr sz="1800" b="0">
                          <a:solidFill>
                            <a:srgbClr val="000000"/>
                          </a:solidFill>
                        </a:defRPr>
                      </a:pPr>
                      <a:r>
                        <a:rPr sz="1200" b="1">
                          <a:solidFill>
                            <a:srgbClr val="FFFFFF"/>
                          </a:solidFill>
                          <a:latin typeface="Gill Sans MT"/>
                          <a:ea typeface="Gill Sans MT"/>
                          <a:cs typeface="Gill Sans MT"/>
                          <a:sym typeface="Gill Sans MT"/>
                        </a:rPr>
                        <a:t>Total (N=86)</a:t>
                      </a:r>
                    </a:p>
                  </a:txBody>
                  <a:tcPr marL="0" marR="0" marT="0" marB="0" anchor="ctr" horzOverflow="overflow">
                    <a:lnL w="12700">
                      <a:solidFill>
                        <a:srgbClr val="FFFFFF"/>
                      </a:solidFill>
                    </a:lnL>
                    <a:lnR w="12700">
                      <a:solidFill>
                        <a:srgbClr val="FFFFFF"/>
                      </a:solidFill>
                    </a:lnR>
                    <a:lnT w="12700">
                      <a:solidFill>
                        <a:srgbClr val="FFFFFF"/>
                      </a:solidFill>
                    </a:lnT>
                    <a:lnB w="38100">
                      <a:solidFill>
                        <a:srgbClr val="FFFFFF"/>
                      </a:solidFill>
                    </a:lnB>
                    <a:solidFill>
                      <a:srgbClr val="000000"/>
                    </a:solidFill>
                  </a:tcPr>
                </a:tc>
                <a:extLst>
                  <a:ext uri="{0D108BD9-81ED-4DB2-BD59-A6C34878D82A}">
                    <a16:rowId xmlns:a16="http://schemas.microsoft.com/office/drawing/2014/main" val="10000"/>
                  </a:ext>
                </a:extLst>
              </a:tr>
              <a:tr h="210312">
                <a:tc>
                  <a:txBody>
                    <a:bodyPr/>
                    <a:lstStyle/>
                    <a:p>
                      <a:pPr algn="l" defTabSz="1219109">
                        <a:defRPr sz="1800">
                          <a:solidFill>
                            <a:srgbClr val="000000"/>
                          </a:solidFill>
                        </a:defRPr>
                      </a:pPr>
                      <a:r>
                        <a:rPr sz="1200">
                          <a:latin typeface="Gill Sans MT"/>
                          <a:ea typeface="Gill Sans MT"/>
                          <a:cs typeface="Gill Sans MT"/>
                          <a:sym typeface="Gill Sans MT"/>
                        </a:rPr>
                        <a:t>Blastoid variant of MCL, n (%)</a:t>
                      </a:r>
                    </a:p>
                  </a:txBody>
                  <a:tcPr marL="27432" marR="27432" marT="27432" marB="27432"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ACA"/>
                    </a:solidFill>
                  </a:tcPr>
                </a:tc>
                <a:tc>
                  <a:txBody>
                    <a:bodyPr/>
                    <a:lstStyle/>
                    <a:p>
                      <a:pPr defTabSz="1219109">
                        <a:defRPr sz="1800">
                          <a:solidFill>
                            <a:srgbClr val="000000"/>
                          </a:solidFill>
                        </a:defRPr>
                      </a:pPr>
                      <a:r>
                        <a:rPr sz="1200">
                          <a:latin typeface="Gill Sans MT"/>
                          <a:ea typeface="Gill Sans MT"/>
                          <a:cs typeface="Gill Sans MT"/>
                          <a:sym typeface="Gill Sans MT"/>
                        </a:rPr>
                        <a:t>12 (14.0%)</a:t>
                      </a:r>
                    </a:p>
                  </a:txBody>
                  <a:tcPr marL="0" marR="0" marT="0" marB="0" anchor="ctr" horzOverflow="overflow">
                    <a:lnL w="12700">
                      <a:solidFill>
                        <a:srgbClr val="FFFFFF"/>
                      </a:solidFill>
                    </a:lnL>
                    <a:lnR w="12700">
                      <a:solidFill>
                        <a:srgbClr val="FFFFFF"/>
                      </a:solidFill>
                    </a:lnR>
                    <a:lnT w="38100">
                      <a:solidFill>
                        <a:srgbClr val="FFFFFF"/>
                      </a:solidFill>
                    </a:lnT>
                    <a:lnB w="12700">
                      <a:solidFill>
                        <a:srgbClr val="FFFFFF"/>
                      </a:solidFill>
                    </a:lnB>
                    <a:solidFill>
                      <a:srgbClr val="CACACA"/>
                    </a:solidFill>
                  </a:tcPr>
                </a:tc>
                <a:extLst>
                  <a:ext uri="{0D108BD9-81ED-4DB2-BD59-A6C34878D82A}">
                    <a16:rowId xmlns:a16="http://schemas.microsoft.com/office/drawing/2014/main" val="10001"/>
                  </a:ext>
                </a:extLst>
              </a:tr>
              <a:tr h="210312">
                <a:tc>
                  <a:txBody>
                    <a:bodyPr/>
                    <a:lstStyle/>
                    <a:p>
                      <a:pPr algn="l" defTabSz="1219109">
                        <a:defRPr sz="1800">
                          <a:solidFill>
                            <a:srgbClr val="000000"/>
                          </a:solidFill>
                        </a:defRPr>
                      </a:pPr>
                      <a:r>
                        <a:rPr sz="1200">
                          <a:latin typeface="Gill Sans MT"/>
                          <a:ea typeface="Gill Sans MT"/>
                          <a:cs typeface="Gill Sans MT"/>
                          <a:sym typeface="Gill Sans MT"/>
                        </a:rPr>
                        <a:t>Patients with prior lines of therapy, n (%)</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1219109">
                        <a:defRPr sz="1800">
                          <a:solidFill>
                            <a:srgbClr val="000000"/>
                          </a:solidFill>
                        </a:defRPr>
                      </a:pPr>
                      <a:r>
                        <a:rPr sz="1200">
                          <a:latin typeface="Gill Sans MT"/>
                          <a:ea typeface="Gill Sans MT"/>
                          <a:cs typeface="Gill Sans MT"/>
                          <a:sym typeface="Gill Sans MT"/>
                        </a:rPr>
                        <a:t>86 (100.0%)</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02"/>
                  </a:ext>
                </a:extLst>
              </a:tr>
              <a:tr h="210312">
                <a:tc>
                  <a:txBody>
                    <a:bodyPr/>
                    <a:lstStyle/>
                    <a:p>
                      <a:pPr algn="l" defTabSz="685782">
                        <a:defRPr sz="1800">
                          <a:solidFill>
                            <a:srgbClr val="000000"/>
                          </a:solidFill>
                        </a:defRPr>
                      </a:pPr>
                      <a:r>
                        <a:rPr sz="1200">
                          <a:latin typeface="Gill Sans MT"/>
                          <a:ea typeface="Gill Sans MT"/>
                          <a:cs typeface="Gill Sans MT"/>
                          <a:sym typeface="Gill Sans MT"/>
                        </a:rPr>
                        <a:t>Median (range) number of prior therapies</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685782">
                        <a:defRPr sz="1800">
                          <a:solidFill>
                            <a:srgbClr val="000000"/>
                          </a:solidFill>
                        </a:defRPr>
                      </a:pPr>
                      <a:r>
                        <a:rPr sz="1200">
                          <a:latin typeface="Gill Sans MT"/>
                          <a:ea typeface="Gill Sans MT"/>
                          <a:cs typeface="Gill Sans MT"/>
                          <a:sym typeface="Gill Sans MT"/>
                        </a:rPr>
                        <a:t>2 (1–4)</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03"/>
                  </a:ext>
                </a:extLst>
              </a:tr>
              <a:tr h="210312">
                <a:tc>
                  <a:txBody>
                    <a:bodyPr/>
                    <a:lstStyle/>
                    <a:p>
                      <a:pPr algn="l" defTabSz="685782">
                        <a:defRPr sz="1800">
                          <a:solidFill>
                            <a:srgbClr val="000000"/>
                          </a:solidFill>
                        </a:defRPr>
                      </a:pPr>
                      <a:r>
                        <a:rPr sz="1200">
                          <a:latin typeface="Gill Sans MT"/>
                          <a:ea typeface="Gill Sans MT"/>
                          <a:cs typeface="Gill Sans MT"/>
                          <a:sym typeface="Gill Sans MT"/>
                        </a:rPr>
                        <a:t>≥3 prior therapies, n (%)</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685782">
                        <a:defRPr sz="1800">
                          <a:solidFill>
                            <a:srgbClr val="000000"/>
                          </a:solidFill>
                        </a:defRPr>
                      </a:pPr>
                      <a:r>
                        <a:rPr sz="1200">
                          <a:latin typeface="Gill Sans MT"/>
                          <a:ea typeface="Gill Sans MT"/>
                          <a:cs typeface="Gill Sans MT"/>
                          <a:sym typeface="Gill Sans MT"/>
                        </a:rPr>
                        <a:t>29 (33.7%)</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04"/>
                  </a:ext>
                </a:extLst>
              </a:tr>
              <a:tr h="210312">
                <a:tc>
                  <a:txBody>
                    <a:bodyPr/>
                    <a:lstStyle/>
                    <a:p>
                      <a:pPr algn="l" defTabSz="1219109">
                        <a:defRPr sz="1200">
                          <a:solidFill>
                            <a:srgbClr val="000000"/>
                          </a:solidFill>
                          <a:latin typeface="Gill Sans MT"/>
                          <a:ea typeface="Gill Sans MT"/>
                          <a:cs typeface="Gill Sans MT"/>
                          <a:sym typeface="Gill Sans MT"/>
                        </a:defRPr>
                      </a:pPr>
                      <a:r>
                        <a:t>Prior regimens,</a:t>
                      </a:r>
                      <a:r>
                        <a:rPr baseline="30000"/>
                        <a:t>c</a:t>
                      </a:r>
                      <a:r>
                        <a:t> n (%) </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algn="l" defTabSz="1219109">
                        <a:defRPr sz="2400">
                          <a:solidFill>
                            <a:srgbClr val="000000"/>
                          </a:solidFill>
                          <a:latin typeface="Gill Sans MT"/>
                          <a:ea typeface="Gill Sans MT"/>
                          <a:cs typeface="Gill Sans MT"/>
                          <a:sym typeface="Gill Sans MT"/>
                        </a:defRPr>
                      </a:pPr>
                      <a:endParaRP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05"/>
                  </a:ext>
                </a:extLst>
              </a:tr>
              <a:tr h="210312">
                <a:tc>
                  <a:txBody>
                    <a:bodyPr/>
                    <a:lstStyle/>
                    <a:p>
                      <a:pPr algn="l" defTabSz="685782">
                        <a:defRPr sz="1800">
                          <a:solidFill>
                            <a:srgbClr val="000000"/>
                          </a:solidFill>
                        </a:defRPr>
                      </a:pPr>
                      <a:r>
                        <a:rPr sz="1200">
                          <a:latin typeface="Gill Sans MT"/>
                          <a:ea typeface="Gill Sans MT"/>
                          <a:cs typeface="Gill Sans MT"/>
                          <a:sym typeface="Gill Sans MT"/>
                        </a:rPr>
                        <a:t>Patients with ≥1 rituximab-containing regimen</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1219109">
                        <a:defRPr sz="1800">
                          <a:solidFill>
                            <a:srgbClr val="000000"/>
                          </a:solidFill>
                        </a:defRPr>
                      </a:pPr>
                      <a:r>
                        <a:rPr sz="1200">
                          <a:latin typeface="Gill Sans MT"/>
                          <a:ea typeface="Gill Sans MT"/>
                          <a:cs typeface="Gill Sans MT"/>
                          <a:sym typeface="Gill Sans MT"/>
                        </a:rPr>
                        <a:t>64 (74.4%)</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06"/>
                  </a:ext>
                </a:extLst>
              </a:tr>
              <a:tr h="210312">
                <a:tc>
                  <a:txBody>
                    <a:bodyPr/>
                    <a:lstStyle/>
                    <a:p>
                      <a:pPr algn="l" defTabSz="685782">
                        <a:defRPr sz="1800">
                          <a:solidFill>
                            <a:srgbClr val="000000"/>
                          </a:solidFill>
                        </a:defRPr>
                      </a:pPr>
                      <a:r>
                        <a:rPr sz="1200">
                          <a:latin typeface="Gill Sans MT"/>
                          <a:ea typeface="Gill Sans MT"/>
                          <a:cs typeface="Gill Sans MT"/>
                          <a:sym typeface="Gill Sans MT"/>
                        </a:rPr>
                        <a:t>R-CHOP, R-CHOP-like</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1219109">
                        <a:defRPr sz="1800">
                          <a:solidFill>
                            <a:srgbClr val="000000"/>
                          </a:solidFill>
                        </a:defRPr>
                      </a:pPr>
                      <a:r>
                        <a:rPr sz="1200">
                          <a:latin typeface="Gill Sans MT"/>
                          <a:ea typeface="Gill Sans MT"/>
                          <a:cs typeface="Gill Sans MT"/>
                          <a:sym typeface="Gill Sans MT"/>
                        </a:rPr>
                        <a:t>46 (53.5%)</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07"/>
                  </a:ext>
                </a:extLst>
              </a:tr>
              <a:tr h="210312">
                <a:tc>
                  <a:txBody>
                    <a:bodyPr/>
                    <a:lstStyle/>
                    <a:p>
                      <a:pPr algn="l" defTabSz="685782">
                        <a:defRPr sz="1800">
                          <a:solidFill>
                            <a:srgbClr val="000000"/>
                          </a:solidFill>
                        </a:defRPr>
                      </a:pPr>
                      <a:r>
                        <a:rPr sz="1200">
                          <a:latin typeface="Gill Sans MT"/>
                          <a:ea typeface="Gill Sans MT"/>
                          <a:cs typeface="Gill Sans MT"/>
                          <a:sym typeface="Gill Sans MT"/>
                        </a:rPr>
                        <a:t>CHOP, CHOP-like</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1219109">
                        <a:defRPr sz="1800">
                          <a:solidFill>
                            <a:srgbClr val="000000"/>
                          </a:solidFill>
                        </a:defRPr>
                      </a:pPr>
                      <a:r>
                        <a:rPr sz="1200">
                          <a:latin typeface="Gill Sans MT"/>
                          <a:ea typeface="Gill Sans MT"/>
                          <a:cs typeface="Gill Sans MT"/>
                          <a:sym typeface="Gill Sans MT"/>
                        </a:rPr>
                        <a:t>31 (36.0%)</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08"/>
                  </a:ext>
                </a:extLst>
              </a:tr>
              <a:tr h="210312">
                <a:tc>
                  <a:txBody>
                    <a:bodyPr/>
                    <a:lstStyle/>
                    <a:p>
                      <a:pPr indent="182879" algn="l" defTabSz="685782">
                        <a:defRPr sz="1200">
                          <a:solidFill>
                            <a:srgbClr val="000000"/>
                          </a:solidFill>
                          <a:latin typeface="Gill Sans MT"/>
                          <a:ea typeface="Gill Sans MT"/>
                          <a:cs typeface="Gill Sans MT"/>
                          <a:sym typeface="Gill Sans MT"/>
                        </a:defRPr>
                      </a:pPr>
                      <a:r>
                        <a:t>High-dose cytarabine-containing regimen</a:t>
                      </a:r>
                      <a:r>
                        <a:rPr baseline="30000"/>
                        <a:t>d</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685782">
                        <a:defRPr sz="1800">
                          <a:solidFill>
                            <a:srgbClr val="000000"/>
                          </a:solidFill>
                        </a:defRPr>
                      </a:pPr>
                      <a:r>
                        <a:rPr sz="1200">
                          <a:latin typeface="Gill Sans MT"/>
                          <a:ea typeface="Gill Sans MT"/>
                          <a:cs typeface="Gill Sans MT"/>
                          <a:sym typeface="Gill Sans MT"/>
                        </a:rPr>
                        <a:t>33 (38.4%)</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09"/>
                  </a:ext>
                </a:extLst>
              </a:tr>
              <a:tr h="210312">
                <a:tc>
                  <a:txBody>
                    <a:bodyPr/>
                    <a:lstStyle/>
                    <a:p>
                      <a:pPr algn="l" defTabSz="685782">
                        <a:defRPr sz="1800">
                          <a:solidFill>
                            <a:srgbClr val="000000"/>
                          </a:solidFill>
                        </a:defRPr>
                      </a:pPr>
                      <a:r>
                        <a:rPr sz="1200">
                          <a:latin typeface="Gill Sans MT"/>
                          <a:ea typeface="Gill Sans MT"/>
                          <a:cs typeface="Gill Sans MT"/>
                          <a:sym typeface="Gill Sans MT"/>
                        </a:rPr>
                        <a:t>(R) hyper-CVAD (A)/EPOCH </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1219109">
                        <a:defRPr sz="1800">
                          <a:solidFill>
                            <a:srgbClr val="000000"/>
                          </a:solidFill>
                        </a:defRPr>
                      </a:pPr>
                      <a:r>
                        <a:rPr sz="1200">
                          <a:latin typeface="Gill Sans MT"/>
                          <a:ea typeface="Gill Sans MT"/>
                          <a:cs typeface="Gill Sans MT"/>
                          <a:sym typeface="Gill Sans MT"/>
                        </a:rPr>
                        <a:t>23 (26.7%)</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10"/>
                  </a:ext>
                </a:extLst>
              </a:tr>
              <a:tr h="210312">
                <a:tc>
                  <a:txBody>
                    <a:bodyPr/>
                    <a:lstStyle/>
                    <a:p>
                      <a:pPr algn="l" defTabSz="1219109">
                        <a:defRPr sz="1800">
                          <a:solidFill>
                            <a:srgbClr val="000000"/>
                          </a:solidFill>
                        </a:defRPr>
                      </a:pPr>
                      <a:r>
                        <a:rPr sz="1200">
                          <a:latin typeface="Gill Sans MT"/>
                          <a:ea typeface="Gill Sans MT"/>
                          <a:cs typeface="Gill Sans MT"/>
                          <a:sym typeface="Gill Sans MT"/>
                        </a:rPr>
                        <a:t>Lenalidomide</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1219109">
                        <a:defRPr sz="1800">
                          <a:solidFill>
                            <a:srgbClr val="000000"/>
                          </a:solidFill>
                        </a:defRPr>
                      </a:pPr>
                      <a:r>
                        <a:rPr sz="1200">
                          <a:latin typeface="Gill Sans MT"/>
                          <a:ea typeface="Gill Sans MT"/>
                          <a:cs typeface="Gill Sans MT"/>
                          <a:sym typeface="Gill Sans MT"/>
                        </a:rPr>
                        <a:t>12 (14.0%)</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11"/>
                  </a:ext>
                </a:extLst>
              </a:tr>
              <a:tr h="210312">
                <a:tc>
                  <a:txBody>
                    <a:bodyPr/>
                    <a:lstStyle/>
                    <a:p>
                      <a:pPr algn="l" defTabSz="1219109">
                        <a:defRPr sz="1800">
                          <a:solidFill>
                            <a:srgbClr val="000000"/>
                          </a:solidFill>
                        </a:defRPr>
                      </a:pPr>
                      <a:r>
                        <a:rPr sz="1200">
                          <a:latin typeface="Gill Sans MT"/>
                          <a:ea typeface="Gill Sans MT"/>
                          <a:cs typeface="Gill Sans MT"/>
                          <a:sym typeface="Gill Sans MT"/>
                        </a:rPr>
                        <a:t>Bortezomib</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1219109">
                        <a:defRPr sz="1800">
                          <a:solidFill>
                            <a:srgbClr val="000000"/>
                          </a:solidFill>
                        </a:defRPr>
                      </a:pPr>
                      <a:r>
                        <a:rPr sz="1200">
                          <a:latin typeface="Gill Sans MT"/>
                          <a:ea typeface="Gill Sans MT"/>
                          <a:cs typeface="Gill Sans MT"/>
                          <a:sym typeface="Gill Sans MT"/>
                        </a:rPr>
                        <a:t>7 (8.1%)</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12"/>
                  </a:ext>
                </a:extLst>
              </a:tr>
              <a:tr h="210312">
                <a:tc>
                  <a:txBody>
                    <a:bodyPr/>
                    <a:lstStyle/>
                    <a:p>
                      <a:pPr algn="l" defTabSz="685782">
                        <a:defRPr sz="1800">
                          <a:solidFill>
                            <a:srgbClr val="000000"/>
                          </a:solidFill>
                        </a:defRPr>
                      </a:pPr>
                      <a:r>
                        <a:rPr sz="1200">
                          <a:latin typeface="Gill Sans MT"/>
                          <a:ea typeface="Gill Sans MT"/>
                          <a:cs typeface="Gill Sans MT"/>
                          <a:sym typeface="Gill Sans MT"/>
                        </a:rPr>
                        <a:t>Stem cell transplant</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1219109">
                        <a:defRPr sz="1800">
                          <a:solidFill>
                            <a:srgbClr val="000000"/>
                          </a:solidFill>
                        </a:defRPr>
                      </a:pPr>
                      <a:r>
                        <a:rPr sz="1200">
                          <a:latin typeface="Gill Sans MT"/>
                          <a:ea typeface="Gill Sans MT"/>
                          <a:cs typeface="Gill Sans MT"/>
                          <a:sym typeface="Gill Sans MT"/>
                        </a:rPr>
                        <a:t>3 (3.5%)</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13"/>
                  </a:ext>
                </a:extLst>
              </a:tr>
              <a:tr h="210312">
                <a:tc>
                  <a:txBody>
                    <a:bodyPr/>
                    <a:lstStyle/>
                    <a:p>
                      <a:pPr algn="l" defTabSz="1219109">
                        <a:defRPr sz="1200">
                          <a:solidFill>
                            <a:srgbClr val="000000"/>
                          </a:solidFill>
                          <a:latin typeface="Gill Sans MT"/>
                          <a:ea typeface="Gill Sans MT"/>
                          <a:cs typeface="Gill Sans MT"/>
                          <a:sym typeface="Gill Sans MT"/>
                        </a:defRPr>
                      </a:pPr>
                      <a:r>
                        <a:t>MIPI-b, n (%)</a:t>
                      </a:r>
                      <a:r>
                        <a:rPr baseline="30000"/>
                        <a:t>e</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algn="l" defTabSz="1219109">
                        <a:defRPr sz="2400">
                          <a:solidFill>
                            <a:srgbClr val="000000"/>
                          </a:solidFill>
                          <a:latin typeface="Gill Sans MT"/>
                          <a:ea typeface="Gill Sans MT"/>
                          <a:cs typeface="Gill Sans MT"/>
                          <a:sym typeface="Gill Sans MT"/>
                        </a:defRPr>
                      </a:pPr>
                      <a:endParaRP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14"/>
                  </a:ext>
                </a:extLst>
              </a:tr>
              <a:tr h="210312">
                <a:tc>
                  <a:txBody>
                    <a:bodyPr/>
                    <a:lstStyle/>
                    <a:p>
                      <a:pPr algn="l" defTabSz="685782">
                        <a:defRPr sz="1800">
                          <a:solidFill>
                            <a:srgbClr val="000000"/>
                          </a:solidFill>
                        </a:defRPr>
                      </a:pPr>
                      <a:r>
                        <a:rPr sz="1200">
                          <a:latin typeface="Gill Sans MT"/>
                          <a:ea typeface="Gill Sans MT"/>
                          <a:cs typeface="Gill Sans MT"/>
                          <a:sym typeface="Gill Sans MT"/>
                        </a:rPr>
                        <a:t>Low-risk</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685782">
                        <a:defRPr sz="1800">
                          <a:solidFill>
                            <a:srgbClr val="000000"/>
                          </a:solidFill>
                        </a:defRPr>
                      </a:pPr>
                      <a:r>
                        <a:rPr sz="1200">
                          <a:latin typeface="Gill Sans MT"/>
                          <a:ea typeface="Gill Sans MT"/>
                          <a:cs typeface="Gill Sans MT"/>
                          <a:sym typeface="Gill Sans MT"/>
                        </a:rPr>
                        <a:t>12 (14.0%)</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15"/>
                  </a:ext>
                </a:extLst>
              </a:tr>
              <a:tr h="210312">
                <a:tc>
                  <a:txBody>
                    <a:bodyPr/>
                    <a:lstStyle/>
                    <a:p>
                      <a:pPr algn="l" defTabSz="685782">
                        <a:defRPr sz="1800">
                          <a:solidFill>
                            <a:srgbClr val="000000"/>
                          </a:solidFill>
                        </a:defRPr>
                      </a:pPr>
                      <a:r>
                        <a:rPr sz="1200">
                          <a:latin typeface="Gill Sans MT"/>
                          <a:ea typeface="Gill Sans MT"/>
                          <a:cs typeface="Gill Sans MT"/>
                          <a:sym typeface="Gill Sans MT"/>
                        </a:rPr>
                        <a:t>Intermediate-risk</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1219109">
                        <a:defRPr sz="1800">
                          <a:solidFill>
                            <a:srgbClr val="000000"/>
                          </a:solidFill>
                        </a:defRPr>
                      </a:pPr>
                      <a:r>
                        <a:rPr sz="1200">
                          <a:latin typeface="Gill Sans MT"/>
                          <a:ea typeface="Gill Sans MT"/>
                          <a:cs typeface="Gill Sans MT"/>
                          <a:sym typeface="Gill Sans MT"/>
                        </a:rPr>
                        <a:t>39 (45.3%)</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16"/>
                  </a:ext>
                </a:extLst>
              </a:tr>
              <a:tr h="210312">
                <a:tc>
                  <a:txBody>
                    <a:bodyPr/>
                    <a:lstStyle/>
                    <a:p>
                      <a:pPr algn="l" defTabSz="685782">
                        <a:defRPr sz="1800">
                          <a:solidFill>
                            <a:srgbClr val="000000"/>
                          </a:solidFill>
                        </a:defRPr>
                      </a:pPr>
                      <a:r>
                        <a:rPr sz="1200">
                          <a:latin typeface="Gill Sans MT"/>
                          <a:ea typeface="Gill Sans MT"/>
                          <a:cs typeface="Gill Sans MT"/>
                          <a:sym typeface="Gill Sans MT"/>
                        </a:rPr>
                        <a:t>High-risk</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tc>
                  <a:txBody>
                    <a:bodyPr/>
                    <a:lstStyle/>
                    <a:p>
                      <a:pPr defTabSz="1219109">
                        <a:defRPr sz="1800">
                          <a:solidFill>
                            <a:srgbClr val="000000"/>
                          </a:solidFill>
                        </a:defRPr>
                      </a:pPr>
                      <a:r>
                        <a:rPr sz="1200">
                          <a:latin typeface="Gill Sans MT"/>
                          <a:ea typeface="Gill Sans MT"/>
                          <a:cs typeface="Gill Sans MT"/>
                          <a:sym typeface="Gill Sans MT"/>
                        </a:rPr>
                        <a:t>33 (38.4%)</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CACACA"/>
                    </a:solidFill>
                  </a:tcPr>
                </a:tc>
                <a:extLst>
                  <a:ext uri="{0D108BD9-81ED-4DB2-BD59-A6C34878D82A}">
                    <a16:rowId xmlns:a16="http://schemas.microsoft.com/office/drawing/2014/main" val="10017"/>
                  </a:ext>
                </a:extLst>
              </a:tr>
              <a:tr h="210312">
                <a:tc>
                  <a:txBody>
                    <a:bodyPr/>
                    <a:lstStyle/>
                    <a:p>
                      <a:pPr algn="l" defTabSz="1219109">
                        <a:defRPr sz="1800">
                          <a:solidFill>
                            <a:srgbClr val="000000"/>
                          </a:solidFill>
                        </a:defRPr>
                      </a:pPr>
                      <a:r>
                        <a:rPr sz="1200">
                          <a:latin typeface="Gill Sans MT"/>
                          <a:ea typeface="Gill Sans MT"/>
                          <a:cs typeface="Gill Sans MT"/>
                          <a:sym typeface="Gill Sans MT"/>
                        </a:rPr>
                        <a:t>Missing</a:t>
                      </a:r>
                    </a:p>
                  </a:txBody>
                  <a:tcPr marL="27432" marR="27432" marT="27432" marB="27432"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tc>
                  <a:txBody>
                    <a:bodyPr/>
                    <a:lstStyle/>
                    <a:p>
                      <a:pPr defTabSz="1219109">
                        <a:defRPr sz="1800">
                          <a:solidFill>
                            <a:srgbClr val="000000"/>
                          </a:solidFill>
                        </a:defRPr>
                      </a:pPr>
                      <a:r>
                        <a:rPr sz="1200">
                          <a:latin typeface="Gill Sans MT"/>
                          <a:ea typeface="Gill Sans MT"/>
                          <a:cs typeface="Gill Sans MT"/>
                          <a:sym typeface="Gill Sans MT"/>
                        </a:rPr>
                        <a:t>2 (2.3%)</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6E6E6"/>
                    </a:solidFill>
                  </a:tcPr>
                </a:tc>
                <a:extLst>
                  <a:ext uri="{0D108BD9-81ED-4DB2-BD59-A6C34878D82A}">
                    <a16:rowId xmlns:a16="http://schemas.microsoft.com/office/drawing/2014/main" val="10018"/>
                  </a:ext>
                </a:extLst>
              </a:tr>
            </a:tbl>
          </a:graphicData>
        </a:graphic>
      </p:graphicFrame>
      <p:sp>
        <p:nvSpPr>
          <p:cNvPr id="2" name="Slide Number Placeholder 3">
            <a:extLst>
              <a:ext uri="{FF2B5EF4-FFF2-40B4-BE49-F238E27FC236}">
                <a16:creationId xmlns:a16="http://schemas.microsoft.com/office/drawing/2014/main" id="{1681EBB6-0B9B-2848-1411-41434263E730}"/>
              </a:ext>
            </a:extLst>
          </p:cNvPr>
          <p:cNvSpPr txBox="1">
            <a:spLocks/>
          </p:cNvSpPr>
          <p:nvPr/>
        </p:nvSpPr>
        <p:spPr>
          <a:xfrm>
            <a:off x="11478226" y="6339057"/>
            <a:ext cx="6096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bg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6724BEB-3F95-44CB-B5F4-7BDB02894AB6}" type="slidenum">
              <a:rPr kumimoji="0" lang="en-US" sz="1000" b="0" i="0" u="none" strike="noStrike" kern="1200" cap="none" spc="0" normalizeH="0" baseline="0" noProof="0" smtClean="0">
                <a:ln>
                  <a:noFill/>
                </a:ln>
                <a:solidFill>
                  <a:srgbClr val="83786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99</a:t>
            </a:fld>
            <a:endParaRPr kumimoji="0" lang="en-US" sz="1000" b="0" i="0" u="none" strike="noStrike" kern="1200" cap="none" spc="0" normalizeH="0" baseline="0" noProof="0">
              <a:ln>
                <a:noFill/>
              </a:ln>
              <a:solidFill>
                <a:srgbClr val="83786F"/>
              </a:solidFill>
              <a:effectLst/>
              <a:uLnTx/>
              <a:uFillTx/>
              <a:latin typeface="Arial"/>
              <a:ea typeface="+mn-ea"/>
              <a:cs typeface="Arial"/>
              <a:sym typeface="Arial"/>
            </a:endParaRPr>
          </a:p>
        </p:txBody>
      </p:sp>
      <p:sp>
        <p:nvSpPr>
          <p:cNvPr id="3" name="Rectangle 2">
            <a:extLst>
              <a:ext uri="{FF2B5EF4-FFF2-40B4-BE49-F238E27FC236}">
                <a16:creationId xmlns:a16="http://schemas.microsoft.com/office/drawing/2014/main" id="{B28EB898-0214-BF5F-0320-EFDC4F2D5A86}"/>
              </a:ext>
            </a:extLst>
          </p:cNvPr>
          <p:cNvSpPr/>
          <p:nvPr/>
        </p:nvSpPr>
        <p:spPr>
          <a:xfrm>
            <a:off x="5170714" y="6543390"/>
            <a:ext cx="1850572" cy="258679"/>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D9D8D6"/>
              </a:solidFill>
              <a:effectLst/>
              <a:uLnTx/>
              <a:uFillTx/>
              <a:latin typeface="Arial"/>
              <a:ea typeface="Arial"/>
              <a:cs typeface="Arial"/>
              <a:sym typeface="Arial"/>
            </a:endParaRPr>
          </a:p>
        </p:txBody>
      </p:sp>
      <p:sp>
        <p:nvSpPr>
          <p:cNvPr id="581" name="Footer Placeholder 3"/>
          <p:cNvSpPr txBox="1"/>
          <p:nvPr/>
        </p:nvSpPr>
        <p:spPr>
          <a:xfrm>
            <a:off x="5610577" y="5996226"/>
            <a:ext cx="5925220" cy="861774"/>
          </a:xfrm>
          <a:prstGeom prst="rect">
            <a:avLst/>
          </a:prstGeom>
          <a:solidFill>
            <a:srgbClr val="FFFFFF"/>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500" b="0" i="0" u="none" strike="noStrike" kern="0" cap="none" spc="0" normalizeH="0" baseline="0" noProof="0">
                <a:ln>
                  <a:noFill/>
                </a:ln>
                <a:solidFill>
                  <a:srgbClr val="262626"/>
                </a:solidFill>
                <a:effectLst/>
                <a:uLnTx/>
                <a:uFillTx/>
                <a:latin typeface="Gill Sans MT"/>
                <a:sym typeface="Gill Sans MT"/>
              </a:rPr>
              <a:t>Data cutoff 8 September 2020. Note: Percentages may not add up to 100% because of rounding.</a:t>
            </a:r>
          </a:p>
          <a:p>
            <a:pPr marL="0" marR="0" lvl="0" indent="0" algn="l" defTabSz="914400" rtl="0" eaLnBrk="1" fontAlgn="auto" latinLnBrk="0" hangingPunct="0">
              <a:lnSpc>
                <a:spcPct val="100000"/>
              </a:lnSpc>
              <a:spcBef>
                <a:spcPts val="0"/>
              </a:spcBef>
              <a:spcAft>
                <a:spcPts val="0"/>
              </a:spcAft>
              <a:buClrTx/>
              <a:buSzTx/>
              <a:buFontTx/>
              <a:buNone/>
              <a:tabLst/>
              <a:defRPr sz="700" baseline="30000">
                <a:solidFill>
                  <a:srgbClr val="262626"/>
                </a:solidFill>
                <a:latin typeface="Gill Sans MT"/>
                <a:ea typeface="Gill Sans MT"/>
                <a:cs typeface="Gill Sans MT"/>
                <a:sym typeface="Gill Sans MT"/>
              </a:defRPr>
            </a:pPr>
            <a:r>
              <a:rPr kumimoji="0" sz="500" b="0" i="0" u="none" strike="noStrike" kern="0" cap="none" spc="0" normalizeH="0" baseline="30000" noProof="0">
                <a:ln>
                  <a:noFill/>
                </a:ln>
                <a:solidFill>
                  <a:srgbClr val="262626"/>
                </a:solidFill>
                <a:effectLst/>
                <a:uLnTx/>
                <a:uFillTx/>
                <a:latin typeface="Gill Sans MT"/>
                <a:sym typeface="Gill Sans MT"/>
              </a:rPr>
              <a:t>a</a:t>
            </a:r>
            <a:r>
              <a:rPr kumimoji="0" sz="500" b="0" i="0" u="none" strike="noStrike" kern="0" cap="none" spc="0" normalizeH="0" baseline="0" noProof="0">
                <a:ln>
                  <a:noFill/>
                </a:ln>
                <a:solidFill>
                  <a:srgbClr val="262626"/>
                </a:solidFill>
                <a:effectLst/>
                <a:uLnTx/>
                <a:uFillTx/>
                <a:latin typeface="Gill Sans MT"/>
                <a:sym typeface="Gill Sans MT"/>
              </a:rPr>
              <a:t>Refractory disease was defined as the lack of at least a partial response to the last therapy before study entry, as assessed by the investigator. </a:t>
            </a:r>
            <a:r>
              <a:rPr kumimoji="0" sz="500" b="0" i="0" u="none" strike="noStrike" kern="0" cap="none" spc="0" normalizeH="0" baseline="30000" noProof="0">
                <a:ln>
                  <a:noFill/>
                </a:ln>
                <a:solidFill>
                  <a:srgbClr val="262626"/>
                </a:solidFill>
                <a:effectLst/>
                <a:uLnTx/>
                <a:uFillTx/>
                <a:latin typeface="Gill Sans MT"/>
                <a:sym typeface="Gill Sans MT"/>
              </a:rPr>
              <a:t>b</a:t>
            </a:r>
            <a:r>
              <a:rPr kumimoji="0" sz="500" b="0" i="0" u="none" strike="noStrike" kern="0" cap="none" spc="0" normalizeH="0" baseline="0" noProof="0">
                <a:ln>
                  <a:noFill/>
                </a:ln>
                <a:solidFill>
                  <a:srgbClr val="262626"/>
                </a:solidFill>
                <a:effectLst/>
                <a:uLnTx/>
                <a:uFillTx/>
                <a:latin typeface="Gill Sans MT"/>
                <a:sym typeface="Gill Sans MT"/>
              </a:rPr>
              <a:t>54 patients had baseline sequencing. For the remaining patients, 21 did not provide consent, 9 lacked adequate tumor tissue, and for 2, the assay failed at the library preparation step </a:t>
            </a:r>
            <a:r>
              <a:rPr kumimoji="0" sz="500" b="0" i="0" u="none" strike="noStrike" kern="0" cap="none" spc="0" normalizeH="0" baseline="30000" noProof="0">
                <a:ln>
                  <a:noFill/>
                </a:ln>
                <a:solidFill>
                  <a:srgbClr val="262626"/>
                </a:solidFill>
                <a:effectLst/>
                <a:uLnTx/>
                <a:uFillTx/>
                <a:latin typeface="Gill Sans MT"/>
                <a:sym typeface="Gill Sans MT"/>
              </a:rPr>
              <a:t>c</a:t>
            </a:r>
            <a:r>
              <a:rPr kumimoji="0" sz="500" b="0" i="0" u="none" strike="noStrike" kern="0" cap="none" spc="0" normalizeH="0" baseline="0" noProof="0">
                <a:ln>
                  <a:noFill/>
                </a:ln>
                <a:solidFill>
                  <a:srgbClr val="262626"/>
                </a:solidFill>
                <a:effectLst/>
                <a:uLnTx/>
                <a:uFillTx/>
                <a:latin typeface="Gill Sans MT"/>
                <a:sym typeface="Gill Sans MT"/>
              </a:rPr>
              <a:t>Categories are not mutually exclusive as patients may be included under multiple regimens. </a:t>
            </a:r>
            <a:r>
              <a:rPr kumimoji="0" sz="500" b="0" i="0" u="none" strike="noStrike" kern="0" cap="none" spc="0" normalizeH="0" baseline="30000" noProof="0">
                <a:ln>
                  <a:noFill/>
                </a:ln>
                <a:solidFill>
                  <a:srgbClr val="262626"/>
                </a:solidFill>
                <a:effectLst/>
                <a:uLnTx/>
                <a:uFillTx/>
                <a:latin typeface="Gill Sans MT"/>
                <a:sym typeface="Gill Sans MT"/>
              </a:rPr>
              <a:t>d</a:t>
            </a:r>
            <a:r>
              <a:rPr kumimoji="0" sz="500" b="0" i="0" u="none" strike="noStrike" kern="0" cap="none" spc="0" normalizeH="0" baseline="0" noProof="0">
                <a:ln>
                  <a:noFill/>
                </a:ln>
                <a:solidFill>
                  <a:srgbClr val="262626"/>
                </a:solidFill>
                <a:effectLst/>
                <a:uLnTx/>
                <a:uFillTx/>
                <a:latin typeface="Gill Sans MT"/>
                <a:sym typeface="Gill Sans MT"/>
              </a:rPr>
              <a:t>High-dose cytarabine-containing regimens included dexamethasone, cytarabine and cisplatin (DHAP; etoposide, methylprednisolone, cytarabine, cisplatin (ESHAP); methotrexate and cytarabine (hyperCVAD B); cyclophosphamide, etoposide, cytarabine, methylprednisolone, vincristine, nedaplatin (CDEADP) </a:t>
            </a:r>
            <a:r>
              <a:rPr kumimoji="0" sz="500" b="0" i="0" u="none" strike="noStrike" kern="0" cap="none" spc="0" normalizeH="0" baseline="30000" noProof="0">
                <a:ln>
                  <a:noFill/>
                </a:ln>
                <a:solidFill>
                  <a:srgbClr val="262626"/>
                </a:solidFill>
                <a:effectLst/>
                <a:uLnTx/>
                <a:uFillTx/>
                <a:latin typeface="Gill Sans MT"/>
                <a:sym typeface="Gill Sans MT"/>
              </a:rPr>
              <a:t>e</a:t>
            </a:r>
            <a:r>
              <a:rPr kumimoji="0" sz="500" b="0" i="0" u="none" strike="noStrike" kern="0" cap="none" spc="0" normalizeH="0" baseline="0" noProof="0">
                <a:ln>
                  <a:noFill/>
                </a:ln>
                <a:solidFill>
                  <a:srgbClr val="262626"/>
                </a:solidFill>
                <a:effectLst/>
                <a:uLnTx/>
                <a:uFillTx/>
                <a:latin typeface="Gill Sans MT"/>
                <a:sym typeface="Gill Sans MT"/>
              </a:rPr>
              <a:t>MIPI-b score was derived with the use of four baseline clinical prognostic factors (age, ECOG performance status, lactate dehydrogenase level, and white blood cell count) plus percent Ki-67 expression in tumor cells, and its range depends on the range of these characteristics.44,45 The index classifies patients as having low-, intermediate-, or high-risk disease, as defined by scores of &lt;5.7, ≥5.7 to &lt;6.5 and ≥6.5, respectively. CHOP=cyclophosphamide, doxorubicin, vincristine, and prednisone, ECOG PS=Eastern Cooperative Oncology Group performance status, EPOCH=etoposide, prednisone, vincristine, cyclophosphamide, and doxorubicin, hyper-CVAD=cyclophosphamide, vincristine, doxorubicin, and dexamethasone, MCL=mantle cell lymphoma, MIPI-b=Biologic Mantle Cell Lymphoma International Prognostic Index, R=rituximab. TP53=tumor protein 53 gene. </a:t>
            </a:r>
          </a:p>
          <a:p>
            <a:pPr marL="0" marR="0" lvl="0" indent="0" algn="l" defTabSz="914400" rtl="0" eaLnBrk="1" fontAlgn="auto" latinLnBrk="0" hangingPunct="0">
              <a:lnSpc>
                <a:spcPct val="100000"/>
              </a:lnSpc>
              <a:spcBef>
                <a:spcPts val="0"/>
              </a:spcBef>
              <a:spcAft>
                <a:spcPts val="0"/>
              </a:spcAft>
              <a:buClrTx/>
              <a:buSzTx/>
              <a:buFontTx/>
              <a:buNone/>
              <a:tabLst/>
              <a:defRPr sz="700">
                <a:solidFill>
                  <a:srgbClr val="262626"/>
                </a:solidFill>
                <a:latin typeface="Gill Sans MT"/>
                <a:ea typeface="Gill Sans MT"/>
                <a:cs typeface="Gill Sans MT"/>
                <a:sym typeface="Gill Sans MT"/>
              </a:defRPr>
            </a:pPr>
            <a:r>
              <a:rPr kumimoji="0" sz="500" b="0" i="0" u="none" strike="noStrike" kern="0" cap="none" spc="0" normalizeH="0" baseline="0" noProof="0">
                <a:ln>
                  <a:noFill/>
                </a:ln>
                <a:solidFill>
                  <a:srgbClr val="262626"/>
                </a:solidFill>
                <a:effectLst/>
                <a:uLnTx/>
                <a:uFillTx/>
                <a:latin typeface="Gill Sans MT"/>
                <a:sym typeface="Gill Sans MT"/>
              </a:rPr>
              <a:t>Song Y et al. Blood. 2022. 139 (21): 3148–3158.This study is registered at ClinicalTrials.gov (NCT03206970).</a:t>
            </a:r>
          </a:p>
        </p:txBody>
      </p:sp>
    </p:spTree>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6_blank">
  <a:themeElements>
    <a:clrScheme name="Custom 198">
      <a:dk1>
        <a:sysClr val="windowText" lastClr="000000"/>
      </a:dk1>
      <a:lt1>
        <a:sysClr val="window" lastClr="FFFFFF"/>
      </a:lt1>
      <a:dk2>
        <a:srgbClr val="007680"/>
      </a:dk2>
      <a:lt2>
        <a:srgbClr val="F95652"/>
      </a:lt2>
      <a:accent1>
        <a:srgbClr val="007680"/>
      </a:accent1>
      <a:accent2>
        <a:srgbClr val="EAAF0F"/>
      </a:accent2>
      <a:accent3>
        <a:srgbClr val="F95602"/>
      </a:accent3>
      <a:accent4>
        <a:srgbClr val="60605B"/>
      </a:accent4>
      <a:accent5>
        <a:srgbClr val="4BACC6"/>
      </a:accent5>
      <a:accent6>
        <a:srgbClr val="A5A39E"/>
      </a:accent6>
      <a:hlink>
        <a:srgbClr val="60605B"/>
      </a:hlink>
      <a:folHlink>
        <a:srgbClr val="FCB040"/>
      </a:folHlink>
    </a:clrScheme>
    <a:fontScheme name="Quintiles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ln>
          <a:noFill/>
        </a:ln>
      </a:spPr>
      <a:bodyPr vert="horz" wrap="square" lIns="91440" tIns="45720" rIns="91440" bIns="45720" numCol="1" rtlCol="0"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0" i="0" u="none" strike="noStrike" kern="1200" cap="none" spc="0" normalizeH="0" baseline="0" noProof="0" dirty="0" smtClean="0">
            <a:ln>
              <a:noFill/>
            </a:ln>
            <a:solidFill>
              <a:srgbClr val="414343"/>
            </a:solidFill>
            <a:effectLst/>
            <a:uLnTx/>
            <a:uFillTx/>
            <a:latin typeface="+mn-lt"/>
            <a:ea typeface="ＭＳ Ｐゴシック" charset="-128"/>
            <a:cs typeface="+mn-cs"/>
          </a:defRPr>
        </a:defPPr>
      </a:lstStyle>
    </a:txDef>
  </a:objectDefaults>
  <a:extraClrSchemeLst/>
</a:theme>
</file>

<file path=ppt/theme/theme10.xml><?xml version="1.0" encoding="utf-8"?>
<a:theme xmlns:a="http://schemas.openxmlformats.org/drawingml/2006/main" name="2_Office Theme">
  <a:themeElements>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BeiGene_CorporatePPT_Final_6_28_2022" id="{1704DB95-063D-5743-A376-4D0E688A6B8C}" vid="{FEFD5040-DB6F-AD45-8D18-5922CD73EF2B}"/>
    </a:ext>
  </a:extLst>
</a:theme>
</file>

<file path=ppt/theme/theme11.xml><?xml version="1.0" encoding="utf-8"?>
<a:theme xmlns:a="http://schemas.openxmlformats.org/drawingml/2006/main" name="3_Office Theme">
  <a:themeElements>
    <a:clrScheme name="Office Theme">
      <a:dk1>
        <a:srgbClr val="D9D8D6">
          <a:alpha val="0"/>
        </a:srgbClr>
      </a:dk1>
      <a:lt1>
        <a:srgbClr val="D9D8D6"/>
      </a:lt1>
      <a:dk2>
        <a:srgbClr val="A7A7A7"/>
      </a:dk2>
      <a:lt2>
        <a:srgbClr val="535353"/>
      </a:lt2>
      <a:accent1>
        <a:srgbClr val="003A70"/>
      </a:accent1>
      <a:accent2>
        <a:srgbClr val="ED1C24"/>
      </a:accent2>
      <a:accent3>
        <a:srgbClr val="FFC72C"/>
      </a:accent3>
      <a:accent4>
        <a:srgbClr val="A11D22"/>
      </a:accent4>
      <a:accent5>
        <a:srgbClr val="E97600"/>
      </a:accent5>
      <a:accent6>
        <a:srgbClr val="00677F"/>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83349"/>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D9D8D6"/>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CRI-1_Plexus_v6 2 2021b">
  <a:themeElements>
    <a:clrScheme name="Custom 90">
      <a:dk1>
        <a:sysClr val="windowText" lastClr="000000"/>
      </a:dk1>
      <a:lt1>
        <a:srgbClr val="FFFFFF"/>
      </a:lt1>
      <a:dk2>
        <a:srgbClr val="FFCC00"/>
      </a:dk2>
      <a:lt2>
        <a:srgbClr val="595959"/>
      </a:lt2>
      <a:accent1>
        <a:srgbClr val="346691"/>
      </a:accent1>
      <a:accent2>
        <a:srgbClr val="000099"/>
      </a:accent2>
      <a:accent3>
        <a:srgbClr val="0070C0"/>
      </a:accent3>
      <a:accent4>
        <a:srgbClr val="008000"/>
      </a:accent4>
      <a:accent5>
        <a:srgbClr val="FF8021"/>
      </a:accent5>
      <a:accent6>
        <a:srgbClr val="C00000"/>
      </a:accent6>
      <a:hlink>
        <a:srgbClr val="0070C0"/>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Custom 1">
      <a:dk1>
        <a:srgbClr val="333F48"/>
      </a:dk1>
      <a:lt1>
        <a:srgbClr val="FFFFFF"/>
      </a:lt1>
      <a:dk2>
        <a:srgbClr val="595959"/>
      </a:dk2>
      <a:lt2>
        <a:srgbClr val="E1F1FB"/>
      </a:lt2>
      <a:accent1>
        <a:srgbClr val="6BBBE9"/>
      </a:accent1>
      <a:accent2>
        <a:srgbClr val="5793D9"/>
      </a:accent2>
      <a:accent3>
        <a:srgbClr val="A77687"/>
      </a:accent3>
      <a:accent4>
        <a:srgbClr val="AE383B"/>
      </a:accent4>
      <a:accent5>
        <a:srgbClr val="E83629"/>
      </a:accent5>
      <a:accent6>
        <a:srgbClr val="FAD6D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BeiGene Template">
      <a:dk1>
        <a:srgbClr val="000000"/>
      </a:dk1>
      <a:lt1>
        <a:srgbClr val="FFFFFF"/>
      </a:lt1>
      <a:dk2>
        <a:srgbClr val="313F48"/>
      </a:dk2>
      <a:lt2>
        <a:srgbClr val="E8EBED"/>
      </a:lt2>
      <a:accent1>
        <a:srgbClr val="176E94"/>
      </a:accent1>
      <a:accent2>
        <a:srgbClr val="71C5E7"/>
      </a:accent2>
      <a:accent3>
        <a:srgbClr val="D8261C"/>
      </a:accent3>
      <a:accent4>
        <a:srgbClr val="004974"/>
      </a:accent4>
      <a:accent5>
        <a:srgbClr val="71C5E7"/>
      </a:accent5>
      <a:accent6>
        <a:srgbClr val="D8261C"/>
      </a:accent6>
      <a:hlink>
        <a:srgbClr val="176E94"/>
      </a:hlink>
      <a:folHlink>
        <a:srgbClr val="004974"/>
      </a:folHlink>
    </a:clrScheme>
    <a:fontScheme name="Custom 40">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solidFill>
            <a:schemeClr val="bg2">
              <a:lumMod val="90000"/>
            </a:schemeClr>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BeiGene_CorporatePPT_Final_2022  -  Read-Only" id="{61B6921D-FA81-414E-92F2-438F25306911}" vid="{7C249249-6D19-4DC8-8AA3-AD4BDB2FA2E6}"/>
    </a:ext>
  </a:extLst>
</a:theme>
</file>

<file path=ppt/theme/theme6.xml><?xml version="1.0" encoding="utf-8"?>
<a:theme xmlns:a="http://schemas.openxmlformats.org/drawingml/2006/main" name="1_Office">
  <a:themeElements>
    <a:clrScheme name="Beigene neu">
      <a:dk1>
        <a:srgbClr val="28334A"/>
      </a:dk1>
      <a:lt1>
        <a:srgbClr val="FFFFFF"/>
      </a:lt1>
      <a:dk2>
        <a:srgbClr val="003A70"/>
      </a:dk2>
      <a:lt2>
        <a:srgbClr val="A11D22"/>
      </a:lt2>
      <a:accent1>
        <a:srgbClr val="97A3AE"/>
      </a:accent1>
      <a:accent2>
        <a:srgbClr val="ED1C24"/>
      </a:accent2>
      <a:accent3>
        <a:srgbClr val="00677F"/>
      </a:accent3>
      <a:accent4>
        <a:srgbClr val="C4BFB6"/>
      </a:accent4>
      <a:accent5>
        <a:srgbClr val="FFC72C"/>
      </a:accent5>
      <a:accent6>
        <a:srgbClr val="E97600"/>
      </a:accent6>
      <a:hlink>
        <a:srgbClr val="003A70"/>
      </a:hlink>
      <a:folHlink>
        <a:srgbClr val="A11D2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BeiGene_CorporatePPT_Final_2022  -  Read-Only" id="{61B6921D-FA81-414E-92F2-438F25306911}" vid="{7C249249-6D19-4DC8-8AA3-AD4BDB2FA2E6}"/>
    </a:ext>
  </a:extLst>
</a:theme>
</file>

<file path=ppt/theme/theme9.xml><?xml version="1.0" encoding="utf-8"?>
<a:theme xmlns:a="http://schemas.openxmlformats.org/drawingml/2006/main" name="6_Office Theme">
  <a:themeElements>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BeiGene_CorporatePPT_Final_6_28_2022" id="{1704DB95-063D-5743-A376-4D0E688A6B8C}" vid="{FEFD5040-DB6F-AD45-8D18-5922CD73EF2B}"/>
    </a:ext>
  </a:extLst>
</a:theme>
</file>

<file path=ppt/theme/themeOverride1.xml><?xml version="1.0" encoding="utf-8"?>
<a:themeOverride xmlns:a="http://schemas.openxmlformats.org/drawingml/2006/main">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themeOverride>
</file>

<file path=ppt/theme/themeOverride10.xml><?xml version="1.0" encoding="utf-8"?>
<a:themeOverride xmlns:a="http://schemas.openxmlformats.org/drawingml/2006/main">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themeOverride>
</file>

<file path=ppt/theme/themeOverride11.xml><?xml version="1.0" encoding="utf-8"?>
<a:themeOverride xmlns:a="http://schemas.openxmlformats.org/drawingml/2006/main">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themeOverride>
</file>

<file path=ppt/theme/themeOverride12.xml><?xml version="1.0" encoding="utf-8"?>
<a:themeOverride xmlns:a="http://schemas.openxmlformats.org/drawingml/2006/main">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themeOverride>
</file>

<file path=ppt/theme/themeOverride13.xml><?xml version="1.0" encoding="utf-8"?>
<a:themeOverride xmlns:a="http://schemas.openxmlformats.org/drawingml/2006/main">
  <a:clrScheme name="Office Theme">
    <a:dk1>
      <a:srgbClr val="D9D8D6">
        <a:alpha val="0"/>
      </a:srgbClr>
    </a:dk1>
    <a:lt1>
      <a:srgbClr val="D9D8D6"/>
    </a:lt1>
    <a:dk2>
      <a:srgbClr val="A7A7A7"/>
    </a:dk2>
    <a:lt2>
      <a:srgbClr val="535353"/>
    </a:lt2>
    <a:accent1>
      <a:srgbClr val="003A70"/>
    </a:accent1>
    <a:accent2>
      <a:srgbClr val="ED1C24"/>
    </a:accent2>
    <a:accent3>
      <a:srgbClr val="FFC72C"/>
    </a:accent3>
    <a:accent4>
      <a:srgbClr val="A11D22"/>
    </a:accent4>
    <a:accent5>
      <a:srgbClr val="E97600"/>
    </a:accent5>
    <a:accent6>
      <a:srgbClr val="00677F"/>
    </a:accent6>
    <a:hlink>
      <a:srgbClr val="0000FF"/>
    </a:hlink>
    <a:folHlink>
      <a:srgbClr val="FF00FF"/>
    </a:folHlink>
  </a:clrScheme>
</a:themeOverride>
</file>

<file path=ppt/theme/themeOverride14.xml><?xml version="1.0" encoding="utf-8"?>
<a:themeOverride xmlns:a="http://schemas.openxmlformats.org/drawingml/2006/main">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themeOverride>
</file>

<file path=ppt/theme/themeOverride15.xml><?xml version="1.0" encoding="utf-8"?>
<a:themeOverride xmlns:a="http://schemas.openxmlformats.org/drawingml/2006/main">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themeOverride>
</file>

<file path=ppt/theme/themeOverride16.xml><?xml version="1.0" encoding="utf-8"?>
<a:themeOverride xmlns:a="http://schemas.openxmlformats.org/drawingml/2006/main">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themeOverride>
</file>

<file path=ppt/theme/themeOverride6.xml><?xml version="1.0" encoding="utf-8"?>
<a:themeOverride xmlns:a="http://schemas.openxmlformats.org/drawingml/2006/main">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themeOverride>
</file>

<file path=ppt/theme/themeOverride7.xml><?xml version="1.0" encoding="utf-8"?>
<a:themeOverride xmlns:a="http://schemas.openxmlformats.org/drawingml/2006/main">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themeOverride>
</file>

<file path=ppt/theme/themeOverride8.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Beigene 1">
    <a:dk1>
      <a:srgbClr val="D9D8D6"/>
    </a:dk1>
    <a:lt1>
      <a:srgbClr val="283349"/>
    </a:lt1>
    <a:dk2>
      <a:srgbClr val="C3BFB6"/>
    </a:dk2>
    <a:lt2>
      <a:srgbClr val="83786F"/>
    </a:lt2>
    <a:accent1>
      <a:srgbClr val="003A70"/>
    </a:accent1>
    <a:accent2>
      <a:srgbClr val="ED1C24"/>
    </a:accent2>
    <a:accent3>
      <a:srgbClr val="FFC72C"/>
    </a:accent3>
    <a:accent4>
      <a:srgbClr val="A11D22"/>
    </a:accent4>
    <a:accent5>
      <a:srgbClr val="E97600"/>
    </a:accent5>
    <a:accent6>
      <a:srgbClr val="00677F"/>
    </a:accent6>
    <a:hlink>
      <a:srgbClr val="003A70"/>
    </a:hlink>
    <a:folHlink>
      <a:srgbClr val="003A7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TaxCatchAll xmlns="6bc2ec99-46eb-4ab8-bfdc-16409a28d30d" xsi:nil="true"/>
    <lcf76f155ced4ddcb4097134ff3c332f xmlns="7f3bd358-81fd-48dc-8b76-39ccc4f05a9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4EA7622AA00D4FA74B48F12890FE83" ma:contentTypeVersion="11" ma:contentTypeDescription="Create a new document." ma:contentTypeScope="" ma:versionID="ee9843e4bab6b9a1de0db6e3faf4af26">
  <xsd:schema xmlns:xsd="http://www.w3.org/2001/XMLSchema" xmlns:xs="http://www.w3.org/2001/XMLSchema" xmlns:p="http://schemas.microsoft.com/office/2006/metadata/properties" xmlns:ns2="7f3bd358-81fd-48dc-8b76-39ccc4f05a9d" xmlns:ns3="6bc2ec99-46eb-4ab8-bfdc-16409a28d30d" targetNamespace="http://schemas.microsoft.com/office/2006/metadata/properties" ma:root="true" ma:fieldsID="8aaec88d3d48bd6e6d681ab792ccd1a1" ns2:_="" ns3:_="">
    <xsd:import namespace="7f3bd358-81fd-48dc-8b76-39ccc4f05a9d"/>
    <xsd:import namespace="6bc2ec99-46eb-4ab8-bfdc-16409a28d30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3bd358-81fd-48dc-8b76-39ccc4f05a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268526f-c1e5-40d7-8a5e-7b9c9b19b7a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c2ec99-46eb-4ab8-bfdc-16409a28d30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fa47ff3-a63f-430b-8863-f2b3fbe58289}" ma:internalName="TaxCatchAll" ma:showField="CatchAllData" ma:web="6bc2ec99-46eb-4ab8-bfdc-16409a28d3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53A5FE-0CFB-4783-95F1-C2557943C20C}">
  <ds:schemaRefs>
    <ds:schemaRef ds:uri="http://schemas.microsoft.com/office/2006/metadata/longProperties"/>
  </ds:schemaRefs>
</ds:datastoreItem>
</file>

<file path=customXml/itemProps2.xml><?xml version="1.0" encoding="utf-8"?>
<ds:datastoreItem xmlns:ds="http://schemas.openxmlformats.org/officeDocument/2006/customXml" ds:itemID="{D0FCB119-769E-4F58-80B5-044E61504EAC}">
  <ds:schemaRefs>
    <ds:schemaRef ds:uri="6bc2ec99-46eb-4ab8-bfdc-16409a28d30d"/>
    <ds:schemaRef ds:uri="7f3bd358-81fd-48dc-8b76-39ccc4f05a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4CA7EF8-4FF3-4300-B31C-53D698F29951}">
  <ds:schemaRefs>
    <ds:schemaRef ds:uri="6bc2ec99-46eb-4ab8-bfdc-16409a28d30d"/>
    <ds:schemaRef ds:uri="7f3bd358-81fd-48dc-8b76-39ccc4f05a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970B7EA5-3A0D-4427-B3A8-72663A9808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25769</Words>
  <Application>Microsoft Office PowerPoint</Application>
  <PresentationFormat>Breitbild</PresentationFormat>
  <Paragraphs>3692</Paragraphs>
  <Slides>154</Slides>
  <Notes>28</Notes>
  <HiddenSlides>0</HiddenSlides>
  <MMClips>0</MMClips>
  <ScaleCrop>false</ScaleCrop>
  <HeadingPairs>
    <vt:vector size="8" baseType="variant">
      <vt:variant>
        <vt:lpstr>Verwendete Schriftarten</vt:lpstr>
      </vt:variant>
      <vt:variant>
        <vt:i4>18</vt:i4>
      </vt:variant>
      <vt:variant>
        <vt:lpstr>Design</vt:lpstr>
      </vt:variant>
      <vt:variant>
        <vt:i4>13</vt:i4>
      </vt:variant>
      <vt:variant>
        <vt:lpstr>Eingebettete OLE-Server</vt:lpstr>
      </vt:variant>
      <vt:variant>
        <vt:i4>1</vt:i4>
      </vt:variant>
      <vt:variant>
        <vt:lpstr>Folientitel</vt:lpstr>
      </vt:variant>
      <vt:variant>
        <vt:i4>154</vt:i4>
      </vt:variant>
    </vt:vector>
  </HeadingPairs>
  <TitlesOfParts>
    <vt:vector size="186" baseType="lpstr">
      <vt:lpstr>Aptos</vt:lpstr>
      <vt:lpstr>Arial</vt:lpstr>
      <vt:lpstr>Arial Narrow</vt:lpstr>
      <vt:lpstr>Calibri</vt:lpstr>
      <vt:lpstr>Courier New</vt:lpstr>
      <vt:lpstr>DIN 2014</vt:lpstr>
      <vt:lpstr>Gill Sans MT</vt:lpstr>
      <vt:lpstr>Helvetica</vt:lpstr>
      <vt:lpstr>Helvetica Neue</vt:lpstr>
      <vt:lpstr>Montserrat</vt:lpstr>
      <vt:lpstr>Open Sans</vt:lpstr>
      <vt:lpstr>Open Sans Bold</vt:lpstr>
      <vt:lpstr>Raleway</vt:lpstr>
      <vt:lpstr>Raleway-Medium</vt:lpstr>
      <vt:lpstr>System Font Regular</vt:lpstr>
      <vt:lpstr>Tahoma</vt:lpstr>
      <vt:lpstr>Times New Roman</vt:lpstr>
      <vt:lpstr>Wingdings</vt:lpstr>
      <vt:lpstr>6_blank</vt:lpstr>
      <vt:lpstr>LCRI-1_Plexus_v6 2 2021b</vt:lpstr>
      <vt:lpstr>4_Office Theme</vt:lpstr>
      <vt:lpstr>3_Custom Design</vt:lpstr>
      <vt:lpstr>Office Theme</vt:lpstr>
      <vt:lpstr>1_Office</vt:lpstr>
      <vt:lpstr>1_Office Theme</vt:lpstr>
      <vt:lpstr>5_Office Theme</vt:lpstr>
      <vt:lpstr>6_Office Theme</vt:lpstr>
      <vt:lpstr>2_Office Theme</vt:lpstr>
      <vt:lpstr>3_Office Theme</vt:lpstr>
      <vt:lpstr>7_Office Theme</vt:lpstr>
      <vt:lpstr>9_Office Theme</vt:lpstr>
      <vt:lpstr>think-cell Slide</vt:lpstr>
      <vt:lpstr>PowerPoint-Präsentation</vt:lpstr>
      <vt:lpstr>Disclaimers (1)</vt:lpstr>
      <vt:lpstr>Disclaimers (2)</vt:lpstr>
      <vt:lpstr>Disclaimers (3)</vt:lpstr>
      <vt:lpstr>Learning Objectives</vt:lpstr>
      <vt:lpstr>Chair and Speakers</vt:lpstr>
      <vt:lpstr>The evolving role of BTKis in the treatment of B-cell lymphomas</vt:lpstr>
      <vt:lpstr>SCAN QR CODE NOW!</vt:lpstr>
      <vt:lpstr>PowerPoint-Präsentation</vt:lpstr>
      <vt:lpstr>Disclosures</vt:lpstr>
      <vt:lpstr>BTK inhibitors</vt:lpstr>
      <vt:lpstr>BTKi regulatory approvals</vt:lpstr>
      <vt:lpstr>PowerPoint-Präsentation</vt:lpstr>
      <vt:lpstr>PowerPoint-Präsentation</vt:lpstr>
      <vt:lpstr>Many options in R/R FL</vt:lpstr>
      <vt:lpstr>PowerPoint-Präsentation</vt:lpstr>
      <vt:lpstr>ROSEWOOD: Study design1</vt:lpstr>
      <vt:lpstr>ROSEWOOD: Study population was heavily pretreated and had refractory disease</vt:lpstr>
      <vt:lpstr>ROSEWOOD: ORR difference by IRC was 22.7% in favor of Zanu-Obi at median study follow-up of 20.2 months </vt:lpstr>
      <vt:lpstr>ROSEWOOD: Zanu-Obi showed consistent benefit over Obi alone across prespecified subgroups</vt:lpstr>
      <vt:lpstr>ROSEWOOD: DOR and PFS were longer with Zanu-Obi</vt:lpstr>
      <vt:lpstr>ROSEWOOD: TTNT and OS were prolonged with Zanu-Obi </vt:lpstr>
      <vt:lpstr>ROSEWOOD: There were no unexpected safety findings with Zanu-Obi</vt:lpstr>
      <vt:lpstr>Growth Modulation Index (GMI) analysis of Zanu-Obi efficacy in R/R FL</vt:lpstr>
      <vt:lpstr>ROSEWOOD: EAIRs for TEAEs of special interest were similar in both arms, except for any-grade hemorrhage</vt:lpstr>
      <vt:lpstr>MAHOGANY: Phase 3 study design</vt:lpstr>
      <vt:lpstr>Phase 1 study: acalabrutinib and R2 in patients with relapsed FL</vt:lpstr>
      <vt:lpstr>PowerPoint-Präsentation</vt:lpstr>
      <vt:lpstr>All MZL are not the same </vt:lpstr>
      <vt:lpstr>Single agent activity in R/R MZL: Overall response rate</vt:lpstr>
      <vt:lpstr>Ibrutinib in R/R MZL, final analysis of Phase 2 study</vt:lpstr>
      <vt:lpstr>Phase 1b/2 trial: Acalabrutinib monotherapy for R/R MZL MZL cohort (NCT02180711)</vt:lpstr>
      <vt:lpstr>MAGNOLIA (BGB-3111-214)1: Phase 2, Multicenter, Open-Label, Single-Arm Study</vt:lpstr>
      <vt:lpstr>MAGNOLIA (BGB-3111-214): Zanubrutinib in R/R MZL – Response rates</vt:lpstr>
      <vt:lpstr>MAGNOLIA (BGB-3111-214): Zanubrutinib in R/R MZL</vt:lpstr>
      <vt:lpstr>TEAEs of Clinical Interest</vt:lpstr>
      <vt:lpstr>Matching-adjusted indirect comparison of zanubrutinib versus Real-World CIT or chemotherapy in R/R MZL</vt:lpstr>
      <vt:lpstr>BRUIN study: Pirtobrutinib efficacy in patients with MZL</vt:lpstr>
      <vt:lpstr>Conclusions</vt:lpstr>
      <vt:lpstr>SCAN QR CODE NOW!</vt:lpstr>
      <vt:lpstr>PowerPoint-Präsentation</vt:lpstr>
      <vt:lpstr>Disclosures</vt:lpstr>
      <vt:lpstr>PowerPoint-Präsentation</vt:lpstr>
      <vt:lpstr>Waldenström‘s Macroglobulinemia</vt:lpstr>
      <vt:lpstr>Where are we now………. and what are our challenges? </vt:lpstr>
      <vt:lpstr>MYD88 mutation</vt:lpstr>
      <vt:lpstr>CXCR4 receptor C-terminal domain (WHIM-like)  mutations are common in WM</vt:lpstr>
      <vt:lpstr>Waldenström’s macroglobulinemia: WM is a heterogenous disease!</vt:lpstr>
      <vt:lpstr>Waldenström’s macroglobulinemia: WM is a heterogenous disease!</vt:lpstr>
      <vt:lpstr>Waldenström‘s macroglobulinemia</vt:lpstr>
      <vt:lpstr>German/Austrian/Swiss guidelines on treatment of WM –  first-line</vt:lpstr>
      <vt:lpstr>German/Austrian/Swiss guidelines on treatment of WM –  relapsed/refractory</vt:lpstr>
      <vt:lpstr>German/Austrian/Swiss Guidelines on treatment of WM</vt:lpstr>
      <vt:lpstr>Waldenström‘s macroglobulinemia</vt:lpstr>
      <vt:lpstr>Waldenström’s macroglobulinemia: WM is a heterogenous disease!</vt:lpstr>
      <vt:lpstr>Schema for multi-center Phase 2 study of ibrutinib in  relapsed/refractory WM (NCT01614821)</vt:lpstr>
      <vt:lpstr>PowerPoint-Präsentation</vt:lpstr>
      <vt:lpstr>Ibrutinib activity in previously treated WM: Updated PFS of the pivotal trial (median F/U 59 months)</vt:lpstr>
      <vt:lpstr>Take-home messages – ibrutinib single agent (Speaker’s opinion)</vt:lpstr>
      <vt:lpstr>Waldenström’s macroglobulinemia: WM is a heterogenous disease!</vt:lpstr>
      <vt:lpstr>ASPEN is an open‑label, multicenter, randomized Phase 3 study of zanubrutinib vs ibrutinib in patients with WM</vt:lpstr>
      <vt:lpstr>Response and PFS in patients with MYD88MUT by CXCR4 status</vt:lpstr>
      <vt:lpstr>Best overall response by investigator over time – MYD88WT</vt:lpstr>
      <vt:lpstr>Take home messages – zanubrutinib single agent  (Speaker’s opinion)</vt:lpstr>
      <vt:lpstr>Waldenström’s macroglobulinemia: WM is a heterogenous disease!</vt:lpstr>
      <vt:lpstr>iNNOVATE (PCYC-1127) study design</vt:lpstr>
      <vt:lpstr>Median progression-free survival was not reached with  5 years of ibrutinib-RTX – ITT Population</vt:lpstr>
      <vt:lpstr>Progression-free survival benefit with ibrutinib-RTX was  independent of genotype</vt:lpstr>
      <vt:lpstr>Higher response rates with ibrutinib-RTX independent  of genotype or prior treatment status</vt:lpstr>
      <vt:lpstr>Take home messages – ibrutinib/rituximab (Speaker’s opinion)</vt:lpstr>
      <vt:lpstr>Waldenström’s macroglobulinemia: WM is a heterogenous disease!</vt:lpstr>
      <vt:lpstr>High Rates of TP53MUT in WM in the ASPEN Study</vt:lpstr>
      <vt:lpstr>Zanubrutinib showed deeper responses vs ibrutinib  in TP53MUT WM</vt:lpstr>
      <vt:lpstr>Patients with TP53MUT trended toward less favorable PFS than patients with the respective WT alleles </vt:lpstr>
      <vt:lpstr>PFS outcome depends on the size of the TP53MUT clone</vt:lpstr>
      <vt:lpstr>Take-home messages – TP53 alterations (Speaker’s opinion) </vt:lpstr>
      <vt:lpstr>Waldenström‘s macroglobulinemia</vt:lpstr>
      <vt:lpstr>Efficacy of Pirtobrutinib, a Highly Selective, Non-Covalent (Reversible) BTK Inhibitor in Relapsed/Refractory Waldenström Macroglobulinemia: Results from the Phase 1/2 BRUIN Study</vt:lpstr>
      <vt:lpstr>Phase 1/2 BRUIN study: Design, eligibility and enrollment</vt:lpstr>
      <vt:lpstr>Phase 1/2 BRUIN study: Patient characteristics</vt:lpstr>
      <vt:lpstr>Phase 1/2 BRUIN study: Pirtobrutinib efficacy in WM patients</vt:lpstr>
      <vt:lpstr>Phase 1/2 BRUIN study: Major response rate in WM subgroups</vt:lpstr>
      <vt:lpstr>Phase 1/2 BRUIN study: PFS and OS in prior cBTKi patients</vt:lpstr>
      <vt:lpstr>Phase 1/2 BRUIN study: Pirtobrutinib safety profile</vt:lpstr>
      <vt:lpstr>Overall conclusions (Speaker’s own)</vt:lpstr>
      <vt:lpstr>The future looks bright!</vt:lpstr>
      <vt:lpstr>SCAN QR CODE NOW!</vt:lpstr>
      <vt:lpstr>PowerPoint-Präsentation</vt:lpstr>
      <vt:lpstr>Disclosures</vt:lpstr>
      <vt:lpstr>Introduction</vt:lpstr>
      <vt:lpstr>Current MCL guidelines</vt:lpstr>
      <vt:lpstr>MCL3001 (RAY): ibrutinib vs temsirolimus in R/R MCL, Phase 3</vt:lpstr>
      <vt:lpstr>Pooled analysis of ibrutinib-treated patients in  RAY (Phase 3), PCYC-1104 (Phase 2), and SPARK (Phase 2) trials</vt:lpstr>
      <vt:lpstr>Real-world data set – 2L BTKi predictors of response</vt:lpstr>
      <vt:lpstr>Kinase selectivity of zanubrutinib, ibrutinib, acalabrutinib, and acalabrutinib metabolite M27</vt:lpstr>
      <vt:lpstr>PowerPoint-Präsentation</vt:lpstr>
      <vt:lpstr>Zanubrutinib Multicenter, Open-Label, Single-Arm Trial1–4</vt:lpstr>
      <vt:lpstr>Exposure and Patient Disposition</vt:lpstr>
      <vt:lpstr>Patient and Disease Characteristics</vt:lpstr>
      <vt:lpstr>Efficacy: Best Overall Response</vt:lpstr>
      <vt:lpstr>Progression-Free and Overall Survival by Investigator</vt:lpstr>
      <vt:lpstr>PFS and OS by Investigator-Assessed Best Response</vt:lpstr>
      <vt:lpstr>DoR, PFS, and OS by MCL Histology</vt:lpstr>
      <vt:lpstr>DoR, PFS, and OS by TP53 mutation status</vt:lpstr>
      <vt:lpstr>Adverse Events in ≥10% of Patients Regardless of Causality</vt:lpstr>
      <vt:lpstr>Summary of trial BGB-3111-206</vt:lpstr>
      <vt:lpstr>PowerPoint-Präsentation</vt:lpstr>
      <vt:lpstr>PowerPoint-Präsentation</vt:lpstr>
      <vt:lpstr>PowerPoint-Präsentation</vt:lpstr>
      <vt:lpstr>PowerPoint-Präsentation</vt:lpstr>
      <vt:lpstr>PowerPoint-Präsentation</vt:lpstr>
      <vt:lpstr>BTKi in relapsed MCL – Summary*</vt:lpstr>
      <vt:lpstr>Can we improve on 1L therapy using BTKi?</vt:lpstr>
      <vt:lpstr>SHINE: a randomized, double-blind, Phase 3 study of  BR + ibrutinib vs BR</vt:lpstr>
      <vt:lpstr>SHINE: Primary end point of improved PFS met</vt:lpstr>
      <vt:lpstr>PowerPoint-Präsentation</vt:lpstr>
      <vt:lpstr>ECHO: BR + acalabrutinib vs BR </vt:lpstr>
      <vt:lpstr>ECHO: Demographics and baseline characteristics</vt:lpstr>
      <vt:lpstr>ECHO: Best overall response and complete response rates</vt:lpstr>
      <vt:lpstr>ECHO: treatment-emergent adverse events</vt:lpstr>
      <vt:lpstr>ECHO: Adverse events of interest</vt:lpstr>
      <vt:lpstr>PFS with and without COVID-19 deaths:  Prespecified sensitivity analysis</vt:lpstr>
      <vt:lpstr>OS with and without COVID-19 deaths:  Prespecified sensitivity analysis</vt:lpstr>
      <vt:lpstr>TRIANGLE: Ibrutinib + CIT +/- ASCT vs CIT +/- ASCT in TN MCL </vt:lpstr>
      <vt:lpstr>TRIANGLE: FFS improved by addition of Ibru to CIT + ASCT</vt:lpstr>
      <vt:lpstr>TRIANGLE: OS not yet assessed for statistical significance</vt:lpstr>
      <vt:lpstr>TRIANGLE: AEs during maintenance – more Grade 3+ with ASCT+I</vt:lpstr>
      <vt:lpstr>TRIANGLE: “Transplant eligible” – conclusions</vt:lpstr>
      <vt:lpstr>TRIANGLE approach now reflected in MCL treatment guidelines</vt:lpstr>
      <vt:lpstr>First-line acalabrutinib-rituximab in elderly MCL (Phase 2)</vt:lpstr>
      <vt:lpstr>Ongoing BTKi clinical trials in TN MCL</vt:lpstr>
      <vt:lpstr>Conclusions (Speaker’s own)</vt:lpstr>
      <vt:lpstr>SCAN QR CODE NOW!</vt:lpstr>
      <vt:lpstr>PowerPoint-Präsentation</vt:lpstr>
      <vt:lpstr>Disclosures</vt:lpstr>
      <vt:lpstr>EMA-approved therapies indolent NHL</vt:lpstr>
      <vt:lpstr>Cellular therapies are effective salvage therapeutic options,  but not for everyone</vt:lpstr>
      <vt:lpstr>Next-generation BCL2i sonrotoclax (BGB-11417) is potent and selective</vt:lpstr>
      <vt:lpstr>BGB-11417-101 study design</vt:lpstr>
      <vt:lpstr>PowerPoint-Präsentation</vt:lpstr>
      <vt:lpstr>PowerPoint-Präsentation</vt:lpstr>
      <vt:lpstr>TEAEs in MZL and WM cohorts </vt:lpstr>
      <vt:lpstr>PowerPoint-Präsentation</vt:lpstr>
      <vt:lpstr>PowerPoint-Präsentation</vt:lpstr>
      <vt:lpstr>Lisaftoclax (APG-2575), a novel BCL-2 inhibitor in B-cell malignancies</vt:lpstr>
      <vt:lpstr>Utilize the ubiquitin-proteasome pathway to degrade BTK</vt:lpstr>
      <vt:lpstr>BGB-16673-101 in indolent NHL (CaDAnCe-101)</vt:lpstr>
      <vt:lpstr>BGB-16673-101: Percent change from baseline in IgM for patients with WM</vt:lpstr>
      <vt:lpstr>BGB-16673-101: TEAEs in FL/MZL/WM patients</vt:lpstr>
      <vt:lpstr>NX-5948-301: Phase 1a/b trial in adults with R/R B-cell malignancies</vt:lpstr>
      <vt:lpstr>NX-2127 dual mechanism of action: Targeted degradation of BTK and IKZF1/3</vt:lpstr>
      <vt:lpstr>Conclusions (Speaker’s own)</vt:lpstr>
      <vt:lpstr>SCAN QR CODE NOW!</vt:lpstr>
      <vt:lpstr>Audience Q&amp;A/panel discussion: ENGAGE NOW!</vt:lpstr>
    </vt:vector>
  </TitlesOfParts>
  <Company>house of hayes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ASH MHM PowerPoint Template 2015</dc:title>
  <dc:creator>Page Hayes</dc:creator>
  <cp:lastModifiedBy>Anna Klueber</cp:lastModifiedBy>
  <cp:revision>1</cp:revision>
  <dcterms:created xsi:type="dcterms:W3CDTF">2010-04-01T20:51:44Z</dcterms:created>
  <dcterms:modified xsi:type="dcterms:W3CDTF">2024-10-25T06:47:58Z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usines Svs Classification">
    <vt:lpwstr>General</vt:lpwstr>
  </property>
  <property fmtid="{D5CDD505-2E9C-101B-9397-08002B2CF9AE}" pid="3" name="ContentType">
    <vt:lpwstr>Document</vt:lpwstr>
  </property>
  <property fmtid="{D5CDD505-2E9C-101B-9397-08002B2CF9AE}" pid="4" name="Doc Type">
    <vt:lpwstr>Template</vt:lpwstr>
  </property>
  <property fmtid="{D5CDD505-2E9C-101B-9397-08002B2CF9AE}" pid="5" name="Employee Classification">
    <vt:lpwstr>General</vt:lpwstr>
  </property>
  <property fmtid="{D5CDD505-2E9C-101B-9397-08002B2CF9AE}" pid="6" name="Year">
    <vt:lpwstr>2015</vt:lpwstr>
  </property>
  <property fmtid="{D5CDD505-2E9C-101B-9397-08002B2CF9AE}" pid="7" name="Category">
    <vt:lpwstr>None</vt:lpwstr>
  </property>
  <property fmtid="{D5CDD505-2E9C-101B-9397-08002B2CF9AE}" pid="8" name="Doc Status">
    <vt:lpwstr>Final</vt:lpwstr>
  </property>
  <property fmtid="{D5CDD505-2E9C-101B-9397-08002B2CF9AE}" pid="9" name="Department">
    <vt:lpwstr>Communications</vt:lpwstr>
  </property>
  <property fmtid="{D5CDD505-2E9C-101B-9397-08002B2CF9AE}" pid="10" name="ContentTypeId">
    <vt:lpwstr>0x010100C14EA7622AA00D4FA74B48F12890FE83</vt:lpwstr>
  </property>
  <property fmtid="{D5CDD505-2E9C-101B-9397-08002B2CF9AE}" pid="11" name="_NewReviewCycle">
    <vt:lpwstr/>
  </property>
  <property fmtid="{D5CDD505-2E9C-101B-9397-08002B2CF9AE}" pid="12" name="MediaServiceImageTags">
    <vt:lpwstr/>
  </property>
</Properties>
</file>